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272" r:id="rId4"/>
    <p:sldId id="271" r:id="rId5"/>
    <p:sldId id="273"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03" r:id="rId33"/>
    <p:sldId id="304" r:id="rId34"/>
    <p:sldId id="305" r:id="rId35"/>
    <p:sldId id="315" r:id="rId36"/>
    <p:sldId id="306" r:id="rId37"/>
    <p:sldId id="307" r:id="rId38"/>
    <p:sldId id="308" r:id="rId39"/>
    <p:sldId id="309" r:id="rId40"/>
    <p:sldId id="310" r:id="rId41"/>
    <p:sldId id="302" r:id="rId42"/>
    <p:sldId id="289" r:id="rId43"/>
    <p:sldId id="288" r:id="rId44"/>
    <p:sldId id="290" r:id="rId45"/>
    <p:sldId id="291" r:id="rId46"/>
    <p:sldId id="299" r:id="rId47"/>
    <p:sldId id="300" r:id="rId48"/>
    <p:sldId id="301" r:id="rId49"/>
    <p:sldId id="311" r:id="rId50"/>
    <p:sldId id="312" r:id="rId51"/>
    <p:sldId id="313" r:id="rId52"/>
    <p:sldId id="314" r:id="rId53"/>
    <p:sldId id="316" r:id="rId54"/>
    <p:sldId id="317" r:id="rId55"/>
    <p:sldId id="318" r:id="rId56"/>
    <p:sldId id="319" r:id="rId57"/>
    <p:sldId id="320" r:id="rId58"/>
    <p:sldId id="321" r:id="rId59"/>
    <p:sldId id="322" r:id="rId60"/>
    <p:sldId id="323" r:id="rId61"/>
    <p:sldId id="324" r:id="rId62"/>
    <p:sldId id="294" r:id="rId63"/>
    <p:sldId id="295" r:id="rId64"/>
    <p:sldId id="296" r:id="rId65"/>
    <p:sldId id="297" r:id="rId66"/>
    <p:sldId id="29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068"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57EBF-16CC-40CC-9E2F-BF3CBE42E696}"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F3595-E4F1-4596-9472-26D1888D2FE9}" type="slidenum">
              <a:rPr lang="en-US" smtClean="0"/>
              <a:t>‹#›</a:t>
            </a:fld>
            <a:endParaRPr lang="en-US"/>
          </a:p>
        </p:txBody>
      </p:sp>
    </p:spTree>
    <p:extLst>
      <p:ext uri="{BB962C8B-B14F-4D97-AF65-F5344CB8AC3E}">
        <p14:creationId xmlns:p14="http://schemas.microsoft.com/office/powerpoint/2010/main" val="232993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2EF3-D9D2-A584-B2D2-3D173067B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7444CF-DEB4-252E-A0A9-5F57BC48B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5567C-0E4B-8EB9-FC08-F29D1D029819}"/>
              </a:ext>
            </a:extLst>
          </p:cNvPr>
          <p:cNvSpPr>
            <a:spLocks noGrp="1"/>
          </p:cNvSpPr>
          <p:nvPr>
            <p:ph type="dt" sz="half" idx="10"/>
          </p:nvPr>
        </p:nvSpPr>
        <p:spPr/>
        <p:txBody>
          <a:bodyPr/>
          <a:lstStyle/>
          <a:p>
            <a:fld id="{F5087CFC-270C-4916-9DD8-ADEE72907367}" type="datetime1">
              <a:rPr lang="en-US" smtClean="0"/>
              <a:t>5/31/2024</a:t>
            </a:fld>
            <a:endParaRPr lang="en-US"/>
          </a:p>
        </p:txBody>
      </p:sp>
      <p:sp>
        <p:nvSpPr>
          <p:cNvPr id="5" name="Footer Placeholder 4">
            <a:extLst>
              <a:ext uri="{FF2B5EF4-FFF2-40B4-BE49-F238E27FC236}">
                <a16:creationId xmlns:a16="http://schemas.microsoft.com/office/drawing/2014/main" id="{C9B5AEB6-B9E4-A7EA-A37F-3FEA70FD1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42126-87EC-B50D-A0E7-6B0A8E0258E9}"/>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148725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FA83-90C6-ED1C-C291-36C14B90B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E21A1E-44DC-2F15-025E-C237716C8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0D76A-F275-8165-ABD8-C721106F521D}"/>
              </a:ext>
            </a:extLst>
          </p:cNvPr>
          <p:cNvSpPr>
            <a:spLocks noGrp="1"/>
          </p:cNvSpPr>
          <p:nvPr>
            <p:ph type="dt" sz="half" idx="10"/>
          </p:nvPr>
        </p:nvSpPr>
        <p:spPr/>
        <p:txBody>
          <a:bodyPr/>
          <a:lstStyle/>
          <a:p>
            <a:fld id="{3AD340CD-3693-40FF-BE09-A1F74CF38F8A}" type="datetime1">
              <a:rPr lang="en-US" smtClean="0"/>
              <a:t>5/31/2024</a:t>
            </a:fld>
            <a:endParaRPr lang="en-US"/>
          </a:p>
        </p:txBody>
      </p:sp>
      <p:sp>
        <p:nvSpPr>
          <p:cNvPr id="5" name="Footer Placeholder 4">
            <a:extLst>
              <a:ext uri="{FF2B5EF4-FFF2-40B4-BE49-F238E27FC236}">
                <a16:creationId xmlns:a16="http://schemas.microsoft.com/office/drawing/2014/main" id="{ABADD7AA-CEE5-B1D0-9DBB-92894CBCE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FAD22-D004-FAE0-7A47-5D42664DF316}"/>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121878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6A47F-00F4-BEC0-2DB2-32E67E7E90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7D7E0C-6C27-3039-30D2-CB0A8E1C2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24619-92B9-17C5-97B5-3A93F904B5DA}"/>
              </a:ext>
            </a:extLst>
          </p:cNvPr>
          <p:cNvSpPr>
            <a:spLocks noGrp="1"/>
          </p:cNvSpPr>
          <p:nvPr>
            <p:ph type="dt" sz="half" idx="10"/>
          </p:nvPr>
        </p:nvSpPr>
        <p:spPr/>
        <p:txBody>
          <a:bodyPr/>
          <a:lstStyle/>
          <a:p>
            <a:fld id="{7C58D6CD-DBF1-45E4-9840-6B72E3803182}" type="datetime1">
              <a:rPr lang="en-US" smtClean="0"/>
              <a:t>5/31/2024</a:t>
            </a:fld>
            <a:endParaRPr lang="en-US"/>
          </a:p>
        </p:txBody>
      </p:sp>
      <p:sp>
        <p:nvSpPr>
          <p:cNvPr id="5" name="Footer Placeholder 4">
            <a:extLst>
              <a:ext uri="{FF2B5EF4-FFF2-40B4-BE49-F238E27FC236}">
                <a16:creationId xmlns:a16="http://schemas.microsoft.com/office/drawing/2014/main" id="{0C3B17F4-3300-2074-DBAC-313C3429C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65025-13FA-3045-881D-827C34F6B263}"/>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60130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220D-51F9-869E-9EF4-89FCA6C58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BD198-BC6D-9CBB-87A3-19105B5CE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C7494-9AF6-A35D-F18D-ECAE04D80BB3}"/>
              </a:ext>
            </a:extLst>
          </p:cNvPr>
          <p:cNvSpPr>
            <a:spLocks noGrp="1"/>
          </p:cNvSpPr>
          <p:nvPr>
            <p:ph type="dt" sz="half" idx="10"/>
          </p:nvPr>
        </p:nvSpPr>
        <p:spPr/>
        <p:txBody>
          <a:bodyPr/>
          <a:lstStyle/>
          <a:p>
            <a:fld id="{B1760411-C483-46E5-85B2-EDC8CD8175D4}" type="datetime1">
              <a:rPr lang="en-US" smtClean="0"/>
              <a:t>5/31/2024</a:t>
            </a:fld>
            <a:endParaRPr lang="en-US"/>
          </a:p>
        </p:txBody>
      </p:sp>
      <p:sp>
        <p:nvSpPr>
          <p:cNvPr id="5" name="Footer Placeholder 4">
            <a:extLst>
              <a:ext uri="{FF2B5EF4-FFF2-40B4-BE49-F238E27FC236}">
                <a16:creationId xmlns:a16="http://schemas.microsoft.com/office/drawing/2014/main" id="{06DDE3E5-E884-F64F-8668-A030D4BBF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E1858-9193-99C6-B21E-912101437FE4}"/>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68885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68A7-79F3-60B9-3F26-4E4A6590C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EA2BE-5359-D146-392D-8CC9C443E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3CC8A-187A-8BB6-ACC2-59CA0EF7E930}"/>
              </a:ext>
            </a:extLst>
          </p:cNvPr>
          <p:cNvSpPr>
            <a:spLocks noGrp="1"/>
          </p:cNvSpPr>
          <p:nvPr>
            <p:ph type="dt" sz="half" idx="10"/>
          </p:nvPr>
        </p:nvSpPr>
        <p:spPr/>
        <p:txBody>
          <a:bodyPr/>
          <a:lstStyle/>
          <a:p>
            <a:fld id="{E8B4BEC0-BCE0-4DE5-B607-5A415C5BF1C6}" type="datetime1">
              <a:rPr lang="en-US" smtClean="0"/>
              <a:t>5/31/2024</a:t>
            </a:fld>
            <a:endParaRPr lang="en-US"/>
          </a:p>
        </p:txBody>
      </p:sp>
      <p:sp>
        <p:nvSpPr>
          <p:cNvPr id="5" name="Footer Placeholder 4">
            <a:extLst>
              <a:ext uri="{FF2B5EF4-FFF2-40B4-BE49-F238E27FC236}">
                <a16:creationId xmlns:a16="http://schemas.microsoft.com/office/drawing/2014/main" id="{38E76D6B-68F2-FEAB-0B6F-851928A2B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4BB91-9427-E071-4723-BBC31BD0E97A}"/>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107674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6D24-1FB5-1F85-9664-52C1F83F0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0A0A5-3346-4C34-F4F0-20DAE0AC2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9128BE-4E1F-D92D-D2A0-BA0DE7E90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845557-F704-7BA4-81C8-09D4C17CCD15}"/>
              </a:ext>
            </a:extLst>
          </p:cNvPr>
          <p:cNvSpPr>
            <a:spLocks noGrp="1"/>
          </p:cNvSpPr>
          <p:nvPr>
            <p:ph type="dt" sz="half" idx="10"/>
          </p:nvPr>
        </p:nvSpPr>
        <p:spPr/>
        <p:txBody>
          <a:bodyPr/>
          <a:lstStyle/>
          <a:p>
            <a:fld id="{82AE28EE-3C64-4209-8118-B05B7A174745}" type="datetime1">
              <a:rPr lang="en-US" smtClean="0"/>
              <a:t>5/31/2024</a:t>
            </a:fld>
            <a:endParaRPr lang="en-US"/>
          </a:p>
        </p:txBody>
      </p:sp>
      <p:sp>
        <p:nvSpPr>
          <p:cNvPr id="6" name="Footer Placeholder 5">
            <a:extLst>
              <a:ext uri="{FF2B5EF4-FFF2-40B4-BE49-F238E27FC236}">
                <a16:creationId xmlns:a16="http://schemas.microsoft.com/office/drawing/2014/main" id="{1AF7CC6C-D073-56D6-4779-EDC636460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47BE-F7ED-4CF0-DF39-9AC72B488557}"/>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426063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6A67-CB3E-26C2-86B5-1E88AC27EB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5B4C09-DFDF-F813-B757-6963A3D15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E08DC-7E04-19A6-34EE-32114ADE0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CCF0E2-B6C8-0B5C-87C2-47B0EE566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80716-25EC-7A4A-66EF-2674496B2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BA65A-89F0-DED4-0E97-A0D5DFB86062}"/>
              </a:ext>
            </a:extLst>
          </p:cNvPr>
          <p:cNvSpPr>
            <a:spLocks noGrp="1"/>
          </p:cNvSpPr>
          <p:nvPr>
            <p:ph type="dt" sz="half" idx="10"/>
          </p:nvPr>
        </p:nvSpPr>
        <p:spPr/>
        <p:txBody>
          <a:bodyPr/>
          <a:lstStyle/>
          <a:p>
            <a:fld id="{503DD462-23EC-49E9-AB70-1890972F39D3}" type="datetime1">
              <a:rPr lang="en-US" smtClean="0"/>
              <a:t>5/31/2024</a:t>
            </a:fld>
            <a:endParaRPr lang="en-US"/>
          </a:p>
        </p:txBody>
      </p:sp>
      <p:sp>
        <p:nvSpPr>
          <p:cNvPr id="8" name="Footer Placeholder 7">
            <a:extLst>
              <a:ext uri="{FF2B5EF4-FFF2-40B4-BE49-F238E27FC236}">
                <a16:creationId xmlns:a16="http://schemas.microsoft.com/office/drawing/2014/main" id="{3A234A2D-D8A4-A7F7-BCE1-2F16A4CCB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1C44C-366A-D059-68D1-7B3884EA71BC}"/>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148488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A048-D214-9E2D-D29F-540E29B7F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7D7B5-A686-D301-D352-AA8D22F925E2}"/>
              </a:ext>
            </a:extLst>
          </p:cNvPr>
          <p:cNvSpPr>
            <a:spLocks noGrp="1"/>
          </p:cNvSpPr>
          <p:nvPr>
            <p:ph type="dt" sz="half" idx="10"/>
          </p:nvPr>
        </p:nvSpPr>
        <p:spPr/>
        <p:txBody>
          <a:bodyPr/>
          <a:lstStyle/>
          <a:p>
            <a:fld id="{F6AB667B-5905-418C-96A6-C7FCDCA700B1}" type="datetime1">
              <a:rPr lang="en-US" smtClean="0"/>
              <a:t>5/31/2024</a:t>
            </a:fld>
            <a:endParaRPr lang="en-US"/>
          </a:p>
        </p:txBody>
      </p:sp>
      <p:sp>
        <p:nvSpPr>
          <p:cNvPr id="4" name="Footer Placeholder 3">
            <a:extLst>
              <a:ext uri="{FF2B5EF4-FFF2-40B4-BE49-F238E27FC236}">
                <a16:creationId xmlns:a16="http://schemas.microsoft.com/office/drawing/2014/main" id="{FE2772F4-FC7A-26E5-5265-2EFBD78CCA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BABFC-FD97-C3D2-C2BF-4C9750D8CC96}"/>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129355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8AAEC-8024-5EAB-35DB-3E6E751F7247}"/>
              </a:ext>
            </a:extLst>
          </p:cNvPr>
          <p:cNvSpPr>
            <a:spLocks noGrp="1"/>
          </p:cNvSpPr>
          <p:nvPr>
            <p:ph type="dt" sz="half" idx="10"/>
          </p:nvPr>
        </p:nvSpPr>
        <p:spPr/>
        <p:txBody>
          <a:bodyPr/>
          <a:lstStyle/>
          <a:p>
            <a:fld id="{332FFC7C-C861-4B84-A49E-DF2D70D8715A}" type="datetime1">
              <a:rPr lang="en-US" smtClean="0"/>
              <a:t>5/31/2024</a:t>
            </a:fld>
            <a:endParaRPr lang="en-US"/>
          </a:p>
        </p:txBody>
      </p:sp>
      <p:sp>
        <p:nvSpPr>
          <p:cNvPr id="3" name="Footer Placeholder 2">
            <a:extLst>
              <a:ext uri="{FF2B5EF4-FFF2-40B4-BE49-F238E27FC236}">
                <a16:creationId xmlns:a16="http://schemas.microsoft.com/office/drawing/2014/main" id="{AD1895D1-FB26-2C07-ED54-4A83D62D3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FF573-320B-9315-A45C-95A8D4C03B40}"/>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332328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A7B2-BE10-EE51-34C1-683110D5B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F3129-0E95-5C4A-F40A-BC153DDAF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6B584-5F59-4B82-68A3-419552308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F87E5-8CB6-CEE8-EC97-C1C036AA9D6A}"/>
              </a:ext>
            </a:extLst>
          </p:cNvPr>
          <p:cNvSpPr>
            <a:spLocks noGrp="1"/>
          </p:cNvSpPr>
          <p:nvPr>
            <p:ph type="dt" sz="half" idx="10"/>
          </p:nvPr>
        </p:nvSpPr>
        <p:spPr/>
        <p:txBody>
          <a:bodyPr/>
          <a:lstStyle/>
          <a:p>
            <a:fld id="{F0DE6160-B39F-4E60-8446-B651BB1C0C35}" type="datetime1">
              <a:rPr lang="en-US" smtClean="0"/>
              <a:t>5/31/2024</a:t>
            </a:fld>
            <a:endParaRPr lang="en-US"/>
          </a:p>
        </p:txBody>
      </p:sp>
      <p:sp>
        <p:nvSpPr>
          <p:cNvPr id="6" name="Footer Placeholder 5">
            <a:extLst>
              <a:ext uri="{FF2B5EF4-FFF2-40B4-BE49-F238E27FC236}">
                <a16:creationId xmlns:a16="http://schemas.microsoft.com/office/drawing/2014/main" id="{54E6CFD5-2950-5666-C61A-49E6AB83D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3B0E6-F281-4204-7877-652427173D35}"/>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240843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81DB-85C6-2FB0-8E1C-9DE968893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D0496-F2A6-D6E7-1575-6009D1380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A4B5CB-AFAB-9E9B-E641-8068B00BF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F9CE8-0775-EBF1-98A0-27B9D47F6A33}"/>
              </a:ext>
            </a:extLst>
          </p:cNvPr>
          <p:cNvSpPr>
            <a:spLocks noGrp="1"/>
          </p:cNvSpPr>
          <p:nvPr>
            <p:ph type="dt" sz="half" idx="10"/>
          </p:nvPr>
        </p:nvSpPr>
        <p:spPr/>
        <p:txBody>
          <a:bodyPr/>
          <a:lstStyle/>
          <a:p>
            <a:fld id="{5119C25C-FA73-4DC9-9D9F-1387737FB956}" type="datetime1">
              <a:rPr lang="en-US" smtClean="0"/>
              <a:t>5/31/2024</a:t>
            </a:fld>
            <a:endParaRPr lang="en-US"/>
          </a:p>
        </p:txBody>
      </p:sp>
      <p:sp>
        <p:nvSpPr>
          <p:cNvPr id="6" name="Footer Placeholder 5">
            <a:extLst>
              <a:ext uri="{FF2B5EF4-FFF2-40B4-BE49-F238E27FC236}">
                <a16:creationId xmlns:a16="http://schemas.microsoft.com/office/drawing/2014/main" id="{7D4110E6-5298-CA2A-91A7-CFF8B2DD9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44D5D-1946-780A-5E18-0B703F484C1F}"/>
              </a:ext>
            </a:extLst>
          </p:cNvPr>
          <p:cNvSpPr>
            <a:spLocks noGrp="1"/>
          </p:cNvSpPr>
          <p:nvPr>
            <p:ph type="sldNum" sz="quarter" idx="12"/>
          </p:nvPr>
        </p:nvSpPr>
        <p:spPr/>
        <p:txBody>
          <a:bodyPr/>
          <a:lstStyle/>
          <a:p>
            <a:fld id="{A58F7FCD-7245-4342-A326-69F8B3EBD0D5}" type="slidenum">
              <a:rPr lang="en-US" smtClean="0"/>
              <a:t>‹#›</a:t>
            </a:fld>
            <a:endParaRPr lang="en-US"/>
          </a:p>
        </p:txBody>
      </p:sp>
    </p:spTree>
    <p:extLst>
      <p:ext uri="{BB962C8B-B14F-4D97-AF65-F5344CB8AC3E}">
        <p14:creationId xmlns:p14="http://schemas.microsoft.com/office/powerpoint/2010/main" val="222639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63787-9382-E327-6D84-727CE6C70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8927B9-2430-2F80-0744-1E6DBAF0D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B8FCF-78FA-B685-AB2E-ED05DA351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DB7A4-7DB4-4492-97C3-0565EEE2C5EC}" type="datetime1">
              <a:rPr lang="en-US" smtClean="0"/>
              <a:t>5/31/2024</a:t>
            </a:fld>
            <a:endParaRPr lang="en-US"/>
          </a:p>
        </p:txBody>
      </p:sp>
      <p:sp>
        <p:nvSpPr>
          <p:cNvPr id="5" name="Footer Placeholder 4">
            <a:extLst>
              <a:ext uri="{FF2B5EF4-FFF2-40B4-BE49-F238E27FC236}">
                <a16:creationId xmlns:a16="http://schemas.microsoft.com/office/drawing/2014/main" id="{971F3457-995B-FD43-ED00-4E6C25FC7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4265F-3A81-000A-9D8F-41219B002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F7FCD-7245-4342-A326-69F8B3EBD0D5}" type="slidenum">
              <a:rPr lang="en-US" smtClean="0"/>
              <a:t>‹#›</a:t>
            </a:fld>
            <a:endParaRPr lang="en-US"/>
          </a:p>
        </p:txBody>
      </p:sp>
    </p:spTree>
    <p:extLst>
      <p:ext uri="{BB962C8B-B14F-4D97-AF65-F5344CB8AC3E}">
        <p14:creationId xmlns:p14="http://schemas.microsoft.com/office/powerpoint/2010/main" val="324817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A7E43B3-6A9E-7FE3-137A-6DFE73AAAFE3}"/>
              </a:ext>
            </a:extLst>
          </p:cNvPr>
          <p:cNvSpPr/>
          <p:nvPr/>
        </p:nvSpPr>
        <p:spPr>
          <a:xfrm>
            <a:off x="0" y="1906438"/>
            <a:ext cx="12192000" cy="2622430"/>
          </a:xfrm>
          <a:prstGeom prst="rect">
            <a:avLst/>
          </a:prstGeom>
          <a:solidFill>
            <a:srgbClr val="26A09D"/>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7CB025E-2320-8900-B781-AA5C8D59A669}"/>
              </a:ext>
            </a:extLst>
          </p:cNvPr>
          <p:cNvSpPr txBox="1"/>
          <p:nvPr/>
        </p:nvSpPr>
        <p:spPr>
          <a:xfrm>
            <a:off x="4680189" y="4649116"/>
            <a:ext cx="4019909"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26A09D"/>
                </a:solidFill>
              </a:rPr>
              <a:t>Slide From : Syed Eftasum Alam</a:t>
            </a:r>
          </a:p>
        </p:txBody>
      </p:sp>
      <p:sp>
        <p:nvSpPr>
          <p:cNvPr id="13" name="TextBox 12">
            <a:extLst>
              <a:ext uri="{FF2B5EF4-FFF2-40B4-BE49-F238E27FC236}">
                <a16:creationId xmlns:a16="http://schemas.microsoft.com/office/drawing/2014/main" id="{9B1087DE-BDC5-0DE5-560F-B1DB6991965C}"/>
              </a:ext>
            </a:extLst>
          </p:cNvPr>
          <p:cNvSpPr txBox="1"/>
          <p:nvPr/>
        </p:nvSpPr>
        <p:spPr>
          <a:xfrm>
            <a:off x="8790317" y="4649116"/>
            <a:ext cx="3298167"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26A09D"/>
                </a:solidFill>
              </a:rPr>
              <a:t>E-mail : syed.efta@gmail.com</a:t>
            </a:r>
          </a:p>
        </p:txBody>
      </p:sp>
      <p:sp>
        <p:nvSpPr>
          <p:cNvPr id="14" name="TextBox 13">
            <a:extLst>
              <a:ext uri="{FF2B5EF4-FFF2-40B4-BE49-F238E27FC236}">
                <a16:creationId xmlns:a16="http://schemas.microsoft.com/office/drawing/2014/main" id="{8AFCD33B-6C37-8839-5576-2F41904653DE}"/>
              </a:ext>
            </a:extLst>
          </p:cNvPr>
          <p:cNvSpPr txBox="1"/>
          <p:nvPr/>
        </p:nvSpPr>
        <p:spPr>
          <a:xfrm>
            <a:off x="4669395" y="2802154"/>
            <a:ext cx="2208362" cy="830997"/>
          </a:xfrm>
          <a:prstGeom prst="rect">
            <a:avLst/>
          </a:prstGeom>
          <a:noFill/>
        </p:spPr>
        <p:txBody>
          <a:bodyPr wrap="square" rtlCol="0">
            <a:spAutoFit/>
          </a:bodyPr>
          <a:lstStyle/>
          <a:p>
            <a:r>
              <a:rPr lang="en-US" sz="4800" dirty="0">
                <a:solidFill>
                  <a:schemeClr val="bg1"/>
                </a:solidFill>
                <a:latin typeface="Tw Cen MT Condensed" panose="020B0606020104020203" pitchFamily="34" charset="0"/>
              </a:rPr>
              <a:t>CSE 1125</a:t>
            </a:r>
          </a:p>
        </p:txBody>
      </p:sp>
      <p:sp>
        <p:nvSpPr>
          <p:cNvPr id="15" name="TextBox 14">
            <a:extLst>
              <a:ext uri="{FF2B5EF4-FFF2-40B4-BE49-F238E27FC236}">
                <a16:creationId xmlns:a16="http://schemas.microsoft.com/office/drawing/2014/main" id="{F6E1D604-AC2B-280B-086D-F7A03D2AED26}"/>
              </a:ext>
            </a:extLst>
          </p:cNvPr>
          <p:cNvSpPr txBox="1"/>
          <p:nvPr/>
        </p:nvSpPr>
        <p:spPr>
          <a:xfrm>
            <a:off x="4669395" y="3325677"/>
            <a:ext cx="7113558" cy="1323439"/>
          </a:xfrm>
          <a:prstGeom prst="rect">
            <a:avLst/>
          </a:prstGeom>
          <a:noFill/>
        </p:spPr>
        <p:txBody>
          <a:bodyPr wrap="square" rtlCol="0">
            <a:spAutoFit/>
          </a:bodyPr>
          <a:lstStyle/>
          <a:p>
            <a:r>
              <a:rPr lang="en-US" sz="8000" dirty="0">
                <a:solidFill>
                  <a:schemeClr val="bg1"/>
                </a:solidFill>
                <a:latin typeface="Tw Cen MT Condensed" panose="020B0606020104020203" pitchFamily="34" charset="0"/>
              </a:rPr>
              <a:t>Digital Logic Design</a:t>
            </a:r>
          </a:p>
        </p:txBody>
      </p:sp>
      <p:pic>
        <p:nvPicPr>
          <p:cNvPr id="3" name="Picture 2" descr="A red and black electronic device&#10;&#10;Description automatically generated">
            <a:extLst>
              <a:ext uri="{FF2B5EF4-FFF2-40B4-BE49-F238E27FC236}">
                <a16:creationId xmlns:a16="http://schemas.microsoft.com/office/drawing/2014/main" id="{83A58C70-9CC6-8CA7-82E6-56B77BDAB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655" y="2478894"/>
            <a:ext cx="2433257" cy="1900211"/>
          </a:xfrm>
          <a:prstGeom prst="rect">
            <a:avLst/>
          </a:prstGeom>
        </p:spPr>
      </p:pic>
      <p:sp>
        <p:nvSpPr>
          <p:cNvPr id="4" name="TextBox 3">
            <a:extLst>
              <a:ext uri="{FF2B5EF4-FFF2-40B4-BE49-F238E27FC236}">
                <a16:creationId xmlns:a16="http://schemas.microsoft.com/office/drawing/2014/main" id="{438C83E2-B475-9DCF-CE36-391DB2DE3A49}"/>
              </a:ext>
            </a:extLst>
          </p:cNvPr>
          <p:cNvSpPr txBox="1"/>
          <p:nvPr/>
        </p:nvSpPr>
        <p:spPr>
          <a:xfrm>
            <a:off x="0" y="6660865"/>
            <a:ext cx="12192000" cy="246221"/>
          </a:xfrm>
          <a:prstGeom prst="rect">
            <a:avLst/>
          </a:prstGeom>
          <a:noFill/>
        </p:spPr>
        <p:txBody>
          <a:bodyPr wrap="square" rtlCol="0">
            <a:spAutoFit/>
          </a:bodyPr>
          <a:lstStyle/>
          <a:p>
            <a:pPr algn="ctr"/>
            <a:r>
              <a:rPr lang="en-US" sz="1000" dirty="0"/>
              <a:t>Some Contents here taken from Lecturer </a:t>
            </a:r>
            <a:r>
              <a:rPr lang="en-US" sz="1000" dirty="0" err="1"/>
              <a:t>Raiyan</a:t>
            </a:r>
            <a:r>
              <a:rPr lang="en-US" sz="1000" dirty="0"/>
              <a:t> Rahman’s slide and </a:t>
            </a:r>
            <a:r>
              <a:rPr lang="en-US" sz="1000" dirty="0" err="1"/>
              <a:t>Prof.Salekul</a:t>
            </a:r>
            <a:r>
              <a:rPr lang="en-US" sz="1000" dirty="0"/>
              <a:t> Islam’s slides</a:t>
            </a:r>
          </a:p>
        </p:txBody>
      </p:sp>
      <p:sp>
        <p:nvSpPr>
          <p:cNvPr id="2" name="Slide Number Placeholder 1">
            <a:extLst>
              <a:ext uri="{FF2B5EF4-FFF2-40B4-BE49-F238E27FC236}">
                <a16:creationId xmlns:a16="http://schemas.microsoft.com/office/drawing/2014/main" id="{4FA2CC23-E08A-42C8-65BA-AC32E8D96533}"/>
              </a:ext>
            </a:extLst>
          </p:cNvPr>
          <p:cNvSpPr>
            <a:spLocks noGrp="1"/>
          </p:cNvSpPr>
          <p:nvPr>
            <p:ph type="sldNum" sz="quarter" idx="12"/>
          </p:nvPr>
        </p:nvSpPr>
        <p:spPr/>
        <p:txBody>
          <a:bodyPr/>
          <a:lstStyle/>
          <a:p>
            <a:fld id="{A58F7FCD-7245-4342-A326-69F8B3EBD0D5}" type="slidenum">
              <a:rPr lang="en-US" smtClean="0"/>
              <a:t>1</a:t>
            </a:fld>
            <a:endParaRPr lang="en-US"/>
          </a:p>
        </p:txBody>
      </p:sp>
    </p:spTree>
    <p:extLst>
      <p:ext uri="{BB962C8B-B14F-4D97-AF65-F5344CB8AC3E}">
        <p14:creationId xmlns:p14="http://schemas.microsoft.com/office/powerpoint/2010/main" val="124209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4B24E5E-4E2F-2E71-BE1E-67D06DD96A91}"/>
              </a:ext>
            </a:extLst>
          </p:cNvPr>
          <p:cNvSpPr txBox="1"/>
          <p:nvPr/>
        </p:nvSpPr>
        <p:spPr>
          <a:xfrm>
            <a:off x="642340" y="1897487"/>
            <a:ext cx="10760227" cy="3970318"/>
          </a:xfrm>
          <a:prstGeom prst="rect">
            <a:avLst/>
          </a:prstGeom>
          <a:noFill/>
        </p:spPr>
        <p:txBody>
          <a:bodyPr wrap="square">
            <a:spAutoFit/>
          </a:bodyPr>
          <a:lstStyle/>
          <a:p>
            <a:r>
              <a:rPr lang="en-US" b="1" dirty="0"/>
              <a:t>Different Civilizations Different Number Systems</a:t>
            </a:r>
          </a:p>
          <a:p>
            <a:r>
              <a:rPr lang="en-US" dirty="0"/>
              <a:t>• </a:t>
            </a:r>
            <a:r>
              <a:rPr lang="en-US" i="1" dirty="0"/>
              <a:t>Arabs</a:t>
            </a:r>
          </a:p>
          <a:p>
            <a:pPr lvl="1"/>
            <a:r>
              <a:rPr lang="en-US" dirty="0"/>
              <a:t>• 10 digits – base 10 number system</a:t>
            </a:r>
          </a:p>
          <a:p>
            <a:pPr lvl="1"/>
            <a:r>
              <a:rPr lang="en-US" dirty="0"/>
              <a:t>• We just saw</a:t>
            </a:r>
          </a:p>
          <a:p>
            <a:r>
              <a:rPr lang="en-US" dirty="0"/>
              <a:t>• </a:t>
            </a:r>
            <a:r>
              <a:rPr lang="en-US" i="1" dirty="0"/>
              <a:t>Mayans</a:t>
            </a:r>
          </a:p>
          <a:p>
            <a:pPr lvl="1"/>
            <a:r>
              <a:rPr lang="en-US" dirty="0"/>
              <a:t>• 20 digits – base 20 number system</a:t>
            </a:r>
          </a:p>
          <a:p>
            <a:pPr lvl="1"/>
            <a:r>
              <a:rPr lang="en-US" dirty="0"/>
              <a:t>• They did not wear sandals as they lived in a hot climate</a:t>
            </a:r>
          </a:p>
          <a:p>
            <a:r>
              <a:rPr lang="en-US" dirty="0"/>
              <a:t>• </a:t>
            </a:r>
            <a:r>
              <a:rPr lang="en-US" i="1" dirty="0"/>
              <a:t>Babylonians</a:t>
            </a:r>
          </a:p>
          <a:p>
            <a:r>
              <a:rPr lang="en-US" dirty="0"/>
              <a:t>         • 60 digits – base 60 number system</a:t>
            </a:r>
          </a:p>
          <a:p>
            <a:r>
              <a:rPr lang="en-US" dirty="0"/>
              <a:t>         • The number 60 was important to them because they were engaged deeply in astronomical studies,  also        	because we have 12 joint in our 4 fingers (excluding the thumb) and 60 is a multiple of 12. </a:t>
            </a:r>
          </a:p>
          <a:p>
            <a:r>
              <a:rPr lang="en-US" dirty="0"/>
              <a:t>         • The Babylonians also came up with the concept of-</a:t>
            </a:r>
          </a:p>
          <a:p>
            <a:pPr lvl="2"/>
            <a:r>
              <a:rPr lang="en-US" dirty="0"/>
              <a:t>• a degree being divided into 60 minutes</a:t>
            </a:r>
          </a:p>
          <a:p>
            <a:pPr lvl="2"/>
            <a:r>
              <a:rPr lang="en-US" dirty="0"/>
              <a:t>• with each minute being divided into 60 seconds.</a:t>
            </a:r>
          </a:p>
        </p:txBody>
      </p:sp>
      <p:cxnSp>
        <p:nvCxnSpPr>
          <p:cNvPr id="5" name="Straight Connector 4">
            <a:extLst>
              <a:ext uri="{FF2B5EF4-FFF2-40B4-BE49-F238E27FC236}">
                <a16:creationId xmlns:a16="http://schemas.microsoft.com/office/drawing/2014/main" id="{537D22D9-86F1-5981-1952-92099AF0AF7D}"/>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3170B71-B3EE-792E-492A-9FA01560D035}"/>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9</a:t>
            </a:r>
          </a:p>
        </p:txBody>
      </p:sp>
      <p:sp>
        <p:nvSpPr>
          <p:cNvPr id="7" name="Slide Number Placeholder 6">
            <a:extLst>
              <a:ext uri="{FF2B5EF4-FFF2-40B4-BE49-F238E27FC236}">
                <a16:creationId xmlns:a16="http://schemas.microsoft.com/office/drawing/2014/main" id="{486F8D5A-44D7-93E9-1FB5-BC87DDD33506}"/>
              </a:ext>
            </a:extLst>
          </p:cNvPr>
          <p:cNvSpPr>
            <a:spLocks noGrp="1"/>
          </p:cNvSpPr>
          <p:nvPr>
            <p:ph type="sldNum" sz="quarter" idx="12"/>
          </p:nvPr>
        </p:nvSpPr>
        <p:spPr/>
        <p:txBody>
          <a:bodyPr/>
          <a:lstStyle/>
          <a:p>
            <a:fld id="{A58F7FCD-7245-4342-A326-69F8B3EBD0D5}" type="slidenum">
              <a:rPr lang="en-US" smtClean="0"/>
              <a:t>10</a:t>
            </a:fld>
            <a:endParaRPr lang="en-US"/>
          </a:p>
        </p:txBody>
      </p:sp>
    </p:spTree>
    <p:extLst>
      <p:ext uri="{BB962C8B-B14F-4D97-AF65-F5344CB8AC3E}">
        <p14:creationId xmlns:p14="http://schemas.microsoft.com/office/powerpoint/2010/main" val="190933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08E76B6-B538-C830-F0B8-552610711173}"/>
              </a:ext>
            </a:extLst>
          </p:cNvPr>
          <p:cNvPicPr>
            <a:picLocks noChangeAspect="1"/>
          </p:cNvPicPr>
          <p:nvPr/>
        </p:nvPicPr>
        <p:blipFill>
          <a:blip r:embed="rId2"/>
          <a:stretch>
            <a:fillRect/>
          </a:stretch>
        </p:blipFill>
        <p:spPr>
          <a:xfrm>
            <a:off x="594544" y="1571366"/>
            <a:ext cx="11002911" cy="3715268"/>
          </a:xfrm>
          <a:prstGeom prst="rect">
            <a:avLst/>
          </a:prstGeom>
        </p:spPr>
      </p:pic>
      <p:cxnSp>
        <p:nvCxnSpPr>
          <p:cNvPr id="7" name="Straight Connector 6">
            <a:extLst>
              <a:ext uri="{FF2B5EF4-FFF2-40B4-BE49-F238E27FC236}">
                <a16:creationId xmlns:a16="http://schemas.microsoft.com/office/drawing/2014/main" id="{363F8159-21D5-FC19-B785-8D69391461EB}"/>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4E82A4-085E-76EB-946F-8060AC2FBE46}"/>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10</a:t>
            </a:r>
          </a:p>
        </p:txBody>
      </p:sp>
      <p:sp>
        <p:nvSpPr>
          <p:cNvPr id="3" name="Slide Number Placeholder 2">
            <a:extLst>
              <a:ext uri="{FF2B5EF4-FFF2-40B4-BE49-F238E27FC236}">
                <a16:creationId xmlns:a16="http://schemas.microsoft.com/office/drawing/2014/main" id="{25CBD234-F16C-C9CC-0A2C-E60A3C24893A}"/>
              </a:ext>
            </a:extLst>
          </p:cNvPr>
          <p:cNvSpPr>
            <a:spLocks noGrp="1"/>
          </p:cNvSpPr>
          <p:nvPr>
            <p:ph type="sldNum" sz="quarter" idx="12"/>
          </p:nvPr>
        </p:nvSpPr>
        <p:spPr/>
        <p:txBody>
          <a:bodyPr/>
          <a:lstStyle/>
          <a:p>
            <a:fld id="{A58F7FCD-7245-4342-A326-69F8B3EBD0D5}" type="slidenum">
              <a:rPr lang="en-US" smtClean="0"/>
              <a:t>11</a:t>
            </a:fld>
            <a:endParaRPr lang="en-US"/>
          </a:p>
        </p:txBody>
      </p:sp>
    </p:spTree>
    <p:extLst>
      <p:ext uri="{BB962C8B-B14F-4D97-AF65-F5344CB8AC3E}">
        <p14:creationId xmlns:p14="http://schemas.microsoft.com/office/powerpoint/2010/main" val="175203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BFFD11B-6F83-48A7-FBB9-F13DFB3E9DAA}"/>
              </a:ext>
            </a:extLst>
          </p:cNvPr>
          <p:cNvPicPr>
            <a:picLocks noChangeAspect="1"/>
          </p:cNvPicPr>
          <p:nvPr/>
        </p:nvPicPr>
        <p:blipFill>
          <a:blip r:embed="rId2"/>
          <a:stretch>
            <a:fillRect/>
          </a:stretch>
        </p:blipFill>
        <p:spPr>
          <a:xfrm>
            <a:off x="2752258" y="1599944"/>
            <a:ext cx="6687483" cy="3658111"/>
          </a:xfrm>
          <a:prstGeom prst="rect">
            <a:avLst/>
          </a:prstGeom>
        </p:spPr>
      </p:pic>
      <p:cxnSp>
        <p:nvCxnSpPr>
          <p:cNvPr id="7" name="Straight Connector 6">
            <a:extLst>
              <a:ext uri="{FF2B5EF4-FFF2-40B4-BE49-F238E27FC236}">
                <a16:creationId xmlns:a16="http://schemas.microsoft.com/office/drawing/2014/main" id="{24785646-D18A-A52E-AEE6-DCCBA24CC6BD}"/>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C0B5E42-B4DB-3303-62FD-B29A8D74BA7E}"/>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11</a:t>
            </a:r>
          </a:p>
        </p:txBody>
      </p:sp>
      <p:sp>
        <p:nvSpPr>
          <p:cNvPr id="3" name="Slide Number Placeholder 2">
            <a:extLst>
              <a:ext uri="{FF2B5EF4-FFF2-40B4-BE49-F238E27FC236}">
                <a16:creationId xmlns:a16="http://schemas.microsoft.com/office/drawing/2014/main" id="{514D6896-A3B9-0797-335F-79434C6C4388}"/>
              </a:ext>
            </a:extLst>
          </p:cNvPr>
          <p:cNvSpPr>
            <a:spLocks noGrp="1"/>
          </p:cNvSpPr>
          <p:nvPr>
            <p:ph type="sldNum" sz="quarter" idx="12"/>
          </p:nvPr>
        </p:nvSpPr>
        <p:spPr/>
        <p:txBody>
          <a:bodyPr/>
          <a:lstStyle/>
          <a:p>
            <a:fld id="{A58F7FCD-7245-4342-A326-69F8B3EBD0D5}" type="slidenum">
              <a:rPr lang="en-US" smtClean="0"/>
              <a:t>12</a:t>
            </a:fld>
            <a:endParaRPr lang="en-US"/>
          </a:p>
        </p:txBody>
      </p:sp>
    </p:spTree>
    <p:extLst>
      <p:ext uri="{BB962C8B-B14F-4D97-AF65-F5344CB8AC3E}">
        <p14:creationId xmlns:p14="http://schemas.microsoft.com/office/powerpoint/2010/main" val="210578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Understanding our Number system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64C02D16-E4C4-0329-604C-B2FAFF798561}"/>
              </a:ext>
            </a:extLst>
          </p:cNvPr>
          <p:cNvGraphicFramePr>
            <a:graphicFrameLocks noGrp="1"/>
          </p:cNvGraphicFramePr>
          <p:nvPr>
            <p:extLst>
              <p:ext uri="{D42A27DB-BD31-4B8C-83A1-F6EECF244321}">
                <p14:modId xmlns:p14="http://schemas.microsoft.com/office/powerpoint/2010/main" val="3322860502"/>
              </p:ext>
            </p:extLst>
          </p:nvPr>
        </p:nvGraphicFramePr>
        <p:xfrm>
          <a:off x="1492504" y="1636776"/>
          <a:ext cx="8128000" cy="37252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712191967"/>
                    </a:ext>
                  </a:extLst>
                </a:gridCol>
                <a:gridCol w="812800">
                  <a:extLst>
                    <a:ext uri="{9D8B030D-6E8A-4147-A177-3AD203B41FA5}">
                      <a16:colId xmlns:a16="http://schemas.microsoft.com/office/drawing/2014/main" val="3989728987"/>
                    </a:ext>
                  </a:extLst>
                </a:gridCol>
                <a:gridCol w="812800">
                  <a:extLst>
                    <a:ext uri="{9D8B030D-6E8A-4147-A177-3AD203B41FA5}">
                      <a16:colId xmlns:a16="http://schemas.microsoft.com/office/drawing/2014/main" val="2383869777"/>
                    </a:ext>
                  </a:extLst>
                </a:gridCol>
                <a:gridCol w="812800">
                  <a:extLst>
                    <a:ext uri="{9D8B030D-6E8A-4147-A177-3AD203B41FA5}">
                      <a16:colId xmlns:a16="http://schemas.microsoft.com/office/drawing/2014/main" val="2393958877"/>
                    </a:ext>
                  </a:extLst>
                </a:gridCol>
                <a:gridCol w="812800">
                  <a:extLst>
                    <a:ext uri="{9D8B030D-6E8A-4147-A177-3AD203B41FA5}">
                      <a16:colId xmlns:a16="http://schemas.microsoft.com/office/drawing/2014/main" val="315971040"/>
                    </a:ext>
                  </a:extLst>
                </a:gridCol>
                <a:gridCol w="812800">
                  <a:extLst>
                    <a:ext uri="{9D8B030D-6E8A-4147-A177-3AD203B41FA5}">
                      <a16:colId xmlns:a16="http://schemas.microsoft.com/office/drawing/2014/main" val="1217021670"/>
                    </a:ext>
                  </a:extLst>
                </a:gridCol>
                <a:gridCol w="812800">
                  <a:extLst>
                    <a:ext uri="{9D8B030D-6E8A-4147-A177-3AD203B41FA5}">
                      <a16:colId xmlns:a16="http://schemas.microsoft.com/office/drawing/2014/main" val="1054173879"/>
                    </a:ext>
                  </a:extLst>
                </a:gridCol>
                <a:gridCol w="812800">
                  <a:extLst>
                    <a:ext uri="{9D8B030D-6E8A-4147-A177-3AD203B41FA5}">
                      <a16:colId xmlns:a16="http://schemas.microsoft.com/office/drawing/2014/main" val="2637204559"/>
                    </a:ext>
                  </a:extLst>
                </a:gridCol>
                <a:gridCol w="812800">
                  <a:extLst>
                    <a:ext uri="{9D8B030D-6E8A-4147-A177-3AD203B41FA5}">
                      <a16:colId xmlns:a16="http://schemas.microsoft.com/office/drawing/2014/main" val="1160958134"/>
                    </a:ext>
                  </a:extLst>
                </a:gridCol>
                <a:gridCol w="812800">
                  <a:extLst>
                    <a:ext uri="{9D8B030D-6E8A-4147-A177-3AD203B41FA5}">
                      <a16:colId xmlns:a16="http://schemas.microsoft.com/office/drawing/2014/main" val="3869741511"/>
                    </a:ext>
                  </a:extLst>
                </a:gridCol>
              </a:tblGrid>
              <a:tr h="372525">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1605141988"/>
                  </a:ext>
                </a:extLst>
              </a:tr>
            </a:tbl>
          </a:graphicData>
        </a:graphic>
      </p:graphicFrame>
      <p:sp>
        <p:nvSpPr>
          <p:cNvPr id="6" name="TextBox 5">
            <a:extLst>
              <a:ext uri="{FF2B5EF4-FFF2-40B4-BE49-F238E27FC236}">
                <a16:creationId xmlns:a16="http://schemas.microsoft.com/office/drawing/2014/main" id="{3D02B547-E8E3-3F87-56C6-1423CDADB8FC}"/>
              </a:ext>
            </a:extLst>
          </p:cNvPr>
          <p:cNvSpPr txBox="1"/>
          <p:nvPr/>
        </p:nvSpPr>
        <p:spPr>
          <a:xfrm>
            <a:off x="1389888" y="2322576"/>
            <a:ext cx="2852704" cy="923330"/>
          </a:xfrm>
          <a:prstGeom prst="rect">
            <a:avLst/>
          </a:prstGeom>
          <a:noFill/>
        </p:spPr>
        <p:txBody>
          <a:bodyPr wrap="none" rtlCol="0">
            <a:spAutoFit/>
          </a:bodyPr>
          <a:lstStyle/>
          <a:p>
            <a:pPr marL="285750" indent="-285750">
              <a:buFont typeface="Arial" panose="020B0604020202020204" pitchFamily="34" charset="0"/>
              <a:buChar char="•"/>
            </a:pPr>
            <a:r>
              <a:rPr lang="en-US" dirty="0"/>
              <a:t>Total Unique Digits : 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its </a:t>
            </a:r>
            <a:r>
              <a:rPr lang="en-US" b="1" dirty="0"/>
              <a:t>Base  / Radix </a:t>
            </a:r>
            <a:r>
              <a:rPr lang="en-US" dirty="0"/>
              <a:t> is 10</a:t>
            </a:r>
          </a:p>
        </p:txBody>
      </p:sp>
      <p:sp>
        <p:nvSpPr>
          <p:cNvPr id="7" name="TextBox 6">
            <a:extLst>
              <a:ext uri="{FF2B5EF4-FFF2-40B4-BE49-F238E27FC236}">
                <a16:creationId xmlns:a16="http://schemas.microsoft.com/office/drawing/2014/main" id="{3B66B834-ABBB-3EC2-7193-DFBF997BAF7E}"/>
              </a:ext>
            </a:extLst>
          </p:cNvPr>
          <p:cNvSpPr txBox="1"/>
          <p:nvPr/>
        </p:nvSpPr>
        <p:spPr>
          <a:xfrm>
            <a:off x="920496" y="3655474"/>
            <a:ext cx="9272016" cy="1672253"/>
          </a:xfrm>
          <a:prstGeom prst="rect">
            <a:avLst/>
          </a:prstGeom>
          <a:noFill/>
        </p:spPr>
        <p:txBody>
          <a:bodyPr wrap="square" rtlCol="0">
            <a:spAutoFit/>
          </a:bodyPr>
          <a:lstStyle/>
          <a:p>
            <a:r>
              <a:rPr lang="en-US" sz="2800" dirty="0"/>
              <a:t>(512)</a:t>
            </a:r>
            <a:r>
              <a:rPr lang="en-US" sz="2800" baseline="-25000" dirty="0"/>
              <a:t>10</a:t>
            </a:r>
            <a:r>
              <a:rPr lang="en-US" sz="2800" dirty="0"/>
              <a:t>= 5 X 10</a:t>
            </a:r>
            <a:r>
              <a:rPr lang="en-US" sz="2800" baseline="30000" dirty="0"/>
              <a:t>2</a:t>
            </a:r>
            <a:r>
              <a:rPr lang="en-US" sz="2800" dirty="0"/>
              <a:t> + 1 X 10</a:t>
            </a:r>
            <a:r>
              <a:rPr lang="en-US" sz="2800" baseline="30000" dirty="0"/>
              <a:t>1</a:t>
            </a:r>
            <a:r>
              <a:rPr lang="en-US" sz="2800" dirty="0"/>
              <a:t> + 2X10</a:t>
            </a:r>
            <a:r>
              <a:rPr lang="en-US" sz="2800" baseline="30000" dirty="0"/>
              <a:t>0</a:t>
            </a:r>
          </a:p>
          <a:p>
            <a:endParaRPr lang="en-US" sz="2800" baseline="30000" dirty="0"/>
          </a:p>
          <a:p>
            <a:r>
              <a:rPr lang="en-US" sz="2800" dirty="0"/>
              <a:t>(512.23)</a:t>
            </a:r>
            <a:r>
              <a:rPr lang="en-US" sz="2800" baseline="-25000" dirty="0"/>
              <a:t>10</a:t>
            </a:r>
            <a:r>
              <a:rPr lang="en-US" sz="2800" dirty="0"/>
              <a:t>= 5 X 10</a:t>
            </a:r>
            <a:r>
              <a:rPr lang="en-US" sz="2800" baseline="30000" dirty="0"/>
              <a:t>2</a:t>
            </a:r>
            <a:r>
              <a:rPr lang="en-US" sz="2800" dirty="0"/>
              <a:t> + 1 X 10</a:t>
            </a:r>
            <a:r>
              <a:rPr lang="en-US" sz="2800" baseline="30000" dirty="0"/>
              <a:t>1</a:t>
            </a:r>
            <a:r>
              <a:rPr lang="en-US" sz="2800" dirty="0"/>
              <a:t> + 2X10</a:t>
            </a:r>
            <a:r>
              <a:rPr lang="en-US" sz="2800" baseline="30000" dirty="0"/>
              <a:t>0</a:t>
            </a:r>
            <a:r>
              <a:rPr lang="en-US" sz="2800" dirty="0"/>
              <a:t> + 2X10</a:t>
            </a:r>
            <a:r>
              <a:rPr lang="en-US" sz="2800" baseline="30000" dirty="0"/>
              <a:t>-1</a:t>
            </a:r>
            <a:r>
              <a:rPr lang="en-US" sz="2800" dirty="0"/>
              <a:t> + 3X10</a:t>
            </a:r>
            <a:r>
              <a:rPr lang="en-US" sz="2800" baseline="30000" dirty="0"/>
              <a:t>-2</a:t>
            </a:r>
            <a:endParaRPr lang="en-US" sz="2800" baseline="-25000" dirty="0"/>
          </a:p>
          <a:p>
            <a:r>
              <a:rPr lang="en-US" sz="2800" dirty="0"/>
              <a:t> </a:t>
            </a:r>
            <a:endParaRPr lang="en-US" sz="2800" baseline="-25000" dirty="0"/>
          </a:p>
        </p:txBody>
      </p:sp>
      <p:sp>
        <p:nvSpPr>
          <p:cNvPr id="8" name="Rectangle 7">
            <a:extLst>
              <a:ext uri="{FF2B5EF4-FFF2-40B4-BE49-F238E27FC236}">
                <a16:creationId xmlns:a16="http://schemas.microsoft.com/office/drawing/2014/main" id="{9D3293D5-947E-3F2A-AE88-3B9FBD871BF2}"/>
              </a:ext>
            </a:extLst>
          </p:cNvPr>
          <p:cNvSpPr/>
          <p:nvPr/>
        </p:nvSpPr>
        <p:spPr>
          <a:xfrm>
            <a:off x="2816240" y="3694176"/>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127CD5-F326-121B-830F-09C2467625E7}"/>
              </a:ext>
            </a:extLst>
          </p:cNvPr>
          <p:cNvSpPr/>
          <p:nvPr/>
        </p:nvSpPr>
        <p:spPr>
          <a:xfrm>
            <a:off x="4151152" y="3681984"/>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2292E7-51D5-1C72-2454-4B730580213E}"/>
              </a:ext>
            </a:extLst>
          </p:cNvPr>
          <p:cNvSpPr/>
          <p:nvPr/>
        </p:nvSpPr>
        <p:spPr>
          <a:xfrm>
            <a:off x="5367528" y="3694176"/>
            <a:ext cx="28346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Arrow: Bent 10">
            <a:extLst>
              <a:ext uri="{FF2B5EF4-FFF2-40B4-BE49-F238E27FC236}">
                <a16:creationId xmlns:a16="http://schemas.microsoft.com/office/drawing/2014/main" id="{5EA36EEC-CFE5-7EFA-7A48-FCB71F8DA11C}"/>
              </a:ext>
            </a:extLst>
          </p:cNvPr>
          <p:cNvSpPr/>
          <p:nvPr/>
        </p:nvSpPr>
        <p:spPr>
          <a:xfrm>
            <a:off x="5469636" y="3437930"/>
            <a:ext cx="586740" cy="256246"/>
          </a:xfrm>
          <a:prstGeom prst="bentArrow">
            <a:avLst/>
          </a:prstGeom>
          <a:solidFill>
            <a:schemeClr val="accent2"/>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3C4139F9-BB8A-57C0-F84A-427E20233C5A}"/>
              </a:ext>
            </a:extLst>
          </p:cNvPr>
          <p:cNvSpPr txBox="1"/>
          <p:nvPr/>
        </p:nvSpPr>
        <p:spPr>
          <a:xfrm>
            <a:off x="6056376" y="3309245"/>
            <a:ext cx="670560" cy="372525"/>
          </a:xfrm>
          <a:prstGeom prst="rect">
            <a:avLst/>
          </a:prstGeom>
          <a:noFill/>
          <a:ln>
            <a:solidFill>
              <a:schemeClr val="tx1"/>
            </a:solidFill>
          </a:ln>
        </p:spPr>
        <p:txBody>
          <a:bodyPr wrap="square" rtlCol="0">
            <a:spAutoFit/>
          </a:bodyPr>
          <a:lstStyle/>
          <a:p>
            <a:r>
              <a:rPr lang="en-US" dirty="0"/>
              <a:t>BASE</a:t>
            </a:r>
          </a:p>
        </p:txBody>
      </p:sp>
      <p:sp>
        <p:nvSpPr>
          <p:cNvPr id="13" name="Rectangle 12">
            <a:extLst>
              <a:ext uri="{FF2B5EF4-FFF2-40B4-BE49-F238E27FC236}">
                <a16:creationId xmlns:a16="http://schemas.microsoft.com/office/drawing/2014/main" id="{4E66C359-E10D-208E-1471-C291954D6C2E}"/>
              </a:ext>
            </a:extLst>
          </p:cNvPr>
          <p:cNvSpPr/>
          <p:nvPr/>
        </p:nvSpPr>
        <p:spPr>
          <a:xfrm>
            <a:off x="3279536" y="4419064"/>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898C12-A3FC-5EA8-8A31-C108318CB35E}"/>
              </a:ext>
            </a:extLst>
          </p:cNvPr>
          <p:cNvSpPr/>
          <p:nvPr/>
        </p:nvSpPr>
        <p:spPr>
          <a:xfrm>
            <a:off x="4611512" y="4449008"/>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028DEC-2E00-7C32-14AE-E2964CD95F98}"/>
              </a:ext>
            </a:extLst>
          </p:cNvPr>
          <p:cNvSpPr/>
          <p:nvPr/>
        </p:nvSpPr>
        <p:spPr>
          <a:xfrm>
            <a:off x="5812368" y="4491600"/>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03C40A-37B4-601A-B258-701F62BF5C7D}"/>
              </a:ext>
            </a:extLst>
          </p:cNvPr>
          <p:cNvSpPr/>
          <p:nvPr/>
        </p:nvSpPr>
        <p:spPr>
          <a:xfrm>
            <a:off x="6990252" y="4459056"/>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ABBE4B6-5EE2-A281-2140-59DB63BE5FCA}"/>
              </a:ext>
            </a:extLst>
          </p:cNvPr>
          <p:cNvSpPr/>
          <p:nvPr/>
        </p:nvSpPr>
        <p:spPr>
          <a:xfrm>
            <a:off x="8241288" y="4460664"/>
            <a:ext cx="347584" cy="38404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6F44C68-91CC-AB70-E9D8-546DA1FD6FB5}"/>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00BCFF2-FA78-3870-20E6-0E4B4939890B}"/>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12</a:t>
            </a:r>
          </a:p>
        </p:txBody>
      </p:sp>
      <p:sp>
        <p:nvSpPr>
          <p:cNvPr id="5" name="Slide Number Placeholder 4">
            <a:extLst>
              <a:ext uri="{FF2B5EF4-FFF2-40B4-BE49-F238E27FC236}">
                <a16:creationId xmlns:a16="http://schemas.microsoft.com/office/drawing/2014/main" id="{3BDD1B34-7133-126A-2E5B-EDF89F4986EF}"/>
              </a:ext>
            </a:extLst>
          </p:cNvPr>
          <p:cNvSpPr>
            <a:spLocks noGrp="1"/>
          </p:cNvSpPr>
          <p:nvPr>
            <p:ph type="sldNum" sz="quarter" idx="12"/>
          </p:nvPr>
        </p:nvSpPr>
        <p:spPr/>
        <p:txBody>
          <a:bodyPr/>
          <a:lstStyle/>
          <a:p>
            <a:fld id="{A58F7FCD-7245-4342-A326-69F8B3EBD0D5}" type="slidenum">
              <a:rPr lang="en-US" smtClean="0"/>
              <a:t>13</a:t>
            </a:fld>
            <a:endParaRPr lang="en-US"/>
          </a:p>
        </p:txBody>
      </p:sp>
    </p:spTree>
    <p:extLst>
      <p:ext uri="{BB962C8B-B14F-4D97-AF65-F5344CB8AC3E}">
        <p14:creationId xmlns:p14="http://schemas.microsoft.com/office/powerpoint/2010/main" val="224097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Understanding our Number system</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0AA8861D-6457-C4AE-362E-D958D503FD98}"/>
              </a:ext>
            </a:extLst>
          </p:cNvPr>
          <p:cNvGraphicFramePr>
            <a:graphicFrameLocks noGrp="1"/>
          </p:cNvGraphicFramePr>
          <p:nvPr>
            <p:extLst>
              <p:ext uri="{D42A27DB-BD31-4B8C-83A1-F6EECF244321}">
                <p14:modId xmlns:p14="http://schemas.microsoft.com/office/powerpoint/2010/main" val="33805154"/>
              </p:ext>
            </p:extLst>
          </p:nvPr>
        </p:nvGraphicFramePr>
        <p:xfrm>
          <a:off x="5056632" y="3178126"/>
          <a:ext cx="6502400" cy="37252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712191967"/>
                    </a:ext>
                  </a:extLst>
                </a:gridCol>
                <a:gridCol w="812800">
                  <a:extLst>
                    <a:ext uri="{9D8B030D-6E8A-4147-A177-3AD203B41FA5}">
                      <a16:colId xmlns:a16="http://schemas.microsoft.com/office/drawing/2014/main" val="3989728987"/>
                    </a:ext>
                  </a:extLst>
                </a:gridCol>
                <a:gridCol w="812800">
                  <a:extLst>
                    <a:ext uri="{9D8B030D-6E8A-4147-A177-3AD203B41FA5}">
                      <a16:colId xmlns:a16="http://schemas.microsoft.com/office/drawing/2014/main" val="2383869777"/>
                    </a:ext>
                  </a:extLst>
                </a:gridCol>
                <a:gridCol w="812800">
                  <a:extLst>
                    <a:ext uri="{9D8B030D-6E8A-4147-A177-3AD203B41FA5}">
                      <a16:colId xmlns:a16="http://schemas.microsoft.com/office/drawing/2014/main" val="2393958877"/>
                    </a:ext>
                  </a:extLst>
                </a:gridCol>
                <a:gridCol w="812800">
                  <a:extLst>
                    <a:ext uri="{9D8B030D-6E8A-4147-A177-3AD203B41FA5}">
                      <a16:colId xmlns:a16="http://schemas.microsoft.com/office/drawing/2014/main" val="315971040"/>
                    </a:ext>
                  </a:extLst>
                </a:gridCol>
                <a:gridCol w="812800">
                  <a:extLst>
                    <a:ext uri="{9D8B030D-6E8A-4147-A177-3AD203B41FA5}">
                      <a16:colId xmlns:a16="http://schemas.microsoft.com/office/drawing/2014/main" val="1217021670"/>
                    </a:ext>
                  </a:extLst>
                </a:gridCol>
                <a:gridCol w="812800">
                  <a:extLst>
                    <a:ext uri="{9D8B030D-6E8A-4147-A177-3AD203B41FA5}">
                      <a16:colId xmlns:a16="http://schemas.microsoft.com/office/drawing/2014/main" val="1054173879"/>
                    </a:ext>
                  </a:extLst>
                </a:gridCol>
                <a:gridCol w="812800">
                  <a:extLst>
                    <a:ext uri="{9D8B030D-6E8A-4147-A177-3AD203B41FA5}">
                      <a16:colId xmlns:a16="http://schemas.microsoft.com/office/drawing/2014/main" val="2637204559"/>
                    </a:ext>
                  </a:extLst>
                </a:gridCol>
              </a:tblGrid>
              <a:tr h="372525">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605141988"/>
                  </a:ext>
                </a:extLst>
              </a:tr>
            </a:tbl>
          </a:graphicData>
        </a:graphic>
      </p:graphicFrame>
      <p:graphicFrame>
        <p:nvGraphicFramePr>
          <p:cNvPr id="19" name="Table 18">
            <a:extLst>
              <a:ext uri="{FF2B5EF4-FFF2-40B4-BE49-F238E27FC236}">
                <a16:creationId xmlns:a16="http://schemas.microsoft.com/office/drawing/2014/main" id="{BABFB2C5-D8DB-B2CD-A0D1-597B16C82EFC}"/>
              </a:ext>
            </a:extLst>
          </p:cNvPr>
          <p:cNvGraphicFramePr>
            <a:graphicFrameLocks noGrp="1"/>
          </p:cNvGraphicFramePr>
          <p:nvPr>
            <p:extLst>
              <p:ext uri="{D42A27DB-BD31-4B8C-83A1-F6EECF244321}">
                <p14:modId xmlns:p14="http://schemas.microsoft.com/office/powerpoint/2010/main" val="3262191768"/>
              </p:ext>
            </p:extLst>
          </p:nvPr>
        </p:nvGraphicFramePr>
        <p:xfrm>
          <a:off x="5065776" y="1641158"/>
          <a:ext cx="2304288" cy="370840"/>
        </p:xfrm>
        <a:graphic>
          <a:graphicData uri="http://schemas.openxmlformats.org/drawingml/2006/table">
            <a:tbl>
              <a:tblPr firstRow="1" bandRow="1">
                <a:tableStyleId>{5940675A-B579-460E-94D1-54222C63F5DA}</a:tableStyleId>
              </a:tblPr>
              <a:tblGrid>
                <a:gridCol w="1139444">
                  <a:extLst>
                    <a:ext uri="{9D8B030D-6E8A-4147-A177-3AD203B41FA5}">
                      <a16:colId xmlns:a16="http://schemas.microsoft.com/office/drawing/2014/main" val="516643882"/>
                    </a:ext>
                  </a:extLst>
                </a:gridCol>
                <a:gridCol w="1164844">
                  <a:extLst>
                    <a:ext uri="{9D8B030D-6E8A-4147-A177-3AD203B41FA5}">
                      <a16:colId xmlns:a16="http://schemas.microsoft.com/office/drawing/2014/main" val="3752765719"/>
                    </a:ext>
                  </a:extLst>
                </a:gridCol>
              </a:tblGrid>
              <a:tr h="370840">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21356344"/>
                  </a:ext>
                </a:extLst>
              </a:tr>
            </a:tbl>
          </a:graphicData>
        </a:graphic>
      </p:graphicFrame>
      <p:graphicFrame>
        <p:nvGraphicFramePr>
          <p:cNvPr id="20" name="Table 19">
            <a:extLst>
              <a:ext uri="{FF2B5EF4-FFF2-40B4-BE49-F238E27FC236}">
                <a16:creationId xmlns:a16="http://schemas.microsoft.com/office/drawing/2014/main" id="{3EA83164-5DD2-E119-6533-4BB1E08C655A}"/>
              </a:ext>
            </a:extLst>
          </p:cNvPr>
          <p:cNvGraphicFramePr>
            <a:graphicFrameLocks noGrp="1"/>
          </p:cNvGraphicFramePr>
          <p:nvPr>
            <p:extLst>
              <p:ext uri="{D42A27DB-BD31-4B8C-83A1-F6EECF244321}">
                <p14:modId xmlns:p14="http://schemas.microsoft.com/office/powerpoint/2010/main" val="722559275"/>
              </p:ext>
            </p:extLst>
          </p:nvPr>
        </p:nvGraphicFramePr>
        <p:xfrm>
          <a:off x="5056632" y="4675057"/>
          <a:ext cx="6903728" cy="370840"/>
        </p:xfrm>
        <a:graphic>
          <a:graphicData uri="http://schemas.openxmlformats.org/drawingml/2006/table">
            <a:tbl>
              <a:tblPr firstRow="1" bandRow="1">
                <a:tableStyleId>{5940675A-B579-460E-94D1-54222C63F5DA}</a:tableStyleId>
              </a:tblPr>
              <a:tblGrid>
                <a:gridCol w="431483">
                  <a:extLst>
                    <a:ext uri="{9D8B030D-6E8A-4147-A177-3AD203B41FA5}">
                      <a16:colId xmlns:a16="http://schemas.microsoft.com/office/drawing/2014/main" val="137441040"/>
                    </a:ext>
                  </a:extLst>
                </a:gridCol>
                <a:gridCol w="431483">
                  <a:extLst>
                    <a:ext uri="{9D8B030D-6E8A-4147-A177-3AD203B41FA5}">
                      <a16:colId xmlns:a16="http://schemas.microsoft.com/office/drawing/2014/main" val="2167385754"/>
                    </a:ext>
                  </a:extLst>
                </a:gridCol>
                <a:gridCol w="431483">
                  <a:extLst>
                    <a:ext uri="{9D8B030D-6E8A-4147-A177-3AD203B41FA5}">
                      <a16:colId xmlns:a16="http://schemas.microsoft.com/office/drawing/2014/main" val="464958478"/>
                    </a:ext>
                  </a:extLst>
                </a:gridCol>
                <a:gridCol w="431483">
                  <a:extLst>
                    <a:ext uri="{9D8B030D-6E8A-4147-A177-3AD203B41FA5}">
                      <a16:colId xmlns:a16="http://schemas.microsoft.com/office/drawing/2014/main" val="1374947070"/>
                    </a:ext>
                  </a:extLst>
                </a:gridCol>
                <a:gridCol w="431483">
                  <a:extLst>
                    <a:ext uri="{9D8B030D-6E8A-4147-A177-3AD203B41FA5}">
                      <a16:colId xmlns:a16="http://schemas.microsoft.com/office/drawing/2014/main" val="450639424"/>
                    </a:ext>
                  </a:extLst>
                </a:gridCol>
                <a:gridCol w="431483">
                  <a:extLst>
                    <a:ext uri="{9D8B030D-6E8A-4147-A177-3AD203B41FA5}">
                      <a16:colId xmlns:a16="http://schemas.microsoft.com/office/drawing/2014/main" val="375055777"/>
                    </a:ext>
                  </a:extLst>
                </a:gridCol>
                <a:gridCol w="431483">
                  <a:extLst>
                    <a:ext uri="{9D8B030D-6E8A-4147-A177-3AD203B41FA5}">
                      <a16:colId xmlns:a16="http://schemas.microsoft.com/office/drawing/2014/main" val="2267834681"/>
                    </a:ext>
                  </a:extLst>
                </a:gridCol>
                <a:gridCol w="431483">
                  <a:extLst>
                    <a:ext uri="{9D8B030D-6E8A-4147-A177-3AD203B41FA5}">
                      <a16:colId xmlns:a16="http://schemas.microsoft.com/office/drawing/2014/main" val="1954845971"/>
                    </a:ext>
                  </a:extLst>
                </a:gridCol>
                <a:gridCol w="431483">
                  <a:extLst>
                    <a:ext uri="{9D8B030D-6E8A-4147-A177-3AD203B41FA5}">
                      <a16:colId xmlns:a16="http://schemas.microsoft.com/office/drawing/2014/main" val="58862437"/>
                    </a:ext>
                  </a:extLst>
                </a:gridCol>
                <a:gridCol w="431483">
                  <a:extLst>
                    <a:ext uri="{9D8B030D-6E8A-4147-A177-3AD203B41FA5}">
                      <a16:colId xmlns:a16="http://schemas.microsoft.com/office/drawing/2014/main" val="3080497287"/>
                    </a:ext>
                  </a:extLst>
                </a:gridCol>
                <a:gridCol w="431483">
                  <a:extLst>
                    <a:ext uri="{9D8B030D-6E8A-4147-A177-3AD203B41FA5}">
                      <a16:colId xmlns:a16="http://schemas.microsoft.com/office/drawing/2014/main" val="4194413455"/>
                    </a:ext>
                  </a:extLst>
                </a:gridCol>
                <a:gridCol w="431483">
                  <a:extLst>
                    <a:ext uri="{9D8B030D-6E8A-4147-A177-3AD203B41FA5}">
                      <a16:colId xmlns:a16="http://schemas.microsoft.com/office/drawing/2014/main" val="1800829080"/>
                    </a:ext>
                  </a:extLst>
                </a:gridCol>
                <a:gridCol w="431483">
                  <a:extLst>
                    <a:ext uri="{9D8B030D-6E8A-4147-A177-3AD203B41FA5}">
                      <a16:colId xmlns:a16="http://schemas.microsoft.com/office/drawing/2014/main" val="372119400"/>
                    </a:ext>
                  </a:extLst>
                </a:gridCol>
                <a:gridCol w="431483">
                  <a:extLst>
                    <a:ext uri="{9D8B030D-6E8A-4147-A177-3AD203B41FA5}">
                      <a16:colId xmlns:a16="http://schemas.microsoft.com/office/drawing/2014/main" val="2071437809"/>
                    </a:ext>
                  </a:extLst>
                </a:gridCol>
                <a:gridCol w="431483">
                  <a:extLst>
                    <a:ext uri="{9D8B030D-6E8A-4147-A177-3AD203B41FA5}">
                      <a16:colId xmlns:a16="http://schemas.microsoft.com/office/drawing/2014/main" val="2830313863"/>
                    </a:ext>
                  </a:extLst>
                </a:gridCol>
                <a:gridCol w="431483">
                  <a:extLst>
                    <a:ext uri="{9D8B030D-6E8A-4147-A177-3AD203B41FA5}">
                      <a16:colId xmlns:a16="http://schemas.microsoft.com/office/drawing/2014/main" val="1974687076"/>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47491310"/>
                  </a:ext>
                </a:extLst>
              </a:tr>
            </a:tbl>
          </a:graphicData>
        </a:graphic>
      </p:graphicFrame>
      <p:sp>
        <p:nvSpPr>
          <p:cNvPr id="22" name="TextBox 21">
            <a:extLst>
              <a:ext uri="{FF2B5EF4-FFF2-40B4-BE49-F238E27FC236}">
                <a16:creationId xmlns:a16="http://schemas.microsoft.com/office/drawing/2014/main" id="{B73C9D69-9F8C-9074-79EA-5AC8450B959B}"/>
              </a:ext>
            </a:extLst>
          </p:cNvPr>
          <p:cNvSpPr txBox="1"/>
          <p:nvPr/>
        </p:nvSpPr>
        <p:spPr>
          <a:xfrm>
            <a:off x="642340" y="1712577"/>
            <a:ext cx="484406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Binary Number system </a:t>
            </a:r>
            <a:r>
              <a:rPr lang="en-US" dirty="0"/>
              <a:t>: Base=2</a:t>
            </a:r>
          </a:p>
          <a:p>
            <a:pPr lvl="5"/>
            <a:r>
              <a:rPr lang="en-US" dirty="0"/>
              <a:t>     Example : </a:t>
            </a:r>
            <a:r>
              <a:rPr lang="en-US" sz="1800" dirty="0"/>
              <a:t>(1101.11)</a:t>
            </a:r>
            <a:r>
              <a:rPr lang="en-US" baseline="-25000" dirty="0"/>
              <a:t>2</a:t>
            </a:r>
            <a:endParaRPr lang="en-US" dirty="0"/>
          </a:p>
        </p:txBody>
      </p:sp>
      <p:sp>
        <p:nvSpPr>
          <p:cNvPr id="23" name="TextBox 22">
            <a:extLst>
              <a:ext uri="{FF2B5EF4-FFF2-40B4-BE49-F238E27FC236}">
                <a16:creationId xmlns:a16="http://schemas.microsoft.com/office/drawing/2014/main" id="{B9B933DA-878F-12F9-FF50-20E4FDA61DCA}"/>
              </a:ext>
            </a:extLst>
          </p:cNvPr>
          <p:cNvSpPr txBox="1"/>
          <p:nvPr/>
        </p:nvSpPr>
        <p:spPr>
          <a:xfrm>
            <a:off x="633197" y="3179723"/>
            <a:ext cx="467032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Octal Number system </a:t>
            </a:r>
            <a:r>
              <a:rPr lang="en-US" dirty="0"/>
              <a:t>: Base=8</a:t>
            </a:r>
          </a:p>
          <a:p>
            <a:pPr lvl="5"/>
            <a:r>
              <a:rPr lang="en-US" dirty="0"/>
              <a:t>     Example :</a:t>
            </a:r>
            <a:r>
              <a:rPr lang="en-US" sz="1800" dirty="0"/>
              <a:t>(231.33)</a:t>
            </a:r>
            <a:r>
              <a:rPr lang="en-US" sz="1800" baseline="-25000" dirty="0"/>
              <a:t>8</a:t>
            </a:r>
            <a:endParaRPr lang="en-US" dirty="0"/>
          </a:p>
        </p:txBody>
      </p:sp>
      <p:sp>
        <p:nvSpPr>
          <p:cNvPr id="24" name="TextBox 23">
            <a:extLst>
              <a:ext uri="{FF2B5EF4-FFF2-40B4-BE49-F238E27FC236}">
                <a16:creationId xmlns:a16="http://schemas.microsoft.com/office/drawing/2014/main" id="{6628EEA4-1608-E51B-581E-82227382FF13}"/>
              </a:ext>
            </a:extLst>
          </p:cNvPr>
          <p:cNvSpPr txBox="1"/>
          <p:nvPr/>
        </p:nvSpPr>
        <p:spPr>
          <a:xfrm>
            <a:off x="642340" y="4675057"/>
            <a:ext cx="467032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Hexadecimal Number system </a:t>
            </a:r>
            <a:r>
              <a:rPr lang="en-US" dirty="0"/>
              <a:t>: Base=16</a:t>
            </a:r>
          </a:p>
          <a:p>
            <a:pPr lvl="5"/>
            <a:r>
              <a:rPr lang="en-US" dirty="0"/>
              <a:t>    Example :</a:t>
            </a:r>
            <a:r>
              <a:rPr lang="en-US" sz="1800" dirty="0"/>
              <a:t>(A23B.C3)</a:t>
            </a:r>
            <a:r>
              <a:rPr lang="en-US" baseline="-25000" dirty="0"/>
              <a:t>16</a:t>
            </a:r>
            <a:endParaRPr lang="en-US" dirty="0"/>
          </a:p>
        </p:txBody>
      </p:sp>
      <p:cxnSp>
        <p:nvCxnSpPr>
          <p:cNvPr id="25" name="Straight Connector 24">
            <a:extLst>
              <a:ext uri="{FF2B5EF4-FFF2-40B4-BE49-F238E27FC236}">
                <a16:creationId xmlns:a16="http://schemas.microsoft.com/office/drawing/2014/main" id="{C5BE1FAA-A3D6-9C75-F803-7181D1939099}"/>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BE46E87-2080-2C42-DD88-74A8A86916DC}"/>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13</a:t>
            </a:r>
          </a:p>
        </p:txBody>
      </p:sp>
      <p:graphicFrame>
        <p:nvGraphicFramePr>
          <p:cNvPr id="3" name="Table 2">
            <a:extLst>
              <a:ext uri="{FF2B5EF4-FFF2-40B4-BE49-F238E27FC236}">
                <a16:creationId xmlns:a16="http://schemas.microsoft.com/office/drawing/2014/main" id="{28DFC44F-3294-D09A-2C43-C01FF2DDC6E1}"/>
              </a:ext>
            </a:extLst>
          </p:cNvPr>
          <p:cNvGraphicFramePr>
            <a:graphicFrameLocks noGrp="1"/>
          </p:cNvGraphicFramePr>
          <p:nvPr>
            <p:extLst>
              <p:ext uri="{D42A27DB-BD31-4B8C-83A1-F6EECF244321}">
                <p14:modId xmlns:p14="http://schemas.microsoft.com/office/powerpoint/2010/main" val="2732762221"/>
              </p:ext>
            </p:extLst>
          </p:nvPr>
        </p:nvGraphicFramePr>
        <p:xfrm>
          <a:off x="9371462" y="5135968"/>
          <a:ext cx="2588898" cy="370840"/>
        </p:xfrm>
        <a:graphic>
          <a:graphicData uri="http://schemas.openxmlformats.org/drawingml/2006/table">
            <a:tbl>
              <a:tblPr firstRow="1" bandRow="1">
                <a:tableStyleId>{5940675A-B579-460E-94D1-54222C63F5DA}</a:tableStyleId>
              </a:tblPr>
              <a:tblGrid>
                <a:gridCol w="431483">
                  <a:extLst>
                    <a:ext uri="{9D8B030D-6E8A-4147-A177-3AD203B41FA5}">
                      <a16:colId xmlns:a16="http://schemas.microsoft.com/office/drawing/2014/main" val="4194413455"/>
                    </a:ext>
                  </a:extLst>
                </a:gridCol>
                <a:gridCol w="431483">
                  <a:extLst>
                    <a:ext uri="{9D8B030D-6E8A-4147-A177-3AD203B41FA5}">
                      <a16:colId xmlns:a16="http://schemas.microsoft.com/office/drawing/2014/main" val="1800829080"/>
                    </a:ext>
                  </a:extLst>
                </a:gridCol>
                <a:gridCol w="431483">
                  <a:extLst>
                    <a:ext uri="{9D8B030D-6E8A-4147-A177-3AD203B41FA5}">
                      <a16:colId xmlns:a16="http://schemas.microsoft.com/office/drawing/2014/main" val="372119400"/>
                    </a:ext>
                  </a:extLst>
                </a:gridCol>
                <a:gridCol w="431483">
                  <a:extLst>
                    <a:ext uri="{9D8B030D-6E8A-4147-A177-3AD203B41FA5}">
                      <a16:colId xmlns:a16="http://schemas.microsoft.com/office/drawing/2014/main" val="2071437809"/>
                    </a:ext>
                  </a:extLst>
                </a:gridCol>
                <a:gridCol w="431483">
                  <a:extLst>
                    <a:ext uri="{9D8B030D-6E8A-4147-A177-3AD203B41FA5}">
                      <a16:colId xmlns:a16="http://schemas.microsoft.com/office/drawing/2014/main" val="2830313863"/>
                    </a:ext>
                  </a:extLst>
                </a:gridCol>
                <a:gridCol w="431483">
                  <a:extLst>
                    <a:ext uri="{9D8B030D-6E8A-4147-A177-3AD203B41FA5}">
                      <a16:colId xmlns:a16="http://schemas.microsoft.com/office/drawing/2014/main" val="1974687076"/>
                    </a:ext>
                  </a:extLst>
                </a:gridCol>
              </a:tblGrid>
              <a:tr h="370840">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extLst>
                  <a:ext uri="{0D108BD9-81ED-4DB2-BD59-A6C34878D82A}">
                    <a16:rowId xmlns:a16="http://schemas.microsoft.com/office/drawing/2014/main" val="1047491310"/>
                  </a:ext>
                </a:extLst>
              </a:tr>
            </a:tbl>
          </a:graphicData>
        </a:graphic>
      </p:graphicFrame>
      <p:sp>
        <p:nvSpPr>
          <p:cNvPr id="5" name="Slide Number Placeholder 4">
            <a:extLst>
              <a:ext uri="{FF2B5EF4-FFF2-40B4-BE49-F238E27FC236}">
                <a16:creationId xmlns:a16="http://schemas.microsoft.com/office/drawing/2014/main" id="{F9F6E70B-5A54-BBA3-E680-7F21B082245C}"/>
              </a:ext>
            </a:extLst>
          </p:cNvPr>
          <p:cNvSpPr>
            <a:spLocks noGrp="1"/>
          </p:cNvSpPr>
          <p:nvPr>
            <p:ph type="sldNum" sz="quarter" idx="12"/>
          </p:nvPr>
        </p:nvSpPr>
        <p:spPr/>
        <p:txBody>
          <a:bodyPr/>
          <a:lstStyle/>
          <a:p>
            <a:fld id="{A58F7FCD-7245-4342-A326-69F8B3EBD0D5}" type="slidenum">
              <a:rPr lang="en-US" smtClean="0"/>
              <a:t>14</a:t>
            </a:fld>
            <a:endParaRPr lang="en-US"/>
          </a:p>
        </p:txBody>
      </p:sp>
    </p:spTree>
    <p:extLst>
      <p:ext uri="{BB962C8B-B14F-4D97-AF65-F5344CB8AC3E}">
        <p14:creationId xmlns:p14="http://schemas.microsoft.com/office/powerpoint/2010/main" val="35949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 Decimal </a:t>
            </a:r>
          </a:p>
        </p:txBody>
      </p:sp>
      <p:cxnSp>
        <p:nvCxnSpPr>
          <p:cNvPr id="4" name="Straight Connector 3">
            <a:extLst>
              <a:ext uri="{FF2B5EF4-FFF2-40B4-BE49-F238E27FC236}">
                <a16:creationId xmlns:a16="http://schemas.microsoft.com/office/drawing/2014/main" id="{36BF5544-E471-182D-6162-6FA9F99A327A}"/>
              </a:ext>
            </a:extLst>
          </p:cNvPr>
          <p:cNvCxnSpPr>
            <a:cxnSpLocks/>
            <a:endCxn id="2" idx="2"/>
          </p:cNvCxnSpPr>
          <p:nvPr/>
        </p:nvCxnSpPr>
        <p:spPr>
          <a:xfrm>
            <a:off x="642341" y="1053686"/>
            <a:ext cx="344158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A04C4F-2284-FB62-2DE7-B4893D9DB21D}"/>
                  </a:ext>
                </a:extLst>
              </p:cNvPr>
              <p:cNvSpPr txBox="1"/>
              <p:nvPr/>
            </p:nvSpPr>
            <p:spPr>
              <a:xfrm>
                <a:off x="642341" y="1844962"/>
                <a:ext cx="9272016" cy="2139945"/>
              </a:xfrm>
              <a:prstGeom prst="rect">
                <a:avLst/>
              </a:prstGeom>
              <a:noFill/>
            </p:spPr>
            <p:txBody>
              <a:bodyPr wrap="square" rtlCol="0">
                <a:spAutoFit/>
              </a:bodyPr>
              <a:lstStyle/>
              <a:p>
                <a:endParaRPr lang="en-US" sz="2800" baseline="30000" dirty="0"/>
              </a:p>
              <a:p>
                <a:r>
                  <a:rPr lang="en-US" sz="2800" dirty="0"/>
                  <a:t>(101.011)</a:t>
                </a:r>
                <a:r>
                  <a:rPr lang="en-US" sz="2800" baseline="-25000" dirty="0"/>
                  <a:t>2</a:t>
                </a:r>
                <a:r>
                  <a:rPr lang="en-US" sz="2800" dirty="0"/>
                  <a:t>= 1 X 2</a:t>
                </a:r>
                <a:r>
                  <a:rPr lang="en-US" sz="2800" baseline="30000" dirty="0"/>
                  <a:t>2</a:t>
                </a:r>
                <a:r>
                  <a:rPr lang="en-US" sz="2800" dirty="0"/>
                  <a:t> + 0 X 2</a:t>
                </a:r>
                <a:r>
                  <a:rPr lang="en-US" sz="2800" baseline="30000" dirty="0"/>
                  <a:t>1</a:t>
                </a:r>
                <a:r>
                  <a:rPr lang="en-US" sz="2800" dirty="0"/>
                  <a:t> + 1X2</a:t>
                </a:r>
                <a:r>
                  <a:rPr lang="en-US" sz="2800" baseline="30000" dirty="0"/>
                  <a:t>0</a:t>
                </a:r>
                <a:r>
                  <a:rPr lang="en-US" sz="2800" dirty="0"/>
                  <a:t> + 0X2</a:t>
                </a:r>
                <a:r>
                  <a:rPr lang="en-US" sz="2800" baseline="30000" dirty="0"/>
                  <a:t>-1</a:t>
                </a:r>
                <a:r>
                  <a:rPr lang="en-US" sz="2800" dirty="0"/>
                  <a:t> + 1X2</a:t>
                </a:r>
                <a:r>
                  <a:rPr lang="en-US" sz="2800" baseline="30000" dirty="0"/>
                  <a:t>-2 </a:t>
                </a:r>
                <a:r>
                  <a:rPr lang="en-US" sz="2800" dirty="0"/>
                  <a:t>+ 1X2</a:t>
                </a:r>
                <a:r>
                  <a:rPr lang="en-US" sz="2800" baseline="30000" dirty="0"/>
                  <a:t>-3</a:t>
                </a:r>
                <a:endParaRPr lang="en-US" sz="2800" baseline="-25000" dirty="0"/>
              </a:p>
              <a:p>
                <a:r>
                  <a:rPr lang="en-US" sz="2800" baseline="-25000" dirty="0"/>
                  <a:t>	            </a:t>
                </a:r>
                <a:r>
                  <a:rPr lang="en-US" sz="2800" dirty="0"/>
                  <a:t>= 4 + 0 + 1 + 0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4</m:t>
                        </m:r>
                      </m:den>
                    </m:f>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8</m:t>
                        </m:r>
                      </m:den>
                    </m:f>
                  </m:oMath>
                </a14:m>
                <a:r>
                  <a:rPr lang="en-US" sz="2800" dirty="0"/>
                  <a:t> </a:t>
                </a:r>
              </a:p>
              <a:p>
                <a:r>
                  <a:rPr lang="en-US" sz="2800" baseline="-25000" dirty="0"/>
                  <a:t>	            </a:t>
                </a:r>
                <a:r>
                  <a:rPr lang="en-US" sz="2800" dirty="0"/>
                  <a:t>= (5.365)</a:t>
                </a:r>
                <a:r>
                  <a:rPr lang="en-US" sz="2800" baseline="-25000" dirty="0"/>
                  <a:t>10</a:t>
                </a:r>
              </a:p>
              <a:p>
                <a:endParaRPr lang="en-US" sz="2800" baseline="-25000" dirty="0"/>
              </a:p>
            </p:txBody>
          </p:sp>
        </mc:Choice>
        <mc:Fallback xmlns="">
          <p:sp>
            <p:nvSpPr>
              <p:cNvPr id="8" name="TextBox 7">
                <a:extLst>
                  <a:ext uri="{FF2B5EF4-FFF2-40B4-BE49-F238E27FC236}">
                    <a16:creationId xmlns:a16="http://schemas.microsoft.com/office/drawing/2014/main" id="{F3A04C4F-2284-FB62-2DE7-B4893D9DB21D}"/>
                  </a:ext>
                </a:extLst>
              </p:cNvPr>
              <p:cNvSpPr txBox="1">
                <a:spLocks noRot="1" noChangeAspect="1" noMove="1" noResize="1" noEditPoints="1" noAdjustHandles="1" noChangeArrowheads="1" noChangeShapeType="1" noTextEdit="1"/>
              </p:cNvSpPr>
              <p:nvPr/>
            </p:nvSpPr>
            <p:spPr>
              <a:xfrm>
                <a:off x="642341" y="1844962"/>
                <a:ext cx="9272016" cy="2139945"/>
              </a:xfrm>
              <a:prstGeom prst="rect">
                <a:avLst/>
              </a:prstGeom>
              <a:blipFill>
                <a:blip r:embed="rId2"/>
                <a:stretch>
                  <a:fillRect l="-1315"/>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71FB87A-1997-7109-7340-425E895AC199}"/>
              </a:ext>
            </a:extLst>
          </p:cNvPr>
          <p:cNvSpPr/>
          <p:nvPr/>
        </p:nvSpPr>
        <p:spPr>
          <a:xfrm>
            <a:off x="5168851" y="2230850"/>
            <a:ext cx="253827" cy="32308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0B6E32-8D23-6141-ED09-190DE90A4DDA}"/>
              </a:ext>
            </a:extLst>
          </p:cNvPr>
          <p:cNvSpPr txBox="1"/>
          <p:nvPr/>
        </p:nvSpPr>
        <p:spPr>
          <a:xfrm>
            <a:off x="790575" y="4495800"/>
            <a:ext cx="7629525" cy="1200329"/>
          </a:xfrm>
          <a:prstGeom prst="rect">
            <a:avLst/>
          </a:prstGeom>
          <a:noFill/>
        </p:spPr>
        <p:txBody>
          <a:bodyPr wrap="square" rtlCol="0">
            <a:spAutoFit/>
          </a:bodyPr>
          <a:lstStyle/>
          <a:p>
            <a:r>
              <a:rPr lang="en-US" dirty="0"/>
              <a:t>Try Solving yourself:</a:t>
            </a:r>
          </a:p>
          <a:p>
            <a:endParaRPr lang="en-US" dirty="0"/>
          </a:p>
          <a:p>
            <a:pPr marL="285750" indent="-285750">
              <a:buFont typeface="Wingdings" panose="05000000000000000000" pitchFamily="2" charset="2"/>
              <a:buChar char="ü"/>
            </a:pPr>
            <a:r>
              <a:rPr lang="en-US" dirty="0"/>
              <a:t>(00111.10100)</a:t>
            </a:r>
            <a:r>
              <a:rPr lang="en-US" baseline="-25000" dirty="0"/>
              <a:t>2</a:t>
            </a:r>
          </a:p>
          <a:p>
            <a:pPr marL="285750" indent="-285750">
              <a:buFont typeface="Wingdings" panose="05000000000000000000" pitchFamily="2" charset="2"/>
              <a:buChar char="ü"/>
            </a:pPr>
            <a:r>
              <a:rPr lang="en-US" dirty="0"/>
              <a:t>(1101.11100)</a:t>
            </a:r>
            <a:r>
              <a:rPr lang="en-US" baseline="-25000" dirty="0"/>
              <a:t>2</a:t>
            </a:r>
          </a:p>
        </p:txBody>
      </p:sp>
      <p:cxnSp>
        <p:nvCxnSpPr>
          <p:cNvPr id="14" name="Straight Connector 13">
            <a:extLst>
              <a:ext uri="{FF2B5EF4-FFF2-40B4-BE49-F238E27FC236}">
                <a16:creationId xmlns:a16="http://schemas.microsoft.com/office/drawing/2014/main" id="{7DF4BF41-EFEC-4DC8-60AF-816E454499E1}"/>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25E065-04DA-B50D-99DF-7CA73976F029}"/>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14</a:t>
            </a:r>
          </a:p>
        </p:txBody>
      </p:sp>
      <p:sp>
        <p:nvSpPr>
          <p:cNvPr id="3" name="Slide Number Placeholder 2">
            <a:extLst>
              <a:ext uri="{FF2B5EF4-FFF2-40B4-BE49-F238E27FC236}">
                <a16:creationId xmlns:a16="http://schemas.microsoft.com/office/drawing/2014/main" id="{F1923F84-5910-8CF7-3983-D2A8368A48FC}"/>
              </a:ext>
            </a:extLst>
          </p:cNvPr>
          <p:cNvSpPr>
            <a:spLocks noGrp="1"/>
          </p:cNvSpPr>
          <p:nvPr>
            <p:ph type="sldNum" sz="quarter" idx="12"/>
          </p:nvPr>
        </p:nvSpPr>
        <p:spPr/>
        <p:txBody>
          <a:bodyPr/>
          <a:lstStyle/>
          <a:p>
            <a:fld id="{A58F7FCD-7245-4342-A326-69F8B3EBD0D5}" type="slidenum">
              <a:rPr lang="en-US" smtClean="0"/>
              <a:t>15</a:t>
            </a:fld>
            <a:endParaRPr lang="en-US"/>
          </a:p>
        </p:txBody>
      </p:sp>
    </p:spTree>
    <p:extLst>
      <p:ext uri="{BB962C8B-B14F-4D97-AF65-F5344CB8AC3E}">
        <p14:creationId xmlns:p14="http://schemas.microsoft.com/office/powerpoint/2010/main" val="404516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Octal → Decimal </a:t>
            </a:r>
          </a:p>
        </p:txBody>
      </p:sp>
      <p:cxnSp>
        <p:nvCxnSpPr>
          <p:cNvPr id="4" name="Straight Connector 3">
            <a:extLst>
              <a:ext uri="{FF2B5EF4-FFF2-40B4-BE49-F238E27FC236}">
                <a16:creationId xmlns:a16="http://schemas.microsoft.com/office/drawing/2014/main" id="{36BF5544-E471-182D-6162-6FA9F99A327A}"/>
              </a:ext>
            </a:extLst>
          </p:cNvPr>
          <p:cNvCxnSpPr>
            <a:cxnSpLocks/>
            <a:endCxn id="2" idx="2"/>
          </p:cNvCxnSpPr>
          <p:nvPr/>
        </p:nvCxnSpPr>
        <p:spPr>
          <a:xfrm>
            <a:off x="642341" y="1053686"/>
            <a:ext cx="344158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A04C4F-2284-FB62-2DE7-B4893D9DB21D}"/>
                  </a:ext>
                </a:extLst>
              </p:cNvPr>
              <p:cNvSpPr txBox="1"/>
              <p:nvPr/>
            </p:nvSpPr>
            <p:spPr>
              <a:xfrm>
                <a:off x="642341" y="1844962"/>
                <a:ext cx="9272016" cy="2178738"/>
              </a:xfrm>
              <a:prstGeom prst="rect">
                <a:avLst/>
              </a:prstGeom>
              <a:noFill/>
            </p:spPr>
            <p:txBody>
              <a:bodyPr wrap="square" rtlCol="0">
                <a:spAutoFit/>
              </a:bodyPr>
              <a:lstStyle/>
              <a:p>
                <a:endParaRPr lang="en-US" sz="2800" baseline="30000" dirty="0"/>
              </a:p>
              <a:p>
                <a:r>
                  <a:rPr lang="en-US" sz="2800" dirty="0"/>
                  <a:t>(173.115)</a:t>
                </a:r>
                <a:r>
                  <a:rPr lang="en-US" sz="2800" baseline="-25000" dirty="0"/>
                  <a:t>8</a:t>
                </a:r>
                <a:r>
                  <a:rPr lang="en-US" sz="2800" dirty="0"/>
                  <a:t>= 1 X 8</a:t>
                </a:r>
                <a:r>
                  <a:rPr lang="en-US" sz="2800" baseline="30000" dirty="0"/>
                  <a:t>2</a:t>
                </a:r>
                <a:r>
                  <a:rPr lang="en-US" sz="2800" dirty="0"/>
                  <a:t> + 7 X 8</a:t>
                </a:r>
                <a:r>
                  <a:rPr lang="en-US" sz="2800" baseline="30000" dirty="0"/>
                  <a:t>1</a:t>
                </a:r>
                <a:r>
                  <a:rPr lang="en-US" sz="2800" dirty="0"/>
                  <a:t> + 3X8</a:t>
                </a:r>
                <a:r>
                  <a:rPr lang="en-US" sz="2800" baseline="30000" dirty="0"/>
                  <a:t>0</a:t>
                </a:r>
                <a:r>
                  <a:rPr lang="en-US" sz="2800" dirty="0"/>
                  <a:t> + 1X8</a:t>
                </a:r>
                <a:r>
                  <a:rPr lang="en-US" sz="2800" baseline="30000" dirty="0"/>
                  <a:t>-1</a:t>
                </a:r>
                <a:r>
                  <a:rPr lang="en-US" sz="2800" dirty="0"/>
                  <a:t> + 1X8</a:t>
                </a:r>
                <a:r>
                  <a:rPr lang="en-US" sz="2800" baseline="30000" dirty="0"/>
                  <a:t>-2 </a:t>
                </a:r>
                <a:r>
                  <a:rPr lang="en-US" sz="2800" dirty="0"/>
                  <a:t>+ 5X8</a:t>
                </a:r>
                <a:r>
                  <a:rPr lang="en-US" sz="2800" baseline="30000" dirty="0"/>
                  <a:t>-3</a:t>
                </a:r>
                <a:endParaRPr lang="en-US" sz="2800" baseline="-25000" dirty="0"/>
              </a:p>
              <a:p>
                <a:r>
                  <a:rPr lang="en-US" sz="2800" baseline="-25000" dirty="0"/>
                  <a:t>	            </a:t>
                </a:r>
                <a:r>
                  <a:rPr lang="en-US" sz="2800" dirty="0"/>
                  <a:t>= 64 + 56 + 3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8</m:t>
                        </m:r>
                      </m:den>
                    </m:f>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64</m:t>
                        </m:r>
                      </m:den>
                    </m:f>
                  </m:oMath>
                </a14:m>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512</m:t>
                        </m:r>
                      </m:den>
                    </m:f>
                  </m:oMath>
                </a14:m>
                <a:r>
                  <a:rPr lang="en-US" sz="2800" dirty="0"/>
                  <a:t> </a:t>
                </a:r>
              </a:p>
              <a:p>
                <a:r>
                  <a:rPr lang="en-US" sz="2800" baseline="-25000" dirty="0"/>
                  <a:t>	            </a:t>
                </a:r>
                <a:r>
                  <a:rPr lang="en-US" sz="2800" dirty="0"/>
                  <a:t>= (123.150390625)</a:t>
                </a:r>
                <a:r>
                  <a:rPr lang="en-US" sz="2800" baseline="-25000" dirty="0"/>
                  <a:t>10</a:t>
                </a:r>
              </a:p>
              <a:p>
                <a:endParaRPr lang="en-US" sz="2800" baseline="-25000" dirty="0"/>
              </a:p>
            </p:txBody>
          </p:sp>
        </mc:Choice>
        <mc:Fallback xmlns="">
          <p:sp>
            <p:nvSpPr>
              <p:cNvPr id="8" name="TextBox 7">
                <a:extLst>
                  <a:ext uri="{FF2B5EF4-FFF2-40B4-BE49-F238E27FC236}">
                    <a16:creationId xmlns:a16="http://schemas.microsoft.com/office/drawing/2014/main" id="{F3A04C4F-2284-FB62-2DE7-B4893D9DB21D}"/>
                  </a:ext>
                </a:extLst>
              </p:cNvPr>
              <p:cNvSpPr txBox="1">
                <a:spLocks noRot="1" noChangeAspect="1" noMove="1" noResize="1" noEditPoints="1" noAdjustHandles="1" noChangeArrowheads="1" noChangeShapeType="1" noTextEdit="1"/>
              </p:cNvSpPr>
              <p:nvPr/>
            </p:nvSpPr>
            <p:spPr>
              <a:xfrm>
                <a:off x="642341" y="1844962"/>
                <a:ext cx="9272016" cy="2178738"/>
              </a:xfrm>
              <a:prstGeom prst="rect">
                <a:avLst/>
              </a:prstGeom>
              <a:blipFill>
                <a:blip r:embed="rId2"/>
                <a:stretch>
                  <a:fillRect l="-1315"/>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71FB87A-1997-7109-7340-425E895AC199}"/>
              </a:ext>
            </a:extLst>
          </p:cNvPr>
          <p:cNvSpPr/>
          <p:nvPr/>
        </p:nvSpPr>
        <p:spPr>
          <a:xfrm>
            <a:off x="5168851" y="2230850"/>
            <a:ext cx="253827" cy="32308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0B6E32-8D23-6141-ED09-190DE90A4DDA}"/>
              </a:ext>
            </a:extLst>
          </p:cNvPr>
          <p:cNvSpPr txBox="1"/>
          <p:nvPr/>
        </p:nvSpPr>
        <p:spPr>
          <a:xfrm>
            <a:off x="790575" y="4495800"/>
            <a:ext cx="7629525" cy="1200329"/>
          </a:xfrm>
          <a:prstGeom prst="rect">
            <a:avLst/>
          </a:prstGeom>
          <a:noFill/>
        </p:spPr>
        <p:txBody>
          <a:bodyPr wrap="square" rtlCol="0">
            <a:spAutoFit/>
          </a:bodyPr>
          <a:lstStyle/>
          <a:p>
            <a:r>
              <a:rPr lang="en-US" dirty="0"/>
              <a:t>Try Solving yourself:</a:t>
            </a:r>
          </a:p>
          <a:p>
            <a:endParaRPr lang="en-US" dirty="0"/>
          </a:p>
          <a:p>
            <a:pPr marL="285750" indent="-285750">
              <a:buFont typeface="Wingdings" panose="05000000000000000000" pitchFamily="2" charset="2"/>
              <a:buChar char="ü"/>
            </a:pPr>
            <a:r>
              <a:rPr lang="en-US" dirty="0"/>
              <a:t>(2331)</a:t>
            </a:r>
            <a:r>
              <a:rPr lang="en-US" baseline="-25000" dirty="0"/>
              <a:t>8</a:t>
            </a:r>
          </a:p>
          <a:p>
            <a:pPr marL="285750" indent="-285750">
              <a:buFont typeface="Wingdings" panose="05000000000000000000" pitchFamily="2" charset="2"/>
              <a:buChar char="ü"/>
            </a:pPr>
            <a:r>
              <a:rPr lang="en-US" dirty="0"/>
              <a:t>(33215.566)</a:t>
            </a:r>
            <a:r>
              <a:rPr lang="en-US" baseline="-25000" dirty="0"/>
              <a:t>8</a:t>
            </a:r>
          </a:p>
        </p:txBody>
      </p:sp>
      <p:cxnSp>
        <p:nvCxnSpPr>
          <p:cNvPr id="3" name="Straight Connector 2">
            <a:extLst>
              <a:ext uri="{FF2B5EF4-FFF2-40B4-BE49-F238E27FC236}">
                <a16:creationId xmlns:a16="http://schemas.microsoft.com/office/drawing/2014/main" id="{AD16CA27-2C49-AB75-ADFA-3CDBA23BD4D3}"/>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A01F6E2-934F-B75F-7D5F-62B8D45A5EEC}"/>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15</a:t>
            </a:r>
          </a:p>
        </p:txBody>
      </p:sp>
      <p:sp>
        <p:nvSpPr>
          <p:cNvPr id="6" name="Slide Number Placeholder 5">
            <a:extLst>
              <a:ext uri="{FF2B5EF4-FFF2-40B4-BE49-F238E27FC236}">
                <a16:creationId xmlns:a16="http://schemas.microsoft.com/office/drawing/2014/main" id="{9B19DC95-AB2F-E5C6-1598-9D8CB383EF0C}"/>
              </a:ext>
            </a:extLst>
          </p:cNvPr>
          <p:cNvSpPr>
            <a:spLocks noGrp="1"/>
          </p:cNvSpPr>
          <p:nvPr>
            <p:ph type="sldNum" sz="quarter" idx="12"/>
          </p:nvPr>
        </p:nvSpPr>
        <p:spPr/>
        <p:txBody>
          <a:bodyPr/>
          <a:lstStyle/>
          <a:p>
            <a:fld id="{A58F7FCD-7245-4342-A326-69F8B3EBD0D5}" type="slidenum">
              <a:rPr lang="en-US" smtClean="0"/>
              <a:t>16</a:t>
            </a:fld>
            <a:endParaRPr lang="en-US"/>
          </a:p>
        </p:txBody>
      </p:sp>
    </p:spTree>
    <p:extLst>
      <p:ext uri="{BB962C8B-B14F-4D97-AF65-F5344CB8AC3E}">
        <p14:creationId xmlns:p14="http://schemas.microsoft.com/office/powerpoint/2010/main" val="10452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Hexadecimal → Decimal </a:t>
            </a:r>
          </a:p>
        </p:txBody>
      </p:sp>
      <p:cxnSp>
        <p:nvCxnSpPr>
          <p:cNvPr id="4" name="Straight Connector 3">
            <a:extLst>
              <a:ext uri="{FF2B5EF4-FFF2-40B4-BE49-F238E27FC236}">
                <a16:creationId xmlns:a16="http://schemas.microsoft.com/office/drawing/2014/main" id="{36BF5544-E471-182D-6162-6FA9F99A327A}"/>
              </a:ext>
            </a:extLst>
          </p:cNvPr>
          <p:cNvCxnSpPr>
            <a:cxnSpLocks/>
            <a:endCxn id="2" idx="2"/>
          </p:cNvCxnSpPr>
          <p:nvPr/>
        </p:nvCxnSpPr>
        <p:spPr>
          <a:xfrm>
            <a:off x="642341" y="1053686"/>
            <a:ext cx="344158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A04C4F-2284-FB62-2DE7-B4893D9DB21D}"/>
              </a:ext>
            </a:extLst>
          </p:cNvPr>
          <p:cNvSpPr txBox="1"/>
          <p:nvPr/>
        </p:nvSpPr>
        <p:spPr>
          <a:xfrm>
            <a:off x="642341" y="1844962"/>
            <a:ext cx="9749434" cy="1959511"/>
          </a:xfrm>
          <a:prstGeom prst="rect">
            <a:avLst/>
          </a:prstGeom>
          <a:noFill/>
        </p:spPr>
        <p:txBody>
          <a:bodyPr wrap="square" rtlCol="0">
            <a:spAutoFit/>
          </a:bodyPr>
          <a:lstStyle/>
          <a:p>
            <a:endParaRPr lang="en-US" sz="2800" baseline="30000" dirty="0"/>
          </a:p>
          <a:p>
            <a:r>
              <a:rPr lang="en-US" sz="2800" dirty="0"/>
              <a:t>(A05.2B1)</a:t>
            </a:r>
            <a:r>
              <a:rPr lang="en-US" sz="2800" baseline="-25000" dirty="0"/>
              <a:t>16</a:t>
            </a:r>
            <a:r>
              <a:rPr lang="en-US" sz="2800" dirty="0"/>
              <a:t>= A X 16</a:t>
            </a:r>
            <a:r>
              <a:rPr lang="en-US" sz="2800" baseline="30000" dirty="0"/>
              <a:t>2</a:t>
            </a:r>
            <a:r>
              <a:rPr lang="en-US" sz="2800" dirty="0"/>
              <a:t> + 0 X 16</a:t>
            </a:r>
            <a:r>
              <a:rPr lang="en-US" sz="2800" baseline="30000" dirty="0"/>
              <a:t>1</a:t>
            </a:r>
            <a:r>
              <a:rPr lang="en-US" sz="2800" dirty="0"/>
              <a:t> + 5X16</a:t>
            </a:r>
            <a:r>
              <a:rPr lang="en-US" sz="2800" baseline="30000" dirty="0"/>
              <a:t>0</a:t>
            </a:r>
            <a:r>
              <a:rPr lang="en-US" sz="2800" dirty="0"/>
              <a:t> + 2X16</a:t>
            </a:r>
            <a:r>
              <a:rPr lang="en-US" sz="2800" baseline="30000" dirty="0"/>
              <a:t>-1</a:t>
            </a:r>
            <a:r>
              <a:rPr lang="en-US" sz="2800" dirty="0"/>
              <a:t> + BX16</a:t>
            </a:r>
            <a:r>
              <a:rPr lang="en-US" sz="2800" baseline="30000" dirty="0"/>
              <a:t>-2 </a:t>
            </a:r>
            <a:r>
              <a:rPr lang="en-US" sz="2800" dirty="0"/>
              <a:t>+ 1X16</a:t>
            </a:r>
            <a:r>
              <a:rPr lang="en-US" sz="2800" baseline="30000" dirty="0"/>
              <a:t>-3</a:t>
            </a:r>
            <a:endParaRPr lang="en-US" sz="2800" baseline="-25000" dirty="0"/>
          </a:p>
          <a:p>
            <a:r>
              <a:rPr lang="en-US" sz="2800" baseline="-25000" dirty="0"/>
              <a:t>	            </a:t>
            </a:r>
            <a:r>
              <a:rPr lang="en-US" sz="2800" dirty="0"/>
              <a:t>= 10 X 16</a:t>
            </a:r>
            <a:r>
              <a:rPr lang="en-US" sz="2800" baseline="30000" dirty="0"/>
              <a:t>2</a:t>
            </a:r>
            <a:r>
              <a:rPr lang="en-US" sz="2800" dirty="0"/>
              <a:t> + 0 X 16</a:t>
            </a:r>
            <a:r>
              <a:rPr lang="en-US" sz="2800" baseline="30000" dirty="0"/>
              <a:t>1</a:t>
            </a:r>
            <a:r>
              <a:rPr lang="en-US" sz="2800" dirty="0"/>
              <a:t> + 5X16</a:t>
            </a:r>
            <a:r>
              <a:rPr lang="en-US" sz="2800" baseline="30000" dirty="0"/>
              <a:t>0</a:t>
            </a:r>
            <a:r>
              <a:rPr lang="en-US" sz="2800" dirty="0"/>
              <a:t> + 2X16</a:t>
            </a:r>
            <a:r>
              <a:rPr lang="en-US" sz="2800" baseline="30000" dirty="0"/>
              <a:t>-1</a:t>
            </a:r>
            <a:r>
              <a:rPr lang="en-US" sz="2800" dirty="0"/>
              <a:t> + 11X16</a:t>
            </a:r>
            <a:r>
              <a:rPr lang="en-US" sz="2800" baseline="30000" dirty="0"/>
              <a:t>-2 </a:t>
            </a:r>
            <a:r>
              <a:rPr lang="en-US" sz="2800" dirty="0"/>
              <a:t>+ 1X16</a:t>
            </a:r>
            <a:r>
              <a:rPr lang="en-US" sz="2800" baseline="30000" dirty="0"/>
              <a:t>-3 </a:t>
            </a:r>
            <a:r>
              <a:rPr lang="en-US" sz="2800" baseline="-25000" dirty="0"/>
              <a:t>	            </a:t>
            </a:r>
            <a:r>
              <a:rPr lang="en-US" sz="2800" dirty="0"/>
              <a:t>= (2565.168212890625)</a:t>
            </a:r>
            <a:r>
              <a:rPr lang="en-US" sz="2800" baseline="-25000" dirty="0"/>
              <a:t>16</a:t>
            </a:r>
          </a:p>
          <a:p>
            <a:endParaRPr lang="en-US" sz="2800" baseline="-25000" dirty="0"/>
          </a:p>
        </p:txBody>
      </p:sp>
      <p:sp>
        <p:nvSpPr>
          <p:cNvPr id="9" name="Rectangle 8">
            <a:extLst>
              <a:ext uri="{FF2B5EF4-FFF2-40B4-BE49-F238E27FC236}">
                <a16:creationId xmlns:a16="http://schemas.microsoft.com/office/drawing/2014/main" id="{571FB87A-1997-7109-7340-425E895AC199}"/>
              </a:ext>
            </a:extLst>
          </p:cNvPr>
          <p:cNvSpPr/>
          <p:nvPr/>
        </p:nvSpPr>
        <p:spPr>
          <a:xfrm>
            <a:off x="5702251" y="2221325"/>
            <a:ext cx="253827" cy="323088"/>
          </a:xfrm>
          <a:prstGeom prst="rect">
            <a:avLst/>
          </a:prstGeom>
          <a:noFill/>
          <a:ln w="28575">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0B6E32-8D23-6141-ED09-190DE90A4DDA}"/>
              </a:ext>
            </a:extLst>
          </p:cNvPr>
          <p:cNvSpPr txBox="1"/>
          <p:nvPr/>
        </p:nvSpPr>
        <p:spPr>
          <a:xfrm>
            <a:off x="790576" y="4495800"/>
            <a:ext cx="2686050" cy="1200329"/>
          </a:xfrm>
          <a:prstGeom prst="rect">
            <a:avLst/>
          </a:prstGeom>
          <a:noFill/>
        </p:spPr>
        <p:txBody>
          <a:bodyPr wrap="square" rtlCol="0">
            <a:spAutoFit/>
          </a:bodyPr>
          <a:lstStyle/>
          <a:p>
            <a:r>
              <a:rPr lang="en-US" dirty="0"/>
              <a:t>Try Solving yourself:</a:t>
            </a:r>
          </a:p>
          <a:p>
            <a:endParaRPr lang="en-US" dirty="0"/>
          </a:p>
          <a:p>
            <a:pPr marL="285750" indent="-285750">
              <a:buFont typeface="Wingdings" panose="05000000000000000000" pitchFamily="2" charset="2"/>
              <a:buChar char="ü"/>
            </a:pPr>
            <a:r>
              <a:rPr lang="en-US" dirty="0"/>
              <a:t>(CD421.A232)</a:t>
            </a:r>
            <a:r>
              <a:rPr lang="en-US" baseline="-25000" dirty="0"/>
              <a:t>16</a:t>
            </a:r>
          </a:p>
          <a:p>
            <a:pPr marL="285750" indent="-285750">
              <a:buFont typeface="Wingdings" panose="05000000000000000000" pitchFamily="2" charset="2"/>
              <a:buChar char="ü"/>
            </a:pPr>
            <a:r>
              <a:rPr lang="en-US" dirty="0"/>
              <a:t>(223B.12C)</a:t>
            </a:r>
            <a:r>
              <a:rPr lang="en-US" baseline="-25000" dirty="0"/>
              <a:t>16</a:t>
            </a:r>
          </a:p>
        </p:txBody>
      </p:sp>
      <p:graphicFrame>
        <p:nvGraphicFramePr>
          <p:cNvPr id="3" name="Table 2">
            <a:extLst>
              <a:ext uri="{FF2B5EF4-FFF2-40B4-BE49-F238E27FC236}">
                <a16:creationId xmlns:a16="http://schemas.microsoft.com/office/drawing/2014/main" id="{741E841B-6B54-7D01-13E3-70E446C441F2}"/>
              </a:ext>
            </a:extLst>
          </p:cNvPr>
          <p:cNvGraphicFramePr>
            <a:graphicFrameLocks noGrp="1"/>
          </p:cNvGraphicFramePr>
          <p:nvPr>
            <p:extLst>
              <p:ext uri="{D42A27DB-BD31-4B8C-83A1-F6EECF244321}">
                <p14:modId xmlns:p14="http://schemas.microsoft.com/office/powerpoint/2010/main" val="514745795"/>
              </p:ext>
            </p:extLst>
          </p:nvPr>
        </p:nvGraphicFramePr>
        <p:xfrm>
          <a:off x="3632200" y="3883114"/>
          <a:ext cx="5845176" cy="2225040"/>
        </p:xfrm>
        <a:graphic>
          <a:graphicData uri="http://schemas.openxmlformats.org/drawingml/2006/table">
            <a:tbl>
              <a:tblPr firstRow="1" bandRow="1">
                <a:tableStyleId>{5940675A-B579-460E-94D1-54222C63F5DA}</a:tableStyleId>
              </a:tblPr>
              <a:tblGrid>
                <a:gridCol w="2922588">
                  <a:extLst>
                    <a:ext uri="{9D8B030D-6E8A-4147-A177-3AD203B41FA5}">
                      <a16:colId xmlns:a16="http://schemas.microsoft.com/office/drawing/2014/main" val="2638924902"/>
                    </a:ext>
                  </a:extLst>
                </a:gridCol>
                <a:gridCol w="2922588">
                  <a:extLst>
                    <a:ext uri="{9D8B030D-6E8A-4147-A177-3AD203B41FA5}">
                      <a16:colId xmlns:a16="http://schemas.microsoft.com/office/drawing/2014/main" val="1481432727"/>
                    </a:ext>
                  </a:extLst>
                </a:gridCol>
              </a:tblGrid>
              <a:tr h="370840">
                <a:tc>
                  <a:txBody>
                    <a:bodyPr/>
                    <a:lstStyle/>
                    <a:p>
                      <a:pPr algn="ctr"/>
                      <a:r>
                        <a:rPr lang="en-US" dirty="0"/>
                        <a:t>A</a:t>
                      </a:r>
                    </a:p>
                  </a:txBody>
                  <a:tcPr/>
                </a:tc>
                <a:tc>
                  <a:txBody>
                    <a:bodyPr/>
                    <a:lstStyle/>
                    <a:p>
                      <a:pPr algn="ctr"/>
                      <a:r>
                        <a:rPr lang="en-US" dirty="0"/>
                        <a:t>10</a:t>
                      </a:r>
                    </a:p>
                  </a:txBody>
                  <a:tcPr/>
                </a:tc>
                <a:extLst>
                  <a:ext uri="{0D108BD9-81ED-4DB2-BD59-A6C34878D82A}">
                    <a16:rowId xmlns:a16="http://schemas.microsoft.com/office/drawing/2014/main" val="1223936647"/>
                  </a:ext>
                </a:extLst>
              </a:tr>
              <a:tr h="370840">
                <a:tc>
                  <a:txBody>
                    <a:bodyPr/>
                    <a:lstStyle/>
                    <a:p>
                      <a:pPr algn="ctr"/>
                      <a:r>
                        <a:rPr lang="en-US" dirty="0"/>
                        <a:t>B</a:t>
                      </a:r>
                    </a:p>
                  </a:txBody>
                  <a:tcPr/>
                </a:tc>
                <a:tc>
                  <a:txBody>
                    <a:bodyPr/>
                    <a:lstStyle/>
                    <a:p>
                      <a:pPr algn="ctr"/>
                      <a:r>
                        <a:rPr lang="en-US" dirty="0"/>
                        <a:t>11</a:t>
                      </a:r>
                    </a:p>
                  </a:txBody>
                  <a:tcPr/>
                </a:tc>
                <a:extLst>
                  <a:ext uri="{0D108BD9-81ED-4DB2-BD59-A6C34878D82A}">
                    <a16:rowId xmlns:a16="http://schemas.microsoft.com/office/drawing/2014/main" val="2320887347"/>
                  </a:ext>
                </a:extLst>
              </a:tr>
              <a:tr h="370840">
                <a:tc>
                  <a:txBody>
                    <a:bodyPr/>
                    <a:lstStyle/>
                    <a:p>
                      <a:pPr algn="ctr"/>
                      <a:r>
                        <a:rPr lang="en-US" dirty="0"/>
                        <a:t>C</a:t>
                      </a:r>
                    </a:p>
                  </a:txBody>
                  <a:tcPr/>
                </a:tc>
                <a:tc>
                  <a:txBody>
                    <a:bodyPr/>
                    <a:lstStyle/>
                    <a:p>
                      <a:pPr algn="ctr"/>
                      <a:r>
                        <a:rPr lang="en-US" dirty="0"/>
                        <a:t>12</a:t>
                      </a:r>
                    </a:p>
                  </a:txBody>
                  <a:tcPr/>
                </a:tc>
                <a:extLst>
                  <a:ext uri="{0D108BD9-81ED-4DB2-BD59-A6C34878D82A}">
                    <a16:rowId xmlns:a16="http://schemas.microsoft.com/office/drawing/2014/main" val="1309564620"/>
                  </a:ext>
                </a:extLst>
              </a:tr>
              <a:tr h="370840">
                <a:tc>
                  <a:txBody>
                    <a:bodyPr/>
                    <a:lstStyle/>
                    <a:p>
                      <a:pPr algn="ctr"/>
                      <a:r>
                        <a:rPr lang="en-US" dirty="0"/>
                        <a:t>D</a:t>
                      </a:r>
                    </a:p>
                  </a:txBody>
                  <a:tcPr/>
                </a:tc>
                <a:tc>
                  <a:txBody>
                    <a:bodyPr/>
                    <a:lstStyle/>
                    <a:p>
                      <a:pPr algn="ctr"/>
                      <a:r>
                        <a:rPr lang="en-US" dirty="0"/>
                        <a:t>13</a:t>
                      </a:r>
                    </a:p>
                  </a:txBody>
                  <a:tcPr/>
                </a:tc>
                <a:extLst>
                  <a:ext uri="{0D108BD9-81ED-4DB2-BD59-A6C34878D82A}">
                    <a16:rowId xmlns:a16="http://schemas.microsoft.com/office/drawing/2014/main" val="3241209746"/>
                  </a:ext>
                </a:extLst>
              </a:tr>
              <a:tr h="370840">
                <a:tc>
                  <a:txBody>
                    <a:bodyPr/>
                    <a:lstStyle/>
                    <a:p>
                      <a:pPr algn="ctr"/>
                      <a:r>
                        <a:rPr lang="en-US" dirty="0"/>
                        <a:t>E</a:t>
                      </a:r>
                    </a:p>
                  </a:txBody>
                  <a:tcPr/>
                </a:tc>
                <a:tc>
                  <a:txBody>
                    <a:bodyPr/>
                    <a:lstStyle/>
                    <a:p>
                      <a:pPr algn="ctr"/>
                      <a:r>
                        <a:rPr lang="en-US" dirty="0"/>
                        <a:t>14</a:t>
                      </a:r>
                    </a:p>
                  </a:txBody>
                  <a:tcPr/>
                </a:tc>
                <a:extLst>
                  <a:ext uri="{0D108BD9-81ED-4DB2-BD59-A6C34878D82A}">
                    <a16:rowId xmlns:a16="http://schemas.microsoft.com/office/drawing/2014/main" val="3854929965"/>
                  </a:ext>
                </a:extLst>
              </a:tr>
              <a:tr h="370840">
                <a:tc>
                  <a:txBody>
                    <a:bodyPr/>
                    <a:lstStyle/>
                    <a:p>
                      <a:pPr algn="ctr"/>
                      <a:r>
                        <a:rPr lang="en-US" dirty="0"/>
                        <a:t>F</a:t>
                      </a:r>
                    </a:p>
                  </a:txBody>
                  <a:tcPr/>
                </a:tc>
                <a:tc>
                  <a:txBody>
                    <a:bodyPr/>
                    <a:lstStyle/>
                    <a:p>
                      <a:pPr algn="ctr"/>
                      <a:r>
                        <a:rPr lang="en-US" dirty="0"/>
                        <a:t>15</a:t>
                      </a:r>
                    </a:p>
                  </a:txBody>
                  <a:tcPr/>
                </a:tc>
                <a:extLst>
                  <a:ext uri="{0D108BD9-81ED-4DB2-BD59-A6C34878D82A}">
                    <a16:rowId xmlns:a16="http://schemas.microsoft.com/office/drawing/2014/main" val="3498599925"/>
                  </a:ext>
                </a:extLst>
              </a:tr>
            </a:tbl>
          </a:graphicData>
        </a:graphic>
      </p:graphicFrame>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BDA1232-22BA-2C19-FE8B-710E17107DF5}"/>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16</a:t>
            </a:r>
          </a:p>
        </p:txBody>
      </p:sp>
      <p:sp>
        <p:nvSpPr>
          <p:cNvPr id="7" name="Slide Number Placeholder 6">
            <a:extLst>
              <a:ext uri="{FF2B5EF4-FFF2-40B4-BE49-F238E27FC236}">
                <a16:creationId xmlns:a16="http://schemas.microsoft.com/office/drawing/2014/main" id="{93DA95C7-3DA3-99D8-209C-C02F81E2B8CE}"/>
              </a:ext>
            </a:extLst>
          </p:cNvPr>
          <p:cNvSpPr>
            <a:spLocks noGrp="1"/>
          </p:cNvSpPr>
          <p:nvPr>
            <p:ph type="sldNum" sz="quarter" idx="12"/>
          </p:nvPr>
        </p:nvSpPr>
        <p:spPr/>
        <p:txBody>
          <a:bodyPr/>
          <a:lstStyle/>
          <a:p>
            <a:fld id="{A58F7FCD-7245-4342-A326-69F8B3EBD0D5}" type="slidenum">
              <a:rPr lang="en-US" smtClean="0"/>
              <a:t>17</a:t>
            </a:fld>
            <a:endParaRPr lang="en-US"/>
          </a:p>
        </p:txBody>
      </p:sp>
    </p:spTree>
    <p:extLst>
      <p:ext uri="{BB962C8B-B14F-4D97-AF65-F5344CB8AC3E}">
        <p14:creationId xmlns:p14="http://schemas.microsoft.com/office/powerpoint/2010/main" val="2879174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80548E-F52B-B1A3-8CC9-75482214D359}"/>
              </a:ext>
            </a:extLst>
          </p:cNvPr>
          <p:cNvSpPr/>
          <p:nvPr/>
        </p:nvSpPr>
        <p:spPr>
          <a:xfrm rot="19891774">
            <a:off x="4037081" y="1618216"/>
            <a:ext cx="578406" cy="48829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Decimal → Binary</a:t>
            </a:r>
          </a:p>
        </p:txBody>
      </p:sp>
      <p:cxnSp>
        <p:nvCxnSpPr>
          <p:cNvPr id="4" name="Straight Connector 3">
            <a:extLst>
              <a:ext uri="{FF2B5EF4-FFF2-40B4-BE49-F238E27FC236}">
                <a16:creationId xmlns:a16="http://schemas.microsoft.com/office/drawing/2014/main" id="{36BF5544-E471-182D-6162-6FA9F99A327A}"/>
              </a:ext>
            </a:extLst>
          </p:cNvPr>
          <p:cNvCxnSpPr>
            <a:cxnSpLocks/>
            <a:endCxn id="2" idx="2"/>
          </p:cNvCxnSpPr>
          <p:nvPr/>
        </p:nvCxnSpPr>
        <p:spPr>
          <a:xfrm>
            <a:off x="642341" y="1053686"/>
            <a:ext cx="344158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A04C4F-2284-FB62-2DE7-B4893D9DB21D}"/>
              </a:ext>
            </a:extLst>
          </p:cNvPr>
          <p:cNvSpPr txBox="1"/>
          <p:nvPr/>
        </p:nvSpPr>
        <p:spPr>
          <a:xfrm>
            <a:off x="4647413" y="1053686"/>
            <a:ext cx="2594635" cy="1097736"/>
          </a:xfrm>
          <a:prstGeom prst="rect">
            <a:avLst/>
          </a:prstGeom>
          <a:noFill/>
        </p:spPr>
        <p:txBody>
          <a:bodyPr wrap="square" rtlCol="0">
            <a:spAutoFit/>
          </a:bodyPr>
          <a:lstStyle/>
          <a:p>
            <a:endParaRPr lang="en-US" sz="2800" baseline="30000" dirty="0"/>
          </a:p>
          <a:p>
            <a:r>
              <a:rPr lang="en-US" sz="2800" dirty="0"/>
              <a:t>(233.54)</a:t>
            </a:r>
            <a:r>
              <a:rPr lang="en-US" sz="2800" baseline="-25000" dirty="0"/>
              <a:t>10</a:t>
            </a:r>
            <a:r>
              <a:rPr lang="en-US" sz="2800" dirty="0"/>
              <a:t> =(?)</a:t>
            </a:r>
            <a:r>
              <a:rPr lang="en-US" sz="2800" baseline="-25000" dirty="0"/>
              <a:t>2</a:t>
            </a:r>
          </a:p>
          <a:p>
            <a:endParaRPr lang="en-US" sz="2800" baseline="-25000" dirty="0"/>
          </a:p>
        </p:txBody>
      </p: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BDA1232-22BA-2C19-FE8B-710E17107DF5}"/>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16</a:t>
            </a:r>
          </a:p>
        </p:txBody>
      </p:sp>
      <p:cxnSp>
        <p:nvCxnSpPr>
          <p:cNvPr id="7" name="Straight Arrow Connector 6">
            <a:extLst>
              <a:ext uri="{FF2B5EF4-FFF2-40B4-BE49-F238E27FC236}">
                <a16:creationId xmlns:a16="http://schemas.microsoft.com/office/drawing/2014/main" id="{1FD44D3B-7814-D50F-1FAA-7F01492ADFF7}"/>
              </a:ext>
            </a:extLst>
          </p:cNvPr>
          <p:cNvCxnSpPr/>
          <p:nvPr/>
        </p:nvCxnSpPr>
        <p:spPr>
          <a:xfrm flipH="1">
            <a:off x="4647413" y="1840029"/>
            <a:ext cx="221672" cy="33250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25CAA5-7154-0794-8BD7-8160F4AC7D9A}"/>
              </a:ext>
            </a:extLst>
          </p:cNvPr>
          <p:cNvCxnSpPr>
            <a:cxnSpLocks/>
          </p:cNvCxnSpPr>
          <p:nvPr/>
        </p:nvCxnSpPr>
        <p:spPr>
          <a:xfrm>
            <a:off x="5859912" y="1840029"/>
            <a:ext cx="244126" cy="332509"/>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D760E0-B9C9-E239-EEFB-2B46B90E06E8}"/>
              </a:ext>
            </a:extLst>
          </p:cNvPr>
          <p:cNvSpPr txBox="1"/>
          <p:nvPr/>
        </p:nvSpPr>
        <p:spPr>
          <a:xfrm>
            <a:off x="4254833" y="2183869"/>
            <a:ext cx="692071" cy="461665"/>
          </a:xfrm>
          <a:prstGeom prst="rect">
            <a:avLst/>
          </a:prstGeom>
          <a:noFill/>
        </p:spPr>
        <p:txBody>
          <a:bodyPr wrap="square" rtlCol="0">
            <a:spAutoFit/>
          </a:bodyPr>
          <a:lstStyle/>
          <a:p>
            <a:r>
              <a:rPr lang="en-US" sz="2400" dirty="0"/>
              <a:t>233</a:t>
            </a:r>
          </a:p>
        </p:txBody>
      </p:sp>
      <p:sp>
        <p:nvSpPr>
          <p:cNvPr id="12" name="TextBox 11">
            <a:extLst>
              <a:ext uri="{FF2B5EF4-FFF2-40B4-BE49-F238E27FC236}">
                <a16:creationId xmlns:a16="http://schemas.microsoft.com/office/drawing/2014/main" id="{0B907A4E-DF4D-8463-33FA-087F08E15E99}"/>
              </a:ext>
            </a:extLst>
          </p:cNvPr>
          <p:cNvSpPr txBox="1"/>
          <p:nvPr/>
        </p:nvSpPr>
        <p:spPr>
          <a:xfrm>
            <a:off x="5886407" y="2186004"/>
            <a:ext cx="692071" cy="461665"/>
          </a:xfrm>
          <a:prstGeom prst="rect">
            <a:avLst/>
          </a:prstGeom>
          <a:noFill/>
        </p:spPr>
        <p:txBody>
          <a:bodyPr wrap="square" rtlCol="0">
            <a:spAutoFit/>
          </a:bodyPr>
          <a:lstStyle/>
          <a:p>
            <a:r>
              <a:rPr lang="en-US" sz="2400" dirty="0"/>
              <a:t>.54</a:t>
            </a:r>
          </a:p>
        </p:txBody>
      </p:sp>
      <p:sp>
        <p:nvSpPr>
          <p:cNvPr id="15" name="TextBox 14">
            <a:extLst>
              <a:ext uri="{FF2B5EF4-FFF2-40B4-BE49-F238E27FC236}">
                <a16:creationId xmlns:a16="http://schemas.microsoft.com/office/drawing/2014/main" id="{CB63BC39-0F74-5ACB-8D0E-295B818CE178}"/>
              </a:ext>
            </a:extLst>
          </p:cNvPr>
          <p:cNvSpPr txBox="1"/>
          <p:nvPr/>
        </p:nvSpPr>
        <p:spPr>
          <a:xfrm>
            <a:off x="1513889" y="1312898"/>
            <a:ext cx="692071" cy="461665"/>
          </a:xfrm>
          <a:prstGeom prst="rect">
            <a:avLst/>
          </a:prstGeom>
          <a:noFill/>
        </p:spPr>
        <p:txBody>
          <a:bodyPr wrap="square" rtlCol="0">
            <a:spAutoFit/>
          </a:bodyPr>
          <a:lstStyle/>
          <a:p>
            <a:r>
              <a:rPr lang="en-US" sz="2400" dirty="0"/>
              <a:t>233</a:t>
            </a:r>
          </a:p>
        </p:txBody>
      </p:sp>
      <p:cxnSp>
        <p:nvCxnSpPr>
          <p:cNvPr id="17" name="Connector: Elbow 16">
            <a:extLst>
              <a:ext uri="{FF2B5EF4-FFF2-40B4-BE49-F238E27FC236}">
                <a16:creationId xmlns:a16="http://schemas.microsoft.com/office/drawing/2014/main" id="{546963D8-BD36-6EEC-A963-808FFF8EE80E}"/>
              </a:ext>
            </a:extLst>
          </p:cNvPr>
          <p:cNvCxnSpPr>
            <a:cxnSpLocks/>
          </p:cNvCxnSpPr>
          <p:nvPr/>
        </p:nvCxnSpPr>
        <p:spPr>
          <a:xfrm>
            <a:off x="1281554" y="1200830"/>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E8C1DE0-F96D-C9F4-47A3-60A0C35E8603}"/>
              </a:ext>
            </a:extLst>
          </p:cNvPr>
          <p:cNvSpPr txBox="1"/>
          <p:nvPr/>
        </p:nvSpPr>
        <p:spPr>
          <a:xfrm>
            <a:off x="1240467" y="1359064"/>
            <a:ext cx="314510" cy="400110"/>
          </a:xfrm>
          <a:prstGeom prst="rect">
            <a:avLst/>
          </a:prstGeom>
          <a:noFill/>
        </p:spPr>
        <p:txBody>
          <a:bodyPr wrap="square" rtlCol="0">
            <a:spAutoFit/>
          </a:bodyPr>
          <a:lstStyle/>
          <a:p>
            <a:r>
              <a:rPr lang="en-US" sz="2000" dirty="0"/>
              <a:t>2</a:t>
            </a:r>
          </a:p>
        </p:txBody>
      </p:sp>
      <p:sp>
        <p:nvSpPr>
          <p:cNvPr id="25" name="TextBox 24">
            <a:extLst>
              <a:ext uri="{FF2B5EF4-FFF2-40B4-BE49-F238E27FC236}">
                <a16:creationId xmlns:a16="http://schemas.microsoft.com/office/drawing/2014/main" id="{0A30BAD9-02E7-3E8C-061A-1F3A5B78A668}"/>
              </a:ext>
            </a:extLst>
          </p:cNvPr>
          <p:cNvSpPr txBox="1"/>
          <p:nvPr/>
        </p:nvSpPr>
        <p:spPr>
          <a:xfrm>
            <a:off x="1897402" y="1955329"/>
            <a:ext cx="692071" cy="461665"/>
          </a:xfrm>
          <a:prstGeom prst="rect">
            <a:avLst/>
          </a:prstGeom>
          <a:noFill/>
        </p:spPr>
        <p:txBody>
          <a:bodyPr wrap="square" rtlCol="0">
            <a:spAutoFit/>
          </a:bodyPr>
          <a:lstStyle/>
          <a:p>
            <a:r>
              <a:rPr lang="en-US" sz="2400" dirty="0"/>
              <a:t>116</a:t>
            </a:r>
          </a:p>
        </p:txBody>
      </p:sp>
      <p:cxnSp>
        <p:nvCxnSpPr>
          <p:cNvPr id="26" name="Connector: Elbow 25">
            <a:extLst>
              <a:ext uri="{FF2B5EF4-FFF2-40B4-BE49-F238E27FC236}">
                <a16:creationId xmlns:a16="http://schemas.microsoft.com/office/drawing/2014/main" id="{54ACEF8A-137A-A343-A219-0E2A3D53E336}"/>
              </a:ext>
            </a:extLst>
          </p:cNvPr>
          <p:cNvCxnSpPr>
            <a:cxnSpLocks/>
          </p:cNvCxnSpPr>
          <p:nvPr/>
        </p:nvCxnSpPr>
        <p:spPr>
          <a:xfrm>
            <a:off x="1627589" y="1885665"/>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6D9A180-CFE7-58CE-687D-E8591069D102}"/>
              </a:ext>
            </a:extLst>
          </p:cNvPr>
          <p:cNvSpPr txBox="1"/>
          <p:nvPr/>
        </p:nvSpPr>
        <p:spPr>
          <a:xfrm>
            <a:off x="1556978" y="2015890"/>
            <a:ext cx="314510" cy="400110"/>
          </a:xfrm>
          <a:prstGeom prst="rect">
            <a:avLst/>
          </a:prstGeom>
          <a:noFill/>
        </p:spPr>
        <p:txBody>
          <a:bodyPr wrap="square" rtlCol="0">
            <a:spAutoFit/>
          </a:bodyPr>
          <a:lstStyle/>
          <a:p>
            <a:r>
              <a:rPr lang="en-US" sz="2000" dirty="0"/>
              <a:t>2</a:t>
            </a:r>
          </a:p>
        </p:txBody>
      </p:sp>
      <p:cxnSp>
        <p:nvCxnSpPr>
          <p:cNvPr id="29" name="Straight Arrow Connector 28">
            <a:extLst>
              <a:ext uri="{FF2B5EF4-FFF2-40B4-BE49-F238E27FC236}">
                <a16:creationId xmlns:a16="http://schemas.microsoft.com/office/drawing/2014/main" id="{9D7098CE-C9F5-5F5F-6E14-99E567949241}"/>
              </a:ext>
            </a:extLst>
          </p:cNvPr>
          <p:cNvCxnSpPr>
            <a:cxnSpLocks/>
            <a:stCxn id="25" idx="3"/>
          </p:cNvCxnSpPr>
          <p:nvPr/>
        </p:nvCxnSpPr>
        <p:spPr>
          <a:xfrm flipV="1">
            <a:off x="2589473" y="2186161"/>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62DF3E1A-DA35-EEEB-E7D8-BD690BF2ABE4}"/>
              </a:ext>
            </a:extLst>
          </p:cNvPr>
          <p:cNvSpPr txBox="1"/>
          <p:nvPr/>
        </p:nvSpPr>
        <p:spPr>
          <a:xfrm>
            <a:off x="3024008" y="1999305"/>
            <a:ext cx="323752"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1A5A41CC-97CC-9915-17CC-93E5A8ECE7EF}"/>
              </a:ext>
            </a:extLst>
          </p:cNvPr>
          <p:cNvSpPr txBox="1"/>
          <p:nvPr/>
        </p:nvSpPr>
        <p:spPr>
          <a:xfrm>
            <a:off x="2245486" y="2639091"/>
            <a:ext cx="692071" cy="461665"/>
          </a:xfrm>
          <a:prstGeom prst="rect">
            <a:avLst/>
          </a:prstGeom>
          <a:noFill/>
        </p:spPr>
        <p:txBody>
          <a:bodyPr wrap="square" rtlCol="0">
            <a:spAutoFit/>
          </a:bodyPr>
          <a:lstStyle/>
          <a:p>
            <a:r>
              <a:rPr lang="en-US" sz="2400" dirty="0"/>
              <a:t>58</a:t>
            </a:r>
          </a:p>
        </p:txBody>
      </p:sp>
      <p:cxnSp>
        <p:nvCxnSpPr>
          <p:cNvPr id="32" name="Connector: Elbow 31">
            <a:extLst>
              <a:ext uri="{FF2B5EF4-FFF2-40B4-BE49-F238E27FC236}">
                <a16:creationId xmlns:a16="http://schemas.microsoft.com/office/drawing/2014/main" id="{380264A3-8001-8D6A-372A-83CAE8ECB4F7}"/>
              </a:ext>
            </a:extLst>
          </p:cNvPr>
          <p:cNvCxnSpPr>
            <a:cxnSpLocks/>
          </p:cNvCxnSpPr>
          <p:nvPr/>
        </p:nvCxnSpPr>
        <p:spPr>
          <a:xfrm>
            <a:off x="1975673" y="2569427"/>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6CE5C6B-3FD5-A536-ADFC-4146DCD59F52}"/>
              </a:ext>
            </a:extLst>
          </p:cNvPr>
          <p:cNvSpPr txBox="1"/>
          <p:nvPr/>
        </p:nvSpPr>
        <p:spPr>
          <a:xfrm>
            <a:off x="1905062" y="2699652"/>
            <a:ext cx="314510" cy="400110"/>
          </a:xfrm>
          <a:prstGeom prst="rect">
            <a:avLst/>
          </a:prstGeom>
          <a:noFill/>
        </p:spPr>
        <p:txBody>
          <a:bodyPr wrap="square" rtlCol="0">
            <a:spAutoFit/>
          </a:bodyPr>
          <a:lstStyle/>
          <a:p>
            <a:r>
              <a:rPr lang="en-US" sz="2000" dirty="0"/>
              <a:t>2</a:t>
            </a:r>
          </a:p>
        </p:txBody>
      </p:sp>
      <p:cxnSp>
        <p:nvCxnSpPr>
          <p:cNvPr id="34" name="Straight Arrow Connector 33">
            <a:extLst>
              <a:ext uri="{FF2B5EF4-FFF2-40B4-BE49-F238E27FC236}">
                <a16:creationId xmlns:a16="http://schemas.microsoft.com/office/drawing/2014/main" id="{100C0E5D-11E4-3894-DEB3-AF6A9BACAA61}"/>
              </a:ext>
            </a:extLst>
          </p:cNvPr>
          <p:cNvCxnSpPr>
            <a:stCxn id="31" idx="3"/>
          </p:cNvCxnSpPr>
          <p:nvPr/>
        </p:nvCxnSpPr>
        <p:spPr>
          <a:xfrm flipV="1">
            <a:off x="2937557" y="2869923"/>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5D61BFE-FC55-B3DB-8B48-C8375BC25FAE}"/>
              </a:ext>
            </a:extLst>
          </p:cNvPr>
          <p:cNvSpPr txBox="1"/>
          <p:nvPr/>
        </p:nvSpPr>
        <p:spPr>
          <a:xfrm>
            <a:off x="3463241" y="2685257"/>
            <a:ext cx="323752" cy="369332"/>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7817E922-8183-9F64-40D5-411C9493901E}"/>
              </a:ext>
            </a:extLst>
          </p:cNvPr>
          <p:cNvSpPr txBox="1"/>
          <p:nvPr/>
        </p:nvSpPr>
        <p:spPr>
          <a:xfrm>
            <a:off x="2589473" y="3330391"/>
            <a:ext cx="692071" cy="461665"/>
          </a:xfrm>
          <a:prstGeom prst="rect">
            <a:avLst/>
          </a:prstGeom>
          <a:noFill/>
        </p:spPr>
        <p:txBody>
          <a:bodyPr wrap="square" rtlCol="0">
            <a:spAutoFit/>
          </a:bodyPr>
          <a:lstStyle/>
          <a:p>
            <a:r>
              <a:rPr lang="en-US" sz="2400" dirty="0"/>
              <a:t>29</a:t>
            </a:r>
          </a:p>
        </p:txBody>
      </p:sp>
      <p:cxnSp>
        <p:nvCxnSpPr>
          <p:cNvPr id="38" name="Connector: Elbow 37">
            <a:extLst>
              <a:ext uri="{FF2B5EF4-FFF2-40B4-BE49-F238E27FC236}">
                <a16:creationId xmlns:a16="http://schemas.microsoft.com/office/drawing/2014/main" id="{A568D670-7A81-C535-6FB6-61260200B1BE}"/>
              </a:ext>
            </a:extLst>
          </p:cNvPr>
          <p:cNvCxnSpPr>
            <a:cxnSpLocks/>
          </p:cNvCxnSpPr>
          <p:nvPr/>
        </p:nvCxnSpPr>
        <p:spPr>
          <a:xfrm>
            <a:off x="2319660" y="3252990"/>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91F10FDE-33D2-AB76-13A1-FDF80BE8935D}"/>
              </a:ext>
            </a:extLst>
          </p:cNvPr>
          <p:cNvSpPr txBox="1"/>
          <p:nvPr/>
        </p:nvSpPr>
        <p:spPr>
          <a:xfrm>
            <a:off x="2249049" y="3390952"/>
            <a:ext cx="314510" cy="400110"/>
          </a:xfrm>
          <a:prstGeom prst="rect">
            <a:avLst/>
          </a:prstGeom>
          <a:noFill/>
        </p:spPr>
        <p:txBody>
          <a:bodyPr wrap="square" rtlCol="0">
            <a:spAutoFit/>
          </a:bodyPr>
          <a:lstStyle/>
          <a:p>
            <a:r>
              <a:rPr lang="en-US" sz="2000" dirty="0"/>
              <a:t>2</a:t>
            </a:r>
          </a:p>
        </p:txBody>
      </p:sp>
      <p:cxnSp>
        <p:nvCxnSpPr>
          <p:cNvPr id="40" name="Straight Arrow Connector 39">
            <a:extLst>
              <a:ext uri="{FF2B5EF4-FFF2-40B4-BE49-F238E27FC236}">
                <a16:creationId xmlns:a16="http://schemas.microsoft.com/office/drawing/2014/main" id="{D0AAB761-45C8-B287-0AE9-62A452894BC0}"/>
              </a:ext>
            </a:extLst>
          </p:cNvPr>
          <p:cNvCxnSpPr>
            <a:stCxn id="37" idx="3"/>
          </p:cNvCxnSpPr>
          <p:nvPr/>
        </p:nvCxnSpPr>
        <p:spPr>
          <a:xfrm flipV="1">
            <a:off x="3281544" y="3561223"/>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EBC622E-CBD6-C043-B808-DE707C74F383}"/>
              </a:ext>
            </a:extLst>
          </p:cNvPr>
          <p:cNvSpPr txBox="1"/>
          <p:nvPr/>
        </p:nvSpPr>
        <p:spPr>
          <a:xfrm>
            <a:off x="3807228" y="3376557"/>
            <a:ext cx="323752"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6C6EEF87-9D50-DDF0-33A9-30D085490A4F}"/>
              </a:ext>
            </a:extLst>
          </p:cNvPr>
          <p:cNvSpPr txBox="1"/>
          <p:nvPr/>
        </p:nvSpPr>
        <p:spPr>
          <a:xfrm>
            <a:off x="3016193" y="4013954"/>
            <a:ext cx="692071" cy="461665"/>
          </a:xfrm>
          <a:prstGeom prst="rect">
            <a:avLst/>
          </a:prstGeom>
          <a:noFill/>
        </p:spPr>
        <p:txBody>
          <a:bodyPr wrap="square" rtlCol="0">
            <a:spAutoFit/>
          </a:bodyPr>
          <a:lstStyle/>
          <a:p>
            <a:r>
              <a:rPr lang="en-US" sz="2400" dirty="0"/>
              <a:t>14</a:t>
            </a:r>
          </a:p>
        </p:txBody>
      </p:sp>
      <p:cxnSp>
        <p:nvCxnSpPr>
          <p:cNvPr id="43" name="Connector: Elbow 42">
            <a:extLst>
              <a:ext uri="{FF2B5EF4-FFF2-40B4-BE49-F238E27FC236}">
                <a16:creationId xmlns:a16="http://schemas.microsoft.com/office/drawing/2014/main" id="{F1B2336B-032F-1ABB-4ED2-9C5B0649DCA1}"/>
              </a:ext>
            </a:extLst>
          </p:cNvPr>
          <p:cNvCxnSpPr>
            <a:cxnSpLocks/>
          </p:cNvCxnSpPr>
          <p:nvPr/>
        </p:nvCxnSpPr>
        <p:spPr>
          <a:xfrm>
            <a:off x="2745919" y="3938104"/>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1ACD0D9A-3901-04E4-5AFC-65BE65691AF3}"/>
              </a:ext>
            </a:extLst>
          </p:cNvPr>
          <p:cNvSpPr txBox="1"/>
          <p:nvPr/>
        </p:nvSpPr>
        <p:spPr>
          <a:xfrm>
            <a:off x="2675769" y="4074515"/>
            <a:ext cx="314510" cy="400110"/>
          </a:xfrm>
          <a:prstGeom prst="rect">
            <a:avLst/>
          </a:prstGeom>
          <a:noFill/>
        </p:spPr>
        <p:txBody>
          <a:bodyPr wrap="square" rtlCol="0">
            <a:spAutoFit/>
          </a:bodyPr>
          <a:lstStyle/>
          <a:p>
            <a:r>
              <a:rPr lang="en-US" sz="2000" dirty="0"/>
              <a:t>2</a:t>
            </a:r>
          </a:p>
        </p:txBody>
      </p:sp>
      <p:cxnSp>
        <p:nvCxnSpPr>
          <p:cNvPr id="45" name="Straight Arrow Connector 44">
            <a:extLst>
              <a:ext uri="{FF2B5EF4-FFF2-40B4-BE49-F238E27FC236}">
                <a16:creationId xmlns:a16="http://schemas.microsoft.com/office/drawing/2014/main" id="{CC51D3E0-68A8-C09D-304A-4AA95ABAF7F3}"/>
              </a:ext>
            </a:extLst>
          </p:cNvPr>
          <p:cNvCxnSpPr>
            <a:stCxn id="42" idx="3"/>
          </p:cNvCxnSpPr>
          <p:nvPr/>
        </p:nvCxnSpPr>
        <p:spPr>
          <a:xfrm flipV="1">
            <a:off x="3708264" y="4244786"/>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34F58BC4-130B-4B17-9FFD-866ED8A25898}"/>
              </a:ext>
            </a:extLst>
          </p:cNvPr>
          <p:cNvSpPr txBox="1"/>
          <p:nvPr/>
        </p:nvSpPr>
        <p:spPr>
          <a:xfrm>
            <a:off x="4233948" y="4060120"/>
            <a:ext cx="323752" cy="369332"/>
          </a:xfrm>
          <a:prstGeom prst="rect">
            <a:avLst/>
          </a:prstGeom>
          <a:noFill/>
        </p:spPr>
        <p:txBody>
          <a:bodyPr wrap="square" rtlCol="0">
            <a:spAutoFit/>
          </a:bodyPr>
          <a:lstStyle/>
          <a:p>
            <a:r>
              <a:rPr lang="en-US" dirty="0"/>
              <a:t>1</a:t>
            </a:r>
          </a:p>
        </p:txBody>
      </p:sp>
      <p:sp>
        <p:nvSpPr>
          <p:cNvPr id="47" name="TextBox 46">
            <a:extLst>
              <a:ext uri="{FF2B5EF4-FFF2-40B4-BE49-F238E27FC236}">
                <a16:creationId xmlns:a16="http://schemas.microsoft.com/office/drawing/2014/main" id="{120EA89D-4DFE-5CE0-4C4D-85AC2BA897A0}"/>
              </a:ext>
            </a:extLst>
          </p:cNvPr>
          <p:cNvSpPr txBox="1"/>
          <p:nvPr/>
        </p:nvSpPr>
        <p:spPr>
          <a:xfrm>
            <a:off x="3423111" y="4697516"/>
            <a:ext cx="692071" cy="461665"/>
          </a:xfrm>
          <a:prstGeom prst="rect">
            <a:avLst/>
          </a:prstGeom>
          <a:noFill/>
        </p:spPr>
        <p:txBody>
          <a:bodyPr wrap="square" rtlCol="0">
            <a:spAutoFit/>
          </a:bodyPr>
          <a:lstStyle/>
          <a:p>
            <a:r>
              <a:rPr lang="en-US" sz="2400" dirty="0"/>
              <a:t>7</a:t>
            </a:r>
          </a:p>
        </p:txBody>
      </p:sp>
      <p:cxnSp>
        <p:nvCxnSpPr>
          <p:cNvPr id="48" name="Connector: Elbow 47">
            <a:extLst>
              <a:ext uri="{FF2B5EF4-FFF2-40B4-BE49-F238E27FC236}">
                <a16:creationId xmlns:a16="http://schemas.microsoft.com/office/drawing/2014/main" id="{C022EBB1-2AAB-763B-CCBA-A1213FA56BD6}"/>
              </a:ext>
            </a:extLst>
          </p:cNvPr>
          <p:cNvCxnSpPr>
            <a:cxnSpLocks/>
          </p:cNvCxnSpPr>
          <p:nvPr/>
        </p:nvCxnSpPr>
        <p:spPr>
          <a:xfrm>
            <a:off x="3152837" y="4621666"/>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B51354DF-87F0-3D23-6A91-3E3E23F53FE9}"/>
              </a:ext>
            </a:extLst>
          </p:cNvPr>
          <p:cNvSpPr txBox="1"/>
          <p:nvPr/>
        </p:nvSpPr>
        <p:spPr>
          <a:xfrm>
            <a:off x="3082687" y="4758077"/>
            <a:ext cx="314510" cy="400110"/>
          </a:xfrm>
          <a:prstGeom prst="rect">
            <a:avLst/>
          </a:prstGeom>
          <a:noFill/>
        </p:spPr>
        <p:txBody>
          <a:bodyPr wrap="square" rtlCol="0">
            <a:spAutoFit/>
          </a:bodyPr>
          <a:lstStyle/>
          <a:p>
            <a:r>
              <a:rPr lang="en-US" sz="2000" dirty="0"/>
              <a:t>2</a:t>
            </a:r>
          </a:p>
        </p:txBody>
      </p:sp>
      <p:cxnSp>
        <p:nvCxnSpPr>
          <p:cNvPr id="50" name="Straight Arrow Connector 49">
            <a:extLst>
              <a:ext uri="{FF2B5EF4-FFF2-40B4-BE49-F238E27FC236}">
                <a16:creationId xmlns:a16="http://schemas.microsoft.com/office/drawing/2014/main" id="{EAC5B75B-A94A-14DE-62C7-8ED6ED8F047C}"/>
              </a:ext>
            </a:extLst>
          </p:cNvPr>
          <p:cNvCxnSpPr>
            <a:stCxn id="47" idx="3"/>
          </p:cNvCxnSpPr>
          <p:nvPr/>
        </p:nvCxnSpPr>
        <p:spPr>
          <a:xfrm flipV="1">
            <a:off x="4115182" y="4928348"/>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57CD824A-B4A1-AA4F-9C19-7C6812B717CE}"/>
              </a:ext>
            </a:extLst>
          </p:cNvPr>
          <p:cNvSpPr txBox="1"/>
          <p:nvPr/>
        </p:nvSpPr>
        <p:spPr>
          <a:xfrm>
            <a:off x="4640866" y="4743682"/>
            <a:ext cx="323752" cy="369332"/>
          </a:xfrm>
          <a:prstGeom prst="rect">
            <a:avLst/>
          </a:prstGeom>
          <a:noFill/>
        </p:spPr>
        <p:txBody>
          <a:bodyPr wrap="square" rtlCol="0">
            <a:spAutoFit/>
          </a:bodyPr>
          <a:lstStyle/>
          <a:p>
            <a:r>
              <a:rPr lang="en-US" dirty="0"/>
              <a:t>0</a:t>
            </a:r>
          </a:p>
        </p:txBody>
      </p:sp>
      <p:sp>
        <p:nvSpPr>
          <p:cNvPr id="52" name="TextBox 51">
            <a:extLst>
              <a:ext uri="{FF2B5EF4-FFF2-40B4-BE49-F238E27FC236}">
                <a16:creationId xmlns:a16="http://schemas.microsoft.com/office/drawing/2014/main" id="{3DC3039E-560E-C76C-2612-EA42052CA063}"/>
              </a:ext>
            </a:extLst>
          </p:cNvPr>
          <p:cNvSpPr txBox="1"/>
          <p:nvPr/>
        </p:nvSpPr>
        <p:spPr>
          <a:xfrm>
            <a:off x="3794502" y="5388816"/>
            <a:ext cx="692071" cy="461665"/>
          </a:xfrm>
          <a:prstGeom prst="rect">
            <a:avLst/>
          </a:prstGeom>
          <a:noFill/>
        </p:spPr>
        <p:txBody>
          <a:bodyPr wrap="square" rtlCol="0">
            <a:spAutoFit/>
          </a:bodyPr>
          <a:lstStyle/>
          <a:p>
            <a:r>
              <a:rPr lang="en-US" sz="2400" dirty="0"/>
              <a:t>3</a:t>
            </a:r>
          </a:p>
        </p:txBody>
      </p:sp>
      <p:cxnSp>
        <p:nvCxnSpPr>
          <p:cNvPr id="53" name="Connector: Elbow 52">
            <a:extLst>
              <a:ext uri="{FF2B5EF4-FFF2-40B4-BE49-F238E27FC236}">
                <a16:creationId xmlns:a16="http://schemas.microsoft.com/office/drawing/2014/main" id="{F2A259D6-C542-C854-684F-2046880C04DE}"/>
              </a:ext>
            </a:extLst>
          </p:cNvPr>
          <p:cNvCxnSpPr>
            <a:cxnSpLocks/>
          </p:cNvCxnSpPr>
          <p:nvPr/>
        </p:nvCxnSpPr>
        <p:spPr>
          <a:xfrm>
            <a:off x="3531660" y="5306533"/>
            <a:ext cx="702288" cy="45366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CF12AF41-4CB2-F1BF-95DB-047D343707AC}"/>
              </a:ext>
            </a:extLst>
          </p:cNvPr>
          <p:cNvSpPr txBox="1"/>
          <p:nvPr/>
        </p:nvSpPr>
        <p:spPr>
          <a:xfrm>
            <a:off x="3543837" y="5426088"/>
            <a:ext cx="314510" cy="400110"/>
          </a:xfrm>
          <a:prstGeom prst="rect">
            <a:avLst/>
          </a:prstGeom>
          <a:noFill/>
        </p:spPr>
        <p:txBody>
          <a:bodyPr wrap="square" rtlCol="0">
            <a:spAutoFit/>
          </a:bodyPr>
          <a:lstStyle/>
          <a:p>
            <a:r>
              <a:rPr lang="en-US" sz="2000" dirty="0"/>
              <a:t>2</a:t>
            </a:r>
          </a:p>
        </p:txBody>
      </p:sp>
      <p:cxnSp>
        <p:nvCxnSpPr>
          <p:cNvPr id="55" name="Straight Arrow Connector 54">
            <a:extLst>
              <a:ext uri="{FF2B5EF4-FFF2-40B4-BE49-F238E27FC236}">
                <a16:creationId xmlns:a16="http://schemas.microsoft.com/office/drawing/2014/main" id="{78983900-0CA8-0300-631C-A2FA268526B7}"/>
              </a:ext>
            </a:extLst>
          </p:cNvPr>
          <p:cNvCxnSpPr>
            <a:stCxn id="52" idx="3"/>
          </p:cNvCxnSpPr>
          <p:nvPr/>
        </p:nvCxnSpPr>
        <p:spPr>
          <a:xfrm flipV="1">
            <a:off x="4486573" y="5619648"/>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723A5933-2B31-93A8-A9CF-487E9FBB46DC}"/>
              </a:ext>
            </a:extLst>
          </p:cNvPr>
          <p:cNvSpPr txBox="1"/>
          <p:nvPr/>
        </p:nvSpPr>
        <p:spPr>
          <a:xfrm>
            <a:off x="5012257" y="5434982"/>
            <a:ext cx="323752" cy="369332"/>
          </a:xfrm>
          <a:prstGeom prst="rect">
            <a:avLst/>
          </a:prstGeom>
          <a:noFill/>
        </p:spPr>
        <p:txBody>
          <a:bodyPr wrap="square" rtlCol="0">
            <a:spAutoFit/>
          </a:bodyPr>
          <a:lstStyle/>
          <a:p>
            <a:r>
              <a:rPr lang="en-US" dirty="0"/>
              <a:t>1</a:t>
            </a:r>
          </a:p>
        </p:txBody>
      </p:sp>
      <p:sp>
        <p:nvSpPr>
          <p:cNvPr id="75" name="TextBox 74">
            <a:extLst>
              <a:ext uri="{FF2B5EF4-FFF2-40B4-BE49-F238E27FC236}">
                <a16:creationId xmlns:a16="http://schemas.microsoft.com/office/drawing/2014/main" id="{2BFB0917-5237-5CDE-A436-B8C365EA9E1E}"/>
              </a:ext>
            </a:extLst>
          </p:cNvPr>
          <p:cNvSpPr txBox="1"/>
          <p:nvPr/>
        </p:nvSpPr>
        <p:spPr>
          <a:xfrm>
            <a:off x="4177014" y="5851196"/>
            <a:ext cx="470399" cy="461665"/>
          </a:xfrm>
          <a:prstGeom prst="rect">
            <a:avLst/>
          </a:prstGeom>
          <a:noFill/>
        </p:spPr>
        <p:txBody>
          <a:bodyPr wrap="square" rtlCol="0">
            <a:spAutoFit/>
          </a:bodyPr>
          <a:lstStyle/>
          <a:p>
            <a:r>
              <a:rPr lang="en-US" sz="2400" dirty="0"/>
              <a:t> 1</a:t>
            </a:r>
          </a:p>
        </p:txBody>
      </p:sp>
      <p:cxnSp>
        <p:nvCxnSpPr>
          <p:cNvPr id="76" name="Connector: Elbow 75">
            <a:extLst>
              <a:ext uri="{FF2B5EF4-FFF2-40B4-BE49-F238E27FC236}">
                <a16:creationId xmlns:a16="http://schemas.microsoft.com/office/drawing/2014/main" id="{4305F347-A715-4FF3-41B5-30F5A3A82870}"/>
              </a:ext>
            </a:extLst>
          </p:cNvPr>
          <p:cNvCxnSpPr>
            <a:cxnSpLocks/>
          </p:cNvCxnSpPr>
          <p:nvPr/>
        </p:nvCxnSpPr>
        <p:spPr>
          <a:xfrm>
            <a:off x="3897294" y="5759520"/>
            <a:ext cx="702288" cy="45366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77" name="TextBox 76">
            <a:extLst>
              <a:ext uri="{FF2B5EF4-FFF2-40B4-BE49-F238E27FC236}">
                <a16:creationId xmlns:a16="http://schemas.microsoft.com/office/drawing/2014/main" id="{F4B2BA0E-0C6B-2B26-1EC3-30392D8A57C4}"/>
              </a:ext>
            </a:extLst>
          </p:cNvPr>
          <p:cNvSpPr txBox="1"/>
          <p:nvPr/>
        </p:nvSpPr>
        <p:spPr>
          <a:xfrm>
            <a:off x="3926349" y="5888467"/>
            <a:ext cx="314510" cy="400110"/>
          </a:xfrm>
          <a:prstGeom prst="rect">
            <a:avLst/>
          </a:prstGeom>
          <a:noFill/>
        </p:spPr>
        <p:txBody>
          <a:bodyPr wrap="square" rtlCol="0">
            <a:spAutoFit/>
          </a:bodyPr>
          <a:lstStyle/>
          <a:p>
            <a:r>
              <a:rPr lang="en-US" sz="2000" dirty="0"/>
              <a:t>2</a:t>
            </a:r>
          </a:p>
        </p:txBody>
      </p:sp>
      <p:cxnSp>
        <p:nvCxnSpPr>
          <p:cNvPr id="78" name="Straight Arrow Connector 77">
            <a:extLst>
              <a:ext uri="{FF2B5EF4-FFF2-40B4-BE49-F238E27FC236}">
                <a16:creationId xmlns:a16="http://schemas.microsoft.com/office/drawing/2014/main" id="{8204058F-5322-EDE9-5D38-F72CF3228C6D}"/>
              </a:ext>
            </a:extLst>
          </p:cNvPr>
          <p:cNvCxnSpPr>
            <a:cxnSpLocks/>
            <a:stCxn id="75" idx="3"/>
          </p:cNvCxnSpPr>
          <p:nvPr/>
        </p:nvCxnSpPr>
        <p:spPr>
          <a:xfrm flipV="1">
            <a:off x="4647413" y="6082027"/>
            <a:ext cx="65394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9" name="TextBox 78">
            <a:extLst>
              <a:ext uri="{FF2B5EF4-FFF2-40B4-BE49-F238E27FC236}">
                <a16:creationId xmlns:a16="http://schemas.microsoft.com/office/drawing/2014/main" id="{05665157-35AB-DC6A-885E-5E158D502231}"/>
              </a:ext>
            </a:extLst>
          </p:cNvPr>
          <p:cNvSpPr txBox="1"/>
          <p:nvPr/>
        </p:nvSpPr>
        <p:spPr>
          <a:xfrm>
            <a:off x="5394769" y="5897361"/>
            <a:ext cx="323752" cy="369332"/>
          </a:xfrm>
          <a:prstGeom prst="rect">
            <a:avLst/>
          </a:prstGeom>
          <a:noFill/>
        </p:spPr>
        <p:txBody>
          <a:bodyPr wrap="square" rtlCol="0">
            <a:spAutoFit/>
          </a:bodyPr>
          <a:lstStyle/>
          <a:p>
            <a:r>
              <a:rPr lang="en-US" dirty="0"/>
              <a:t>1</a:t>
            </a:r>
          </a:p>
        </p:txBody>
      </p:sp>
      <p:sp>
        <p:nvSpPr>
          <p:cNvPr id="84" name="TextBox 83">
            <a:extLst>
              <a:ext uri="{FF2B5EF4-FFF2-40B4-BE49-F238E27FC236}">
                <a16:creationId xmlns:a16="http://schemas.microsoft.com/office/drawing/2014/main" id="{5C070744-26EB-E346-C193-47783E09E831}"/>
              </a:ext>
            </a:extLst>
          </p:cNvPr>
          <p:cNvSpPr txBox="1"/>
          <p:nvPr/>
        </p:nvSpPr>
        <p:spPr>
          <a:xfrm>
            <a:off x="6734434" y="5306533"/>
            <a:ext cx="6096000" cy="1200329"/>
          </a:xfrm>
          <a:prstGeom prst="rect">
            <a:avLst/>
          </a:prstGeom>
          <a:noFill/>
        </p:spPr>
        <p:txBody>
          <a:bodyPr wrap="square">
            <a:spAutoFit/>
          </a:bodyPr>
          <a:lstStyle/>
          <a:p>
            <a:r>
              <a:rPr lang="en-US" sz="1800" dirty="0"/>
              <a:t>(233)</a:t>
            </a:r>
            <a:r>
              <a:rPr lang="en-US" sz="1800" baseline="-25000" dirty="0"/>
              <a:t>10</a:t>
            </a:r>
            <a:r>
              <a:rPr lang="en-US" sz="1800" dirty="0"/>
              <a:t> =(11101001)</a:t>
            </a:r>
            <a:r>
              <a:rPr lang="en-US" sz="1800" baseline="-25000" dirty="0"/>
              <a:t> 2</a:t>
            </a:r>
          </a:p>
          <a:p>
            <a:r>
              <a:rPr lang="en-US" sz="1800" dirty="0"/>
              <a:t>(0.54)</a:t>
            </a:r>
            <a:r>
              <a:rPr lang="en-US" sz="1800" baseline="-25000" dirty="0"/>
              <a:t>10</a:t>
            </a:r>
            <a:r>
              <a:rPr lang="en-US" sz="1800" dirty="0"/>
              <a:t> =(.100010100011)</a:t>
            </a:r>
            <a:r>
              <a:rPr lang="en-US" sz="1800" baseline="-25000" dirty="0"/>
              <a:t> 2</a:t>
            </a:r>
            <a:endParaRPr lang="en-US" dirty="0"/>
          </a:p>
          <a:p>
            <a:r>
              <a:rPr lang="en-US" sz="1800" dirty="0"/>
              <a:t>(233.54)</a:t>
            </a:r>
            <a:r>
              <a:rPr lang="en-US" sz="1800" baseline="-25000" dirty="0"/>
              <a:t>10</a:t>
            </a:r>
            <a:r>
              <a:rPr lang="en-US" sz="1800" dirty="0"/>
              <a:t> =(11101001.100010100011)</a:t>
            </a:r>
            <a:r>
              <a:rPr lang="en-US" sz="1800" baseline="-25000" dirty="0"/>
              <a:t>2</a:t>
            </a:r>
          </a:p>
          <a:p>
            <a:endParaRPr lang="en-US" dirty="0"/>
          </a:p>
        </p:txBody>
      </p:sp>
      <p:sp>
        <p:nvSpPr>
          <p:cNvPr id="86" name="TextBox 85">
            <a:extLst>
              <a:ext uri="{FF2B5EF4-FFF2-40B4-BE49-F238E27FC236}">
                <a16:creationId xmlns:a16="http://schemas.microsoft.com/office/drawing/2014/main" id="{6E4C6280-3B36-669B-3A98-F6D2940067F7}"/>
              </a:ext>
            </a:extLst>
          </p:cNvPr>
          <p:cNvSpPr txBox="1"/>
          <p:nvPr/>
        </p:nvSpPr>
        <p:spPr>
          <a:xfrm>
            <a:off x="7708844" y="2452234"/>
            <a:ext cx="4503297" cy="2677656"/>
          </a:xfrm>
          <a:prstGeom prst="rect">
            <a:avLst/>
          </a:prstGeom>
          <a:noFill/>
        </p:spPr>
        <p:txBody>
          <a:bodyPr wrap="square">
            <a:spAutoFit/>
          </a:bodyPr>
          <a:lstStyle/>
          <a:p>
            <a:pPr marL="342900" indent="-342900">
              <a:buFont typeface="Arial" panose="020B0604020202020204" pitchFamily="34" charset="0"/>
              <a:buChar char="•"/>
            </a:pPr>
            <a:r>
              <a:rPr lang="en-US" sz="1400" dirty="0"/>
              <a:t>0.54 * 2 = 1.08 (Take the integer part, which is     1)</a:t>
            </a:r>
          </a:p>
          <a:p>
            <a:pPr marL="342900" indent="-342900">
              <a:buFont typeface="Arial" panose="020B0604020202020204" pitchFamily="34" charset="0"/>
              <a:buChar char="•"/>
            </a:pPr>
            <a:r>
              <a:rPr lang="en-US" sz="1400" dirty="0"/>
              <a:t>0.08 * 2 = 0.16 (Take the integer part, which is     0)</a:t>
            </a:r>
          </a:p>
          <a:p>
            <a:pPr marL="342900" indent="-342900">
              <a:buFont typeface="Arial" panose="020B0604020202020204" pitchFamily="34" charset="0"/>
              <a:buChar char="•"/>
            </a:pPr>
            <a:r>
              <a:rPr lang="en-US" sz="1400" dirty="0"/>
              <a:t>0.16 * 2 = 0.32 (Take the integer part, which is     0)</a:t>
            </a:r>
          </a:p>
          <a:p>
            <a:pPr marL="342900" indent="-342900">
              <a:buFont typeface="Arial" panose="020B0604020202020204" pitchFamily="34" charset="0"/>
              <a:buChar char="•"/>
            </a:pPr>
            <a:r>
              <a:rPr lang="en-US" sz="1400" dirty="0"/>
              <a:t>0.32 * 2 = 0.64 (Take the integer part, which is     0)</a:t>
            </a:r>
          </a:p>
          <a:p>
            <a:pPr marL="342900" indent="-342900">
              <a:buFont typeface="Arial" panose="020B0604020202020204" pitchFamily="34" charset="0"/>
              <a:buChar char="•"/>
            </a:pPr>
            <a:r>
              <a:rPr lang="en-US" sz="1400" dirty="0"/>
              <a:t>0.64 * 2 = 1.28 (Take the integer part, which is     1)</a:t>
            </a:r>
          </a:p>
          <a:p>
            <a:pPr marL="342900" indent="-342900">
              <a:buFont typeface="Arial" panose="020B0604020202020204" pitchFamily="34" charset="0"/>
              <a:buChar char="•"/>
            </a:pPr>
            <a:r>
              <a:rPr lang="en-US" sz="1400" dirty="0"/>
              <a:t>0.28 * 2 = 0.56 (Take the integer part, which is     0)</a:t>
            </a:r>
          </a:p>
          <a:p>
            <a:pPr marL="342900" indent="-342900">
              <a:buFont typeface="Arial" panose="020B0604020202020204" pitchFamily="34" charset="0"/>
              <a:buChar char="•"/>
            </a:pPr>
            <a:r>
              <a:rPr lang="en-US" sz="1400" dirty="0"/>
              <a:t>0.56 * 2 = 1.12 (Take the integer part, which is     1)</a:t>
            </a:r>
          </a:p>
          <a:p>
            <a:pPr marL="342900" indent="-342900">
              <a:buFont typeface="Arial" panose="020B0604020202020204" pitchFamily="34" charset="0"/>
              <a:buChar char="•"/>
            </a:pPr>
            <a:r>
              <a:rPr lang="en-US" sz="1400" dirty="0"/>
              <a:t>0.12 * 2 = 0.24 (Take the integer part, which is     0)</a:t>
            </a:r>
          </a:p>
          <a:p>
            <a:pPr marL="342900" indent="-342900">
              <a:buFont typeface="Arial" panose="020B0604020202020204" pitchFamily="34" charset="0"/>
              <a:buChar char="•"/>
            </a:pPr>
            <a:r>
              <a:rPr lang="en-US" sz="1400" dirty="0"/>
              <a:t>0.24 * 2 = 0.48 (Take the integer part, which is     0)</a:t>
            </a:r>
          </a:p>
          <a:p>
            <a:pPr marL="342900" indent="-342900">
              <a:buFont typeface="Arial" panose="020B0604020202020204" pitchFamily="34" charset="0"/>
              <a:buChar char="•"/>
            </a:pPr>
            <a:r>
              <a:rPr lang="en-US" sz="1400" dirty="0"/>
              <a:t>0.48 * 2 = 0.96 (Take the integer part, which is     0)</a:t>
            </a:r>
          </a:p>
          <a:p>
            <a:pPr marL="342900" indent="-342900">
              <a:buFont typeface="Arial" panose="020B0604020202020204" pitchFamily="34" charset="0"/>
              <a:buChar char="•"/>
            </a:pPr>
            <a:r>
              <a:rPr lang="en-US" sz="1400" dirty="0"/>
              <a:t>0.96 * 2 = 1.92 (Take the integer part, which is     1)</a:t>
            </a:r>
          </a:p>
          <a:p>
            <a:pPr marL="342900" indent="-342900">
              <a:buFont typeface="Arial" panose="020B0604020202020204" pitchFamily="34" charset="0"/>
              <a:buChar char="•"/>
            </a:pPr>
            <a:r>
              <a:rPr lang="en-US" sz="1400" dirty="0"/>
              <a:t>0.92 * 2 = 1.84 (Take the integer part, which is     1)</a:t>
            </a:r>
          </a:p>
        </p:txBody>
      </p:sp>
      <p:sp>
        <p:nvSpPr>
          <p:cNvPr id="89" name="Rectangle 88">
            <a:extLst>
              <a:ext uri="{FF2B5EF4-FFF2-40B4-BE49-F238E27FC236}">
                <a16:creationId xmlns:a16="http://schemas.microsoft.com/office/drawing/2014/main" id="{156B73BB-E0C5-C01F-E836-8F38CC083F6C}"/>
              </a:ext>
            </a:extLst>
          </p:cNvPr>
          <p:cNvSpPr/>
          <p:nvPr/>
        </p:nvSpPr>
        <p:spPr>
          <a:xfrm>
            <a:off x="11605260" y="2443242"/>
            <a:ext cx="291465" cy="27149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A99BBDE5-9F27-5F48-5E28-6BB42CEFA946}"/>
              </a:ext>
            </a:extLst>
          </p:cNvPr>
          <p:cNvCxnSpPr/>
          <p:nvPr/>
        </p:nvCxnSpPr>
        <p:spPr>
          <a:xfrm>
            <a:off x="11955780" y="2514600"/>
            <a:ext cx="0" cy="2449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7B4DE5AD-F285-B216-6E86-0087EF66F031}"/>
              </a:ext>
            </a:extLst>
          </p:cNvPr>
          <p:cNvSpPr/>
          <p:nvPr/>
        </p:nvSpPr>
        <p:spPr>
          <a:xfrm rot="16200000">
            <a:off x="4755845" y="5295565"/>
            <a:ext cx="461666" cy="146369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E40C501B-48B1-D451-91C8-F02CFD918F44}"/>
              </a:ext>
            </a:extLst>
          </p:cNvPr>
          <p:cNvSpPr>
            <a:spLocks noGrp="1"/>
          </p:cNvSpPr>
          <p:nvPr>
            <p:ph type="sldNum" sz="quarter" idx="12"/>
          </p:nvPr>
        </p:nvSpPr>
        <p:spPr/>
        <p:txBody>
          <a:bodyPr/>
          <a:lstStyle/>
          <a:p>
            <a:fld id="{A58F7FCD-7245-4342-A326-69F8B3EBD0D5}" type="slidenum">
              <a:rPr lang="en-US" smtClean="0"/>
              <a:t>18</a:t>
            </a:fld>
            <a:endParaRPr lang="en-US"/>
          </a:p>
        </p:txBody>
      </p:sp>
    </p:spTree>
    <p:extLst>
      <p:ext uri="{BB962C8B-B14F-4D97-AF65-F5344CB8AC3E}">
        <p14:creationId xmlns:p14="http://schemas.microsoft.com/office/powerpoint/2010/main" val="347130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Decimal → Octal</a:t>
            </a:r>
          </a:p>
        </p:txBody>
      </p:sp>
      <p:cxnSp>
        <p:nvCxnSpPr>
          <p:cNvPr id="4" name="Straight Connector 3">
            <a:extLst>
              <a:ext uri="{FF2B5EF4-FFF2-40B4-BE49-F238E27FC236}">
                <a16:creationId xmlns:a16="http://schemas.microsoft.com/office/drawing/2014/main" id="{36BF5544-E471-182D-6162-6FA9F99A327A}"/>
              </a:ext>
            </a:extLst>
          </p:cNvPr>
          <p:cNvCxnSpPr>
            <a:cxnSpLocks/>
            <a:endCxn id="2" idx="2"/>
          </p:cNvCxnSpPr>
          <p:nvPr/>
        </p:nvCxnSpPr>
        <p:spPr>
          <a:xfrm>
            <a:off x="642341" y="1053686"/>
            <a:ext cx="344158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A04C4F-2284-FB62-2DE7-B4893D9DB21D}"/>
              </a:ext>
            </a:extLst>
          </p:cNvPr>
          <p:cNvSpPr txBox="1"/>
          <p:nvPr/>
        </p:nvSpPr>
        <p:spPr>
          <a:xfrm>
            <a:off x="4647413" y="1053686"/>
            <a:ext cx="2594635" cy="1097736"/>
          </a:xfrm>
          <a:prstGeom prst="rect">
            <a:avLst/>
          </a:prstGeom>
          <a:noFill/>
        </p:spPr>
        <p:txBody>
          <a:bodyPr wrap="square" rtlCol="0">
            <a:spAutoFit/>
          </a:bodyPr>
          <a:lstStyle/>
          <a:p>
            <a:endParaRPr lang="en-US" sz="2800" baseline="30000" dirty="0"/>
          </a:p>
          <a:p>
            <a:r>
              <a:rPr lang="en-US" sz="2800" dirty="0"/>
              <a:t>(233.54)</a:t>
            </a:r>
            <a:r>
              <a:rPr lang="en-US" sz="2800" baseline="-25000" dirty="0"/>
              <a:t>10</a:t>
            </a:r>
            <a:r>
              <a:rPr lang="en-US" sz="2800" dirty="0"/>
              <a:t> =(?)</a:t>
            </a:r>
            <a:r>
              <a:rPr lang="en-US" sz="2800" baseline="-25000" dirty="0"/>
              <a:t>8</a:t>
            </a:r>
          </a:p>
          <a:p>
            <a:endParaRPr lang="en-US" sz="2800" baseline="-25000" dirty="0"/>
          </a:p>
        </p:txBody>
      </p: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BDA1232-22BA-2C19-FE8B-710E17107DF5}"/>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16</a:t>
            </a:r>
          </a:p>
        </p:txBody>
      </p:sp>
      <p:cxnSp>
        <p:nvCxnSpPr>
          <p:cNvPr id="7" name="Straight Arrow Connector 6">
            <a:extLst>
              <a:ext uri="{FF2B5EF4-FFF2-40B4-BE49-F238E27FC236}">
                <a16:creationId xmlns:a16="http://schemas.microsoft.com/office/drawing/2014/main" id="{1FD44D3B-7814-D50F-1FAA-7F01492ADFF7}"/>
              </a:ext>
            </a:extLst>
          </p:cNvPr>
          <p:cNvCxnSpPr/>
          <p:nvPr/>
        </p:nvCxnSpPr>
        <p:spPr>
          <a:xfrm flipH="1">
            <a:off x="4647413" y="1840029"/>
            <a:ext cx="221672" cy="33250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25CAA5-7154-0794-8BD7-8160F4AC7D9A}"/>
              </a:ext>
            </a:extLst>
          </p:cNvPr>
          <p:cNvCxnSpPr>
            <a:cxnSpLocks/>
          </p:cNvCxnSpPr>
          <p:nvPr/>
        </p:nvCxnSpPr>
        <p:spPr>
          <a:xfrm>
            <a:off x="5859912" y="1840029"/>
            <a:ext cx="244126" cy="332509"/>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D760E0-B9C9-E239-EEFB-2B46B90E06E8}"/>
              </a:ext>
            </a:extLst>
          </p:cNvPr>
          <p:cNvSpPr txBox="1"/>
          <p:nvPr/>
        </p:nvSpPr>
        <p:spPr>
          <a:xfrm>
            <a:off x="4254833" y="2183869"/>
            <a:ext cx="692071" cy="461665"/>
          </a:xfrm>
          <a:prstGeom prst="rect">
            <a:avLst/>
          </a:prstGeom>
          <a:noFill/>
        </p:spPr>
        <p:txBody>
          <a:bodyPr wrap="square" rtlCol="0">
            <a:spAutoFit/>
          </a:bodyPr>
          <a:lstStyle/>
          <a:p>
            <a:r>
              <a:rPr lang="en-US" sz="2400" dirty="0"/>
              <a:t>233</a:t>
            </a:r>
          </a:p>
        </p:txBody>
      </p:sp>
      <p:sp>
        <p:nvSpPr>
          <p:cNvPr id="12" name="TextBox 11">
            <a:extLst>
              <a:ext uri="{FF2B5EF4-FFF2-40B4-BE49-F238E27FC236}">
                <a16:creationId xmlns:a16="http://schemas.microsoft.com/office/drawing/2014/main" id="{0B907A4E-DF4D-8463-33FA-087F08E15E99}"/>
              </a:ext>
            </a:extLst>
          </p:cNvPr>
          <p:cNvSpPr txBox="1"/>
          <p:nvPr/>
        </p:nvSpPr>
        <p:spPr>
          <a:xfrm>
            <a:off x="5886407" y="2186004"/>
            <a:ext cx="692071" cy="461665"/>
          </a:xfrm>
          <a:prstGeom prst="rect">
            <a:avLst/>
          </a:prstGeom>
          <a:noFill/>
        </p:spPr>
        <p:txBody>
          <a:bodyPr wrap="square" rtlCol="0">
            <a:spAutoFit/>
          </a:bodyPr>
          <a:lstStyle/>
          <a:p>
            <a:r>
              <a:rPr lang="en-US" sz="2400" dirty="0"/>
              <a:t>.54</a:t>
            </a:r>
          </a:p>
        </p:txBody>
      </p:sp>
      <p:sp>
        <p:nvSpPr>
          <p:cNvPr id="15" name="TextBox 14">
            <a:extLst>
              <a:ext uri="{FF2B5EF4-FFF2-40B4-BE49-F238E27FC236}">
                <a16:creationId xmlns:a16="http://schemas.microsoft.com/office/drawing/2014/main" id="{CB63BC39-0F74-5ACB-8D0E-295B818CE178}"/>
              </a:ext>
            </a:extLst>
          </p:cNvPr>
          <p:cNvSpPr txBox="1"/>
          <p:nvPr/>
        </p:nvSpPr>
        <p:spPr>
          <a:xfrm>
            <a:off x="1513889" y="1312898"/>
            <a:ext cx="692071" cy="461665"/>
          </a:xfrm>
          <a:prstGeom prst="rect">
            <a:avLst/>
          </a:prstGeom>
          <a:noFill/>
        </p:spPr>
        <p:txBody>
          <a:bodyPr wrap="square" rtlCol="0">
            <a:spAutoFit/>
          </a:bodyPr>
          <a:lstStyle/>
          <a:p>
            <a:r>
              <a:rPr lang="en-US" sz="2400" dirty="0"/>
              <a:t>233</a:t>
            </a:r>
          </a:p>
        </p:txBody>
      </p:sp>
      <p:cxnSp>
        <p:nvCxnSpPr>
          <p:cNvPr id="17" name="Connector: Elbow 16">
            <a:extLst>
              <a:ext uri="{FF2B5EF4-FFF2-40B4-BE49-F238E27FC236}">
                <a16:creationId xmlns:a16="http://schemas.microsoft.com/office/drawing/2014/main" id="{546963D8-BD36-6EEC-A963-808FFF8EE80E}"/>
              </a:ext>
            </a:extLst>
          </p:cNvPr>
          <p:cNvCxnSpPr>
            <a:cxnSpLocks/>
          </p:cNvCxnSpPr>
          <p:nvPr/>
        </p:nvCxnSpPr>
        <p:spPr>
          <a:xfrm>
            <a:off x="1281554" y="1200830"/>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E8C1DE0-F96D-C9F4-47A3-60A0C35E8603}"/>
              </a:ext>
            </a:extLst>
          </p:cNvPr>
          <p:cNvSpPr txBox="1"/>
          <p:nvPr/>
        </p:nvSpPr>
        <p:spPr>
          <a:xfrm>
            <a:off x="1240467" y="1359064"/>
            <a:ext cx="314510" cy="400110"/>
          </a:xfrm>
          <a:prstGeom prst="rect">
            <a:avLst/>
          </a:prstGeom>
          <a:noFill/>
        </p:spPr>
        <p:txBody>
          <a:bodyPr wrap="square" rtlCol="0">
            <a:spAutoFit/>
          </a:bodyPr>
          <a:lstStyle/>
          <a:p>
            <a:r>
              <a:rPr lang="en-US" sz="2000" dirty="0"/>
              <a:t>8</a:t>
            </a:r>
          </a:p>
        </p:txBody>
      </p:sp>
      <p:sp>
        <p:nvSpPr>
          <p:cNvPr id="25" name="TextBox 24">
            <a:extLst>
              <a:ext uri="{FF2B5EF4-FFF2-40B4-BE49-F238E27FC236}">
                <a16:creationId xmlns:a16="http://schemas.microsoft.com/office/drawing/2014/main" id="{0A30BAD9-02E7-3E8C-061A-1F3A5B78A668}"/>
              </a:ext>
            </a:extLst>
          </p:cNvPr>
          <p:cNvSpPr txBox="1"/>
          <p:nvPr/>
        </p:nvSpPr>
        <p:spPr>
          <a:xfrm>
            <a:off x="1897402" y="1955329"/>
            <a:ext cx="692071" cy="461665"/>
          </a:xfrm>
          <a:prstGeom prst="rect">
            <a:avLst/>
          </a:prstGeom>
          <a:noFill/>
        </p:spPr>
        <p:txBody>
          <a:bodyPr wrap="square" rtlCol="0">
            <a:spAutoFit/>
          </a:bodyPr>
          <a:lstStyle/>
          <a:p>
            <a:r>
              <a:rPr lang="en-US" sz="2400" dirty="0"/>
              <a:t>29</a:t>
            </a:r>
          </a:p>
        </p:txBody>
      </p:sp>
      <p:cxnSp>
        <p:nvCxnSpPr>
          <p:cNvPr id="26" name="Connector: Elbow 25">
            <a:extLst>
              <a:ext uri="{FF2B5EF4-FFF2-40B4-BE49-F238E27FC236}">
                <a16:creationId xmlns:a16="http://schemas.microsoft.com/office/drawing/2014/main" id="{54ACEF8A-137A-A343-A219-0E2A3D53E336}"/>
              </a:ext>
            </a:extLst>
          </p:cNvPr>
          <p:cNvCxnSpPr>
            <a:cxnSpLocks/>
          </p:cNvCxnSpPr>
          <p:nvPr/>
        </p:nvCxnSpPr>
        <p:spPr>
          <a:xfrm>
            <a:off x="1627589" y="1885665"/>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6D9A180-CFE7-58CE-687D-E8591069D102}"/>
              </a:ext>
            </a:extLst>
          </p:cNvPr>
          <p:cNvSpPr txBox="1"/>
          <p:nvPr/>
        </p:nvSpPr>
        <p:spPr>
          <a:xfrm>
            <a:off x="1556978" y="2015890"/>
            <a:ext cx="314510" cy="400110"/>
          </a:xfrm>
          <a:prstGeom prst="rect">
            <a:avLst/>
          </a:prstGeom>
          <a:noFill/>
        </p:spPr>
        <p:txBody>
          <a:bodyPr wrap="square" rtlCol="0">
            <a:spAutoFit/>
          </a:bodyPr>
          <a:lstStyle/>
          <a:p>
            <a:r>
              <a:rPr lang="en-US" sz="2000" dirty="0"/>
              <a:t>8</a:t>
            </a:r>
          </a:p>
        </p:txBody>
      </p:sp>
      <p:cxnSp>
        <p:nvCxnSpPr>
          <p:cNvPr id="29" name="Straight Arrow Connector 28">
            <a:extLst>
              <a:ext uri="{FF2B5EF4-FFF2-40B4-BE49-F238E27FC236}">
                <a16:creationId xmlns:a16="http://schemas.microsoft.com/office/drawing/2014/main" id="{9D7098CE-C9F5-5F5F-6E14-99E567949241}"/>
              </a:ext>
            </a:extLst>
          </p:cNvPr>
          <p:cNvCxnSpPr>
            <a:cxnSpLocks/>
            <a:stCxn id="25" idx="3"/>
          </p:cNvCxnSpPr>
          <p:nvPr/>
        </p:nvCxnSpPr>
        <p:spPr>
          <a:xfrm flipV="1">
            <a:off x="2589473" y="2186161"/>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62DF3E1A-DA35-EEEB-E7D8-BD690BF2ABE4}"/>
              </a:ext>
            </a:extLst>
          </p:cNvPr>
          <p:cNvSpPr txBox="1"/>
          <p:nvPr/>
        </p:nvSpPr>
        <p:spPr>
          <a:xfrm>
            <a:off x="3024008" y="1999305"/>
            <a:ext cx="323752"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1A5A41CC-97CC-9915-17CC-93E5A8ECE7EF}"/>
              </a:ext>
            </a:extLst>
          </p:cNvPr>
          <p:cNvSpPr txBox="1"/>
          <p:nvPr/>
        </p:nvSpPr>
        <p:spPr>
          <a:xfrm>
            <a:off x="2245486" y="2639091"/>
            <a:ext cx="692071" cy="461665"/>
          </a:xfrm>
          <a:prstGeom prst="rect">
            <a:avLst/>
          </a:prstGeom>
          <a:noFill/>
        </p:spPr>
        <p:txBody>
          <a:bodyPr wrap="square" rtlCol="0">
            <a:spAutoFit/>
          </a:bodyPr>
          <a:lstStyle/>
          <a:p>
            <a:r>
              <a:rPr lang="en-US" sz="2400" dirty="0"/>
              <a:t>3</a:t>
            </a:r>
          </a:p>
        </p:txBody>
      </p:sp>
      <p:cxnSp>
        <p:nvCxnSpPr>
          <p:cNvPr id="32" name="Connector: Elbow 31">
            <a:extLst>
              <a:ext uri="{FF2B5EF4-FFF2-40B4-BE49-F238E27FC236}">
                <a16:creationId xmlns:a16="http://schemas.microsoft.com/office/drawing/2014/main" id="{380264A3-8001-8D6A-372A-83CAE8ECB4F7}"/>
              </a:ext>
            </a:extLst>
          </p:cNvPr>
          <p:cNvCxnSpPr>
            <a:cxnSpLocks/>
          </p:cNvCxnSpPr>
          <p:nvPr/>
        </p:nvCxnSpPr>
        <p:spPr>
          <a:xfrm>
            <a:off x="1975673" y="2569427"/>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6CE5C6B-3FD5-A536-ADFC-4146DCD59F52}"/>
              </a:ext>
            </a:extLst>
          </p:cNvPr>
          <p:cNvSpPr txBox="1"/>
          <p:nvPr/>
        </p:nvSpPr>
        <p:spPr>
          <a:xfrm>
            <a:off x="1905062" y="2699652"/>
            <a:ext cx="314510" cy="400110"/>
          </a:xfrm>
          <a:prstGeom prst="rect">
            <a:avLst/>
          </a:prstGeom>
          <a:noFill/>
        </p:spPr>
        <p:txBody>
          <a:bodyPr wrap="square" rtlCol="0">
            <a:spAutoFit/>
          </a:bodyPr>
          <a:lstStyle/>
          <a:p>
            <a:r>
              <a:rPr lang="en-US" sz="2000" dirty="0"/>
              <a:t>8</a:t>
            </a:r>
          </a:p>
        </p:txBody>
      </p:sp>
      <p:cxnSp>
        <p:nvCxnSpPr>
          <p:cNvPr id="34" name="Straight Arrow Connector 33">
            <a:extLst>
              <a:ext uri="{FF2B5EF4-FFF2-40B4-BE49-F238E27FC236}">
                <a16:creationId xmlns:a16="http://schemas.microsoft.com/office/drawing/2014/main" id="{100C0E5D-11E4-3894-DEB3-AF6A9BACAA61}"/>
              </a:ext>
            </a:extLst>
          </p:cNvPr>
          <p:cNvCxnSpPr>
            <a:stCxn id="31" idx="3"/>
          </p:cNvCxnSpPr>
          <p:nvPr/>
        </p:nvCxnSpPr>
        <p:spPr>
          <a:xfrm flipV="1">
            <a:off x="2937557" y="2869923"/>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5D61BFE-FC55-B3DB-8B48-C8375BC25FAE}"/>
              </a:ext>
            </a:extLst>
          </p:cNvPr>
          <p:cNvSpPr txBox="1"/>
          <p:nvPr/>
        </p:nvSpPr>
        <p:spPr>
          <a:xfrm>
            <a:off x="3463241" y="2685257"/>
            <a:ext cx="323752" cy="369332"/>
          </a:xfrm>
          <a:prstGeom prst="rect">
            <a:avLst/>
          </a:prstGeom>
          <a:noFill/>
        </p:spPr>
        <p:txBody>
          <a:bodyPr wrap="square" rtlCol="0">
            <a:spAutoFit/>
          </a:bodyPr>
          <a:lstStyle/>
          <a:p>
            <a:r>
              <a:rPr lang="en-US" dirty="0"/>
              <a:t>5</a:t>
            </a:r>
          </a:p>
        </p:txBody>
      </p:sp>
      <p:sp>
        <p:nvSpPr>
          <p:cNvPr id="84" name="TextBox 83">
            <a:extLst>
              <a:ext uri="{FF2B5EF4-FFF2-40B4-BE49-F238E27FC236}">
                <a16:creationId xmlns:a16="http://schemas.microsoft.com/office/drawing/2014/main" id="{5C070744-26EB-E346-C193-47783E09E831}"/>
              </a:ext>
            </a:extLst>
          </p:cNvPr>
          <p:cNvSpPr txBox="1"/>
          <p:nvPr/>
        </p:nvSpPr>
        <p:spPr>
          <a:xfrm>
            <a:off x="1035926" y="4895942"/>
            <a:ext cx="6096000" cy="1200329"/>
          </a:xfrm>
          <a:prstGeom prst="rect">
            <a:avLst/>
          </a:prstGeom>
          <a:noFill/>
        </p:spPr>
        <p:txBody>
          <a:bodyPr wrap="square">
            <a:spAutoFit/>
          </a:bodyPr>
          <a:lstStyle/>
          <a:p>
            <a:r>
              <a:rPr lang="en-US" sz="1800" dirty="0"/>
              <a:t>(233)</a:t>
            </a:r>
            <a:r>
              <a:rPr lang="en-US" sz="1800" baseline="-25000" dirty="0"/>
              <a:t>10</a:t>
            </a:r>
            <a:r>
              <a:rPr lang="en-US" sz="1800" dirty="0"/>
              <a:t> =(351)</a:t>
            </a:r>
            <a:r>
              <a:rPr lang="en-US" sz="1800" baseline="-25000" dirty="0"/>
              <a:t> 8</a:t>
            </a:r>
          </a:p>
          <a:p>
            <a:r>
              <a:rPr lang="en-US" sz="1800" dirty="0"/>
              <a:t>(0.54)</a:t>
            </a:r>
            <a:r>
              <a:rPr lang="en-US" sz="1800" baseline="-25000" dirty="0"/>
              <a:t>10</a:t>
            </a:r>
            <a:r>
              <a:rPr lang="en-US" sz="1800" dirty="0"/>
              <a:t> =(.424365)</a:t>
            </a:r>
            <a:r>
              <a:rPr lang="en-US" sz="1800" baseline="-25000" dirty="0"/>
              <a:t> </a:t>
            </a:r>
            <a:r>
              <a:rPr lang="en-US" baseline="-25000" dirty="0"/>
              <a:t>8</a:t>
            </a:r>
            <a:endParaRPr lang="en-US" dirty="0"/>
          </a:p>
          <a:p>
            <a:r>
              <a:rPr lang="en-US" sz="1800" dirty="0"/>
              <a:t>(233.54)</a:t>
            </a:r>
            <a:r>
              <a:rPr lang="en-US" sz="1800" baseline="-25000" dirty="0"/>
              <a:t>10</a:t>
            </a:r>
            <a:r>
              <a:rPr lang="en-US" sz="1800" dirty="0"/>
              <a:t> =(351. 424365)</a:t>
            </a:r>
            <a:r>
              <a:rPr lang="en-US" sz="1800" baseline="-25000" dirty="0"/>
              <a:t>2</a:t>
            </a:r>
          </a:p>
          <a:p>
            <a:endParaRPr lang="en-US" dirty="0"/>
          </a:p>
        </p:txBody>
      </p:sp>
      <p:sp>
        <p:nvSpPr>
          <p:cNvPr id="86" name="TextBox 85">
            <a:extLst>
              <a:ext uri="{FF2B5EF4-FFF2-40B4-BE49-F238E27FC236}">
                <a16:creationId xmlns:a16="http://schemas.microsoft.com/office/drawing/2014/main" id="{6E4C6280-3B36-669B-3A98-F6D2940067F7}"/>
              </a:ext>
            </a:extLst>
          </p:cNvPr>
          <p:cNvSpPr txBox="1"/>
          <p:nvPr/>
        </p:nvSpPr>
        <p:spPr>
          <a:xfrm>
            <a:off x="1096111" y="3367751"/>
            <a:ext cx="4503297" cy="1384995"/>
          </a:xfrm>
          <a:prstGeom prst="rect">
            <a:avLst/>
          </a:prstGeom>
          <a:noFill/>
        </p:spPr>
        <p:txBody>
          <a:bodyPr wrap="square">
            <a:spAutoFit/>
          </a:bodyPr>
          <a:lstStyle/>
          <a:p>
            <a:pPr marL="342900" indent="-342900">
              <a:buFont typeface="Arial" panose="020B0604020202020204" pitchFamily="34" charset="0"/>
              <a:buChar char="•"/>
            </a:pPr>
            <a:r>
              <a:rPr lang="en-US" sz="1400" dirty="0"/>
              <a:t>0.54 * 8 = 4.32 (Take the integer part, which is 4)</a:t>
            </a:r>
          </a:p>
          <a:p>
            <a:pPr marL="342900" indent="-342900">
              <a:buFont typeface="Arial" panose="020B0604020202020204" pitchFamily="34" charset="0"/>
              <a:buChar char="•"/>
            </a:pPr>
            <a:r>
              <a:rPr lang="en-US" sz="1400" dirty="0"/>
              <a:t>0.32 * 8 = 2.56 (Take the integer part, which is 2)</a:t>
            </a:r>
          </a:p>
          <a:p>
            <a:pPr marL="342900" indent="-342900">
              <a:buFont typeface="Arial" panose="020B0604020202020204" pitchFamily="34" charset="0"/>
              <a:buChar char="•"/>
            </a:pPr>
            <a:r>
              <a:rPr lang="en-US" sz="1400" dirty="0"/>
              <a:t>0.56 * 8 = 4.48 (Take the integer part, which is 4)</a:t>
            </a:r>
          </a:p>
          <a:p>
            <a:pPr marL="342900" indent="-342900">
              <a:buFont typeface="Arial" panose="020B0604020202020204" pitchFamily="34" charset="0"/>
              <a:buChar char="•"/>
            </a:pPr>
            <a:r>
              <a:rPr lang="en-US" sz="1400" dirty="0"/>
              <a:t>0.48 * 8 = 3.84 (Take the integer part, which is 3)</a:t>
            </a:r>
          </a:p>
          <a:p>
            <a:pPr marL="342900" indent="-342900">
              <a:buFont typeface="Arial" panose="020B0604020202020204" pitchFamily="34" charset="0"/>
              <a:buChar char="•"/>
            </a:pPr>
            <a:r>
              <a:rPr lang="en-US" sz="1400" dirty="0"/>
              <a:t>0.84 * 8 = 6.72 (Take the integer part, which is 6)</a:t>
            </a:r>
          </a:p>
          <a:p>
            <a:pPr marL="342900" indent="-342900">
              <a:buFont typeface="Arial" panose="020B0604020202020204" pitchFamily="34" charset="0"/>
              <a:buChar char="•"/>
            </a:pPr>
            <a:r>
              <a:rPr lang="en-US" sz="1400" dirty="0"/>
              <a:t>0.72 * 8 = 5.76 (Take the integer part, which is 5)</a:t>
            </a:r>
          </a:p>
        </p:txBody>
      </p:sp>
      <p:sp>
        <p:nvSpPr>
          <p:cNvPr id="89" name="Rectangle 88">
            <a:extLst>
              <a:ext uri="{FF2B5EF4-FFF2-40B4-BE49-F238E27FC236}">
                <a16:creationId xmlns:a16="http://schemas.microsoft.com/office/drawing/2014/main" id="{156B73BB-E0C5-C01F-E836-8F38CC083F6C}"/>
              </a:ext>
            </a:extLst>
          </p:cNvPr>
          <p:cNvSpPr/>
          <p:nvPr/>
        </p:nvSpPr>
        <p:spPr>
          <a:xfrm>
            <a:off x="4853880" y="3367751"/>
            <a:ext cx="291465" cy="14074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A99BBDE5-9F27-5F48-5E28-6BB42CEFA946}"/>
              </a:ext>
            </a:extLst>
          </p:cNvPr>
          <p:cNvCxnSpPr>
            <a:cxnSpLocks/>
          </p:cNvCxnSpPr>
          <p:nvPr/>
        </p:nvCxnSpPr>
        <p:spPr>
          <a:xfrm>
            <a:off x="5234940" y="3367751"/>
            <a:ext cx="0" cy="1407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7B0CE3D4-E539-C7A9-D0F9-819DD77121F4}"/>
              </a:ext>
            </a:extLst>
          </p:cNvPr>
          <p:cNvSpPr/>
          <p:nvPr/>
        </p:nvSpPr>
        <p:spPr>
          <a:xfrm rot="19891774">
            <a:off x="3174000" y="1837175"/>
            <a:ext cx="578406" cy="126192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49C01-5ECB-AB93-5A80-117AA595EE17}"/>
              </a:ext>
            </a:extLst>
          </p:cNvPr>
          <p:cNvSpPr/>
          <p:nvPr/>
        </p:nvSpPr>
        <p:spPr>
          <a:xfrm rot="16200000">
            <a:off x="2838554" y="2144522"/>
            <a:ext cx="461666" cy="146369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EC1C358-1FF1-8625-F377-EF44F560A2FA}"/>
              </a:ext>
            </a:extLst>
          </p:cNvPr>
          <p:cNvSpPr>
            <a:spLocks noGrp="1"/>
          </p:cNvSpPr>
          <p:nvPr>
            <p:ph type="sldNum" sz="quarter" idx="12"/>
          </p:nvPr>
        </p:nvSpPr>
        <p:spPr/>
        <p:txBody>
          <a:bodyPr/>
          <a:lstStyle/>
          <a:p>
            <a:fld id="{A58F7FCD-7245-4342-A326-69F8B3EBD0D5}" type="slidenum">
              <a:rPr lang="en-US" smtClean="0"/>
              <a:t>19</a:t>
            </a:fld>
            <a:endParaRPr lang="en-US"/>
          </a:p>
        </p:txBody>
      </p:sp>
    </p:spTree>
    <p:extLst>
      <p:ext uri="{BB962C8B-B14F-4D97-AF65-F5344CB8AC3E}">
        <p14:creationId xmlns:p14="http://schemas.microsoft.com/office/powerpoint/2010/main" val="386674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2" y="468911"/>
            <a:ext cx="4663084"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What is Digital Logic Design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416778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91D6E0-19BC-9C8E-EB55-1486ABDDBC2E}"/>
              </a:ext>
            </a:extLst>
          </p:cNvPr>
          <p:cNvSpPr txBox="1"/>
          <p:nvPr/>
        </p:nvSpPr>
        <p:spPr>
          <a:xfrm>
            <a:off x="642341" y="1827937"/>
            <a:ext cx="10606684" cy="2677656"/>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Digital logic design in computer science (CS) refers to the process of designing and implementing digital circuits and systems using principles of logic and Boolean algebra.</a:t>
            </a:r>
          </a:p>
          <a:p>
            <a:pPr marL="285750" indent="-285750" algn="just">
              <a:buFont typeface="Wingdings" panose="05000000000000000000" pitchFamily="2" charset="2"/>
              <a:buChar char="q"/>
            </a:pPr>
            <a:endParaRPr lang="en-US" sz="2400" dirty="0"/>
          </a:p>
          <a:p>
            <a:pPr marL="285750" indent="-285750" algn="just">
              <a:buFont typeface="Wingdings" panose="05000000000000000000" pitchFamily="2" charset="2"/>
              <a:buChar char="q"/>
            </a:pPr>
            <a:r>
              <a:rPr lang="en-US" sz="2400" dirty="0"/>
              <a:t>These digital circuits are fundamental components of computer hardware and various electronic devices, allowing them to perform tasks such as computation, data processing, and control</a:t>
            </a:r>
          </a:p>
        </p:txBody>
      </p:sp>
      <p:cxnSp>
        <p:nvCxnSpPr>
          <p:cNvPr id="19" name="Straight Connector 18">
            <a:extLst>
              <a:ext uri="{FF2B5EF4-FFF2-40B4-BE49-F238E27FC236}">
                <a16:creationId xmlns:a16="http://schemas.microsoft.com/office/drawing/2014/main" id="{EA1204B2-C2D9-7371-41A6-9666F63AE03E}"/>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DF1D2C9-420C-0221-D808-AB055702D2A8}"/>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2</a:t>
            </a:r>
          </a:p>
        </p:txBody>
      </p:sp>
      <p:sp>
        <p:nvSpPr>
          <p:cNvPr id="3" name="Slide Number Placeholder 2">
            <a:extLst>
              <a:ext uri="{FF2B5EF4-FFF2-40B4-BE49-F238E27FC236}">
                <a16:creationId xmlns:a16="http://schemas.microsoft.com/office/drawing/2014/main" id="{F8B9CC8E-DBA8-665B-E666-9EBE5A6FFFF1}"/>
              </a:ext>
            </a:extLst>
          </p:cNvPr>
          <p:cNvSpPr>
            <a:spLocks noGrp="1"/>
          </p:cNvSpPr>
          <p:nvPr>
            <p:ph type="sldNum" sz="quarter" idx="12"/>
          </p:nvPr>
        </p:nvSpPr>
        <p:spPr/>
        <p:txBody>
          <a:bodyPr/>
          <a:lstStyle/>
          <a:p>
            <a:fld id="{A58F7FCD-7245-4342-A326-69F8B3EBD0D5}" type="slidenum">
              <a:rPr lang="en-US" smtClean="0"/>
              <a:t>2</a:t>
            </a:fld>
            <a:endParaRPr lang="en-US"/>
          </a:p>
        </p:txBody>
      </p:sp>
    </p:spTree>
    <p:extLst>
      <p:ext uri="{BB962C8B-B14F-4D97-AF65-F5344CB8AC3E}">
        <p14:creationId xmlns:p14="http://schemas.microsoft.com/office/powerpoint/2010/main" val="379307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Decimal → Octal</a:t>
            </a:r>
          </a:p>
        </p:txBody>
      </p:sp>
      <p:cxnSp>
        <p:nvCxnSpPr>
          <p:cNvPr id="4" name="Straight Connector 3">
            <a:extLst>
              <a:ext uri="{FF2B5EF4-FFF2-40B4-BE49-F238E27FC236}">
                <a16:creationId xmlns:a16="http://schemas.microsoft.com/office/drawing/2014/main" id="{36BF5544-E471-182D-6162-6FA9F99A327A}"/>
              </a:ext>
            </a:extLst>
          </p:cNvPr>
          <p:cNvCxnSpPr>
            <a:cxnSpLocks/>
            <a:endCxn id="2" idx="2"/>
          </p:cNvCxnSpPr>
          <p:nvPr/>
        </p:nvCxnSpPr>
        <p:spPr>
          <a:xfrm>
            <a:off x="642341" y="1053686"/>
            <a:ext cx="344158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A04C4F-2284-FB62-2DE7-B4893D9DB21D}"/>
              </a:ext>
            </a:extLst>
          </p:cNvPr>
          <p:cNvSpPr txBox="1"/>
          <p:nvPr/>
        </p:nvSpPr>
        <p:spPr>
          <a:xfrm>
            <a:off x="4647413" y="1053686"/>
            <a:ext cx="2594635" cy="1097736"/>
          </a:xfrm>
          <a:prstGeom prst="rect">
            <a:avLst/>
          </a:prstGeom>
          <a:noFill/>
        </p:spPr>
        <p:txBody>
          <a:bodyPr wrap="square" rtlCol="0">
            <a:spAutoFit/>
          </a:bodyPr>
          <a:lstStyle/>
          <a:p>
            <a:endParaRPr lang="en-US" sz="2800" baseline="30000" dirty="0"/>
          </a:p>
          <a:p>
            <a:r>
              <a:rPr lang="en-US" sz="2800" dirty="0"/>
              <a:t>(233.54)</a:t>
            </a:r>
            <a:r>
              <a:rPr lang="en-US" sz="2800" baseline="-25000" dirty="0"/>
              <a:t>10</a:t>
            </a:r>
            <a:r>
              <a:rPr lang="en-US" sz="2800" dirty="0"/>
              <a:t> =(?)</a:t>
            </a:r>
            <a:r>
              <a:rPr lang="en-US" sz="2800" baseline="-25000" dirty="0"/>
              <a:t>16</a:t>
            </a:r>
          </a:p>
          <a:p>
            <a:endParaRPr lang="en-US" sz="2800" baseline="-25000" dirty="0"/>
          </a:p>
        </p:txBody>
      </p: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BDA1232-22BA-2C19-FE8B-710E17107DF5}"/>
              </a:ext>
            </a:extLst>
          </p:cNvPr>
          <p:cNvSpPr txBox="1"/>
          <p:nvPr/>
        </p:nvSpPr>
        <p:spPr>
          <a:xfrm>
            <a:off x="11471563" y="6369213"/>
            <a:ext cx="42516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16</a:t>
            </a:r>
          </a:p>
        </p:txBody>
      </p:sp>
      <p:cxnSp>
        <p:nvCxnSpPr>
          <p:cNvPr id="7" name="Straight Arrow Connector 6">
            <a:extLst>
              <a:ext uri="{FF2B5EF4-FFF2-40B4-BE49-F238E27FC236}">
                <a16:creationId xmlns:a16="http://schemas.microsoft.com/office/drawing/2014/main" id="{1FD44D3B-7814-D50F-1FAA-7F01492ADFF7}"/>
              </a:ext>
            </a:extLst>
          </p:cNvPr>
          <p:cNvCxnSpPr/>
          <p:nvPr/>
        </p:nvCxnSpPr>
        <p:spPr>
          <a:xfrm flipH="1">
            <a:off x="4647413" y="1840029"/>
            <a:ext cx="221672" cy="33250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25CAA5-7154-0794-8BD7-8160F4AC7D9A}"/>
              </a:ext>
            </a:extLst>
          </p:cNvPr>
          <p:cNvCxnSpPr>
            <a:cxnSpLocks/>
          </p:cNvCxnSpPr>
          <p:nvPr/>
        </p:nvCxnSpPr>
        <p:spPr>
          <a:xfrm>
            <a:off x="5859912" y="1840029"/>
            <a:ext cx="244126" cy="332509"/>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D760E0-B9C9-E239-EEFB-2B46B90E06E8}"/>
              </a:ext>
            </a:extLst>
          </p:cNvPr>
          <p:cNvSpPr txBox="1"/>
          <p:nvPr/>
        </p:nvSpPr>
        <p:spPr>
          <a:xfrm>
            <a:off x="4254833" y="2183869"/>
            <a:ext cx="692071" cy="461665"/>
          </a:xfrm>
          <a:prstGeom prst="rect">
            <a:avLst/>
          </a:prstGeom>
          <a:noFill/>
        </p:spPr>
        <p:txBody>
          <a:bodyPr wrap="square" rtlCol="0">
            <a:spAutoFit/>
          </a:bodyPr>
          <a:lstStyle/>
          <a:p>
            <a:r>
              <a:rPr lang="en-US" sz="2400" dirty="0"/>
              <a:t>233</a:t>
            </a:r>
          </a:p>
        </p:txBody>
      </p:sp>
      <p:sp>
        <p:nvSpPr>
          <p:cNvPr id="12" name="TextBox 11">
            <a:extLst>
              <a:ext uri="{FF2B5EF4-FFF2-40B4-BE49-F238E27FC236}">
                <a16:creationId xmlns:a16="http://schemas.microsoft.com/office/drawing/2014/main" id="{0B907A4E-DF4D-8463-33FA-087F08E15E99}"/>
              </a:ext>
            </a:extLst>
          </p:cNvPr>
          <p:cNvSpPr txBox="1"/>
          <p:nvPr/>
        </p:nvSpPr>
        <p:spPr>
          <a:xfrm>
            <a:off x="5886407" y="2186004"/>
            <a:ext cx="692071" cy="461665"/>
          </a:xfrm>
          <a:prstGeom prst="rect">
            <a:avLst/>
          </a:prstGeom>
          <a:noFill/>
        </p:spPr>
        <p:txBody>
          <a:bodyPr wrap="square" rtlCol="0">
            <a:spAutoFit/>
          </a:bodyPr>
          <a:lstStyle/>
          <a:p>
            <a:r>
              <a:rPr lang="en-US" sz="2400" dirty="0"/>
              <a:t>.54</a:t>
            </a:r>
          </a:p>
        </p:txBody>
      </p:sp>
      <p:sp>
        <p:nvSpPr>
          <p:cNvPr id="15" name="TextBox 14">
            <a:extLst>
              <a:ext uri="{FF2B5EF4-FFF2-40B4-BE49-F238E27FC236}">
                <a16:creationId xmlns:a16="http://schemas.microsoft.com/office/drawing/2014/main" id="{CB63BC39-0F74-5ACB-8D0E-295B818CE178}"/>
              </a:ext>
            </a:extLst>
          </p:cNvPr>
          <p:cNvSpPr txBox="1"/>
          <p:nvPr/>
        </p:nvSpPr>
        <p:spPr>
          <a:xfrm>
            <a:off x="1513889" y="1312898"/>
            <a:ext cx="692071" cy="461665"/>
          </a:xfrm>
          <a:prstGeom prst="rect">
            <a:avLst/>
          </a:prstGeom>
          <a:noFill/>
        </p:spPr>
        <p:txBody>
          <a:bodyPr wrap="square" rtlCol="0">
            <a:spAutoFit/>
          </a:bodyPr>
          <a:lstStyle/>
          <a:p>
            <a:r>
              <a:rPr lang="en-US" sz="2400" dirty="0"/>
              <a:t>233</a:t>
            </a:r>
          </a:p>
        </p:txBody>
      </p:sp>
      <p:cxnSp>
        <p:nvCxnSpPr>
          <p:cNvPr id="17" name="Connector: Elbow 16">
            <a:extLst>
              <a:ext uri="{FF2B5EF4-FFF2-40B4-BE49-F238E27FC236}">
                <a16:creationId xmlns:a16="http://schemas.microsoft.com/office/drawing/2014/main" id="{546963D8-BD36-6EEC-A963-808FFF8EE80E}"/>
              </a:ext>
            </a:extLst>
          </p:cNvPr>
          <p:cNvCxnSpPr>
            <a:cxnSpLocks/>
          </p:cNvCxnSpPr>
          <p:nvPr/>
        </p:nvCxnSpPr>
        <p:spPr>
          <a:xfrm>
            <a:off x="1281554" y="1200830"/>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E8C1DE0-F96D-C9F4-47A3-60A0C35E8603}"/>
              </a:ext>
            </a:extLst>
          </p:cNvPr>
          <p:cNvSpPr txBox="1"/>
          <p:nvPr/>
        </p:nvSpPr>
        <p:spPr>
          <a:xfrm>
            <a:off x="1077806" y="1359064"/>
            <a:ext cx="477171" cy="400110"/>
          </a:xfrm>
          <a:prstGeom prst="rect">
            <a:avLst/>
          </a:prstGeom>
          <a:noFill/>
        </p:spPr>
        <p:txBody>
          <a:bodyPr wrap="square" rtlCol="0">
            <a:spAutoFit/>
          </a:bodyPr>
          <a:lstStyle/>
          <a:p>
            <a:r>
              <a:rPr lang="en-US" sz="2000" dirty="0"/>
              <a:t>16</a:t>
            </a:r>
          </a:p>
        </p:txBody>
      </p:sp>
      <p:sp>
        <p:nvSpPr>
          <p:cNvPr id="25" name="TextBox 24">
            <a:extLst>
              <a:ext uri="{FF2B5EF4-FFF2-40B4-BE49-F238E27FC236}">
                <a16:creationId xmlns:a16="http://schemas.microsoft.com/office/drawing/2014/main" id="{0A30BAD9-02E7-3E8C-061A-1F3A5B78A668}"/>
              </a:ext>
            </a:extLst>
          </p:cNvPr>
          <p:cNvSpPr txBox="1"/>
          <p:nvPr/>
        </p:nvSpPr>
        <p:spPr>
          <a:xfrm>
            <a:off x="1897402" y="1955329"/>
            <a:ext cx="692071" cy="461665"/>
          </a:xfrm>
          <a:prstGeom prst="rect">
            <a:avLst/>
          </a:prstGeom>
          <a:noFill/>
        </p:spPr>
        <p:txBody>
          <a:bodyPr wrap="square" rtlCol="0">
            <a:spAutoFit/>
          </a:bodyPr>
          <a:lstStyle/>
          <a:p>
            <a:r>
              <a:rPr lang="en-US" sz="2400" dirty="0"/>
              <a:t>14</a:t>
            </a:r>
          </a:p>
        </p:txBody>
      </p:sp>
      <p:cxnSp>
        <p:nvCxnSpPr>
          <p:cNvPr id="26" name="Connector: Elbow 25">
            <a:extLst>
              <a:ext uri="{FF2B5EF4-FFF2-40B4-BE49-F238E27FC236}">
                <a16:creationId xmlns:a16="http://schemas.microsoft.com/office/drawing/2014/main" id="{54ACEF8A-137A-A343-A219-0E2A3D53E336}"/>
              </a:ext>
            </a:extLst>
          </p:cNvPr>
          <p:cNvCxnSpPr>
            <a:cxnSpLocks/>
          </p:cNvCxnSpPr>
          <p:nvPr/>
        </p:nvCxnSpPr>
        <p:spPr>
          <a:xfrm>
            <a:off x="1627589" y="1885665"/>
            <a:ext cx="800690" cy="685800"/>
          </a:xfrm>
          <a:prstGeom prst="bentConnector3">
            <a:avLst>
              <a:gd name="adj1" fmla="val 38580"/>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6D9A180-CFE7-58CE-687D-E8591069D102}"/>
              </a:ext>
            </a:extLst>
          </p:cNvPr>
          <p:cNvSpPr txBox="1"/>
          <p:nvPr/>
        </p:nvSpPr>
        <p:spPr>
          <a:xfrm>
            <a:off x="1396203" y="2015890"/>
            <a:ext cx="475285" cy="400110"/>
          </a:xfrm>
          <a:prstGeom prst="rect">
            <a:avLst/>
          </a:prstGeom>
          <a:noFill/>
        </p:spPr>
        <p:txBody>
          <a:bodyPr wrap="square" rtlCol="0">
            <a:spAutoFit/>
          </a:bodyPr>
          <a:lstStyle/>
          <a:p>
            <a:r>
              <a:rPr lang="en-US" sz="2000" dirty="0"/>
              <a:t>16</a:t>
            </a:r>
          </a:p>
        </p:txBody>
      </p:sp>
      <p:cxnSp>
        <p:nvCxnSpPr>
          <p:cNvPr id="29" name="Straight Arrow Connector 28">
            <a:extLst>
              <a:ext uri="{FF2B5EF4-FFF2-40B4-BE49-F238E27FC236}">
                <a16:creationId xmlns:a16="http://schemas.microsoft.com/office/drawing/2014/main" id="{9D7098CE-C9F5-5F5F-6E14-99E567949241}"/>
              </a:ext>
            </a:extLst>
          </p:cNvPr>
          <p:cNvCxnSpPr>
            <a:cxnSpLocks/>
            <a:stCxn id="25" idx="3"/>
          </p:cNvCxnSpPr>
          <p:nvPr/>
        </p:nvCxnSpPr>
        <p:spPr>
          <a:xfrm flipV="1">
            <a:off x="2589473" y="2186161"/>
            <a:ext cx="4322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62DF3E1A-DA35-EEEB-E7D8-BD690BF2ABE4}"/>
              </a:ext>
            </a:extLst>
          </p:cNvPr>
          <p:cNvSpPr txBox="1"/>
          <p:nvPr/>
        </p:nvSpPr>
        <p:spPr>
          <a:xfrm>
            <a:off x="3024008" y="1999305"/>
            <a:ext cx="323752" cy="369332"/>
          </a:xfrm>
          <a:prstGeom prst="rect">
            <a:avLst/>
          </a:prstGeom>
          <a:noFill/>
        </p:spPr>
        <p:txBody>
          <a:bodyPr wrap="square" rtlCol="0">
            <a:spAutoFit/>
          </a:bodyPr>
          <a:lstStyle/>
          <a:p>
            <a:r>
              <a:rPr lang="en-US" dirty="0"/>
              <a:t>9</a:t>
            </a:r>
          </a:p>
        </p:txBody>
      </p:sp>
      <p:sp>
        <p:nvSpPr>
          <p:cNvPr id="84" name="TextBox 83">
            <a:extLst>
              <a:ext uri="{FF2B5EF4-FFF2-40B4-BE49-F238E27FC236}">
                <a16:creationId xmlns:a16="http://schemas.microsoft.com/office/drawing/2014/main" id="{5C070744-26EB-E346-C193-47783E09E831}"/>
              </a:ext>
            </a:extLst>
          </p:cNvPr>
          <p:cNvSpPr txBox="1"/>
          <p:nvPr/>
        </p:nvSpPr>
        <p:spPr>
          <a:xfrm>
            <a:off x="1552868" y="3753520"/>
            <a:ext cx="6096000" cy="1200329"/>
          </a:xfrm>
          <a:prstGeom prst="rect">
            <a:avLst/>
          </a:prstGeom>
          <a:noFill/>
        </p:spPr>
        <p:txBody>
          <a:bodyPr wrap="square">
            <a:spAutoFit/>
          </a:bodyPr>
          <a:lstStyle/>
          <a:p>
            <a:r>
              <a:rPr lang="en-US" sz="1800" dirty="0"/>
              <a:t>(233)</a:t>
            </a:r>
            <a:r>
              <a:rPr lang="en-US" sz="1800" baseline="-25000" dirty="0"/>
              <a:t>10</a:t>
            </a:r>
            <a:r>
              <a:rPr lang="en-US" sz="1800" dirty="0"/>
              <a:t> =(E9)</a:t>
            </a:r>
            <a:r>
              <a:rPr lang="en-US" sz="1800" baseline="-25000" dirty="0"/>
              <a:t> </a:t>
            </a:r>
            <a:r>
              <a:rPr lang="en-US" baseline="-25000" dirty="0"/>
              <a:t>16</a:t>
            </a:r>
            <a:endParaRPr lang="en-US" sz="1800" baseline="-25000" dirty="0"/>
          </a:p>
          <a:p>
            <a:r>
              <a:rPr lang="en-US" sz="1800" dirty="0"/>
              <a:t>(0.54)</a:t>
            </a:r>
            <a:r>
              <a:rPr lang="en-US" sz="1800" baseline="-25000" dirty="0"/>
              <a:t>10</a:t>
            </a:r>
            <a:r>
              <a:rPr lang="en-US" sz="1800" dirty="0"/>
              <a:t> =(.8A)</a:t>
            </a:r>
            <a:r>
              <a:rPr lang="en-US" sz="1800" baseline="-25000" dirty="0"/>
              <a:t> 16</a:t>
            </a:r>
            <a:endParaRPr lang="en-US" dirty="0"/>
          </a:p>
          <a:p>
            <a:r>
              <a:rPr lang="en-US" sz="1800" dirty="0"/>
              <a:t>(233.54)</a:t>
            </a:r>
            <a:r>
              <a:rPr lang="en-US" sz="1800" baseline="-25000" dirty="0"/>
              <a:t>10</a:t>
            </a:r>
            <a:r>
              <a:rPr lang="en-US" sz="1800" dirty="0"/>
              <a:t> =(E9. 8A)</a:t>
            </a:r>
            <a:r>
              <a:rPr lang="en-US" baseline="-25000" dirty="0"/>
              <a:t>16</a:t>
            </a:r>
            <a:endParaRPr lang="en-US" sz="1800" baseline="-25000" dirty="0"/>
          </a:p>
          <a:p>
            <a:endParaRPr lang="en-US" dirty="0"/>
          </a:p>
        </p:txBody>
      </p:sp>
      <p:sp>
        <p:nvSpPr>
          <p:cNvPr id="86" name="TextBox 85">
            <a:extLst>
              <a:ext uri="{FF2B5EF4-FFF2-40B4-BE49-F238E27FC236}">
                <a16:creationId xmlns:a16="http://schemas.microsoft.com/office/drawing/2014/main" id="{6E4C6280-3B36-669B-3A98-F6D2940067F7}"/>
              </a:ext>
            </a:extLst>
          </p:cNvPr>
          <p:cNvSpPr txBox="1"/>
          <p:nvPr/>
        </p:nvSpPr>
        <p:spPr>
          <a:xfrm>
            <a:off x="7024181" y="2631450"/>
            <a:ext cx="4659963" cy="523220"/>
          </a:xfrm>
          <a:prstGeom prst="rect">
            <a:avLst/>
          </a:prstGeom>
          <a:noFill/>
        </p:spPr>
        <p:txBody>
          <a:bodyPr wrap="square">
            <a:spAutoFit/>
          </a:bodyPr>
          <a:lstStyle/>
          <a:p>
            <a:pPr marL="342900" indent="-342900">
              <a:buFont typeface="Arial" panose="020B0604020202020204" pitchFamily="34" charset="0"/>
              <a:buChar char="•"/>
            </a:pPr>
            <a:r>
              <a:rPr lang="en-US" sz="1400" dirty="0"/>
              <a:t>0.54 * 16 = 8.64 (Take the integer part, which is    8)</a:t>
            </a:r>
          </a:p>
          <a:p>
            <a:pPr marL="342900" indent="-342900">
              <a:buFont typeface="Arial" panose="020B0604020202020204" pitchFamily="34" charset="0"/>
              <a:buChar char="•"/>
            </a:pPr>
            <a:r>
              <a:rPr lang="en-US" sz="1400" dirty="0"/>
              <a:t>0.64 * 16 = 10.24 (Take the integer part, which is 10)</a:t>
            </a:r>
          </a:p>
        </p:txBody>
      </p:sp>
      <p:sp>
        <p:nvSpPr>
          <p:cNvPr id="9" name="Rectangle 8">
            <a:extLst>
              <a:ext uri="{FF2B5EF4-FFF2-40B4-BE49-F238E27FC236}">
                <a16:creationId xmlns:a16="http://schemas.microsoft.com/office/drawing/2014/main" id="{490EBE87-FA33-5CF9-EEBB-EF705BC580E7}"/>
              </a:ext>
            </a:extLst>
          </p:cNvPr>
          <p:cNvSpPr/>
          <p:nvPr/>
        </p:nvSpPr>
        <p:spPr>
          <a:xfrm>
            <a:off x="2003295" y="1997732"/>
            <a:ext cx="291465" cy="425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8DE9B1-8C8D-0B9C-61DD-FFC6C3FB5B32}"/>
              </a:ext>
            </a:extLst>
          </p:cNvPr>
          <p:cNvCxnSpPr>
            <a:stCxn id="9" idx="2"/>
          </p:cNvCxnSpPr>
          <p:nvPr/>
        </p:nvCxnSpPr>
        <p:spPr>
          <a:xfrm flipH="1">
            <a:off x="2149027" y="2423308"/>
            <a:ext cx="1" cy="426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9D42EA29-457C-1386-5254-0159015B6944}"/>
              </a:ext>
            </a:extLst>
          </p:cNvPr>
          <p:cNvSpPr/>
          <p:nvPr/>
        </p:nvSpPr>
        <p:spPr>
          <a:xfrm>
            <a:off x="1871488" y="2893060"/>
            <a:ext cx="586178" cy="425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graphicFrame>
        <p:nvGraphicFramePr>
          <p:cNvPr id="18" name="Table 17">
            <a:extLst>
              <a:ext uri="{FF2B5EF4-FFF2-40B4-BE49-F238E27FC236}">
                <a16:creationId xmlns:a16="http://schemas.microsoft.com/office/drawing/2014/main" id="{A32CCB22-17A8-E52D-53EB-01F23F983FF5}"/>
              </a:ext>
            </a:extLst>
          </p:cNvPr>
          <p:cNvGraphicFramePr>
            <a:graphicFrameLocks noGrp="1"/>
          </p:cNvGraphicFramePr>
          <p:nvPr>
            <p:extLst>
              <p:ext uri="{D42A27DB-BD31-4B8C-83A1-F6EECF244321}">
                <p14:modId xmlns:p14="http://schemas.microsoft.com/office/powerpoint/2010/main" val="4267837932"/>
              </p:ext>
            </p:extLst>
          </p:nvPr>
        </p:nvGraphicFramePr>
        <p:xfrm>
          <a:off x="5944730" y="3594059"/>
          <a:ext cx="5845176" cy="2225040"/>
        </p:xfrm>
        <a:graphic>
          <a:graphicData uri="http://schemas.openxmlformats.org/drawingml/2006/table">
            <a:tbl>
              <a:tblPr firstRow="1" bandRow="1">
                <a:tableStyleId>{5940675A-B579-460E-94D1-54222C63F5DA}</a:tableStyleId>
              </a:tblPr>
              <a:tblGrid>
                <a:gridCol w="2922588">
                  <a:extLst>
                    <a:ext uri="{9D8B030D-6E8A-4147-A177-3AD203B41FA5}">
                      <a16:colId xmlns:a16="http://schemas.microsoft.com/office/drawing/2014/main" val="2638924902"/>
                    </a:ext>
                  </a:extLst>
                </a:gridCol>
                <a:gridCol w="2922588">
                  <a:extLst>
                    <a:ext uri="{9D8B030D-6E8A-4147-A177-3AD203B41FA5}">
                      <a16:colId xmlns:a16="http://schemas.microsoft.com/office/drawing/2014/main" val="1481432727"/>
                    </a:ext>
                  </a:extLst>
                </a:gridCol>
              </a:tblGrid>
              <a:tr h="370840">
                <a:tc>
                  <a:txBody>
                    <a:bodyPr/>
                    <a:lstStyle/>
                    <a:p>
                      <a:pPr algn="ctr"/>
                      <a:r>
                        <a:rPr lang="en-US" dirty="0"/>
                        <a:t>A</a:t>
                      </a:r>
                    </a:p>
                  </a:txBody>
                  <a:tcPr/>
                </a:tc>
                <a:tc>
                  <a:txBody>
                    <a:bodyPr/>
                    <a:lstStyle/>
                    <a:p>
                      <a:pPr algn="ctr"/>
                      <a:r>
                        <a:rPr lang="en-US" dirty="0"/>
                        <a:t>10</a:t>
                      </a:r>
                    </a:p>
                  </a:txBody>
                  <a:tcPr/>
                </a:tc>
                <a:extLst>
                  <a:ext uri="{0D108BD9-81ED-4DB2-BD59-A6C34878D82A}">
                    <a16:rowId xmlns:a16="http://schemas.microsoft.com/office/drawing/2014/main" val="1223936647"/>
                  </a:ext>
                </a:extLst>
              </a:tr>
              <a:tr h="370840">
                <a:tc>
                  <a:txBody>
                    <a:bodyPr/>
                    <a:lstStyle/>
                    <a:p>
                      <a:pPr algn="ctr"/>
                      <a:r>
                        <a:rPr lang="en-US" dirty="0"/>
                        <a:t>B</a:t>
                      </a:r>
                    </a:p>
                  </a:txBody>
                  <a:tcPr/>
                </a:tc>
                <a:tc>
                  <a:txBody>
                    <a:bodyPr/>
                    <a:lstStyle/>
                    <a:p>
                      <a:pPr algn="ctr"/>
                      <a:r>
                        <a:rPr lang="en-US" dirty="0"/>
                        <a:t>11</a:t>
                      </a:r>
                    </a:p>
                  </a:txBody>
                  <a:tcPr/>
                </a:tc>
                <a:extLst>
                  <a:ext uri="{0D108BD9-81ED-4DB2-BD59-A6C34878D82A}">
                    <a16:rowId xmlns:a16="http://schemas.microsoft.com/office/drawing/2014/main" val="2320887347"/>
                  </a:ext>
                </a:extLst>
              </a:tr>
              <a:tr h="370840">
                <a:tc>
                  <a:txBody>
                    <a:bodyPr/>
                    <a:lstStyle/>
                    <a:p>
                      <a:pPr algn="ctr"/>
                      <a:r>
                        <a:rPr lang="en-US" dirty="0"/>
                        <a:t>C</a:t>
                      </a:r>
                    </a:p>
                  </a:txBody>
                  <a:tcPr/>
                </a:tc>
                <a:tc>
                  <a:txBody>
                    <a:bodyPr/>
                    <a:lstStyle/>
                    <a:p>
                      <a:pPr algn="ctr"/>
                      <a:r>
                        <a:rPr lang="en-US" dirty="0"/>
                        <a:t>12</a:t>
                      </a:r>
                    </a:p>
                  </a:txBody>
                  <a:tcPr/>
                </a:tc>
                <a:extLst>
                  <a:ext uri="{0D108BD9-81ED-4DB2-BD59-A6C34878D82A}">
                    <a16:rowId xmlns:a16="http://schemas.microsoft.com/office/drawing/2014/main" val="1309564620"/>
                  </a:ext>
                </a:extLst>
              </a:tr>
              <a:tr h="370840">
                <a:tc>
                  <a:txBody>
                    <a:bodyPr/>
                    <a:lstStyle/>
                    <a:p>
                      <a:pPr algn="ctr"/>
                      <a:r>
                        <a:rPr lang="en-US" dirty="0"/>
                        <a:t>D</a:t>
                      </a:r>
                    </a:p>
                  </a:txBody>
                  <a:tcPr/>
                </a:tc>
                <a:tc>
                  <a:txBody>
                    <a:bodyPr/>
                    <a:lstStyle/>
                    <a:p>
                      <a:pPr algn="ctr"/>
                      <a:r>
                        <a:rPr lang="en-US" dirty="0"/>
                        <a:t>13</a:t>
                      </a:r>
                    </a:p>
                  </a:txBody>
                  <a:tcPr/>
                </a:tc>
                <a:extLst>
                  <a:ext uri="{0D108BD9-81ED-4DB2-BD59-A6C34878D82A}">
                    <a16:rowId xmlns:a16="http://schemas.microsoft.com/office/drawing/2014/main" val="3241209746"/>
                  </a:ext>
                </a:extLst>
              </a:tr>
              <a:tr h="370840">
                <a:tc>
                  <a:txBody>
                    <a:bodyPr/>
                    <a:lstStyle/>
                    <a:p>
                      <a:pPr algn="ctr"/>
                      <a:r>
                        <a:rPr lang="en-US" dirty="0"/>
                        <a:t>E</a:t>
                      </a:r>
                    </a:p>
                  </a:txBody>
                  <a:tcPr/>
                </a:tc>
                <a:tc>
                  <a:txBody>
                    <a:bodyPr/>
                    <a:lstStyle/>
                    <a:p>
                      <a:pPr algn="ctr"/>
                      <a:r>
                        <a:rPr lang="en-US" dirty="0"/>
                        <a:t>14</a:t>
                      </a:r>
                    </a:p>
                  </a:txBody>
                  <a:tcPr/>
                </a:tc>
                <a:extLst>
                  <a:ext uri="{0D108BD9-81ED-4DB2-BD59-A6C34878D82A}">
                    <a16:rowId xmlns:a16="http://schemas.microsoft.com/office/drawing/2014/main" val="3854929965"/>
                  </a:ext>
                </a:extLst>
              </a:tr>
              <a:tr h="370840">
                <a:tc>
                  <a:txBody>
                    <a:bodyPr/>
                    <a:lstStyle/>
                    <a:p>
                      <a:pPr algn="ctr"/>
                      <a:r>
                        <a:rPr lang="en-US" dirty="0"/>
                        <a:t>F</a:t>
                      </a:r>
                    </a:p>
                  </a:txBody>
                  <a:tcPr/>
                </a:tc>
                <a:tc>
                  <a:txBody>
                    <a:bodyPr/>
                    <a:lstStyle/>
                    <a:p>
                      <a:pPr algn="ctr"/>
                      <a:r>
                        <a:rPr lang="en-US" dirty="0"/>
                        <a:t>15</a:t>
                      </a:r>
                    </a:p>
                  </a:txBody>
                  <a:tcPr/>
                </a:tc>
                <a:extLst>
                  <a:ext uri="{0D108BD9-81ED-4DB2-BD59-A6C34878D82A}">
                    <a16:rowId xmlns:a16="http://schemas.microsoft.com/office/drawing/2014/main" val="3498599925"/>
                  </a:ext>
                </a:extLst>
              </a:tr>
            </a:tbl>
          </a:graphicData>
        </a:graphic>
      </p:graphicFrame>
      <p:sp>
        <p:nvSpPr>
          <p:cNvPr id="13" name="Rectangle 12">
            <a:extLst>
              <a:ext uri="{FF2B5EF4-FFF2-40B4-BE49-F238E27FC236}">
                <a16:creationId xmlns:a16="http://schemas.microsoft.com/office/drawing/2014/main" id="{D1D16B05-D7AA-C95F-4FA0-7A0A0B1CA4E6}"/>
              </a:ext>
            </a:extLst>
          </p:cNvPr>
          <p:cNvSpPr/>
          <p:nvPr/>
        </p:nvSpPr>
        <p:spPr>
          <a:xfrm rot="16200000">
            <a:off x="2428832" y="1460630"/>
            <a:ext cx="461666" cy="146369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6C3702F-9BBB-3C6E-074E-0A53A286D05E}"/>
              </a:ext>
            </a:extLst>
          </p:cNvPr>
          <p:cNvSpPr>
            <a:spLocks noGrp="1"/>
          </p:cNvSpPr>
          <p:nvPr>
            <p:ph type="sldNum" sz="quarter" idx="12"/>
          </p:nvPr>
        </p:nvSpPr>
        <p:spPr/>
        <p:txBody>
          <a:bodyPr/>
          <a:lstStyle/>
          <a:p>
            <a:fld id="{A58F7FCD-7245-4342-A326-69F8B3EBD0D5}" type="slidenum">
              <a:rPr lang="en-US" smtClean="0"/>
              <a:t>20</a:t>
            </a:fld>
            <a:endParaRPr lang="en-US"/>
          </a:p>
        </p:txBody>
      </p:sp>
    </p:spTree>
    <p:extLst>
      <p:ext uri="{BB962C8B-B14F-4D97-AF65-F5344CB8AC3E}">
        <p14:creationId xmlns:p14="http://schemas.microsoft.com/office/powerpoint/2010/main" val="154557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Decimal → Binary using 2</a:t>
            </a:r>
            <a:r>
              <a:rPr lang="en-US" sz="3200" b="1" baseline="30000"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n </a:t>
            </a:r>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Digits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24406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710FF59-7694-324E-5343-C864F35B27CD}"/>
              </a:ext>
            </a:extLst>
          </p:cNvPr>
          <p:cNvSpPr txBox="1"/>
          <p:nvPr/>
        </p:nvSpPr>
        <p:spPr>
          <a:xfrm>
            <a:off x="642341" y="1379220"/>
            <a:ext cx="8138160"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Before proceeding let us see a shortcut method for converting decimals to binary.</a:t>
            </a:r>
          </a:p>
          <a:p>
            <a:pPr marL="285750" indent="-285750">
              <a:buFont typeface="Arial" panose="020B0604020202020204" pitchFamily="34" charset="0"/>
              <a:buChar char="•"/>
            </a:pPr>
            <a:r>
              <a:rPr lang="en-US" dirty="0"/>
              <a:t>Example − Convert decimal number 205 into binary number.</a:t>
            </a:r>
          </a:p>
        </p:txBody>
      </p:sp>
      <p:graphicFrame>
        <p:nvGraphicFramePr>
          <p:cNvPr id="21" name="Table 20">
            <a:extLst>
              <a:ext uri="{FF2B5EF4-FFF2-40B4-BE49-F238E27FC236}">
                <a16:creationId xmlns:a16="http://schemas.microsoft.com/office/drawing/2014/main" id="{F7F0AA39-B045-F4AC-CE6C-FA9D67274C63}"/>
              </a:ext>
            </a:extLst>
          </p:cNvPr>
          <p:cNvGraphicFramePr>
            <a:graphicFrameLocks noGrp="1"/>
          </p:cNvGraphicFramePr>
          <p:nvPr>
            <p:extLst>
              <p:ext uri="{D42A27DB-BD31-4B8C-83A1-F6EECF244321}">
                <p14:modId xmlns:p14="http://schemas.microsoft.com/office/powerpoint/2010/main" val="1585629832"/>
              </p:ext>
            </p:extLst>
          </p:nvPr>
        </p:nvGraphicFramePr>
        <p:xfrm>
          <a:off x="1043940" y="2267264"/>
          <a:ext cx="8674101" cy="1010920"/>
        </p:xfrm>
        <a:graphic>
          <a:graphicData uri="http://schemas.openxmlformats.org/drawingml/2006/table">
            <a:tbl>
              <a:tblPr firstRow="1" bandRow="1">
                <a:tableStyleId>{5940675A-B579-460E-94D1-54222C63F5DA}</a:tableStyleId>
              </a:tblPr>
              <a:tblGrid>
                <a:gridCol w="963789">
                  <a:extLst>
                    <a:ext uri="{9D8B030D-6E8A-4147-A177-3AD203B41FA5}">
                      <a16:colId xmlns:a16="http://schemas.microsoft.com/office/drawing/2014/main" val="3392413628"/>
                    </a:ext>
                  </a:extLst>
                </a:gridCol>
                <a:gridCol w="963789">
                  <a:extLst>
                    <a:ext uri="{9D8B030D-6E8A-4147-A177-3AD203B41FA5}">
                      <a16:colId xmlns:a16="http://schemas.microsoft.com/office/drawing/2014/main" val="1789924661"/>
                    </a:ext>
                  </a:extLst>
                </a:gridCol>
                <a:gridCol w="963789">
                  <a:extLst>
                    <a:ext uri="{9D8B030D-6E8A-4147-A177-3AD203B41FA5}">
                      <a16:colId xmlns:a16="http://schemas.microsoft.com/office/drawing/2014/main" val="1659363453"/>
                    </a:ext>
                  </a:extLst>
                </a:gridCol>
                <a:gridCol w="963789">
                  <a:extLst>
                    <a:ext uri="{9D8B030D-6E8A-4147-A177-3AD203B41FA5}">
                      <a16:colId xmlns:a16="http://schemas.microsoft.com/office/drawing/2014/main" val="2225833482"/>
                    </a:ext>
                  </a:extLst>
                </a:gridCol>
                <a:gridCol w="963789">
                  <a:extLst>
                    <a:ext uri="{9D8B030D-6E8A-4147-A177-3AD203B41FA5}">
                      <a16:colId xmlns:a16="http://schemas.microsoft.com/office/drawing/2014/main" val="1504698226"/>
                    </a:ext>
                  </a:extLst>
                </a:gridCol>
                <a:gridCol w="963789">
                  <a:extLst>
                    <a:ext uri="{9D8B030D-6E8A-4147-A177-3AD203B41FA5}">
                      <a16:colId xmlns:a16="http://schemas.microsoft.com/office/drawing/2014/main" val="3073489696"/>
                    </a:ext>
                  </a:extLst>
                </a:gridCol>
                <a:gridCol w="963789">
                  <a:extLst>
                    <a:ext uri="{9D8B030D-6E8A-4147-A177-3AD203B41FA5}">
                      <a16:colId xmlns:a16="http://schemas.microsoft.com/office/drawing/2014/main" val="1692143581"/>
                    </a:ext>
                  </a:extLst>
                </a:gridCol>
                <a:gridCol w="963789">
                  <a:extLst>
                    <a:ext uri="{9D8B030D-6E8A-4147-A177-3AD203B41FA5}">
                      <a16:colId xmlns:a16="http://schemas.microsoft.com/office/drawing/2014/main" val="4197744570"/>
                    </a:ext>
                  </a:extLst>
                </a:gridCol>
                <a:gridCol w="963789">
                  <a:extLst>
                    <a:ext uri="{9D8B030D-6E8A-4147-A177-3AD203B41FA5}">
                      <a16:colId xmlns:a16="http://schemas.microsoft.com/office/drawing/2014/main" val="2256012517"/>
                    </a:ext>
                  </a:extLst>
                </a:gridCol>
              </a:tblGrid>
              <a:tr h="370840">
                <a:tc>
                  <a:txBody>
                    <a:bodyPr/>
                    <a:lstStyle/>
                    <a:p>
                      <a:r>
                        <a:rPr lang="en-US" dirty="0"/>
                        <a:t>Decimal</a:t>
                      </a:r>
                    </a:p>
                  </a:txBody>
                  <a:tcPr/>
                </a:tc>
                <a:tc>
                  <a:txBody>
                    <a:bodyPr/>
                    <a:lstStyle/>
                    <a:p>
                      <a:r>
                        <a:rPr lang="en-US" dirty="0"/>
                        <a:t>2</a:t>
                      </a:r>
                      <a:r>
                        <a:rPr lang="en-US" strike="noStrike" baseline="30000" dirty="0"/>
                        <a:t>7 </a:t>
                      </a:r>
                      <a:r>
                        <a:rPr lang="en-US" strike="noStrike" baseline="0" dirty="0"/>
                        <a:t>= 128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6 </a:t>
                      </a:r>
                      <a:r>
                        <a:rPr lang="en-US" strike="noStrike" baseline="0" dirty="0"/>
                        <a:t>= 64</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5 </a:t>
                      </a:r>
                      <a:r>
                        <a:rPr lang="en-US" strike="noStrike" baseline="0" dirty="0"/>
                        <a:t>= 32</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4 </a:t>
                      </a:r>
                      <a:r>
                        <a:rPr lang="en-US" strike="noStrike" baseline="0" dirty="0"/>
                        <a:t>= 16</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3 </a:t>
                      </a:r>
                      <a:r>
                        <a:rPr lang="en-US" strike="noStrike" baseline="0" dirty="0"/>
                        <a:t>= 8</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2 </a:t>
                      </a:r>
                      <a:r>
                        <a:rPr lang="en-US" strike="noStrike" baseline="0" dirty="0"/>
                        <a:t>= 4</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1 </a:t>
                      </a:r>
                      <a:r>
                        <a:rPr lang="en-US" strike="noStrike" baseline="0" dirty="0"/>
                        <a:t>= 2</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trike="noStrike" baseline="30000" dirty="0"/>
                        <a:t>0 </a:t>
                      </a:r>
                      <a:r>
                        <a:rPr lang="en-US" strike="noStrike" baseline="0" dirty="0"/>
                        <a:t>= 1</a:t>
                      </a:r>
                      <a:endParaRPr lang="en-US" dirty="0"/>
                    </a:p>
                    <a:p>
                      <a:endParaRPr lang="en-US" dirty="0"/>
                    </a:p>
                  </a:txBody>
                  <a:tcPr/>
                </a:tc>
                <a:extLst>
                  <a:ext uri="{0D108BD9-81ED-4DB2-BD59-A6C34878D82A}">
                    <a16:rowId xmlns:a16="http://schemas.microsoft.com/office/drawing/2014/main" val="2215570672"/>
                  </a:ext>
                </a:extLst>
              </a:tr>
              <a:tr h="370840">
                <a:tc>
                  <a:txBody>
                    <a:bodyPr/>
                    <a:lstStyle/>
                    <a:p>
                      <a:r>
                        <a:rPr lang="en-US" dirty="0"/>
                        <a:t>Binary</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700102272"/>
                  </a:ext>
                </a:extLst>
              </a:tr>
            </a:tbl>
          </a:graphicData>
        </a:graphic>
      </p:graphicFrame>
      <p:sp>
        <p:nvSpPr>
          <p:cNvPr id="24" name="TextBox 23">
            <a:extLst>
              <a:ext uri="{FF2B5EF4-FFF2-40B4-BE49-F238E27FC236}">
                <a16:creationId xmlns:a16="http://schemas.microsoft.com/office/drawing/2014/main" id="{756A27AC-572E-128B-1157-E306CAA9DB2C}"/>
              </a:ext>
            </a:extLst>
          </p:cNvPr>
          <p:cNvSpPr txBox="1"/>
          <p:nvPr/>
        </p:nvSpPr>
        <p:spPr>
          <a:xfrm>
            <a:off x="845820" y="4029540"/>
            <a:ext cx="6096000" cy="369332"/>
          </a:xfrm>
          <a:prstGeom prst="rect">
            <a:avLst/>
          </a:prstGeom>
          <a:noFill/>
        </p:spPr>
        <p:txBody>
          <a:bodyPr wrap="square">
            <a:spAutoFit/>
          </a:bodyPr>
          <a:lstStyle/>
          <a:p>
            <a:r>
              <a:rPr lang="en-US"/>
              <a:t>205 = 128 + 64+ 8+ 4 +1</a:t>
            </a:r>
            <a:endParaRPr lang="en-US" dirty="0"/>
          </a:p>
        </p:txBody>
      </p:sp>
      <p:sp>
        <p:nvSpPr>
          <p:cNvPr id="32" name="TextBox 31">
            <a:extLst>
              <a:ext uri="{FF2B5EF4-FFF2-40B4-BE49-F238E27FC236}">
                <a16:creationId xmlns:a16="http://schemas.microsoft.com/office/drawing/2014/main" id="{9DFA83AB-5E24-8705-DDBB-1D64ACFEBE2F}"/>
              </a:ext>
            </a:extLst>
          </p:cNvPr>
          <p:cNvSpPr txBox="1"/>
          <p:nvPr/>
        </p:nvSpPr>
        <p:spPr>
          <a:xfrm>
            <a:off x="845820" y="4398872"/>
            <a:ext cx="2594635" cy="810478"/>
          </a:xfrm>
          <a:prstGeom prst="rect">
            <a:avLst/>
          </a:prstGeom>
          <a:noFill/>
        </p:spPr>
        <p:txBody>
          <a:bodyPr wrap="square" rtlCol="0">
            <a:spAutoFit/>
          </a:bodyPr>
          <a:lstStyle/>
          <a:p>
            <a:endParaRPr lang="en-US" sz="2000" baseline="30000" dirty="0"/>
          </a:p>
          <a:p>
            <a:r>
              <a:rPr lang="en-US" sz="2000" dirty="0"/>
              <a:t>(205)</a:t>
            </a:r>
            <a:r>
              <a:rPr lang="en-US" sz="2000" baseline="-25000" dirty="0"/>
              <a:t>10</a:t>
            </a:r>
            <a:r>
              <a:rPr lang="en-US" sz="2000" dirty="0"/>
              <a:t> =(11001101)</a:t>
            </a:r>
            <a:r>
              <a:rPr lang="en-US" sz="2000" baseline="-25000" dirty="0"/>
              <a:t>2</a:t>
            </a:r>
          </a:p>
          <a:p>
            <a:endParaRPr lang="en-US" sz="2000" baseline="-25000" dirty="0"/>
          </a:p>
        </p:txBody>
      </p:sp>
      <p:sp>
        <p:nvSpPr>
          <p:cNvPr id="3" name="Slide Number Placeholder 2">
            <a:extLst>
              <a:ext uri="{FF2B5EF4-FFF2-40B4-BE49-F238E27FC236}">
                <a16:creationId xmlns:a16="http://schemas.microsoft.com/office/drawing/2014/main" id="{17ACABC3-B1B3-842D-5F1E-2D04FC25EA3A}"/>
              </a:ext>
            </a:extLst>
          </p:cNvPr>
          <p:cNvSpPr>
            <a:spLocks noGrp="1"/>
          </p:cNvSpPr>
          <p:nvPr>
            <p:ph type="sldNum" sz="quarter" idx="12"/>
          </p:nvPr>
        </p:nvSpPr>
        <p:spPr/>
        <p:txBody>
          <a:bodyPr/>
          <a:lstStyle/>
          <a:p>
            <a:fld id="{A58F7FCD-7245-4342-A326-69F8B3EBD0D5}" type="slidenum">
              <a:rPr lang="en-US" smtClean="0"/>
              <a:t>21</a:t>
            </a:fld>
            <a:endParaRPr lang="en-US"/>
          </a:p>
        </p:txBody>
      </p:sp>
    </p:spTree>
    <p:extLst>
      <p:ext uri="{BB962C8B-B14F-4D97-AF65-F5344CB8AC3E}">
        <p14:creationId xmlns:p14="http://schemas.microsoft.com/office/powerpoint/2010/main" val="262545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Numbers in Different Bases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244066"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3CE94EB-D449-0D5F-80B0-188295EF5C7F}"/>
              </a:ext>
            </a:extLst>
          </p:cNvPr>
          <p:cNvPicPr>
            <a:picLocks noChangeAspect="1"/>
          </p:cNvPicPr>
          <p:nvPr/>
        </p:nvPicPr>
        <p:blipFill>
          <a:blip r:embed="rId2"/>
          <a:stretch>
            <a:fillRect/>
          </a:stretch>
        </p:blipFill>
        <p:spPr>
          <a:xfrm>
            <a:off x="3006436" y="1124158"/>
            <a:ext cx="6179127" cy="5174581"/>
          </a:xfrm>
          <a:prstGeom prst="rect">
            <a:avLst/>
          </a:prstGeom>
        </p:spPr>
      </p:pic>
      <p:sp>
        <p:nvSpPr>
          <p:cNvPr id="3" name="Slide Number Placeholder 2">
            <a:extLst>
              <a:ext uri="{FF2B5EF4-FFF2-40B4-BE49-F238E27FC236}">
                <a16:creationId xmlns:a16="http://schemas.microsoft.com/office/drawing/2014/main" id="{269B9279-394C-F416-EEE3-93C545435EE4}"/>
              </a:ext>
            </a:extLst>
          </p:cNvPr>
          <p:cNvSpPr>
            <a:spLocks noGrp="1"/>
          </p:cNvSpPr>
          <p:nvPr>
            <p:ph type="sldNum" sz="quarter" idx="12"/>
          </p:nvPr>
        </p:nvSpPr>
        <p:spPr/>
        <p:txBody>
          <a:bodyPr/>
          <a:lstStyle/>
          <a:p>
            <a:fld id="{A58F7FCD-7245-4342-A326-69F8B3EBD0D5}" type="slidenum">
              <a:rPr lang="en-US" smtClean="0"/>
              <a:t>22</a:t>
            </a:fld>
            <a:endParaRPr lang="en-US"/>
          </a:p>
        </p:txBody>
      </p:sp>
    </p:spTree>
    <p:extLst>
      <p:ext uri="{BB962C8B-B14F-4D97-AF65-F5344CB8AC3E}">
        <p14:creationId xmlns:p14="http://schemas.microsoft.com/office/powerpoint/2010/main" val="219325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Octal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20728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7" y="1539532"/>
            <a:ext cx="2560320" cy="523220"/>
          </a:xfrm>
          <a:prstGeom prst="rect">
            <a:avLst/>
          </a:prstGeom>
          <a:noFill/>
        </p:spPr>
        <p:txBody>
          <a:bodyPr wrap="square">
            <a:spAutoFit/>
          </a:bodyPr>
          <a:lstStyle/>
          <a:p>
            <a:r>
              <a:rPr lang="en-US" sz="2800" b="1" dirty="0"/>
              <a:t>Octal to Binary:</a:t>
            </a:r>
          </a:p>
        </p:txBody>
      </p:sp>
      <p:sp>
        <p:nvSpPr>
          <p:cNvPr id="9" name="TextBox 8">
            <a:extLst>
              <a:ext uri="{FF2B5EF4-FFF2-40B4-BE49-F238E27FC236}">
                <a16:creationId xmlns:a16="http://schemas.microsoft.com/office/drawing/2014/main" id="{674A148B-4B59-A224-BA84-779113E868B6}"/>
              </a:ext>
            </a:extLst>
          </p:cNvPr>
          <p:cNvSpPr txBox="1"/>
          <p:nvPr/>
        </p:nvSpPr>
        <p:spPr>
          <a:xfrm>
            <a:off x="493775" y="2770924"/>
            <a:ext cx="2697481" cy="954107"/>
          </a:xfrm>
          <a:prstGeom prst="rect">
            <a:avLst/>
          </a:prstGeom>
          <a:noFill/>
        </p:spPr>
        <p:txBody>
          <a:bodyPr wrap="square">
            <a:spAutoFit/>
          </a:bodyPr>
          <a:lstStyle/>
          <a:p>
            <a:r>
              <a:rPr lang="en-US" sz="2800" b="1" dirty="0"/>
              <a:t>Binary to Octal :</a:t>
            </a:r>
          </a:p>
          <a:p>
            <a:endParaRPr lang="en-US" sz="2800" b="1" dirty="0"/>
          </a:p>
        </p:txBody>
      </p:sp>
      <p:sp>
        <p:nvSpPr>
          <p:cNvPr id="10" name="TextBox 9">
            <a:extLst>
              <a:ext uri="{FF2B5EF4-FFF2-40B4-BE49-F238E27FC236}">
                <a16:creationId xmlns:a16="http://schemas.microsoft.com/office/drawing/2014/main" id="{B94B8AB5-6102-3BEF-64A7-44E1431A1C6D}"/>
              </a:ext>
            </a:extLst>
          </p:cNvPr>
          <p:cNvSpPr txBox="1"/>
          <p:nvPr/>
        </p:nvSpPr>
        <p:spPr>
          <a:xfrm>
            <a:off x="859536" y="2062752"/>
            <a:ext cx="10838687" cy="46166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Restate the octal as three binary digits starting at the radix point and going both ways</a:t>
            </a:r>
            <a:r>
              <a:rPr lang="en-US" sz="2400" dirty="0"/>
              <a:t>.</a:t>
            </a:r>
            <a:endParaRPr lang="en-US" dirty="0"/>
          </a:p>
        </p:txBody>
      </p:sp>
      <p:sp>
        <p:nvSpPr>
          <p:cNvPr id="11" name="TextBox 10">
            <a:extLst>
              <a:ext uri="{FF2B5EF4-FFF2-40B4-BE49-F238E27FC236}">
                <a16:creationId xmlns:a16="http://schemas.microsoft.com/office/drawing/2014/main" id="{EEA47293-E385-6FC1-6144-D0CB3BEC0A06}"/>
              </a:ext>
            </a:extLst>
          </p:cNvPr>
          <p:cNvSpPr txBox="1"/>
          <p:nvPr/>
        </p:nvSpPr>
        <p:spPr>
          <a:xfrm>
            <a:off x="813099" y="3317858"/>
            <a:ext cx="10838687"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Group the binary digits into three-bit groups starting at the radix point and going both ways, padding with zeros as needed in the fractional part.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Convert each group of three bits to an octal digit.</a:t>
            </a:r>
          </a:p>
        </p:txBody>
      </p:sp>
      <p:sp>
        <p:nvSpPr>
          <p:cNvPr id="3" name="Slide Number Placeholder 2">
            <a:extLst>
              <a:ext uri="{FF2B5EF4-FFF2-40B4-BE49-F238E27FC236}">
                <a16:creationId xmlns:a16="http://schemas.microsoft.com/office/drawing/2014/main" id="{4745B7B0-19BE-0731-BEF6-9EA382452DEC}"/>
              </a:ext>
            </a:extLst>
          </p:cNvPr>
          <p:cNvSpPr>
            <a:spLocks noGrp="1"/>
          </p:cNvSpPr>
          <p:nvPr>
            <p:ph type="sldNum" sz="quarter" idx="12"/>
          </p:nvPr>
        </p:nvSpPr>
        <p:spPr/>
        <p:txBody>
          <a:bodyPr/>
          <a:lstStyle/>
          <a:p>
            <a:fld id="{A58F7FCD-7245-4342-A326-69F8B3EBD0D5}" type="slidenum">
              <a:rPr lang="en-US" smtClean="0"/>
              <a:t>23</a:t>
            </a:fld>
            <a:endParaRPr lang="en-US"/>
          </a:p>
        </p:txBody>
      </p:sp>
    </p:spTree>
    <p:extLst>
      <p:ext uri="{BB962C8B-B14F-4D97-AF65-F5344CB8AC3E}">
        <p14:creationId xmlns:p14="http://schemas.microsoft.com/office/powerpoint/2010/main" val="128831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Octal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20728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7" y="1539532"/>
            <a:ext cx="2560320" cy="523220"/>
          </a:xfrm>
          <a:prstGeom prst="rect">
            <a:avLst/>
          </a:prstGeom>
          <a:noFill/>
        </p:spPr>
        <p:txBody>
          <a:bodyPr wrap="square">
            <a:spAutoFit/>
          </a:bodyPr>
          <a:lstStyle/>
          <a:p>
            <a:r>
              <a:rPr lang="en-US" sz="2800" b="1" dirty="0"/>
              <a:t>Octal to Binary:</a:t>
            </a:r>
          </a:p>
        </p:txBody>
      </p:sp>
      <p:sp>
        <p:nvSpPr>
          <p:cNvPr id="10" name="TextBox 9">
            <a:extLst>
              <a:ext uri="{FF2B5EF4-FFF2-40B4-BE49-F238E27FC236}">
                <a16:creationId xmlns:a16="http://schemas.microsoft.com/office/drawing/2014/main" id="{B94B8AB5-6102-3BEF-64A7-44E1431A1C6D}"/>
              </a:ext>
            </a:extLst>
          </p:cNvPr>
          <p:cNvSpPr txBox="1"/>
          <p:nvPr/>
        </p:nvSpPr>
        <p:spPr>
          <a:xfrm>
            <a:off x="859536" y="2062752"/>
            <a:ext cx="10838687" cy="46166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Restate the octal as three binary digits starting at the radix point and going both ways</a:t>
            </a:r>
            <a:r>
              <a:rPr lang="en-US" sz="2400" dirty="0"/>
              <a:t>.</a:t>
            </a:r>
            <a:endParaRPr lang="en-US" dirty="0"/>
          </a:p>
        </p:txBody>
      </p:sp>
      <p:sp>
        <p:nvSpPr>
          <p:cNvPr id="6" name="TextBox 5">
            <a:extLst>
              <a:ext uri="{FF2B5EF4-FFF2-40B4-BE49-F238E27FC236}">
                <a16:creationId xmlns:a16="http://schemas.microsoft.com/office/drawing/2014/main" id="{99251D8B-238B-F899-D75F-C49E37CF3423}"/>
              </a:ext>
            </a:extLst>
          </p:cNvPr>
          <p:cNvSpPr txBox="1"/>
          <p:nvPr/>
        </p:nvSpPr>
        <p:spPr>
          <a:xfrm>
            <a:off x="736615" y="2683696"/>
            <a:ext cx="2907792" cy="523220"/>
          </a:xfrm>
          <a:prstGeom prst="rect">
            <a:avLst/>
          </a:prstGeom>
          <a:noFill/>
        </p:spPr>
        <p:txBody>
          <a:bodyPr wrap="square">
            <a:spAutoFit/>
          </a:bodyPr>
          <a:lstStyle/>
          <a:p>
            <a:r>
              <a:rPr lang="en-US" sz="2800" dirty="0"/>
              <a:t>(351)</a:t>
            </a:r>
            <a:r>
              <a:rPr lang="en-US" sz="2800" baseline="-25000" dirty="0"/>
              <a:t>8</a:t>
            </a:r>
            <a:r>
              <a:rPr lang="en-US" sz="2800" dirty="0"/>
              <a:t> =(?)</a:t>
            </a:r>
            <a:r>
              <a:rPr lang="en-US" sz="2800" baseline="-25000" dirty="0"/>
              <a:t> 2</a:t>
            </a:r>
          </a:p>
        </p:txBody>
      </p:sp>
      <p:sp>
        <p:nvSpPr>
          <p:cNvPr id="7" name="TextBox 6">
            <a:extLst>
              <a:ext uri="{FF2B5EF4-FFF2-40B4-BE49-F238E27FC236}">
                <a16:creationId xmlns:a16="http://schemas.microsoft.com/office/drawing/2014/main" id="{0B56687D-82A9-5FBF-1E44-2915A0292D47}"/>
              </a:ext>
            </a:extLst>
          </p:cNvPr>
          <p:cNvSpPr txBox="1"/>
          <p:nvPr/>
        </p:nvSpPr>
        <p:spPr>
          <a:xfrm>
            <a:off x="4574261" y="2349955"/>
            <a:ext cx="2594635" cy="810478"/>
          </a:xfrm>
          <a:prstGeom prst="rect">
            <a:avLst/>
          </a:prstGeom>
          <a:noFill/>
        </p:spPr>
        <p:txBody>
          <a:bodyPr wrap="square" rtlCol="0">
            <a:spAutoFit/>
          </a:bodyPr>
          <a:lstStyle/>
          <a:p>
            <a:endParaRPr lang="en-US" sz="2800" baseline="30000" dirty="0"/>
          </a:p>
          <a:p>
            <a:r>
              <a:rPr lang="en-US" sz="2800" dirty="0"/>
              <a:t>(351)</a:t>
            </a:r>
            <a:r>
              <a:rPr lang="en-US" sz="2800" baseline="-25000" dirty="0"/>
              <a:t>8</a:t>
            </a:r>
          </a:p>
        </p:txBody>
      </p:sp>
      <p:cxnSp>
        <p:nvCxnSpPr>
          <p:cNvPr id="12" name="Straight Arrow Connector 11">
            <a:extLst>
              <a:ext uri="{FF2B5EF4-FFF2-40B4-BE49-F238E27FC236}">
                <a16:creationId xmlns:a16="http://schemas.microsoft.com/office/drawing/2014/main" id="{DA64265D-3FAA-225D-1D75-347B9A9D2EAA}"/>
              </a:ext>
            </a:extLst>
          </p:cNvPr>
          <p:cNvCxnSpPr>
            <a:cxnSpLocks/>
          </p:cNvCxnSpPr>
          <p:nvPr/>
        </p:nvCxnSpPr>
        <p:spPr>
          <a:xfrm flipH="1">
            <a:off x="3602736" y="3047637"/>
            <a:ext cx="1267686" cy="52423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CC9618-1855-229A-F3C7-A7E52D60EC10}"/>
              </a:ext>
            </a:extLst>
          </p:cNvPr>
          <p:cNvCxnSpPr>
            <a:cxnSpLocks/>
          </p:cNvCxnSpPr>
          <p:nvPr/>
        </p:nvCxnSpPr>
        <p:spPr>
          <a:xfrm>
            <a:off x="4986592" y="3047637"/>
            <a:ext cx="0" cy="649931"/>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8978F40-B35C-7F5E-BC3F-1AB269AB2D03}"/>
              </a:ext>
            </a:extLst>
          </p:cNvPr>
          <p:cNvSpPr txBox="1"/>
          <p:nvPr/>
        </p:nvSpPr>
        <p:spPr>
          <a:xfrm>
            <a:off x="3256700" y="3633422"/>
            <a:ext cx="692071" cy="461665"/>
          </a:xfrm>
          <a:prstGeom prst="rect">
            <a:avLst/>
          </a:prstGeom>
          <a:noFill/>
        </p:spPr>
        <p:txBody>
          <a:bodyPr wrap="square" rtlCol="0">
            <a:spAutoFit/>
          </a:bodyPr>
          <a:lstStyle/>
          <a:p>
            <a:r>
              <a:rPr lang="en-US" sz="2400" dirty="0"/>
              <a:t>011</a:t>
            </a:r>
          </a:p>
        </p:txBody>
      </p:sp>
      <p:sp>
        <p:nvSpPr>
          <p:cNvPr id="15" name="TextBox 14">
            <a:extLst>
              <a:ext uri="{FF2B5EF4-FFF2-40B4-BE49-F238E27FC236}">
                <a16:creationId xmlns:a16="http://schemas.microsoft.com/office/drawing/2014/main" id="{F4A0CFCB-8506-B95F-38EA-2373DF6C4416}"/>
              </a:ext>
            </a:extLst>
          </p:cNvPr>
          <p:cNvSpPr txBox="1"/>
          <p:nvPr/>
        </p:nvSpPr>
        <p:spPr>
          <a:xfrm>
            <a:off x="4640556" y="3692605"/>
            <a:ext cx="692071" cy="461665"/>
          </a:xfrm>
          <a:prstGeom prst="rect">
            <a:avLst/>
          </a:prstGeom>
          <a:noFill/>
        </p:spPr>
        <p:txBody>
          <a:bodyPr wrap="square" rtlCol="0">
            <a:spAutoFit/>
          </a:bodyPr>
          <a:lstStyle/>
          <a:p>
            <a:r>
              <a:rPr lang="en-US" sz="2400" dirty="0"/>
              <a:t>101</a:t>
            </a:r>
          </a:p>
        </p:txBody>
      </p:sp>
      <p:cxnSp>
        <p:nvCxnSpPr>
          <p:cNvPr id="18" name="Straight Arrow Connector 17">
            <a:extLst>
              <a:ext uri="{FF2B5EF4-FFF2-40B4-BE49-F238E27FC236}">
                <a16:creationId xmlns:a16="http://schemas.microsoft.com/office/drawing/2014/main" id="{2A4EE362-0148-7F40-CF10-F7CA8A9250A4}"/>
              </a:ext>
            </a:extLst>
          </p:cNvPr>
          <p:cNvCxnSpPr>
            <a:cxnSpLocks/>
          </p:cNvCxnSpPr>
          <p:nvPr/>
        </p:nvCxnSpPr>
        <p:spPr>
          <a:xfrm>
            <a:off x="5216458" y="3047637"/>
            <a:ext cx="1376366" cy="485845"/>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80AF0E2-CC6E-EE1A-9DB5-555F1DAFA0C4}"/>
              </a:ext>
            </a:extLst>
          </p:cNvPr>
          <p:cNvSpPr txBox="1"/>
          <p:nvPr/>
        </p:nvSpPr>
        <p:spPr>
          <a:xfrm>
            <a:off x="6278879" y="3544034"/>
            <a:ext cx="692071" cy="461665"/>
          </a:xfrm>
          <a:prstGeom prst="rect">
            <a:avLst/>
          </a:prstGeom>
          <a:noFill/>
        </p:spPr>
        <p:txBody>
          <a:bodyPr wrap="square" rtlCol="0">
            <a:spAutoFit/>
          </a:bodyPr>
          <a:lstStyle/>
          <a:p>
            <a:r>
              <a:rPr lang="en-US" sz="2400" dirty="0"/>
              <a:t>001</a:t>
            </a:r>
          </a:p>
        </p:txBody>
      </p:sp>
      <p:sp>
        <p:nvSpPr>
          <p:cNvPr id="22" name="TextBox 21">
            <a:extLst>
              <a:ext uri="{FF2B5EF4-FFF2-40B4-BE49-F238E27FC236}">
                <a16:creationId xmlns:a16="http://schemas.microsoft.com/office/drawing/2014/main" id="{6698379B-3572-5C00-688D-D42279A767CC}"/>
              </a:ext>
            </a:extLst>
          </p:cNvPr>
          <p:cNvSpPr txBox="1"/>
          <p:nvPr/>
        </p:nvSpPr>
        <p:spPr>
          <a:xfrm>
            <a:off x="778346" y="4852156"/>
            <a:ext cx="3862210" cy="523220"/>
          </a:xfrm>
          <a:prstGeom prst="rect">
            <a:avLst/>
          </a:prstGeom>
          <a:noFill/>
        </p:spPr>
        <p:txBody>
          <a:bodyPr wrap="square">
            <a:spAutoFit/>
          </a:bodyPr>
          <a:lstStyle/>
          <a:p>
            <a:r>
              <a:rPr lang="en-US" sz="2800" dirty="0"/>
              <a:t>(351)</a:t>
            </a:r>
            <a:r>
              <a:rPr lang="en-US" sz="2800" baseline="-25000" dirty="0"/>
              <a:t>8</a:t>
            </a:r>
            <a:r>
              <a:rPr lang="en-US" sz="2800" dirty="0"/>
              <a:t> =(011101001)</a:t>
            </a:r>
            <a:r>
              <a:rPr lang="en-US" sz="2800" baseline="-25000" dirty="0"/>
              <a:t> 2</a:t>
            </a:r>
          </a:p>
        </p:txBody>
      </p:sp>
      <p:sp>
        <p:nvSpPr>
          <p:cNvPr id="3" name="Slide Number Placeholder 2">
            <a:extLst>
              <a:ext uri="{FF2B5EF4-FFF2-40B4-BE49-F238E27FC236}">
                <a16:creationId xmlns:a16="http://schemas.microsoft.com/office/drawing/2014/main" id="{6559D8CC-F123-208A-F3DD-F23BD4AFFEAD}"/>
              </a:ext>
            </a:extLst>
          </p:cNvPr>
          <p:cNvSpPr>
            <a:spLocks noGrp="1"/>
          </p:cNvSpPr>
          <p:nvPr>
            <p:ph type="sldNum" sz="quarter" idx="12"/>
          </p:nvPr>
        </p:nvSpPr>
        <p:spPr/>
        <p:txBody>
          <a:bodyPr/>
          <a:lstStyle/>
          <a:p>
            <a:fld id="{A58F7FCD-7245-4342-A326-69F8B3EBD0D5}" type="slidenum">
              <a:rPr lang="en-US" smtClean="0"/>
              <a:t>24</a:t>
            </a:fld>
            <a:endParaRPr lang="en-US"/>
          </a:p>
        </p:txBody>
      </p:sp>
    </p:spTree>
    <p:extLst>
      <p:ext uri="{BB962C8B-B14F-4D97-AF65-F5344CB8AC3E}">
        <p14:creationId xmlns:p14="http://schemas.microsoft.com/office/powerpoint/2010/main" val="77359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Octal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20728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7" y="1539532"/>
            <a:ext cx="2560320" cy="523220"/>
          </a:xfrm>
          <a:prstGeom prst="rect">
            <a:avLst/>
          </a:prstGeom>
          <a:noFill/>
        </p:spPr>
        <p:txBody>
          <a:bodyPr wrap="square">
            <a:spAutoFit/>
          </a:bodyPr>
          <a:lstStyle/>
          <a:p>
            <a:r>
              <a:rPr lang="en-US" sz="2800" b="1" dirty="0"/>
              <a:t>Octal to Binary:</a:t>
            </a:r>
          </a:p>
        </p:txBody>
      </p:sp>
      <p:sp>
        <p:nvSpPr>
          <p:cNvPr id="10" name="TextBox 9">
            <a:extLst>
              <a:ext uri="{FF2B5EF4-FFF2-40B4-BE49-F238E27FC236}">
                <a16:creationId xmlns:a16="http://schemas.microsoft.com/office/drawing/2014/main" id="{B94B8AB5-6102-3BEF-64A7-44E1431A1C6D}"/>
              </a:ext>
            </a:extLst>
          </p:cNvPr>
          <p:cNvSpPr txBox="1"/>
          <p:nvPr/>
        </p:nvSpPr>
        <p:spPr>
          <a:xfrm>
            <a:off x="859536" y="2062752"/>
            <a:ext cx="10838687" cy="46166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Restate the octal as three binary digits starting at the radix point and going both ways</a:t>
            </a:r>
            <a:r>
              <a:rPr lang="en-US" sz="2400" dirty="0"/>
              <a:t>.</a:t>
            </a:r>
            <a:endParaRPr lang="en-US" dirty="0"/>
          </a:p>
        </p:txBody>
      </p:sp>
      <p:sp>
        <p:nvSpPr>
          <p:cNvPr id="6" name="TextBox 5">
            <a:extLst>
              <a:ext uri="{FF2B5EF4-FFF2-40B4-BE49-F238E27FC236}">
                <a16:creationId xmlns:a16="http://schemas.microsoft.com/office/drawing/2014/main" id="{99251D8B-238B-F899-D75F-C49E37CF3423}"/>
              </a:ext>
            </a:extLst>
          </p:cNvPr>
          <p:cNvSpPr txBox="1"/>
          <p:nvPr/>
        </p:nvSpPr>
        <p:spPr>
          <a:xfrm>
            <a:off x="736615" y="2683696"/>
            <a:ext cx="2907792" cy="523220"/>
          </a:xfrm>
          <a:prstGeom prst="rect">
            <a:avLst/>
          </a:prstGeom>
          <a:noFill/>
        </p:spPr>
        <p:txBody>
          <a:bodyPr wrap="square">
            <a:spAutoFit/>
          </a:bodyPr>
          <a:lstStyle/>
          <a:p>
            <a:r>
              <a:rPr lang="en-US" sz="2800" dirty="0"/>
              <a:t>(351.721)</a:t>
            </a:r>
            <a:r>
              <a:rPr lang="en-US" sz="2800" baseline="-25000" dirty="0"/>
              <a:t>8</a:t>
            </a:r>
            <a:r>
              <a:rPr lang="en-US" sz="2800" dirty="0"/>
              <a:t> =(?)</a:t>
            </a:r>
            <a:r>
              <a:rPr lang="en-US" sz="2800" baseline="-25000" dirty="0"/>
              <a:t> 2</a:t>
            </a:r>
          </a:p>
        </p:txBody>
      </p:sp>
      <p:sp>
        <p:nvSpPr>
          <p:cNvPr id="7" name="TextBox 6">
            <a:extLst>
              <a:ext uri="{FF2B5EF4-FFF2-40B4-BE49-F238E27FC236}">
                <a16:creationId xmlns:a16="http://schemas.microsoft.com/office/drawing/2014/main" id="{0B56687D-82A9-5FBF-1E44-2915A0292D47}"/>
              </a:ext>
            </a:extLst>
          </p:cNvPr>
          <p:cNvSpPr txBox="1"/>
          <p:nvPr/>
        </p:nvSpPr>
        <p:spPr>
          <a:xfrm>
            <a:off x="4596914" y="2585864"/>
            <a:ext cx="1744243" cy="523220"/>
          </a:xfrm>
          <a:prstGeom prst="rect">
            <a:avLst/>
          </a:prstGeom>
          <a:noFill/>
        </p:spPr>
        <p:txBody>
          <a:bodyPr wrap="square" rtlCol="0">
            <a:spAutoFit/>
          </a:bodyPr>
          <a:lstStyle/>
          <a:p>
            <a:r>
              <a:rPr lang="en-US" sz="2800" dirty="0"/>
              <a:t>(351.721)</a:t>
            </a:r>
            <a:r>
              <a:rPr lang="en-US" sz="2800" baseline="-25000" dirty="0"/>
              <a:t>8</a:t>
            </a:r>
          </a:p>
        </p:txBody>
      </p:sp>
      <p:cxnSp>
        <p:nvCxnSpPr>
          <p:cNvPr id="12" name="Straight Arrow Connector 11">
            <a:extLst>
              <a:ext uri="{FF2B5EF4-FFF2-40B4-BE49-F238E27FC236}">
                <a16:creationId xmlns:a16="http://schemas.microsoft.com/office/drawing/2014/main" id="{DA64265D-3FAA-225D-1D75-347B9A9D2EAA}"/>
              </a:ext>
            </a:extLst>
          </p:cNvPr>
          <p:cNvCxnSpPr>
            <a:cxnSpLocks/>
          </p:cNvCxnSpPr>
          <p:nvPr/>
        </p:nvCxnSpPr>
        <p:spPr>
          <a:xfrm flipH="1">
            <a:off x="3602736" y="3047637"/>
            <a:ext cx="1267686" cy="52423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CC9618-1855-229A-F3C7-A7E52D60EC10}"/>
              </a:ext>
            </a:extLst>
          </p:cNvPr>
          <p:cNvCxnSpPr>
            <a:cxnSpLocks/>
          </p:cNvCxnSpPr>
          <p:nvPr/>
        </p:nvCxnSpPr>
        <p:spPr>
          <a:xfrm flipH="1">
            <a:off x="4574261" y="3047637"/>
            <a:ext cx="412331" cy="585785"/>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8978F40-B35C-7F5E-BC3F-1AB269AB2D03}"/>
              </a:ext>
            </a:extLst>
          </p:cNvPr>
          <p:cNvSpPr txBox="1"/>
          <p:nvPr/>
        </p:nvSpPr>
        <p:spPr>
          <a:xfrm>
            <a:off x="3256700" y="3633422"/>
            <a:ext cx="692071" cy="461665"/>
          </a:xfrm>
          <a:prstGeom prst="rect">
            <a:avLst/>
          </a:prstGeom>
          <a:noFill/>
        </p:spPr>
        <p:txBody>
          <a:bodyPr wrap="square" rtlCol="0">
            <a:spAutoFit/>
          </a:bodyPr>
          <a:lstStyle/>
          <a:p>
            <a:r>
              <a:rPr lang="en-US" sz="2400" dirty="0"/>
              <a:t>011</a:t>
            </a:r>
          </a:p>
        </p:txBody>
      </p:sp>
      <p:sp>
        <p:nvSpPr>
          <p:cNvPr id="15" name="TextBox 14">
            <a:extLst>
              <a:ext uri="{FF2B5EF4-FFF2-40B4-BE49-F238E27FC236}">
                <a16:creationId xmlns:a16="http://schemas.microsoft.com/office/drawing/2014/main" id="{F4A0CFCB-8506-B95F-38EA-2373DF6C4416}"/>
              </a:ext>
            </a:extLst>
          </p:cNvPr>
          <p:cNvSpPr txBox="1"/>
          <p:nvPr/>
        </p:nvSpPr>
        <p:spPr>
          <a:xfrm>
            <a:off x="4246105" y="3598999"/>
            <a:ext cx="692071" cy="461665"/>
          </a:xfrm>
          <a:prstGeom prst="rect">
            <a:avLst/>
          </a:prstGeom>
          <a:noFill/>
        </p:spPr>
        <p:txBody>
          <a:bodyPr wrap="square" rtlCol="0">
            <a:spAutoFit/>
          </a:bodyPr>
          <a:lstStyle/>
          <a:p>
            <a:r>
              <a:rPr lang="en-US" sz="2400" dirty="0"/>
              <a:t>101</a:t>
            </a:r>
          </a:p>
        </p:txBody>
      </p:sp>
      <p:cxnSp>
        <p:nvCxnSpPr>
          <p:cNvPr id="18" name="Straight Arrow Connector 17">
            <a:extLst>
              <a:ext uri="{FF2B5EF4-FFF2-40B4-BE49-F238E27FC236}">
                <a16:creationId xmlns:a16="http://schemas.microsoft.com/office/drawing/2014/main" id="{2A4EE362-0148-7F40-CF10-F7CA8A9250A4}"/>
              </a:ext>
            </a:extLst>
          </p:cNvPr>
          <p:cNvCxnSpPr>
            <a:cxnSpLocks/>
          </p:cNvCxnSpPr>
          <p:nvPr/>
        </p:nvCxnSpPr>
        <p:spPr>
          <a:xfrm>
            <a:off x="5216458" y="3047637"/>
            <a:ext cx="227080" cy="612344"/>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80AF0E2-CC6E-EE1A-9DB5-555F1DAFA0C4}"/>
              </a:ext>
            </a:extLst>
          </p:cNvPr>
          <p:cNvSpPr txBox="1"/>
          <p:nvPr/>
        </p:nvSpPr>
        <p:spPr>
          <a:xfrm>
            <a:off x="5184421" y="3598999"/>
            <a:ext cx="692071" cy="461665"/>
          </a:xfrm>
          <a:prstGeom prst="rect">
            <a:avLst/>
          </a:prstGeom>
          <a:noFill/>
        </p:spPr>
        <p:txBody>
          <a:bodyPr wrap="square" rtlCol="0">
            <a:spAutoFit/>
          </a:bodyPr>
          <a:lstStyle/>
          <a:p>
            <a:r>
              <a:rPr lang="en-US" sz="2400" dirty="0"/>
              <a:t>001</a:t>
            </a:r>
          </a:p>
        </p:txBody>
      </p:sp>
      <p:sp>
        <p:nvSpPr>
          <p:cNvPr id="22" name="TextBox 21">
            <a:extLst>
              <a:ext uri="{FF2B5EF4-FFF2-40B4-BE49-F238E27FC236}">
                <a16:creationId xmlns:a16="http://schemas.microsoft.com/office/drawing/2014/main" id="{6698379B-3572-5C00-688D-D42279A767CC}"/>
              </a:ext>
            </a:extLst>
          </p:cNvPr>
          <p:cNvSpPr txBox="1"/>
          <p:nvPr/>
        </p:nvSpPr>
        <p:spPr>
          <a:xfrm>
            <a:off x="778345" y="4852156"/>
            <a:ext cx="6005721" cy="523220"/>
          </a:xfrm>
          <a:prstGeom prst="rect">
            <a:avLst/>
          </a:prstGeom>
          <a:noFill/>
        </p:spPr>
        <p:txBody>
          <a:bodyPr wrap="square">
            <a:spAutoFit/>
          </a:bodyPr>
          <a:lstStyle/>
          <a:p>
            <a:r>
              <a:rPr lang="en-US" sz="2800" dirty="0"/>
              <a:t>(351.721)</a:t>
            </a:r>
            <a:r>
              <a:rPr lang="en-US" sz="2800" baseline="-25000" dirty="0"/>
              <a:t>8</a:t>
            </a:r>
            <a:r>
              <a:rPr lang="en-US" sz="2800" dirty="0"/>
              <a:t> =(011101001.111010001)</a:t>
            </a:r>
            <a:r>
              <a:rPr lang="en-US" sz="2800" baseline="-25000" dirty="0"/>
              <a:t> 2</a:t>
            </a:r>
          </a:p>
        </p:txBody>
      </p:sp>
      <p:sp>
        <p:nvSpPr>
          <p:cNvPr id="11" name="TextBox 10">
            <a:extLst>
              <a:ext uri="{FF2B5EF4-FFF2-40B4-BE49-F238E27FC236}">
                <a16:creationId xmlns:a16="http://schemas.microsoft.com/office/drawing/2014/main" id="{B8954C91-98F3-10F8-63C2-CDD60F64E4E2}"/>
              </a:ext>
            </a:extLst>
          </p:cNvPr>
          <p:cNvSpPr txBox="1"/>
          <p:nvPr/>
        </p:nvSpPr>
        <p:spPr>
          <a:xfrm>
            <a:off x="5883465" y="3598999"/>
            <a:ext cx="692071" cy="461665"/>
          </a:xfrm>
          <a:prstGeom prst="rect">
            <a:avLst/>
          </a:prstGeom>
          <a:noFill/>
        </p:spPr>
        <p:txBody>
          <a:bodyPr wrap="square" rtlCol="0">
            <a:spAutoFit/>
          </a:bodyPr>
          <a:lstStyle/>
          <a:p>
            <a:r>
              <a:rPr lang="en-US" sz="2400" dirty="0"/>
              <a:t>111</a:t>
            </a:r>
          </a:p>
        </p:txBody>
      </p:sp>
      <p:sp>
        <p:nvSpPr>
          <p:cNvPr id="16" name="TextBox 15">
            <a:extLst>
              <a:ext uri="{FF2B5EF4-FFF2-40B4-BE49-F238E27FC236}">
                <a16:creationId xmlns:a16="http://schemas.microsoft.com/office/drawing/2014/main" id="{BE8ADA9C-0048-7168-9315-3E9BC14AE7B8}"/>
              </a:ext>
            </a:extLst>
          </p:cNvPr>
          <p:cNvSpPr txBox="1"/>
          <p:nvPr/>
        </p:nvSpPr>
        <p:spPr>
          <a:xfrm>
            <a:off x="6625091" y="3583999"/>
            <a:ext cx="692071" cy="461665"/>
          </a:xfrm>
          <a:prstGeom prst="rect">
            <a:avLst/>
          </a:prstGeom>
          <a:noFill/>
        </p:spPr>
        <p:txBody>
          <a:bodyPr wrap="square" rtlCol="0">
            <a:spAutoFit/>
          </a:bodyPr>
          <a:lstStyle/>
          <a:p>
            <a:r>
              <a:rPr lang="en-US" sz="2400" dirty="0"/>
              <a:t>010</a:t>
            </a:r>
          </a:p>
        </p:txBody>
      </p:sp>
      <p:sp>
        <p:nvSpPr>
          <p:cNvPr id="17" name="TextBox 16">
            <a:extLst>
              <a:ext uri="{FF2B5EF4-FFF2-40B4-BE49-F238E27FC236}">
                <a16:creationId xmlns:a16="http://schemas.microsoft.com/office/drawing/2014/main" id="{592E3670-ADE0-4F10-E91F-68E73191D686}"/>
              </a:ext>
            </a:extLst>
          </p:cNvPr>
          <p:cNvSpPr txBox="1"/>
          <p:nvPr/>
        </p:nvSpPr>
        <p:spPr>
          <a:xfrm>
            <a:off x="7366717" y="3568999"/>
            <a:ext cx="692071" cy="461665"/>
          </a:xfrm>
          <a:prstGeom prst="rect">
            <a:avLst/>
          </a:prstGeom>
          <a:noFill/>
        </p:spPr>
        <p:txBody>
          <a:bodyPr wrap="square" rtlCol="0">
            <a:spAutoFit/>
          </a:bodyPr>
          <a:lstStyle/>
          <a:p>
            <a:r>
              <a:rPr lang="en-US" sz="2400" dirty="0"/>
              <a:t>001</a:t>
            </a:r>
          </a:p>
        </p:txBody>
      </p:sp>
      <p:cxnSp>
        <p:nvCxnSpPr>
          <p:cNvPr id="19" name="Straight Arrow Connector 18">
            <a:extLst>
              <a:ext uri="{FF2B5EF4-FFF2-40B4-BE49-F238E27FC236}">
                <a16:creationId xmlns:a16="http://schemas.microsoft.com/office/drawing/2014/main" id="{84D5E16D-8176-6D38-725A-3FECA686E6D1}"/>
              </a:ext>
            </a:extLst>
          </p:cNvPr>
          <p:cNvCxnSpPr>
            <a:cxnSpLocks/>
          </p:cNvCxnSpPr>
          <p:nvPr/>
        </p:nvCxnSpPr>
        <p:spPr>
          <a:xfrm>
            <a:off x="5489726" y="3029854"/>
            <a:ext cx="702411" cy="70978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ECE0B53-1589-B8DC-14DE-6C67221EA67F}"/>
              </a:ext>
            </a:extLst>
          </p:cNvPr>
          <p:cNvCxnSpPr>
            <a:cxnSpLocks/>
          </p:cNvCxnSpPr>
          <p:nvPr/>
        </p:nvCxnSpPr>
        <p:spPr>
          <a:xfrm>
            <a:off x="5672760" y="3022413"/>
            <a:ext cx="1259864" cy="67515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7799102-D157-73B6-4C51-5B6ADF8BD3F1}"/>
              </a:ext>
            </a:extLst>
          </p:cNvPr>
          <p:cNvCxnSpPr>
            <a:cxnSpLocks/>
          </p:cNvCxnSpPr>
          <p:nvPr/>
        </p:nvCxnSpPr>
        <p:spPr>
          <a:xfrm>
            <a:off x="5855794" y="3014972"/>
            <a:ext cx="1816236" cy="67067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B3265D6-1E73-1CC8-A580-9C48ADBFF16C}"/>
              </a:ext>
            </a:extLst>
          </p:cNvPr>
          <p:cNvSpPr>
            <a:spLocks noGrp="1"/>
          </p:cNvSpPr>
          <p:nvPr>
            <p:ph type="sldNum" sz="quarter" idx="12"/>
          </p:nvPr>
        </p:nvSpPr>
        <p:spPr/>
        <p:txBody>
          <a:bodyPr/>
          <a:lstStyle/>
          <a:p>
            <a:fld id="{A58F7FCD-7245-4342-A326-69F8B3EBD0D5}" type="slidenum">
              <a:rPr lang="en-US" smtClean="0"/>
              <a:t>25</a:t>
            </a:fld>
            <a:endParaRPr lang="en-US"/>
          </a:p>
        </p:txBody>
      </p:sp>
    </p:spTree>
    <p:extLst>
      <p:ext uri="{BB962C8B-B14F-4D97-AF65-F5344CB8AC3E}">
        <p14:creationId xmlns:p14="http://schemas.microsoft.com/office/powerpoint/2010/main" val="376891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Octal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20728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7" y="1539532"/>
            <a:ext cx="2560320" cy="523220"/>
          </a:xfrm>
          <a:prstGeom prst="rect">
            <a:avLst/>
          </a:prstGeom>
          <a:noFill/>
        </p:spPr>
        <p:txBody>
          <a:bodyPr wrap="square">
            <a:spAutoFit/>
          </a:bodyPr>
          <a:lstStyle/>
          <a:p>
            <a:r>
              <a:rPr lang="en-US" sz="2800" b="1" dirty="0"/>
              <a:t>Binary to Octal:</a:t>
            </a:r>
          </a:p>
        </p:txBody>
      </p:sp>
      <p:sp>
        <p:nvSpPr>
          <p:cNvPr id="15" name="TextBox 14">
            <a:extLst>
              <a:ext uri="{FF2B5EF4-FFF2-40B4-BE49-F238E27FC236}">
                <a16:creationId xmlns:a16="http://schemas.microsoft.com/office/drawing/2014/main" id="{F4A0CFCB-8506-B95F-38EA-2373DF6C4416}"/>
              </a:ext>
            </a:extLst>
          </p:cNvPr>
          <p:cNvSpPr txBox="1"/>
          <p:nvPr/>
        </p:nvSpPr>
        <p:spPr>
          <a:xfrm>
            <a:off x="4989694" y="4308690"/>
            <a:ext cx="692071" cy="461665"/>
          </a:xfrm>
          <a:prstGeom prst="rect">
            <a:avLst/>
          </a:prstGeom>
          <a:noFill/>
        </p:spPr>
        <p:txBody>
          <a:bodyPr wrap="square" rtlCol="0">
            <a:spAutoFit/>
          </a:bodyPr>
          <a:lstStyle/>
          <a:p>
            <a:r>
              <a:rPr lang="en-US" sz="2400" dirty="0"/>
              <a:t>100</a:t>
            </a:r>
          </a:p>
        </p:txBody>
      </p:sp>
      <p:sp>
        <p:nvSpPr>
          <p:cNvPr id="21" name="TextBox 20">
            <a:extLst>
              <a:ext uri="{FF2B5EF4-FFF2-40B4-BE49-F238E27FC236}">
                <a16:creationId xmlns:a16="http://schemas.microsoft.com/office/drawing/2014/main" id="{E80AF0E2-CC6E-EE1A-9DB5-555F1DAFA0C4}"/>
              </a:ext>
            </a:extLst>
          </p:cNvPr>
          <p:cNvSpPr txBox="1"/>
          <p:nvPr/>
        </p:nvSpPr>
        <p:spPr>
          <a:xfrm>
            <a:off x="4352991" y="4314501"/>
            <a:ext cx="692071" cy="461665"/>
          </a:xfrm>
          <a:prstGeom prst="rect">
            <a:avLst/>
          </a:prstGeom>
          <a:noFill/>
        </p:spPr>
        <p:txBody>
          <a:bodyPr wrap="square" rtlCol="0">
            <a:spAutoFit/>
          </a:bodyPr>
          <a:lstStyle/>
          <a:p>
            <a:r>
              <a:rPr lang="en-US" sz="2400" dirty="0"/>
              <a:t>001</a:t>
            </a:r>
          </a:p>
        </p:txBody>
      </p:sp>
      <p:sp>
        <p:nvSpPr>
          <p:cNvPr id="22" name="TextBox 21">
            <a:extLst>
              <a:ext uri="{FF2B5EF4-FFF2-40B4-BE49-F238E27FC236}">
                <a16:creationId xmlns:a16="http://schemas.microsoft.com/office/drawing/2014/main" id="{6698379B-3572-5C00-688D-D42279A767CC}"/>
              </a:ext>
            </a:extLst>
          </p:cNvPr>
          <p:cNvSpPr txBox="1"/>
          <p:nvPr/>
        </p:nvSpPr>
        <p:spPr>
          <a:xfrm>
            <a:off x="778346" y="5722933"/>
            <a:ext cx="6005721" cy="523220"/>
          </a:xfrm>
          <a:prstGeom prst="rect">
            <a:avLst/>
          </a:prstGeom>
          <a:noFill/>
        </p:spPr>
        <p:txBody>
          <a:bodyPr wrap="square">
            <a:spAutoFit/>
          </a:bodyPr>
          <a:lstStyle/>
          <a:p>
            <a:r>
              <a:rPr lang="en-US" sz="2800" dirty="0"/>
              <a:t>(1100100.11001)</a:t>
            </a:r>
            <a:r>
              <a:rPr lang="en-US" sz="2800" baseline="-25000" dirty="0"/>
              <a:t>8</a:t>
            </a:r>
            <a:r>
              <a:rPr lang="en-US" sz="2800" dirty="0"/>
              <a:t> =(144.62)</a:t>
            </a:r>
            <a:r>
              <a:rPr lang="en-US" sz="2800" baseline="-25000" dirty="0"/>
              <a:t> 2</a:t>
            </a:r>
          </a:p>
        </p:txBody>
      </p:sp>
      <p:sp>
        <p:nvSpPr>
          <p:cNvPr id="27" name="TextBox 26">
            <a:extLst>
              <a:ext uri="{FF2B5EF4-FFF2-40B4-BE49-F238E27FC236}">
                <a16:creationId xmlns:a16="http://schemas.microsoft.com/office/drawing/2014/main" id="{1138EFC5-BC18-E916-9E6B-70D8C95E32DB}"/>
              </a:ext>
            </a:extLst>
          </p:cNvPr>
          <p:cNvSpPr txBox="1"/>
          <p:nvPr/>
        </p:nvSpPr>
        <p:spPr>
          <a:xfrm>
            <a:off x="8707129" y="4338848"/>
            <a:ext cx="1673028" cy="369332"/>
          </a:xfrm>
          <a:prstGeom prst="rect">
            <a:avLst/>
          </a:prstGeom>
          <a:noFill/>
          <a:ln w="19050">
            <a:solidFill>
              <a:schemeClr val="tx1"/>
            </a:solidFill>
          </a:ln>
        </p:spPr>
        <p:txBody>
          <a:bodyPr wrap="square" rtlCol="0">
            <a:spAutoFit/>
          </a:bodyPr>
          <a:lstStyle/>
          <a:p>
            <a:r>
              <a:rPr lang="en-US" dirty="0"/>
              <a:t>Padding with 0</a:t>
            </a:r>
          </a:p>
        </p:txBody>
      </p:sp>
      <p:sp>
        <p:nvSpPr>
          <p:cNvPr id="11" name="TextBox 10">
            <a:extLst>
              <a:ext uri="{FF2B5EF4-FFF2-40B4-BE49-F238E27FC236}">
                <a16:creationId xmlns:a16="http://schemas.microsoft.com/office/drawing/2014/main" id="{B8954C91-98F3-10F8-63C2-CDD60F64E4E2}"/>
              </a:ext>
            </a:extLst>
          </p:cNvPr>
          <p:cNvSpPr txBox="1"/>
          <p:nvPr/>
        </p:nvSpPr>
        <p:spPr>
          <a:xfrm>
            <a:off x="6228839" y="4299193"/>
            <a:ext cx="692071" cy="461665"/>
          </a:xfrm>
          <a:prstGeom prst="rect">
            <a:avLst/>
          </a:prstGeom>
          <a:noFill/>
        </p:spPr>
        <p:txBody>
          <a:bodyPr wrap="square" rtlCol="0">
            <a:spAutoFit/>
          </a:bodyPr>
          <a:lstStyle/>
          <a:p>
            <a:r>
              <a:rPr lang="en-US" sz="2400" dirty="0"/>
              <a:t>110</a:t>
            </a:r>
          </a:p>
        </p:txBody>
      </p:sp>
      <p:sp>
        <p:nvSpPr>
          <p:cNvPr id="3" name="TextBox 2">
            <a:extLst>
              <a:ext uri="{FF2B5EF4-FFF2-40B4-BE49-F238E27FC236}">
                <a16:creationId xmlns:a16="http://schemas.microsoft.com/office/drawing/2014/main" id="{73C28346-391D-3D60-08BF-4631A0222F81}"/>
              </a:ext>
            </a:extLst>
          </p:cNvPr>
          <p:cNvSpPr txBox="1"/>
          <p:nvPr/>
        </p:nvSpPr>
        <p:spPr>
          <a:xfrm>
            <a:off x="789488" y="2019565"/>
            <a:ext cx="10838687"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Group the binary digits into three-bit groups starting at the radix point and going both ways, padding with zeros as needed in the fractional part.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Convert each group of three bits to an octal digit.</a:t>
            </a:r>
          </a:p>
        </p:txBody>
      </p:sp>
      <p:sp>
        <p:nvSpPr>
          <p:cNvPr id="9" name="TextBox 8">
            <a:extLst>
              <a:ext uri="{FF2B5EF4-FFF2-40B4-BE49-F238E27FC236}">
                <a16:creationId xmlns:a16="http://schemas.microsoft.com/office/drawing/2014/main" id="{52B98879-6D81-C94B-9BA5-BDD970483066}"/>
              </a:ext>
            </a:extLst>
          </p:cNvPr>
          <p:cNvSpPr txBox="1"/>
          <p:nvPr/>
        </p:nvSpPr>
        <p:spPr>
          <a:xfrm>
            <a:off x="730082" y="3277442"/>
            <a:ext cx="3668181" cy="523220"/>
          </a:xfrm>
          <a:prstGeom prst="rect">
            <a:avLst/>
          </a:prstGeom>
          <a:noFill/>
        </p:spPr>
        <p:txBody>
          <a:bodyPr wrap="square">
            <a:spAutoFit/>
          </a:bodyPr>
          <a:lstStyle/>
          <a:p>
            <a:r>
              <a:rPr lang="en-US" sz="2800" dirty="0"/>
              <a:t>(1100100.11001)</a:t>
            </a:r>
            <a:r>
              <a:rPr lang="en-US" sz="2800" baseline="-25000" dirty="0"/>
              <a:t>2</a:t>
            </a:r>
            <a:r>
              <a:rPr lang="en-US" sz="2800" dirty="0"/>
              <a:t> =(?)</a:t>
            </a:r>
            <a:r>
              <a:rPr lang="en-US" sz="2800" baseline="-25000" dirty="0"/>
              <a:t> 8</a:t>
            </a:r>
          </a:p>
        </p:txBody>
      </p:sp>
      <p:sp>
        <p:nvSpPr>
          <p:cNvPr id="20" name="TextBox 19">
            <a:extLst>
              <a:ext uri="{FF2B5EF4-FFF2-40B4-BE49-F238E27FC236}">
                <a16:creationId xmlns:a16="http://schemas.microsoft.com/office/drawing/2014/main" id="{74698826-00F3-6772-0188-E5F1AC65268E}"/>
              </a:ext>
            </a:extLst>
          </p:cNvPr>
          <p:cNvSpPr txBox="1"/>
          <p:nvPr/>
        </p:nvSpPr>
        <p:spPr>
          <a:xfrm>
            <a:off x="4651271" y="3633136"/>
            <a:ext cx="3162344" cy="523220"/>
          </a:xfrm>
          <a:prstGeom prst="rect">
            <a:avLst/>
          </a:prstGeom>
          <a:noFill/>
        </p:spPr>
        <p:txBody>
          <a:bodyPr wrap="square" rtlCol="0">
            <a:spAutoFit/>
          </a:bodyPr>
          <a:lstStyle/>
          <a:p>
            <a:r>
              <a:rPr lang="en-US" sz="2800" dirty="0"/>
              <a:t>(1100100.11001)</a:t>
            </a:r>
            <a:r>
              <a:rPr lang="en-US" sz="2800" baseline="-25000" dirty="0"/>
              <a:t>8</a:t>
            </a:r>
          </a:p>
        </p:txBody>
      </p:sp>
      <p:sp>
        <p:nvSpPr>
          <p:cNvPr id="29" name="Rectangle 28">
            <a:extLst>
              <a:ext uri="{FF2B5EF4-FFF2-40B4-BE49-F238E27FC236}">
                <a16:creationId xmlns:a16="http://schemas.microsoft.com/office/drawing/2014/main" id="{AF9C630D-D0B7-D465-D5C9-00A129CFA1CE}"/>
              </a:ext>
            </a:extLst>
          </p:cNvPr>
          <p:cNvSpPr/>
          <p:nvPr/>
        </p:nvSpPr>
        <p:spPr>
          <a:xfrm>
            <a:off x="5597525" y="3756025"/>
            <a:ext cx="533400" cy="295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7D0DB0-2B1A-8C79-4029-91FAE5800C71}"/>
              </a:ext>
            </a:extLst>
          </p:cNvPr>
          <p:cNvSpPr/>
          <p:nvPr/>
        </p:nvSpPr>
        <p:spPr>
          <a:xfrm>
            <a:off x="5032196" y="3756025"/>
            <a:ext cx="533400" cy="295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7A005E6-C0E1-ACBD-5C02-5B63EC0CBAD2}"/>
              </a:ext>
            </a:extLst>
          </p:cNvPr>
          <p:cNvSpPr/>
          <p:nvPr/>
        </p:nvSpPr>
        <p:spPr>
          <a:xfrm>
            <a:off x="6212925" y="3756025"/>
            <a:ext cx="533400" cy="2952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C498B8A-5769-B79F-C3D7-4257A7088D45}"/>
              </a:ext>
            </a:extLst>
          </p:cNvPr>
          <p:cNvSpPr/>
          <p:nvPr/>
        </p:nvSpPr>
        <p:spPr>
          <a:xfrm>
            <a:off x="4826346" y="3756025"/>
            <a:ext cx="189885" cy="295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2782F19-35DE-E98A-1796-2546671CB706}"/>
              </a:ext>
            </a:extLst>
          </p:cNvPr>
          <p:cNvSpPr/>
          <p:nvPr/>
        </p:nvSpPr>
        <p:spPr>
          <a:xfrm>
            <a:off x="6769390" y="3761413"/>
            <a:ext cx="338641" cy="2952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EADFAFED-A990-BAAE-BE96-0CD1698E237D}"/>
              </a:ext>
            </a:extLst>
          </p:cNvPr>
          <p:cNvCxnSpPr>
            <a:cxnSpLocks/>
          </p:cNvCxnSpPr>
          <p:nvPr/>
        </p:nvCxnSpPr>
        <p:spPr>
          <a:xfrm>
            <a:off x="6437490" y="4051300"/>
            <a:ext cx="113540" cy="346694"/>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5A207B-64F7-0B12-8E48-3FB579157B61}"/>
              </a:ext>
            </a:extLst>
          </p:cNvPr>
          <p:cNvCxnSpPr>
            <a:cxnSpLocks/>
          </p:cNvCxnSpPr>
          <p:nvPr/>
        </p:nvCxnSpPr>
        <p:spPr>
          <a:xfrm flipH="1">
            <a:off x="4651271" y="4068010"/>
            <a:ext cx="286004" cy="32845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DBE262-5081-7915-7547-68869F9AB3A4}"/>
              </a:ext>
            </a:extLst>
          </p:cNvPr>
          <p:cNvCxnSpPr>
            <a:cxnSpLocks/>
          </p:cNvCxnSpPr>
          <p:nvPr/>
        </p:nvCxnSpPr>
        <p:spPr>
          <a:xfrm>
            <a:off x="6945352" y="4068310"/>
            <a:ext cx="259004" cy="306747"/>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4E185B-F67B-9E28-EB42-307478C8FBBD}"/>
              </a:ext>
            </a:extLst>
          </p:cNvPr>
          <p:cNvSpPr txBox="1"/>
          <p:nvPr/>
        </p:nvSpPr>
        <p:spPr>
          <a:xfrm>
            <a:off x="6920910" y="4292682"/>
            <a:ext cx="692071" cy="461665"/>
          </a:xfrm>
          <a:prstGeom prst="rect">
            <a:avLst/>
          </a:prstGeom>
          <a:noFill/>
        </p:spPr>
        <p:txBody>
          <a:bodyPr wrap="square" rtlCol="0">
            <a:spAutoFit/>
          </a:bodyPr>
          <a:lstStyle/>
          <a:p>
            <a:r>
              <a:rPr lang="en-US" sz="2400" dirty="0"/>
              <a:t>01</a:t>
            </a:r>
            <a:r>
              <a:rPr lang="en-US" sz="2400" dirty="0">
                <a:solidFill>
                  <a:schemeClr val="accent2"/>
                </a:solidFill>
              </a:rPr>
              <a:t>0</a:t>
            </a:r>
          </a:p>
        </p:txBody>
      </p:sp>
      <p:sp>
        <p:nvSpPr>
          <p:cNvPr id="47" name="TextBox 46">
            <a:extLst>
              <a:ext uri="{FF2B5EF4-FFF2-40B4-BE49-F238E27FC236}">
                <a16:creationId xmlns:a16="http://schemas.microsoft.com/office/drawing/2014/main" id="{BAA29C45-5D0D-89FA-785D-19CA9A7C98CA}"/>
              </a:ext>
            </a:extLst>
          </p:cNvPr>
          <p:cNvSpPr txBox="1"/>
          <p:nvPr/>
        </p:nvSpPr>
        <p:spPr>
          <a:xfrm>
            <a:off x="5592136" y="4305704"/>
            <a:ext cx="692071" cy="461665"/>
          </a:xfrm>
          <a:prstGeom prst="rect">
            <a:avLst/>
          </a:prstGeom>
          <a:noFill/>
        </p:spPr>
        <p:txBody>
          <a:bodyPr wrap="square" rtlCol="0">
            <a:spAutoFit/>
          </a:bodyPr>
          <a:lstStyle/>
          <a:p>
            <a:r>
              <a:rPr lang="en-US" sz="2400" dirty="0"/>
              <a:t>100</a:t>
            </a:r>
          </a:p>
        </p:txBody>
      </p:sp>
      <p:cxnSp>
        <p:nvCxnSpPr>
          <p:cNvPr id="48" name="Straight Arrow Connector 47">
            <a:extLst>
              <a:ext uri="{FF2B5EF4-FFF2-40B4-BE49-F238E27FC236}">
                <a16:creationId xmlns:a16="http://schemas.microsoft.com/office/drawing/2014/main" id="{EB0703CA-9547-1740-BE52-24AF5A4B4A8A}"/>
              </a:ext>
            </a:extLst>
          </p:cNvPr>
          <p:cNvCxnSpPr>
            <a:cxnSpLocks/>
          </p:cNvCxnSpPr>
          <p:nvPr/>
        </p:nvCxnSpPr>
        <p:spPr>
          <a:xfrm flipH="1">
            <a:off x="5270650" y="4058149"/>
            <a:ext cx="58879" cy="34469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C405A1A-0322-D4CD-A780-A3C3C60653A3}"/>
              </a:ext>
            </a:extLst>
          </p:cNvPr>
          <p:cNvCxnSpPr>
            <a:cxnSpLocks/>
          </p:cNvCxnSpPr>
          <p:nvPr/>
        </p:nvCxnSpPr>
        <p:spPr>
          <a:xfrm>
            <a:off x="5856638" y="4057811"/>
            <a:ext cx="33391" cy="33517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BCA914-A5C8-5940-CA0A-9997E9712E12}"/>
              </a:ext>
            </a:extLst>
          </p:cNvPr>
          <p:cNvCxnSpPr/>
          <p:nvPr/>
        </p:nvCxnSpPr>
        <p:spPr>
          <a:xfrm>
            <a:off x="4385881" y="4700588"/>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490EC4A8-4ADF-C7BF-1373-820889E2F7AE}"/>
              </a:ext>
            </a:extLst>
          </p:cNvPr>
          <p:cNvCxnSpPr/>
          <p:nvPr/>
        </p:nvCxnSpPr>
        <p:spPr>
          <a:xfrm>
            <a:off x="5037387" y="4695826"/>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00BF068A-F821-6A0B-A935-0367ECB615BC}"/>
              </a:ext>
            </a:extLst>
          </p:cNvPr>
          <p:cNvCxnSpPr/>
          <p:nvPr/>
        </p:nvCxnSpPr>
        <p:spPr>
          <a:xfrm>
            <a:off x="5688893" y="4691064"/>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FD0F9EF4-EA16-3F53-9989-7743CFB60D2A}"/>
              </a:ext>
            </a:extLst>
          </p:cNvPr>
          <p:cNvCxnSpPr/>
          <p:nvPr/>
        </p:nvCxnSpPr>
        <p:spPr>
          <a:xfrm>
            <a:off x="6340399" y="4686302"/>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34C2A001-8465-B6CC-7E89-13939F41D47B}"/>
              </a:ext>
            </a:extLst>
          </p:cNvPr>
          <p:cNvCxnSpPr/>
          <p:nvPr/>
        </p:nvCxnSpPr>
        <p:spPr>
          <a:xfrm>
            <a:off x="6991905" y="4681540"/>
            <a:ext cx="584284" cy="0"/>
          </a:xfrm>
          <a:prstGeom prst="line">
            <a:avLst/>
          </a:prstGeom>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20EA3A9-D819-2C83-9333-CE16DBE10AC0}"/>
              </a:ext>
            </a:extLst>
          </p:cNvPr>
          <p:cNvSpPr txBox="1"/>
          <p:nvPr/>
        </p:nvSpPr>
        <p:spPr>
          <a:xfrm>
            <a:off x="4495444" y="4679466"/>
            <a:ext cx="309310" cy="461665"/>
          </a:xfrm>
          <a:prstGeom prst="rect">
            <a:avLst/>
          </a:prstGeom>
          <a:noFill/>
        </p:spPr>
        <p:txBody>
          <a:bodyPr wrap="square" rtlCol="0">
            <a:spAutoFit/>
          </a:bodyPr>
          <a:lstStyle/>
          <a:p>
            <a:r>
              <a:rPr lang="en-US" sz="2400" dirty="0"/>
              <a:t>1</a:t>
            </a:r>
          </a:p>
        </p:txBody>
      </p:sp>
      <p:sp>
        <p:nvSpPr>
          <p:cNvPr id="59" name="TextBox 58">
            <a:extLst>
              <a:ext uri="{FF2B5EF4-FFF2-40B4-BE49-F238E27FC236}">
                <a16:creationId xmlns:a16="http://schemas.microsoft.com/office/drawing/2014/main" id="{1B63A338-EC24-0754-C357-30667DBF9595}"/>
              </a:ext>
            </a:extLst>
          </p:cNvPr>
          <p:cNvSpPr txBox="1"/>
          <p:nvPr/>
        </p:nvSpPr>
        <p:spPr>
          <a:xfrm>
            <a:off x="5144428" y="4679465"/>
            <a:ext cx="309310" cy="461665"/>
          </a:xfrm>
          <a:prstGeom prst="rect">
            <a:avLst/>
          </a:prstGeom>
          <a:noFill/>
        </p:spPr>
        <p:txBody>
          <a:bodyPr wrap="square" rtlCol="0">
            <a:spAutoFit/>
          </a:bodyPr>
          <a:lstStyle/>
          <a:p>
            <a:r>
              <a:rPr lang="en-US" sz="2400" dirty="0"/>
              <a:t>4</a:t>
            </a:r>
          </a:p>
        </p:txBody>
      </p:sp>
      <p:sp>
        <p:nvSpPr>
          <p:cNvPr id="60" name="TextBox 59">
            <a:extLst>
              <a:ext uri="{FF2B5EF4-FFF2-40B4-BE49-F238E27FC236}">
                <a16:creationId xmlns:a16="http://schemas.microsoft.com/office/drawing/2014/main" id="{3353CE7D-BF24-D0C8-6B34-9449A55B8035}"/>
              </a:ext>
            </a:extLst>
          </p:cNvPr>
          <p:cNvSpPr txBox="1"/>
          <p:nvPr/>
        </p:nvSpPr>
        <p:spPr>
          <a:xfrm>
            <a:off x="5758062" y="4679464"/>
            <a:ext cx="309310" cy="461665"/>
          </a:xfrm>
          <a:prstGeom prst="rect">
            <a:avLst/>
          </a:prstGeom>
          <a:noFill/>
        </p:spPr>
        <p:txBody>
          <a:bodyPr wrap="square" rtlCol="0">
            <a:spAutoFit/>
          </a:bodyPr>
          <a:lstStyle/>
          <a:p>
            <a:r>
              <a:rPr lang="en-US" sz="2400" dirty="0"/>
              <a:t>4</a:t>
            </a:r>
          </a:p>
        </p:txBody>
      </p:sp>
      <p:sp>
        <p:nvSpPr>
          <p:cNvPr id="61" name="TextBox 60">
            <a:extLst>
              <a:ext uri="{FF2B5EF4-FFF2-40B4-BE49-F238E27FC236}">
                <a16:creationId xmlns:a16="http://schemas.microsoft.com/office/drawing/2014/main" id="{D827EFB5-3806-E5CB-B9BB-0483E8E7CAC8}"/>
              </a:ext>
            </a:extLst>
          </p:cNvPr>
          <p:cNvSpPr txBox="1"/>
          <p:nvPr/>
        </p:nvSpPr>
        <p:spPr>
          <a:xfrm>
            <a:off x="6433876" y="4679464"/>
            <a:ext cx="309310" cy="461665"/>
          </a:xfrm>
          <a:prstGeom prst="rect">
            <a:avLst/>
          </a:prstGeom>
          <a:noFill/>
        </p:spPr>
        <p:txBody>
          <a:bodyPr wrap="square" rtlCol="0">
            <a:spAutoFit/>
          </a:bodyPr>
          <a:lstStyle/>
          <a:p>
            <a:r>
              <a:rPr lang="en-US" sz="2400" dirty="0"/>
              <a:t>6</a:t>
            </a:r>
          </a:p>
        </p:txBody>
      </p:sp>
      <p:sp>
        <p:nvSpPr>
          <p:cNvPr id="62" name="TextBox 61">
            <a:extLst>
              <a:ext uri="{FF2B5EF4-FFF2-40B4-BE49-F238E27FC236}">
                <a16:creationId xmlns:a16="http://schemas.microsoft.com/office/drawing/2014/main" id="{A4FE22C0-865F-2AF2-7DE5-13BC0455DC9C}"/>
              </a:ext>
            </a:extLst>
          </p:cNvPr>
          <p:cNvSpPr txBox="1"/>
          <p:nvPr/>
        </p:nvSpPr>
        <p:spPr>
          <a:xfrm>
            <a:off x="7108031" y="4669940"/>
            <a:ext cx="309310" cy="461665"/>
          </a:xfrm>
          <a:prstGeom prst="rect">
            <a:avLst/>
          </a:prstGeom>
          <a:noFill/>
        </p:spPr>
        <p:txBody>
          <a:bodyPr wrap="square" rtlCol="0">
            <a:spAutoFit/>
          </a:bodyPr>
          <a:lstStyle/>
          <a:p>
            <a:r>
              <a:rPr lang="en-US" sz="2400" dirty="0"/>
              <a:t>2</a:t>
            </a:r>
          </a:p>
        </p:txBody>
      </p:sp>
      <p:sp>
        <p:nvSpPr>
          <p:cNvPr id="64" name="Rectangle 63">
            <a:extLst>
              <a:ext uri="{FF2B5EF4-FFF2-40B4-BE49-F238E27FC236}">
                <a16:creationId xmlns:a16="http://schemas.microsoft.com/office/drawing/2014/main" id="{25DE2FD4-951D-7DE5-F06D-11D3DB931817}"/>
              </a:ext>
            </a:extLst>
          </p:cNvPr>
          <p:cNvSpPr/>
          <p:nvPr/>
        </p:nvSpPr>
        <p:spPr>
          <a:xfrm>
            <a:off x="7306971" y="4408731"/>
            <a:ext cx="184442" cy="22956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Right 65">
            <a:extLst>
              <a:ext uri="{FF2B5EF4-FFF2-40B4-BE49-F238E27FC236}">
                <a16:creationId xmlns:a16="http://schemas.microsoft.com/office/drawing/2014/main" id="{B857FE04-955C-1B13-967B-D62C2ED1F4C1}"/>
              </a:ext>
            </a:extLst>
          </p:cNvPr>
          <p:cNvSpPr/>
          <p:nvPr/>
        </p:nvSpPr>
        <p:spPr>
          <a:xfrm>
            <a:off x="7491414" y="4439339"/>
            <a:ext cx="1215716" cy="1302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A51DC80-8B8D-B831-6C0B-95B75FACC83F}"/>
              </a:ext>
            </a:extLst>
          </p:cNvPr>
          <p:cNvSpPr>
            <a:spLocks noGrp="1"/>
          </p:cNvSpPr>
          <p:nvPr>
            <p:ph type="sldNum" sz="quarter" idx="12"/>
          </p:nvPr>
        </p:nvSpPr>
        <p:spPr/>
        <p:txBody>
          <a:bodyPr/>
          <a:lstStyle/>
          <a:p>
            <a:fld id="{A58F7FCD-7245-4342-A326-69F8B3EBD0D5}" type="slidenum">
              <a:rPr lang="en-US" smtClean="0"/>
              <a:t>26</a:t>
            </a:fld>
            <a:endParaRPr lang="en-US"/>
          </a:p>
        </p:txBody>
      </p:sp>
    </p:spTree>
    <p:extLst>
      <p:ext uri="{BB962C8B-B14F-4D97-AF65-F5344CB8AC3E}">
        <p14:creationId xmlns:p14="http://schemas.microsoft.com/office/powerpoint/2010/main" val="362442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err="1">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HexaDecimal</a:t>
            </a:r>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83477"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7" y="1539532"/>
            <a:ext cx="3883476" cy="523220"/>
          </a:xfrm>
          <a:prstGeom prst="rect">
            <a:avLst/>
          </a:prstGeom>
          <a:noFill/>
        </p:spPr>
        <p:txBody>
          <a:bodyPr wrap="square">
            <a:spAutoFit/>
          </a:bodyPr>
          <a:lstStyle/>
          <a:p>
            <a:r>
              <a:rPr lang="en-US" sz="2800" b="1" dirty="0"/>
              <a:t>Hexadecimal to Binary:</a:t>
            </a:r>
          </a:p>
        </p:txBody>
      </p:sp>
      <p:sp>
        <p:nvSpPr>
          <p:cNvPr id="9" name="TextBox 8">
            <a:extLst>
              <a:ext uri="{FF2B5EF4-FFF2-40B4-BE49-F238E27FC236}">
                <a16:creationId xmlns:a16="http://schemas.microsoft.com/office/drawing/2014/main" id="{674A148B-4B59-A224-BA84-779113E868B6}"/>
              </a:ext>
            </a:extLst>
          </p:cNvPr>
          <p:cNvSpPr txBox="1"/>
          <p:nvPr/>
        </p:nvSpPr>
        <p:spPr>
          <a:xfrm>
            <a:off x="493775" y="2770924"/>
            <a:ext cx="4309134" cy="954107"/>
          </a:xfrm>
          <a:prstGeom prst="rect">
            <a:avLst/>
          </a:prstGeom>
          <a:noFill/>
        </p:spPr>
        <p:txBody>
          <a:bodyPr wrap="square">
            <a:spAutoFit/>
          </a:bodyPr>
          <a:lstStyle/>
          <a:p>
            <a:r>
              <a:rPr lang="en-US" sz="2800" b="1" dirty="0"/>
              <a:t>Binary to Hexadecimal :</a:t>
            </a:r>
          </a:p>
          <a:p>
            <a:endParaRPr lang="en-US" sz="2800" b="1" dirty="0"/>
          </a:p>
        </p:txBody>
      </p:sp>
      <p:sp>
        <p:nvSpPr>
          <p:cNvPr id="10" name="TextBox 9">
            <a:extLst>
              <a:ext uri="{FF2B5EF4-FFF2-40B4-BE49-F238E27FC236}">
                <a16:creationId xmlns:a16="http://schemas.microsoft.com/office/drawing/2014/main" id="{B94B8AB5-6102-3BEF-64A7-44E1431A1C6D}"/>
              </a:ext>
            </a:extLst>
          </p:cNvPr>
          <p:cNvSpPr txBox="1"/>
          <p:nvPr/>
        </p:nvSpPr>
        <p:spPr>
          <a:xfrm>
            <a:off x="859536" y="2062752"/>
            <a:ext cx="10838687" cy="46166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Restate the Hexadecimal as four binary digits starting at the radix point and going both ways</a:t>
            </a:r>
            <a:r>
              <a:rPr lang="en-US" sz="2400" dirty="0"/>
              <a:t>.</a:t>
            </a:r>
            <a:endParaRPr lang="en-US" dirty="0"/>
          </a:p>
        </p:txBody>
      </p:sp>
      <p:sp>
        <p:nvSpPr>
          <p:cNvPr id="11" name="TextBox 10">
            <a:extLst>
              <a:ext uri="{FF2B5EF4-FFF2-40B4-BE49-F238E27FC236}">
                <a16:creationId xmlns:a16="http://schemas.microsoft.com/office/drawing/2014/main" id="{EEA47293-E385-6FC1-6144-D0CB3BEC0A06}"/>
              </a:ext>
            </a:extLst>
          </p:cNvPr>
          <p:cNvSpPr txBox="1"/>
          <p:nvPr/>
        </p:nvSpPr>
        <p:spPr>
          <a:xfrm>
            <a:off x="813099" y="3317858"/>
            <a:ext cx="10838687"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Group the binary digits into four-bit groups starting at the radix point and going both ways, padding with zeros as needed in the fractional part.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Convert each group of three bits to a Hexadecimal digit.</a:t>
            </a:r>
          </a:p>
        </p:txBody>
      </p:sp>
      <p:sp>
        <p:nvSpPr>
          <p:cNvPr id="3" name="Slide Number Placeholder 2">
            <a:extLst>
              <a:ext uri="{FF2B5EF4-FFF2-40B4-BE49-F238E27FC236}">
                <a16:creationId xmlns:a16="http://schemas.microsoft.com/office/drawing/2014/main" id="{42CF9EE2-2BF2-22CB-A724-20E1134340B7}"/>
              </a:ext>
            </a:extLst>
          </p:cNvPr>
          <p:cNvSpPr>
            <a:spLocks noGrp="1"/>
          </p:cNvSpPr>
          <p:nvPr>
            <p:ph type="sldNum" sz="quarter" idx="12"/>
          </p:nvPr>
        </p:nvSpPr>
        <p:spPr/>
        <p:txBody>
          <a:bodyPr/>
          <a:lstStyle/>
          <a:p>
            <a:fld id="{A58F7FCD-7245-4342-A326-69F8B3EBD0D5}" type="slidenum">
              <a:rPr lang="en-US" smtClean="0"/>
              <a:t>27</a:t>
            </a:fld>
            <a:endParaRPr lang="en-US"/>
          </a:p>
        </p:txBody>
      </p:sp>
    </p:spTree>
    <p:extLst>
      <p:ext uri="{BB962C8B-B14F-4D97-AF65-F5344CB8AC3E}">
        <p14:creationId xmlns:p14="http://schemas.microsoft.com/office/powerpoint/2010/main" val="377945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err="1">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HexaDecimal</a:t>
            </a:r>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83477"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7" y="1539532"/>
            <a:ext cx="3883476" cy="523220"/>
          </a:xfrm>
          <a:prstGeom prst="rect">
            <a:avLst/>
          </a:prstGeom>
          <a:noFill/>
        </p:spPr>
        <p:txBody>
          <a:bodyPr wrap="square">
            <a:spAutoFit/>
          </a:bodyPr>
          <a:lstStyle/>
          <a:p>
            <a:r>
              <a:rPr lang="en-US" sz="2800" b="1" dirty="0"/>
              <a:t>Hexadecimal to Binary:</a:t>
            </a:r>
          </a:p>
        </p:txBody>
      </p:sp>
      <p:sp>
        <p:nvSpPr>
          <p:cNvPr id="10" name="TextBox 9">
            <a:extLst>
              <a:ext uri="{FF2B5EF4-FFF2-40B4-BE49-F238E27FC236}">
                <a16:creationId xmlns:a16="http://schemas.microsoft.com/office/drawing/2014/main" id="{B94B8AB5-6102-3BEF-64A7-44E1431A1C6D}"/>
              </a:ext>
            </a:extLst>
          </p:cNvPr>
          <p:cNvSpPr txBox="1"/>
          <p:nvPr/>
        </p:nvSpPr>
        <p:spPr>
          <a:xfrm>
            <a:off x="859536" y="2062752"/>
            <a:ext cx="10838687" cy="46166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Restate the Hexadecimal as four binary digits starting at the radix point and going both ways</a:t>
            </a:r>
            <a:r>
              <a:rPr lang="en-US" sz="2400" dirty="0"/>
              <a:t>.</a:t>
            </a:r>
            <a:endParaRPr lang="en-US" dirty="0"/>
          </a:p>
        </p:txBody>
      </p:sp>
      <p:sp>
        <p:nvSpPr>
          <p:cNvPr id="3" name="TextBox 2">
            <a:extLst>
              <a:ext uri="{FF2B5EF4-FFF2-40B4-BE49-F238E27FC236}">
                <a16:creationId xmlns:a16="http://schemas.microsoft.com/office/drawing/2014/main" id="{C7AECFE9-DC0F-3FD4-438B-A8D33BF04079}"/>
              </a:ext>
            </a:extLst>
          </p:cNvPr>
          <p:cNvSpPr txBox="1"/>
          <p:nvPr/>
        </p:nvSpPr>
        <p:spPr>
          <a:xfrm>
            <a:off x="736615" y="2683696"/>
            <a:ext cx="2907792" cy="523220"/>
          </a:xfrm>
          <a:prstGeom prst="rect">
            <a:avLst/>
          </a:prstGeom>
          <a:noFill/>
        </p:spPr>
        <p:txBody>
          <a:bodyPr wrap="square">
            <a:spAutoFit/>
          </a:bodyPr>
          <a:lstStyle/>
          <a:p>
            <a:r>
              <a:rPr lang="en-US" sz="2800" dirty="0"/>
              <a:t>(65.DC)</a:t>
            </a:r>
            <a:r>
              <a:rPr lang="en-US" sz="2800" baseline="-25000" dirty="0"/>
              <a:t>16</a:t>
            </a:r>
            <a:r>
              <a:rPr lang="en-US" sz="2800" dirty="0"/>
              <a:t> =(?)</a:t>
            </a:r>
            <a:r>
              <a:rPr lang="en-US" sz="2800" baseline="-25000" dirty="0"/>
              <a:t> 2</a:t>
            </a:r>
          </a:p>
        </p:txBody>
      </p:sp>
      <p:sp>
        <p:nvSpPr>
          <p:cNvPr id="6" name="TextBox 5">
            <a:extLst>
              <a:ext uri="{FF2B5EF4-FFF2-40B4-BE49-F238E27FC236}">
                <a16:creationId xmlns:a16="http://schemas.microsoft.com/office/drawing/2014/main" id="{F328D559-AF7F-AA0A-D881-13F5F3DE2FDD}"/>
              </a:ext>
            </a:extLst>
          </p:cNvPr>
          <p:cNvSpPr txBox="1"/>
          <p:nvPr/>
        </p:nvSpPr>
        <p:spPr>
          <a:xfrm>
            <a:off x="4596914" y="2585864"/>
            <a:ext cx="1744243" cy="523220"/>
          </a:xfrm>
          <a:prstGeom prst="rect">
            <a:avLst/>
          </a:prstGeom>
          <a:noFill/>
        </p:spPr>
        <p:txBody>
          <a:bodyPr wrap="square" rtlCol="0">
            <a:spAutoFit/>
          </a:bodyPr>
          <a:lstStyle/>
          <a:p>
            <a:r>
              <a:rPr lang="en-US" sz="2800" dirty="0"/>
              <a:t>(65.DC)</a:t>
            </a:r>
            <a:r>
              <a:rPr lang="en-US" sz="2800" baseline="-25000" dirty="0"/>
              <a:t>16</a:t>
            </a:r>
          </a:p>
        </p:txBody>
      </p:sp>
      <p:cxnSp>
        <p:nvCxnSpPr>
          <p:cNvPr id="7" name="Straight Arrow Connector 6">
            <a:extLst>
              <a:ext uri="{FF2B5EF4-FFF2-40B4-BE49-F238E27FC236}">
                <a16:creationId xmlns:a16="http://schemas.microsoft.com/office/drawing/2014/main" id="{817F15F0-863C-5BA6-02CF-BC064BAE0E5C}"/>
              </a:ext>
            </a:extLst>
          </p:cNvPr>
          <p:cNvCxnSpPr>
            <a:cxnSpLocks/>
          </p:cNvCxnSpPr>
          <p:nvPr/>
        </p:nvCxnSpPr>
        <p:spPr>
          <a:xfrm flipH="1">
            <a:off x="3602736" y="3047637"/>
            <a:ext cx="1267686" cy="52423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9D7018-9755-0944-023D-CECA8401AC36}"/>
              </a:ext>
            </a:extLst>
          </p:cNvPr>
          <p:cNvCxnSpPr>
            <a:cxnSpLocks/>
          </p:cNvCxnSpPr>
          <p:nvPr/>
        </p:nvCxnSpPr>
        <p:spPr>
          <a:xfrm flipH="1">
            <a:off x="4574261" y="3047637"/>
            <a:ext cx="412331" cy="585785"/>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C77F99-2882-C534-4EE5-18428538338C}"/>
              </a:ext>
            </a:extLst>
          </p:cNvPr>
          <p:cNvSpPr txBox="1"/>
          <p:nvPr/>
        </p:nvSpPr>
        <p:spPr>
          <a:xfrm>
            <a:off x="3256700" y="3633422"/>
            <a:ext cx="840385" cy="461665"/>
          </a:xfrm>
          <a:prstGeom prst="rect">
            <a:avLst/>
          </a:prstGeom>
          <a:noFill/>
        </p:spPr>
        <p:txBody>
          <a:bodyPr wrap="square" rtlCol="0">
            <a:spAutoFit/>
          </a:bodyPr>
          <a:lstStyle/>
          <a:p>
            <a:r>
              <a:rPr lang="en-US" sz="2400" dirty="0"/>
              <a:t>0110</a:t>
            </a:r>
          </a:p>
        </p:txBody>
      </p:sp>
      <p:sp>
        <p:nvSpPr>
          <p:cNvPr id="14" name="TextBox 13">
            <a:extLst>
              <a:ext uri="{FF2B5EF4-FFF2-40B4-BE49-F238E27FC236}">
                <a16:creationId xmlns:a16="http://schemas.microsoft.com/office/drawing/2014/main" id="{0404EC7F-79AA-9756-407D-9C3092F6A49A}"/>
              </a:ext>
            </a:extLst>
          </p:cNvPr>
          <p:cNvSpPr txBox="1"/>
          <p:nvPr/>
        </p:nvSpPr>
        <p:spPr>
          <a:xfrm>
            <a:off x="4253173" y="3616337"/>
            <a:ext cx="872526" cy="461665"/>
          </a:xfrm>
          <a:prstGeom prst="rect">
            <a:avLst/>
          </a:prstGeom>
          <a:noFill/>
        </p:spPr>
        <p:txBody>
          <a:bodyPr wrap="square" rtlCol="0">
            <a:spAutoFit/>
          </a:bodyPr>
          <a:lstStyle/>
          <a:p>
            <a:r>
              <a:rPr lang="en-US" sz="2400" dirty="0"/>
              <a:t>0101</a:t>
            </a:r>
          </a:p>
        </p:txBody>
      </p:sp>
      <p:sp>
        <p:nvSpPr>
          <p:cNvPr id="17" name="TextBox 16">
            <a:extLst>
              <a:ext uri="{FF2B5EF4-FFF2-40B4-BE49-F238E27FC236}">
                <a16:creationId xmlns:a16="http://schemas.microsoft.com/office/drawing/2014/main" id="{9B8ED0F5-E67C-EA90-8E2E-72BC4AE21D5E}"/>
              </a:ext>
            </a:extLst>
          </p:cNvPr>
          <p:cNvSpPr txBox="1"/>
          <p:nvPr/>
        </p:nvSpPr>
        <p:spPr>
          <a:xfrm>
            <a:off x="778345" y="4852156"/>
            <a:ext cx="6005721" cy="523220"/>
          </a:xfrm>
          <a:prstGeom prst="rect">
            <a:avLst/>
          </a:prstGeom>
          <a:noFill/>
        </p:spPr>
        <p:txBody>
          <a:bodyPr wrap="square">
            <a:spAutoFit/>
          </a:bodyPr>
          <a:lstStyle/>
          <a:p>
            <a:r>
              <a:rPr lang="en-US" sz="2800" dirty="0"/>
              <a:t>(65.DC)</a:t>
            </a:r>
            <a:r>
              <a:rPr lang="en-US" sz="2800" baseline="-25000" dirty="0"/>
              <a:t>16</a:t>
            </a:r>
            <a:r>
              <a:rPr lang="en-US" sz="2800" dirty="0"/>
              <a:t> =(01100101.11011100)</a:t>
            </a:r>
            <a:r>
              <a:rPr lang="en-US" sz="2800" baseline="-25000" dirty="0"/>
              <a:t> 2</a:t>
            </a:r>
          </a:p>
        </p:txBody>
      </p:sp>
      <p:sp>
        <p:nvSpPr>
          <p:cNvPr id="22" name="TextBox 21">
            <a:extLst>
              <a:ext uri="{FF2B5EF4-FFF2-40B4-BE49-F238E27FC236}">
                <a16:creationId xmlns:a16="http://schemas.microsoft.com/office/drawing/2014/main" id="{E775EE63-B401-4DC7-56D7-E352F25B25FA}"/>
              </a:ext>
            </a:extLst>
          </p:cNvPr>
          <p:cNvSpPr txBox="1"/>
          <p:nvPr/>
        </p:nvSpPr>
        <p:spPr>
          <a:xfrm>
            <a:off x="5751427" y="3598999"/>
            <a:ext cx="824110" cy="461665"/>
          </a:xfrm>
          <a:prstGeom prst="rect">
            <a:avLst/>
          </a:prstGeom>
          <a:noFill/>
        </p:spPr>
        <p:txBody>
          <a:bodyPr wrap="square" rtlCol="0">
            <a:spAutoFit/>
          </a:bodyPr>
          <a:lstStyle/>
          <a:p>
            <a:r>
              <a:rPr lang="en-US" sz="2400" dirty="0"/>
              <a:t>1101</a:t>
            </a:r>
          </a:p>
        </p:txBody>
      </p:sp>
      <p:sp>
        <p:nvSpPr>
          <p:cNvPr id="23" name="TextBox 22">
            <a:extLst>
              <a:ext uri="{FF2B5EF4-FFF2-40B4-BE49-F238E27FC236}">
                <a16:creationId xmlns:a16="http://schemas.microsoft.com/office/drawing/2014/main" id="{DB4BD469-CC3C-77A5-3784-C53F8D4E87A3}"/>
              </a:ext>
            </a:extLst>
          </p:cNvPr>
          <p:cNvSpPr txBox="1"/>
          <p:nvPr/>
        </p:nvSpPr>
        <p:spPr>
          <a:xfrm>
            <a:off x="6625091" y="3583999"/>
            <a:ext cx="872526" cy="461665"/>
          </a:xfrm>
          <a:prstGeom prst="rect">
            <a:avLst/>
          </a:prstGeom>
          <a:noFill/>
        </p:spPr>
        <p:txBody>
          <a:bodyPr wrap="square" rtlCol="0">
            <a:spAutoFit/>
          </a:bodyPr>
          <a:lstStyle/>
          <a:p>
            <a:r>
              <a:rPr lang="en-US" sz="2400" dirty="0"/>
              <a:t>1100</a:t>
            </a:r>
          </a:p>
        </p:txBody>
      </p:sp>
      <p:cxnSp>
        <p:nvCxnSpPr>
          <p:cNvPr id="25" name="Straight Arrow Connector 24">
            <a:extLst>
              <a:ext uri="{FF2B5EF4-FFF2-40B4-BE49-F238E27FC236}">
                <a16:creationId xmlns:a16="http://schemas.microsoft.com/office/drawing/2014/main" id="{FF6CC32B-7C69-0F28-7A55-E3D0E433ECFF}"/>
              </a:ext>
            </a:extLst>
          </p:cNvPr>
          <p:cNvCxnSpPr>
            <a:cxnSpLocks/>
          </p:cNvCxnSpPr>
          <p:nvPr/>
        </p:nvCxnSpPr>
        <p:spPr>
          <a:xfrm>
            <a:off x="5489726" y="3029854"/>
            <a:ext cx="702411" cy="70978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CACEC1-9BD6-83B7-7516-075FB88EC979}"/>
              </a:ext>
            </a:extLst>
          </p:cNvPr>
          <p:cNvCxnSpPr>
            <a:cxnSpLocks/>
          </p:cNvCxnSpPr>
          <p:nvPr/>
        </p:nvCxnSpPr>
        <p:spPr>
          <a:xfrm>
            <a:off x="5672760" y="3022413"/>
            <a:ext cx="1259864" cy="67515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C28F0EA-8AAF-B49B-9879-0BA3833442FA}"/>
              </a:ext>
            </a:extLst>
          </p:cNvPr>
          <p:cNvSpPr>
            <a:spLocks noGrp="1"/>
          </p:cNvSpPr>
          <p:nvPr>
            <p:ph type="sldNum" sz="quarter" idx="12"/>
          </p:nvPr>
        </p:nvSpPr>
        <p:spPr/>
        <p:txBody>
          <a:bodyPr/>
          <a:lstStyle/>
          <a:p>
            <a:fld id="{A58F7FCD-7245-4342-A326-69F8B3EBD0D5}" type="slidenum">
              <a:rPr lang="en-US" smtClean="0"/>
              <a:t>28</a:t>
            </a:fld>
            <a:endParaRPr lang="en-US"/>
          </a:p>
        </p:txBody>
      </p:sp>
    </p:spTree>
    <p:extLst>
      <p:ext uri="{BB962C8B-B14F-4D97-AF65-F5344CB8AC3E}">
        <p14:creationId xmlns:p14="http://schemas.microsoft.com/office/powerpoint/2010/main" val="191739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err="1">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HexaDecimal</a:t>
            </a:r>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 ↔ Binary</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93776" y="1539532"/>
            <a:ext cx="3853103" cy="523220"/>
          </a:xfrm>
          <a:prstGeom prst="rect">
            <a:avLst/>
          </a:prstGeom>
          <a:noFill/>
        </p:spPr>
        <p:txBody>
          <a:bodyPr wrap="square">
            <a:spAutoFit/>
          </a:bodyPr>
          <a:lstStyle/>
          <a:p>
            <a:r>
              <a:rPr lang="en-US" sz="2800" b="1" dirty="0"/>
              <a:t>Binary to Hexadecimal:</a:t>
            </a:r>
          </a:p>
        </p:txBody>
      </p:sp>
      <p:sp>
        <p:nvSpPr>
          <p:cNvPr id="15" name="TextBox 14">
            <a:extLst>
              <a:ext uri="{FF2B5EF4-FFF2-40B4-BE49-F238E27FC236}">
                <a16:creationId xmlns:a16="http://schemas.microsoft.com/office/drawing/2014/main" id="{F4A0CFCB-8506-B95F-38EA-2373DF6C4416}"/>
              </a:ext>
            </a:extLst>
          </p:cNvPr>
          <p:cNvSpPr txBox="1"/>
          <p:nvPr/>
        </p:nvSpPr>
        <p:spPr>
          <a:xfrm>
            <a:off x="4909421" y="4305380"/>
            <a:ext cx="810752" cy="461665"/>
          </a:xfrm>
          <a:prstGeom prst="rect">
            <a:avLst/>
          </a:prstGeom>
          <a:noFill/>
        </p:spPr>
        <p:txBody>
          <a:bodyPr wrap="square" rtlCol="0">
            <a:spAutoFit/>
          </a:bodyPr>
          <a:lstStyle/>
          <a:p>
            <a:r>
              <a:rPr lang="en-US" sz="2400" dirty="0"/>
              <a:t>0110</a:t>
            </a:r>
          </a:p>
        </p:txBody>
      </p:sp>
      <p:sp>
        <p:nvSpPr>
          <p:cNvPr id="21" name="TextBox 20">
            <a:extLst>
              <a:ext uri="{FF2B5EF4-FFF2-40B4-BE49-F238E27FC236}">
                <a16:creationId xmlns:a16="http://schemas.microsoft.com/office/drawing/2014/main" id="{E80AF0E2-CC6E-EE1A-9DB5-555F1DAFA0C4}"/>
              </a:ext>
            </a:extLst>
          </p:cNvPr>
          <p:cNvSpPr txBox="1"/>
          <p:nvPr/>
        </p:nvSpPr>
        <p:spPr>
          <a:xfrm>
            <a:off x="4234311" y="4314501"/>
            <a:ext cx="810752" cy="461665"/>
          </a:xfrm>
          <a:prstGeom prst="rect">
            <a:avLst/>
          </a:prstGeom>
          <a:noFill/>
        </p:spPr>
        <p:txBody>
          <a:bodyPr wrap="square" rtlCol="0">
            <a:spAutoFit/>
          </a:bodyPr>
          <a:lstStyle/>
          <a:p>
            <a:r>
              <a:rPr lang="en-US" sz="2400" dirty="0"/>
              <a:t>0000</a:t>
            </a:r>
          </a:p>
        </p:txBody>
      </p:sp>
      <p:sp>
        <p:nvSpPr>
          <p:cNvPr id="22" name="TextBox 21">
            <a:extLst>
              <a:ext uri="{FF2B5EF4-FFF2-40B4-BE49-F238E27FC236}">
                <a16:creationId xmlns:a16="http://schemas.microsoft.com/office/drawing/2014/main" id="{6698379B-3572-5C00-688D-D42279A767CC}"/>
              </a:ext>
            </a:extLst>
          </p:cNvPr>
          <p:cNvSpPr txBox="1"/>
          <p:nvPr/>
        </p:nvSpPr>
        <p:spPr>
          <a:xfrm>
            <a:off x="778346" y="5722933"/>
            <a:ext cx="6005721" cy="523220"/>
          </a:xfrm>
          <a:prstGeom prst="rect">
            <a:avLst/>
          </a:prstGeom>
          <a:noFill/>
        </p:spPr>
        <p:txBody>
          <a:bodyPr wrap="square">
            <a:spAutoFit/>
          </a:bodyPr>
          <a:lstStyle/>
          <a:p>
            <a:r>
              <a:rPr lang="en-US" sz="2800" dirty="0"/>
              <a:t>(001100101.110111)</a:t>
            </a:r>
            <a:r>
              <a:rPr lang="en-US" sz="2800" baseline="-25000" dirty="0"/>
              <a:t>2</a:t>
            </a:r>
            <a:r>
              <a:rPr lang="en-US" sz="2800" dirty="0"/>
              <a:t> =(065.DC)</a:t>
            </a:r>
            <a:r>
              <a:rPr lang="en-US" sz="2800" baseline="-25000" dirty="0"/>
              <a:t> 16</a:t>
            </a:r>
          </a:p>
        </p:txBody>
      </p:sp>
      <p:sp>
        <p:nvSpPr>
          <p:cNvPr id="27" name="TextBox 26">
            <a:extLst>
              <a:ext uri="{FF2B5EF4-FFF2-40B4-BE49-F238E27FC236}">
                <a16:creationId xmlns:a16="http://schemas.microsoft.com/office/drawing/2014/main" id="{1138EFC5-BC18-E916-9E6B-70D8C95E32DB}"/>
              </a:ext>
            </a:extLst>
          </p:cNvPr>
          <p:cNvSpPr txBox="1"/>
          <p:nvPr/>
        </p:nvSpPr>
        <p:spPr>
          <a:xfrm>
            <a:off x="9674566" y="4351546"/>
            <a:ext cx="1673028" cy="369332"/>
          </a:xfrm>
          <a:prstGeom prst="rect">
            <a:avLst/>
          </a:prstGeom>
          <a:noFill/>
          <a:ln w="19050">
            <a:solidFill>
              <a:schemeClr val="tx1"/>
            </a:solidFill>
          </a:ln>
        </p:spPr>
        <p:txBody>
          <a:bodyPr wrap="square" rtlCol="0">
            <a:spAutoFit/>
          </a:bodyPr>
          <a:lstStyle/>
          <a:p>
            <a:r>
              <a:rPr lang="en-US" dirty="0"/>
              <a:t>Padding with 0</a:t>
            </a:r>
          </a:p>
        </p:txBody>
      </p:sp>
      <p:sp>
        <p:nvSpPr>
          <p:cNvPr id="11" name="TextBox 10">
            <a:extLst>
              <a:ext uri="{FF2B5EF4-FFF2-40B4-BE49-F238E27FC236}">
                <a16:creationId xmlns:a16="http://schemas.microsoft.com/office/drawing/2014/main" id="{B8954C91-98F3-10F8-63C2-CDD60F64E4E2}"/>
              </a:ext>
            </a:extLst>
          </p:cNvPr>
          <p:cNvSpPr txBox="1"/>
          <p:nvPr/>
        </p:nvSpPr>
        <p:spPr>
          <a:xfrm>
            <a:off x="6232443" y="4308635"/>
            <a:ext cx="810752" cy="461665"/>
          </a:xfrm>
          <a:prstGeom prst="rect">
            <a:avLst/>
          </a:prstGeom>
          <a:noFill/>
        </p:spPr>
        <p:txBody>
          <a:bodyPr wrap="square" rtlCol="0">
            <a:spAutoFit/>
          </a:bodyPr>
          <a:lstStyle/>
          <a:p>
            <a:r>
              <a:rPr lang="en-US" sz="2400" dirty="0"/>
              <a:t>1101</a:t>
            </a:r>
          </a:p>
        </p:txBody>
      </p:sp>
      <p:sp>
        <p:nvSpPr>
          <p:cNvPr id="3" name="TextBox 2">
            <a:extLst>
              <a:ext uri="{FF2B5EF4-FFF2-40B4-BE49-F238E27FC236}">
                <a16:creationId xmlns:a16="http://schemas.microsoft.com/office/drawing/2014/main" id="{73C28346-391D-3D60-08BF-4631A0222F81}"/>
              </a:ext>
            </a:extLst>
          </p:cNvPr>
          <p:cNvSpPr txBox="1"/>
          <p:nvPr/>
        </p:nvSpPr>
        <p:spPr>
          <a:xfrm>
            <a:off x="789488" y="2019565"/>
            <a:ext cx="10838687"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Group the binary digits into four-bit groups starting at the radix point and going both ways, padding with zeros as needed in the fractional part.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Convert each group of three bits to a Hexadecimal digit.</a:t>
            </a:r>
          </a:p>
        </p:txBody>
      </p:sp>
      <p:sp>
        <p:nvSpPr>
          <p:cNvPr id="9" name="TextBox 8">
            <a:extLst>
              <a:ext uri="{FF2B5EF4-FFF2-40B4-BE49-F238E27FC236}">
                <a16:creationId xmlns:a16="http://schemas.microsoft.com/office/drawing/2014/main" id="{52B98879-6D81-C94B-9BA5-BDD970483066}"/>
              </a:ext>
            </a:extLst>
          </p:cNvPr>
          <p:cNvSpPr txBox="1"/>
          <p:nvPr/>
        </p:nvSpPr>
        <p:spPr>
          <a:xfrm>
            <a:off x="671616" y="3144294"/>
            <a:ext cx="4318078" cy="523220"/>
          </a:xfrm>
          <a:prstGeom prst="rect">
            <a:avLst/>
          </a:prstGeom>
          <a:noFill/>
        </p:spPr>
        <p:txBody>
          <a:bodyPr wrap="square">
            <a:spAutoFit/>
          </a:bodyPr>
          <a:lstStyle/>
          <a:p>
            <a:r>
              <a:rPr lang="en-US" sz="2800" dirty="0"/>
              <a:t>(001100101.110111)</a:t>
            </a:r>
            <a:r>
              <a:rPr lang="en-US" sz="2800" baseline="-25000" dirty="0"/>
              <a:t>2</a:t>
            </a:r>
            <a:r>
              <a:rPr lang="en-US" sz="2800" dirty="0"/>
              <a:t> =(?)</a:t>
            </a:r>
            <a:r>
              <a:rPr lang="en-US" sz="2800" baseline="-25000" dirty="0"/>
              <a:t> 16</a:t>
            </a:r>
          </a:p>
        </p:txBody>
      </p:sp>
      <p:sp>
        <p:nvSpPr>
          <p:cNvPr id="20" name="TextBox 19">
            <a:extLst>
              <a:ext uri="{FF2B5EF4-FFF2-40B4-BE49-F238E27FC236}">
                <a16:creationId xmlns:a16="http://schemas.microsoft.com/office/drawing/2014/main" id="{74698826-00F3-6772-0188-E5F1AC65268E}"/>
              </a:ext>
            </a:extLst>
          </p:cNvPr>
          <p:cNvSpPr txBox="1"/>
          <p:nvPr/>
        </p:nvSpPr>
        <p:spPr>
          <a:xfrm>
            <a:off x="4495444" y="3624856"/>
            <a:ext cx="3587565" cy="523220"/>
          </a:xfrm>
          <a:prstGeom prst="rect">
            <a:avLst/>
          </a:prstGeom>
          <a:noFill/>
        </p:spPr>
        <p:txBody>
          <a:bodyPr wrap="square" rtlCol="0">
            <a:spAutoFit/>
          </a:bodyPr>
          <a:lstStyle/>
          <a:p>
            <a:r>
              <a:rPr lang="en-US" sz="2800" dirty="0"/>
              <a:t>(001100101.110111)</a:t>
            </a:r>
            <a:r>
              <a:rPr lang="en-US" sz="2800" baseline="-25000" dirty="0"/>
              <a:t>16</a:t>
            </a:r>
          </a:p>
        </p:txBody>
      </p:sp>
      <p:sp>
        <p:nvSpPr>
          <p:cNvPr id="31" name="Rectangle 30">
            <a:extLst>
              <a:ext uri="{FF2B5EF4-FFF2-40B4-BE49-F238E27FC236}">
                <a16:creationId xmlns:a16="http://schemas.microsoft.com/office/drawing/2014/main" id="{FA7D0DB0-2B1A-8C79-4029-91FAE5800C71}"/>
              </a:ext>
            </a:extLst>
          </p:cNvPr>
          <p:cNvSpPr/>
          <p:nvPr/>
        </p:nvSpPr>
        <p:spPr>
          <a:xfrm>
            <a:off x="5606904" y="3731232"/>
            <a:ext cx="700106" cy="295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7A005E6-C0E1-ACBD-5C02-5B63EC0CBAD2}"/>
              </a:ext>
            </a:extLst>
          </p:cNvPr>
          <p:cNvSpPr/>
          <p:nvPr/>
        </p:nvSpPr>
        <p:spPr>
          <a:xfrm>
            <a:off x="6433876" y="3723863"/>
            <a:ext cx="700106" cy="2952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EADFAFED-A990-BAAE-BE96-0CD1698E237D}"/>
              </a:ext>
            </a:extLst>
          </p:cNvPr>
          <p:cNvCxnSpPr>
            <a:cxnSpLocks/>
          </p:cNvCxnSpPr>
          <p:nvPr/>
        </p:nvCxnSpPr>
        <p:spPr>
          <a:xfrm>
            <a:off x="6437490" y="4051300"/>
            <a:ext cx="113540" cy="346694"/>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5A207B-64F7-0B12-8E48-3FB579157B61}"/>
              </a:ext>
            </a:extLst>
          </p:cNvPr>
          <p:cNvCxnSpPr>
            <a:cxnSpLocks/>
          </p:cNvCxnSpPr>
          <p:nvPr/>
        </p:nvCxnSpPr>
        <p:spPr>
          <a:xfrm flipH="1">
            <a:off x="4572962" y="4043990"/>
            <a:ext cx="191144" cy="38803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DBE262-5081-7915-7547-68869F9AB3A4}"/>
              </a:ext>
            </a:extLst>
          </p:cNvPr>
          <p:cNvCxnSpPr>
            <a:cxnSpLocks/>
          </p:cNvCxnSpPr>
          <p:nvPr/>
        </p:nvCxnSpPr>
        <p:spPr>
          <a:xfrm>
            <a:off x="7299565" y="4035091"/>
            <a:ext cx="25123" cy="353662"/>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4E185B-F67B-9E28-EB42-307478C8FBBD}"/>
              </a:ext>
            </a:extLst>
          </p:cNvPr>
          <p:cNvSpPr txBox="1"/>
          <p:nvPr/>
        </p:nvSpPr>
        <p:spPr>
          <a:xfrm>
            <a:off x="6920910" y="4292682"/>
            <a:ext cx="851490" cy="461665"/>
          </a:xfrm>
          <a:prstGeom prst="rect">
            <a:avLst/>
          </a:prstGeom>
          <a:noFill/>
        </p:spPr>
        <p:txBody>
          <a:bodyPr wrap="square" rtlCol="0">
            <a:spAutoFit/>
          </a:bodyPr>
          <a:lstStyle/>
          <a:p>
            <a:r>
              <a:rPr lang="en-US" sz="2400" dirty="0"/>
              <a:t>11</a:t>
            </a:r>
            <a:r>
              <a:rPr lang="en-US" sz="2400" dirty="0">
                <a:solidFill>
                  <a:schemeClr val="accent2"/>
                </a:solidFill>
              </a:rPr>
              <a:t>00</a:t>
            </a:r>
          </a:p>
        </p:txBody>
      </p:sp>
      <p:sp>
        <p:nvSpPr>
          <p:cNvPr id="47" name="TextBox 46">
            <a:extLst>
              <a:ext uri="{FF2B5EF4-FFF2-40B4-BE49-F238E27FC236}">
                <a16:creationId xmlns:a16="http://schemas.microsoft.com/office/drawing/2014/main" id="{BAA29C45-5D0D-89FA-785D-19CA9A7C98CA}"/>
              </a:ext>
            </a:extLst>
          </p:cNvPr>
          <p:cNvSpPr txBox="1"/>
          <p:nvPr/>
        </p:nvSpPr>
        <p:spPr>
          <a:xfrm>
            <a:off x="5592136" y="4305704"/>
            <a:ext cx="804948" cy="461665"/>
          </a:xfrm>
          <a:prstGeom prst="rect">
            <a:avLst/>
          </a:prstGeom>
          <a:noFill/>
        </p:spPr>
        <p:txBody>
          <a:bodyPr wrap="square" rtlCol="0">
            <a:spAutoFit/>
          </a:bodyPr>
          <a:lstStyle/>
          <a:p>
            <a:r>
              <a:rPr lang="en-US" sz="2400" dirty="0"/>
              <a:t>0101</a:t>
            </a:r>
          </a:p>
        </p:txBody>
      </p:sp>
      <p:cxnSp>
        <p:nvCxnSpPr>
          <p:cNvPr id="48" name="Straight Arrow Connector 47">
            <a:extLst>
              <a:ext uri="{FF2B5EF4-FFF2-40B4-BE49-F238E27FC236}">
                <a16:creationId xmlns:a16="http://schemas.microsoft.com/office/drawing/2014/main" id="{EB0703CA-9547-1740-BE52-24AF5A4B4A8A}"/>
              </a:ext>
            </a:extLst>
          </p:cNvPr>
          <p:cNvCxnSpPr>
            <a:cxnSpLocks/>
          </p:cNvCxnSpPr>
          <p:nvPr/>
        </p:nvCxnSpPr>
        <p:spPr>
          <a:xfrm flipH="1">
            <a:off x="5270650" y="4058149"/>
            <a:ext cx="58879" cy="34469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C405A1A-0322-D4CD-A780-A3C3C60653A3}"/>
              </a:ext>
            </a:extLst>
          </p:cNvPr>
          <p:cNvCxnSpPr>
            <a:cxnSpLocks/>
          </p:cNvCxnSpPr>
          <p:nvPr/>
        </p:nvCxnSpPr>
        <p:spPr>
          <a:xfrm>
            <a:off x="5856638" y="4057811"/>
            <a:ext cx="33391" cy="33517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BCA914-A5C8-5940-CA0A-9997E9712E12}"/>
              </a:ext>
            </a:extLst>
          </p:cNvPr>
          <p:cNvCxnSpPr/>
          <p:nvPr/>
        </p:nvCxnSpPr>
        <p:spPr>
          <a:xfrm>
            <a:off x="4385881" y="4700588"/>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490EC4A8-4ADF-C7BF-1373-820889E2F7AE}"/>
              </a:ext>
            </a:extLst>
          </p:cNvPr>
          <p:cNvCxnSpPr/>
          <p:nvPr/>
        </p:nvCxnSpPr>
        <p:spPr>
          <a:xfrm>
            <a:off x="5037387" y="4695826"/>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00BF068A-F821-6A0B-A935-0367ECB615BC}"/>
              </a:ext>
            </a:extLst>
          </p:cNvPr>
          <p:cNvCxnSpPr/>
          <p:nvPr/>
        </p:nvCxnSpPr>
        <p:spPr>
          <a:xfrm>
            <a:off x="5688893" y="4691064"/>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FD0F9EF4-EA16-3F53-9989-7743CFB60D2A}"/>
              </a:ext>
            </a:extLst>
          </p:cNvPr>
          <p:cNvCxnSpPr/>
          <p:nvPr/>
        </p:nvCxnSpPr>
        <p:spPr>
          <a:xfrm>
            <a:off x="6340399" y="4686302"/>
            <a:ext cx="584284"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34C2A001-8465-B6CC-7E89-13939F41D47B}"/>
              </a:ext>
            </a:extLst>
          </p:cNvPr>
          <p:cNvCxnSpPr/>
          <p:nvPr/>
        </p:nvCxnSpPr>
        <p:spPr>
          <a:xfrm>
            <a:off x="6991905" y="4681540"/>
            <a:ext cx="584284" cy="0"/>
          </a:xfrm>
          <a:prstGeom prst="line">
            <a:avLst/>
          </a:prstGeom>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20EA3A9-D819-2C83-9333-CE16DBE10AC0}"/>
              </a:ext>
            </a:extLst>
          </p:cNvPr>
          <p:cNvSpPr txBox="1"/>
          <p:nvPr/>
        </p:nvSpPr>
        <p:spPr>
          <a:xfrm>
            <a:off x="4495444" y="4679466"/>
            <a:ext cx="309310" cy="461665"/>
          </a:xfrm>
          <a:prstGeom prst="rect">
            <a:avLst/>
          </a:prstGeom>
          <a:noFill/>
        </p:spPr>
        <p:txBody>
          <a:bodyPr wrap="square" rtlCol="0">
            <a:spAutoFit/>
          </a:bodyPr>
          <a:lstStyle/>
          <a:p>
            <a:r>
              <a:rPr lang="en-US" sz="2400" dirty="0"/>
              <a:t>0</a:t>
            </a:r>
          </a:p>
        </p:txBody>
      </p:sp>
      <p:sp>
        <p:nvSpPr>
          <p:cNvPr id="59" name="TextBox 58">
            <a:extLst>
              <a:ext uri="{FF2B5EF4-FFF2-40B4-BE49-F238E27FC236}">
                <a16:creationId xmlns:a16="http://schemas.microsoft.com/office/drawing/2014/main" id="{1B63A338-EC24-0754-C357-30667DBF9595}"/>
              </a:ext>
            </a:extLst>
          </p:cNvPr>
          <p:cNvSpPr txBox="1"/>
          <p:nvPr/>
        </p:nvSpPr>
        <p:spPr>
          <a:xfrm>
            <a:off x="5144428" y="4679465"/>
            <a:ext cx="309310" cy="461665"/>
          </a:xfrm>
          <a:prstGeom prst="rect">
            <a:avLst/>
          </a:prstGeom>
          <a:noFill/>
        </p:spPr>
        <p:txBody>
          <a:bodyPr wrap="square" rtlCol="0">
            <a:spAutoFit/>
          </a:bodyPr>
          <a:lstStyle/>
          <a:p>
            <a:r>
              <a:rPr lang="en-US" sz="2400" dirty="0"/>
              <a:t>6</a:t>
            </a:r>
          </a:p>
        </p:txBody>
      </p:sp>
      <p:sp>
        <p:nvSpPr>
          <p:cNvPr id="60" name="TextBox 59">
            <a:extLst>
              <a:ext uri="{FF2B5EF4-FFF2-40B4-BE49-F238E27FC236}">
                <a16:creationId xmlns:a16="http://schemas.microsoft.com/office/drawing/2014/main" id="{3353CE7D-BF24-D0C8-6B34-9449A55B8035}"/>
              </a:ext>
            </a:extLst>
          </p:cNvPr>
          <p:cNvSpPr txBox="1"/>
          <p:nvPr/>
        </p:nvSpPr>
        <p:spPr>
          <a:xfrm>
            <a:off x="5758062" y="4679464"/>
            <a:ext cx="309310" cy="461665"/>
          </a:xfrm>
          <a:prstGeom prst="rect">
            <a:avLst/>
          </a:prstGeom>
          <a:noFill/>
        </p:spPr>
        <p:txBody>
          <a:bodyPr wrap="square" rtlCol="0">
            <a:spAutoFit/>
          </a:bodyPr>
          <a:lstStyle/>
          <a:p>
            <a:r>
              <a:rPr lang="en-US" sz="2400" dirty="0"/>
              <a:t>5</a:t>
            </a:r>
          </a:p>
        </p:txBody>
      </p:sp>
      <p:sp>
        <p:nvSpPr>
          <p:cNvPr id="61" name="TextBox 60">
            <a:extLst>
              <a:ext uri="{FF2B5EF4-FFF2-40B4-BE49-F238E27FC236}">
                <a16:creationId xmlns:a16="http://schemas.microsoft.com/office/drawing/2014/main" id="{D827EFB5-3806-E5CB-B9BB-0483E8E7CAC8}"/>
              </a:ext>
            </a:extLst>
          </p:cNvPr>
          <p:cNvSpPr txBox="1"/>
          <p:nvPr/>
        </p:nvSpPr>
        <p:spPr>
          <a:xfrm>
            <a:off x="6433876" y="4679464"/>
            <a:ext cx="309310" cy="461665"/>
          </a:xfrm>
          <a:prstGeom prst="rect">
            <a:avLst/>
          </a:prstGeom>
          <a:noFill/>
        </p:spPr>
        <p:txBody>
          <a:bodyPr wrap="square" rtlCol="0">
            <a:spAutoFit/>
          </a:bodyPr>
          <a:lstStyle/>
          <a:p>
            <a:r>
              <a:rPr lang="en-US" sz="2400" dirty="0"/>
              <a:t>D</a:t>
            </a:r>
          </a:p>
        </p:txBody>
      </p:sp>
      <p:sp>
        <p:nvSpPr>
          <p:cNvPr id="62" name="TextBox 61">
            <a:extLst>
              <a:ext uri="{FF2B5EF4-FFF2-40B4-BE49-F238E27FC236}">
                <a16:creationId xmlns:a16="http://schemas.microsoft.com/office/drawing/2014/main" id="{A4FE22C0-865F-2AF2-7DE5-13BC0455DC9C}"/>
              </a:ext>
            </a:extLst>
          </p:cNvPr>
          <p:cNvSpPr txBox="1"/>
          <p:nvPr/>
        </p:nvSpPr>
        <p:spPr>
          <a:xfrm>
            <a:off x="7108031" y="4669940"/>
            <a:ext cx="309310" cy="461665"/>
          </a:xfrm>
          <a:prstGeom prst="rect">
            <a:avLst/>
          </a:prstGeom>
          <a:noFill/>
        </p:spPr>
        <p:txBody>
          <a:bodyPr wrap="square" rtlCol="0">
            <a:spAutoFit/>
          </a:bodyPr>
          <a:lstStyle/>
          <a:p>
            <a:r>
              <a:rPr lang="en-US" sz="2400" dirty="0"/>
              <a:t>C</a:t>
            </a:r>
          </a:p>
        </p:txBody>
      </p:sp>
      <p:sp>
        <p:nvSpPr>
          <p:cNvPr id="64" name="Rectangle 63">
            <a:extLst>
              <a:ext uri="{FF2B5EF4-FFF2-40B4-BE49-F238E27FC236}">
                <a16:creationId xmlns:a16="http://schemas.microsoft.com/office/drawing/2014/main" id="{25DE2FD4-951D-7DE5-F06D-11D3DB931817}"/>
              </a:ext>
            </a:extLst>
          </p:cNvPr>
          <p:cNvSpPr/>
          <p:nvPr/>
        </p:nvSpPr>
        <p:spPr>
          <a:xfrm>
            <a:off x="7306971" y="4408731"/>
            <a:ext cx="341604" cy="22956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6FD95D-BF8F-0F58-6745-875AE04D9A8D}"/>
              </a:ext>
            </a:extLst>
          </p:cNvPr>
          <p:cNvSpPr/>
          <p:nvPr/>
        </p:nvSpPr>
        <p:spPr>
          <a:xfrm>
            <a:off x="4877742" y="3731232"/>
            <a:ext cx="700106" cy="295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ADA996-6EEB-2E9C-335B-57F3FE2246F5}"/>
              </a:ext>
            </a:extLst>
          </p:cNvPr>
          <p:cNvSpPr/>
          <p:nvPr/>
        </p:nvSpPr>
        <p:spPr>
          <a:xfrm>
            <a:off x="4685624" y="3735621"/>
            <a:ext cx="168137" cy="295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7CF131-CA89-27D4-4E56-6536D4C05D3B}"/>
              </a:ext>
            </a:extLst>
          </p:cNvPr>
          <p:cNvSpPr/>
          <p:nvPr/>
        </p:nvSpPr>
        <p:spPr>
          <a:xfrm>
            <a:off x="7157963" y="3720573"/>
            <a:ext cx="333450" cy="2952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A91DF66-386C-E6A2-6AD0-4604830E80B6}"/>
              </a:ext>
            </a:extLst>
          </p:cNvPr>
          <p:cNvSpPr/>
          <p:nvPr/>
        </p:nvSpPr>
        <p:spPr>
          <a:xfrm>
            <a:off x="7648575" y="4458748"/>
            <a:ext cx="1988344" cy="1302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C200A03A-D7A3-B34E-3077-0F9E0C1C4B6F}"/>
              </a:ext>
            </a:extLst>
          </p:cNvPr>
          <p:cNvSpPr>
            <a:spLocks noGrp="1"/>
          </p:cNvSpPr>
          <p:nvPr>
            <p:ph type="sldNum" sz="quarter" idx="12"/>
          </p:nvPr>
        </p:nvSpPr>
        <p:spPr/>
        <p:txBody>
          <a:bodyPr/>
          <a:lstStyle/>
          <a:p>
            <a:fld id="{A58F7FCD-7245-4342-A326-69F8B3EBD0D5}" type="slidenum">
              <a:rPr lang="en-US" smtClean="0"/>
              <a:t>29</a:t>
            </a:fld>
            <a:endParaRPr lang="en-US"/>
          </a:p>
        </p:txBody>
      </p:sp>
    </p:spTree>
    <p:extLst>
      <p:ext uri="{BB962C8B-B14F-4D97-AF65-F5344CB8AC3E}">
        <p14:creationId xmlns:p14="http://schemas.microsoft.com/office/powerpoint/2010/main" val="144949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5453659"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Why is it called Digital Logic Design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548909"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91D6E0-19BC-9C8E-EB55-1486ABDDBC2E}"/>
              </a:ext>
            </a:extLst>
          </p:cNvPr>
          <p:cNvSpPr txBox="1"/>
          <p:nvPr/>
        </p:nvSpPr>
        <p:spPr>
          <a:xfrm>
            <a:off x="642341" y="1549944"/>
            <a:ext cx="10606684" cy="1200329"/>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Digital logic design is called so because it primarily deals with the design and manipulation of digital signals, which represent information using discrete values, typically represented as binary digits (0 and 1).</a:t>
            </a:r>
          </a:p>
        </p:txBody>
      </p:sp>
      <p:cxnSp>
        <p:nvCxnSpPr>
          <p:cNvPr id="3" name="Straight Connector 2">
            <a:extLst>
              <a:ext uri="{FF2B5EF4-FFF2-40B4-BE49-F238E27FC236}">
                <a16:creationId xmlns:a16="http://schemas.microsoft.com/office/drawing/2014/main" id="{60BF809C-FA74-0BAB-ABAA-9762967930E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6342CD-E176-EF36-CB0B-9C6486F7EB42}"/>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3</a:t>
            </a:r>
          </a:p>
        </p:txBody>
      </p:sp>
      <p:pic>
        <p:nvPicPr>
          <p:cNvPr id="9" name="Picture 8" descr="A number falling from a screen&#10;&#10;Description automatically generated with medium confidence">
            <a:extLst>
              <a:ext uri="{FF2B5EF4-FFF2-40B4-BE49-F238E27FC236}">
                <a16:creationId xmlns:a16="http://schemas.microsoft.com/office/drawing/2014/main" id="{36C79598-AC46-B977-FF80-BB05B57529D7}"/>
              </a:ext>
            </a:extLst>
          </p:cNvPr>
          <p:cNvPicPr>
            <a:picLocks noChangeAspect="1"/>
          </p:cNvPicPr>
          <p:nvPr/>
        </p:nvPicPr>
        <p:blipFill rotWithShape="1">
          <a:blip r:embed="rId2">
            <a:extLst>
              <a:ext uri="{28A0092B-C50C-407E-A947-70E740481C1C}">
                <a14:useLocalDpi xmlns:a14="http://schemas.microsoft.com/office/drawing/2010/main" val="0"/>
              </a:ext>
            </a:extLst>
          </a:blip>
          <a:srcRect b="22905"/>
          <a:stretch/>
        </p:blipFill>
        <p:spPr>
          <a:xfrm>
            <a:off x="2759570" y="2770149"/>
            <a:ext cx="6372225" cy="3373476"/>
          </a:xfrm>
          <a:prstGeom prst="rect">
            <a:avLst/>
          </a:prstGeom>
        </p:spPr>
      </p:pic>
      <p:sp>
        <p:nvSpPr>
          <p:cNvPr id="6" name="Slide Number Placeholder 5">
            <a:extLst>
              <a:ext uri="{FF2B5EF4-FFF2-40B4-BE49-F238E27FC236}">
                <a16:creationId xmlns:a16="http://schemas.microsoft.com/office/drawing/2014/main" id="{9C050EA8-DCFE-D7A0-1E24-5D4BE632C9F6}"/>
              </a:ext>
            </a:extLst>
          </p:cNvPr>
          <p:cNvSpPr>
            <a:spLocks noGrp="1"/>
          </p:cNvSpPr>
          <p:nvPr>
            <p:ph type="sldNum" sz="quarter" idx="12"/>
          </p:nvPr>
        </p:nvSpPr>
        <p:spPr/>
        <p:txBody>
          <a:bodyPr/>
          <a:lstStyle/>
          <a:p>
            <a:fld id="{A58F7FCD-7245-4342-A326-69F8B3EBD0D5}" type="slidenum">
              <a:rPr lang="en-US" smtClean="0"/>
              <a:t>3</a:t>
            </a:fld>
            <a:endParaRPr lang="en-US"/>
          </a:p>
        </p:txBody>
      </p:sp>
    </p:spTree>
    <p:extLst>
      <p:ext uri="{BB962C8B-B14F-4D97-AF65-F5344CB8AC3E}">
        <p14:creationId xmlns:p14="http://schemas.microsoft.com/office/powerpoint/2010/main" val="300461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Octal ↔ Hexadecimal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A51BA8-4860-D846-8E62-75DF6970DD17}"/>
              </a:ext>
            </a:extLst>
          </p:cNvPr>
          <p:cNvSpPr txBox="1"/>
          <p:nvPr/>
        </p:nvSpPr>
        <p:spPr>
          <a:xfrm>
            <a:off x="4305891" y="1730032"/>
            <a:ext cx="3853103" cy="523220"/>
          </a:xfrm>
          <a:prstGeom prst="rect">
            <a:avLst/>
          </a:prstGeom>
          <a:noFill/>
        </p:spPr>
        <p:txBody>
          <a:bodyPr wrap="square">
            <a:spAutoFit/>
          </a:bodyPr>
          <a:lstStyle/>
          <a:p>
            <a:r>
              <a:rPr lang="en-US" sz="2800" b="1" dirty="0"/>
              <a:t>No Direct Approach!!!!!!</a:t>
            </a:r>
          </a:p>
        </p:txBody>
      </p:sp>
      <p:sp>
        <p:nvSpPr>
          <p:cNvPr id="6" name="Rectangle: Rounded Corners 5">
            <a:extLst>
              <a:ext uri="{FF2B5EF4-FFF2-40B4-BE49-F238E27FC236}">
                <a16:creationId xmlns:a16="http://schemas.microsoft.com/office/drawing/2014/main" id="{93775234-F87A-1691-940B-FFA358DE4918}"/>
              </a:ext>
            </a:extLst>
          </p:cNvPr>
          <p:cNvSpPr/>
          <p:nvPr/>
        </p:nvSpPr>
        <p:spPr>
          <a:xfrm>
            <a:off x="3067050" y="2840066"/>
            <a:ext cx="1485900" cy="57149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Octal</a:t>
            </a:r>
          </a:p>
        </p:txBody>
      </p:sp>
      <p:sp>
        <p:nvSpPr>
          <p:cNvPr id="16" name="Rectangle: Rounded Corners 15">
            <a:extLst>
              <a:ext uri="{FF2B5EF4-FFF2-40B4-BE49-F238E27FC236}">
                <a16:creationId xmlns:a16="http://schemas.microsoft.com/office/drawing/2014/main" id="{C3DB92E6-3D13-83A8-1252-239565D534B9}"/>
              </a:ext>
            </a:extLst>
          </p:cNvPr>
          <p:cNvSpPr/>
          <p:nvPr/>
        </p:nvSpPr>
        <p:spPr>
          <a:xfrm>
            <a:off x="5410200" y="2840066"/>
            <a:ext cx="1485900" cy="57149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a:t>
            </a:r>
          </a:p>
        </p:txBody>
      </p:sp>
      <p:sp>
        <p:nvSpPr>
          <p:cNvPr id="19" name="Rectangle: Rounded Corners 18">
            <a:extLst>
              <a:ext uri="{FF2B5EF4-FFF2-40B4-BE49-F238E27FC236}">
                <a16:creationId xmlns:a16="http://schemas.microsoft.com/office/drawing/2014/main" id="{98E14EB3-509C-85D0-C881-5FCE091549D5}"/>
              </a:ext>
            </a:extLst>
          </p:cNvPr>
          <p:cNvSpPr/>
          <p:nvPr/>
        </p:nvSpPr>
        <p:spPr>
          <a:xfrm>
            <a:off x="7753350" y="2811775"/>
            <a:ext cx="1485900" cy="57149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Hexadecimal</a:t>
            </a:r>
          </a:p>
        </p:txBody>
      </p:sp>
      <p:sp>
        <p:nvSpPr>
          <p:cNvPr id="24" name="TextBox 23">
            <a:extLst>
              <a:ext uri="{FF2B5EF4-FFF2-40B4-BE49-F238E27FC236}">
                <a16:creationId xmlns:a16="http://schemas.microsoft.com/office/drawing/2014/main" id="{43223048-3DE6-F8C3-A880-417702C2C1B9}"/>
              </a:ext>
            </a:extLst>
          </p:cNvPr>
          <p:cNvSpPr txBox="1"/>
          <p:nvPr/>
        </p:nvSpPr>
        <p:spPr>
          <a:xfrm>
            <a:off x="4700587" y="2840066"/>
            <a:ext cx="476250" cy="523220"/>
          </a:xfrm>
          <a:prstGeom prst="rect">
            <a:avLst/>
          </a:prstGeom>
          <a:noFill/>
        </p:spPr>
        <p:txBody>
          <a:bodyPr wrap="square">
            <a:spAutoFit/>
          </a:bodyPr>
          <a:lstStyle/>
          <a:p>
            <a:r>
              <a:rPr lang="en-US" sz="2800" b="1" dirty="0">
                <a:latin typeface="Bahnschrift Light Condensed" panose="020B0502040204020203" pitchFamily="34" charset="0"/>
                <a:ea typeface="ADLaM Display" panose="020F0502020204030204" pitchFamily="2" charset="0"/>
                <a:cs typeface="ADLaM Display" panose="020F0502020204030204" pitchFamily="2" charset="0"/>
              </a:rPr>
              <a:t>↔</a:t>
            </a:r>
            <a:endParaRPr lang="en-US" sz="2800" dirty="0"/>
          </a:p>
        </p:txBody>
      </p:sp>
      <p:sp>
        <p:nvSpPr>
          <p:cNvPr id="25" name="TextBox 24">
            <a:extLst>
              <a:ext uri="{FF2B5EF4-FFF2-40B4-BE49-F238E27FC236}">
                <a16:creationId xmlns:a16="http://schemas.microsoft.com/office/drawing/2014/main" id="{59AAD08C-F276-F3D4-7929-280B81AEA66E}"/>
              </a:ext>
            </a:extLst>
          </p:cNvPr>
          <p:cNvSpPr txBox="1"/>
          <p:nvPr/>
        </p:nvSpPr>
        <p:spPr>
          <a:xfrm>
            <a:off x="7049262" y="2850056"/>
            <a:ext cx="476250" cy="523220"/>
          </a:xfrm>
          <a:prstGeom prst="rect">
            <a:avLst/>
          </a:prstGeom>
          <a:noFill/>
        </p:spPr>
        <p:txBody>
          <a:bodyPr wrap="square">
            <a:spAutoFit/>
          </a:bodyPr>
          <a:lstStyle/>
          <a:p>
            <a:r>
              <a:rPr lang="en-US" sz="2800" b="1" dirty="0">
                <a:latin typeface="Bahnschrift Light Condensed" panose="020B0502040204020203" pitchFamily="34" charset="0"/>
                <a:ea typeface="ADLaM Display" panose="020F0502020204030204" pitchFamily="2" charset="0"/>
                <a:cs typeface="ADLaM Display" panose="020F0502020204030204" pitchFamily="2" charset="0"/>
              </a:rPr>
              <a:t>↔</a:t>
            </a:r>
            <a:endParaRPr lang="en-US" sz="2800" dirty="0"/>
          </a:p>
        </p:txBody>
      </p:sp>
      <p:sp>
        <p:nvSpPr>
          <p:cNvPr id="26" name="TextBox 25">
            <a:extLst>
              <a:ext uri="{FF2B5EF4-FFF2-40B4-BE49-F238E27FC236}">
                <a16:creationId xmlns:a16="http://schemas.microsoft.com/office/drawing/2014/main" id="{34C361D1-BD93-F497-E64E-A7031BBB8407}"/>
              </a:ext>
            </a:extLst>
          </p:cNvPr>
          <p:cNvSpPr txBox="1"/>
          <p:nvPr/>
        </p:nvSpPr>
        <p:spPr>
          <a:xfrm>
            <a:off x="926151" y="4476398"/>
            <a:ext cx="1061258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 Convert octal number (635.177)8 into hexadecimal number</a:t>
            </a:r>
          </a:p>
          <a:p>
            <a:pPr marL="285750" indent="-285750">
              <a:buFont typeface="Arial" panose="020B0604020202020204" pitchFamily="34" charset="0"/>
              <a:buChar char="•"/>
            </a:pPr>
            <a:r>
              <a:rPr lang="en-US" sz="2800" dirty="0"/>
              <a:t> Convert the number (19D.3F8)16 into binary number.</a:t>
            </a:r>
          </a:p>
        </p:txBody>
      </p: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30</a:t>
            </a:fld>
            <a:endParaRPr lang="en-US"/>
          </a:p>
        </p:txBody>
      </p:sp>
    </p:spTree>
    <p:extLst>
      <p:ext uri="{BB962C8B-B14F-4D97-AF65-F5344CB8AC3E}">
        <p14:creationId xmlns:p14="http://schemas.microsoft.com/office/powerpoint/2010/main" val="3391820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4904969" y="2871681"/>
            <a:ext cx="309603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Arithmetic !!!</a:t>
            </a:r>
          </a:p>
        </p:txBody>
      </p:sp>
      <p:cxnSp>
        <p:nvCxnSpPr>
          <p:cNvPr id="3" name="Straight Connector 2">
            <a:extLst>
              <a:ext uri="{FF2B5EF4-FFF2-40B4-BE49-F238E27FC236}">
                <a16:creationId xmlns:a16="http://schemas.microsoft.com/office/drawing/2014/main" id="{1B407B60-4249-8E43-12A6-9C7D64147163}"/>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35CC85A-67CA-F9FA-43DC-2182F957A686}"/>
              </a:ext>
            </a:extLst>
          </p:cNvPr>
          <p:cNvSpPr>
            <a:spLocks noGrp="1"/>
          </p:cNvSpPr>
          <p:nvPr>
            <p:ph type="sldNum" sz="quarter" idx="12"/>
          </p:nvPr>
        </p:nvSpPr>
        <p:spPr/>
        <p:txBody>
          <a:bodyPr/>
          <a:lstStyle/>
          <a:p>
            <a:fld id="{A58F7FCD-7245-4342-A326-69F8B3EBD0D5}" type="slidenum">
              <a:rPr lang="en-US" smtClean="0"/>
              <a:t>31</a:t>
            </a:fld>
            <a:endParaRPr lang="en-US"/>
          </a:p>
        </p:txBody>
      </p:sp>
    </p:spTree>
    <p:extLst>
      <p:ext uri="{BB962C8B-B14F-4D97-AF65-F5344CB8AC3E}">
        <p14:creationId xmlns:p14="http://schemas.microsoft.com/office/powerpoint/2010/main" val="182212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Addition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32</a:t>
            </a:fld>
            <a:endParaRPr lang="en-US"/>
          </a:p>
        </p:txBody>
      </p:sp>
      <p:sp>
        <p:nvSpPr>
          <p:cNvPr id="7" name="TextBox 6">
            <a:extLst>
              <a:ext uri="{FF2B5EF4-FFF2-40B4-BE49-F238E27FC236}">
                <a16:creationId xmlns:a16="http://schemas.microsoft.com/office/drawing/2014/main" id="{9F504E37-E22C-2AED-5329-35E651A6CEA2}"/>
              </a:ext>
            </a:extLst>
          </p:cNvPr>
          <p:cNvSpPr txBox="1"/>
          <p:nvPr/>
        </p:nvSpPr>
        <p:spPr>
          <a:xfrm>
            <a:off x="642341" y="1418936"/>
            <a:ext cx="7841259"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4 Cases</a:t>
            </a:r>
          </a:p>
          <a:p>
            <a:pPr marL="800100" lvl="1" indent="-342900">
              <a:buFont typeface="Arial" panose="020B0604020202020204" pitchFamily="34" charset="0"/>
              <a:buChar char="•"/>
            </a:pPr>
            <a:r>
              <a:rPr lang="en-US" sz="2400" dirty="0"/>
              <a:t>0 + 0 = 0	Carry=0</a:t>
            </a:r>
          </a:p>
          <a:p>
            <a:pPr marL="800100" lvl="1" indent="-342900">
              <a:buFont typeface="Arial" panose="020B0604020202020204" pitchFamily="34" charset="0"/>
              <a:buChar char="•"/>
            </a:pPr>
            <a:r>
              <a:rPr lang="en-US" sz="2400" dirty="0"/>
              <a:t>0 + 1 = 1	Carry=0</a:t>
            </a:r>
          </a:p>
          <a:p>
            <a:pPr marL="800100" lvl="1" indent="-342900">
              <a:buFont typeface="Arial" panose="020B0604020202020204" pitchFamily="34" charset="0"/>
              <a:buChar char="•"/>
            </a:pPr>
            <a:r>
              <a:rPr lang="en-US" sz="2400" dirty="0"/>
              <a:t>1 + 0 = 1	Carry=0</a:t>
            </a:r>
          </a:p>
          <a:p>
            <a:pPr marL="800100" lvl="1" indent="-342900">
              <a:buFont typeface="Arial" panose="020B0604020202020204" pitchFamily="34" charset="0"/>
              <a:buChar char="•"/>
            </a:pPr>
            <a:r>
              <a:rPr lang="en-US" sz="2400" dirty="0"/>
              <a:t>1 + 1 = 0	Carry=1</a:t>
            </a:r>
          </a:p>
          <a:p>
            <a:pPr lvl="1"/>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38DC4F-B747-2444-1E0D-EA6E3D3E938A}"/>
              </a:ext>
            </a:extLst>
          </p:cNvPr>
          <p:cNvSpPr txBox="1"/>
          <p:nvPr/>
        </p:nvSpPr>
        <p:spPr>
          <a:xfrm>
            <a:off x="642341" y="3588760"/>
            <a:ext cx="6096000" cy="1477328"/>
          </a:xfrm>
          <a:prstGeom prst="rect">
            <a:avLst/>
          </a:prstGeom>
          <a:noFill/>
        </p:spPr>
        <p:txBody>
          <a:bodyPr wrap="square">
            <a:spAutoFit/>
          </a:bodyPr>
          <a:lstStyle/>
          <a:p>
            <a:pPr marL="285750" indent="-285750">
              <a:buFont typeface="Wingdings" panose="05000000000000000000" pitchFamily="2" charset="2"/>
              <a:buChar char="q"/>
            </a:pPr>
            <a:r>
              <a:rPr lang="en-US" sz="2400" b="1" dirty="0"/>
              <a:t>Add the Following :</a:t>
            </a:r>
          </a:p>
          <a:p>
            <a:pPr marL="742950" lvl="1" indent="-285750">
              <a:buFont typeface="Arial" panose="020B0604020202020204" pitchFamily="34" charset="0"/>
              <a:buChar char="•"/>
            </a:pPr>
            <a:r>
              <a:rPr lang="en-US" sz="2400" dirty="0"/>
              <a:t>1 0 1 1 1 + 1 1 0 0 0 1 = ?</a:t>
            </a:r>
          </a:p>
          <a:p>
            <a:pPr marL="742950" lvl="1" indent="-285750">
              <a:buFont typeface="Arial" panose="020B0604020202020204" pitchFamily="34" charset="0"/>
              <a:buChar char="•"/>
            </a:pPr>
            <a:r>
              <a:rPr lang="en-US" sz="2400" dirty="0"/>
              <a:t>10001 + 11101 = ?</a:t>
            </a:r>
          </a:p>
          <a:p>
            <a:pPr marL="742950" lvl="1" indent="-285750">
              <a:buFont typeface="Arial" panose="020B0604020202020204" pitchFamily="34" charset="0"/>
              <a:buChar char="•"/>
            </a:pPr>
            <a:endParaRPr lang="en-US" b="1" dirty="0"/>
          </a:p>
        </p:txBody>
      </p:sp>
      <p:sp>
        <p:nvSpPr>
          <p:cNvPr id="12" name="TextBox 11">
            <a:extLst>
              <a:ext uri="{FF2B5EF4-FFF2-40B4-BE49-F238E27FC236}">
                <a16:creationId xmlns:a16="http://schemas.microsoft.com/office/drawing/2014/main" id="{D6C95618-A3AD-215A-E5A4-2981F49E5B7B}"/>
              </a:ext>
            </a:extLst>
          </p:cNvPr>
          <p:cNvSpPr txBox="1"/>
          <p:nvPr/>
        </p:nvSpPr>
        <p:spPr>
          <a:xfrm>
            <a:off x="7758546" y="3524680"/>
            <a:ext cx="2382980" cy="954107"/>
          </a:xfrm>
          <a:prstGeom prst="rect">
            <a:avLst/>
          </a:prstGeom>
          <a:noFill/>
        </p:spPr>
        <p:txBody>
          <a:bodyPr wrap="square" rtlCol="0">
            <a:spAutoFit/>
          </a:bodyPr>
          <a:lstStyle/>
          <a:p>
            <a:pPr algn="r"/>
            <a:r>
              <a:rPr lang="en-US" sz="2800" dirty="0"/>
              <a:t>1 0 1 1 1</a:t>
            </a:r>
          </a:p>
          <a:p>
            <a:pPr algn="r"/>
            <a:r>
              <a:rPr lang="en-US" sz="2800" dirty="0"/>
              <a:t>(+)   1 1 0 0 0 1</a:t>
            </a:r>
          </a:p>
        </p:txBody>
      </p:sp>
      <p:cxnSp>
        <p:nvCxnSpPr>
          <p:cNvPr id="14" name="Straight Connector 13">
            <a:extLst>
              <a:ext uri="{FF2B5EF4-FFF2-40B4-BE49-F238E27FC236}">
                <a16:creationId xmlns:a16="http://schemas.microsoft.com/office/drawing/2014/main" id="{CB40B18F-63B6-1EE3-E0D7-142016CF9790}"/>
              </a:ext>
            </a:extLst>
          </p:cNvPr>
          <p:cNvCxnSpPr/>
          <p:nvPr/>
        </p:nvCxnSpPr>
        <p:spPr>
          <a:xfrm>
            <a:off x="7887855" y="4562764"/>
            <a:ext cx="2253672"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3248A4B4-EA24-2B43-CE11-5DFFA565787B}"/>
              </a:ext>
            </a:extLst>
          </p:cNvPr>
          <p:cNvSpPr txBox="1"/>
          <p:nvPr/>
        </p:nvSpPr>
        <p:spPr>
          <a:xfrm>
            <a:off x="7887854" y="4638999"/>
            <a:ext cx="2253671" cy="523220"/>
          </a:xfrm>
          <a:prstGeom prst="rect">
            <a:avLst/>
          </a:prstGeom>
          <a:noFill/>
        </p:spPr>
        <p:txBody>
          <a:bodyPr wrap="square" rtlCol="0">
            <a:spAutoFit/>
          </a:bodyPr>
          <a:lstStyle/>
          <a:p>
            <a:pPr algn="r"/>
            <a:r>
              <a:rPr lang="en-US" sz="2800" dirty="0"/>
              <a:t>   1 0 0 1 0 0 0</a:t>
            </a:r>
          </a:p>
        </p:txBody>
      </p:sp>
      <p:sp>
        <p:nvSpPr>
          <p:cNvPr id="17" name="TextBox 16">
            <a:extLst>
              <a:ext uri="{FF2B5EF4-FFF2-40B4-BE49-F238E27FC236}">
                <a16:creationId xmlns:a16="http://schemas.microsoft.com/office/drawing/2014/main" id="{3FAA9FC9-7B52-97FE-6373-354D4DC04FED}"/>
              </a:ext>
            </a:extLst>
          </p:cNvPr>
          <p:cNvSpPr txBox="1"/>
          <p:nvPr/>
        </p:nvSpPr>
        <p:spPr>
          <a:xfrm>
            <a:off x="7887853" y="2881142"/>
            <a:ext cx="2253671" cy="523220"/>
          </a:xfrm>
          <a:prstGeom prst="rect">
            <a:avLst/>
          </a:prstGeom>
          <a:noFill/>
        </p:spPr>
        <p:txBody>
          <a:bodyPr wrap="square" rtlCol="0">
            <a:spAutoFit/>
          </a:bodyPr>
          <a:lstStyle/>
          <a:p>
            <a:pPr algn="r"/>
            <a:r>
              <a:rPr lang="en-US" sz="2800" dirty="0">
                <a:solidFill>
                  <a:schemeClr val="accent2"/>
                </a:solidFill>
              </a:rPr>
              <a:t>   1 1 0 1 1 1 0</a:t>
            </a:r>
          </a:p>
        </p:txBody>
      </p:sp>
      <p:sp>
        <p:nvSpPr>
          <p:cNvPr id="20" name="TextBox 19">
            <a:extLst>
              <a:ext uri="{FF2B5EF4-FFF2-40B4-BE49-F238E27FC236}">
                <a16:creationId xmlns:a16="http://schemas.microsoft.com/office/drawing/2014/main" id="{277CC388-6DAA-2E76-F1DC-551457181FB6}"/>
              </a:ext>
            </a:extLst>
          </p:cNvPr>
          <p:cNvSpPr txBox="1"/>
          <p:nvPr/>
        </p:nvSpPr>
        <p:spPr>
          <a:xfrm>
            <a:off x="6576290" y="2988596"/>
            <a:ext cx="849745" cy="369332"/>
          </a:xfrm>
          <a:prstGeom prst="rect">
            <a:avLst/>
          </a:prstGeom>
          <a:noFill/>
          <a:ln>
            <a:solidFill>
              <a:schemeClr val="tx1"/>
            </a:solidFill>
          </a:ln>
        </p:spPr>
        <p:txBody>
          <a:bodyPr wrap="square" rtlCol="0">
            <a:spAutoFit/>
          </a:bodyPr>
          <a:lstStyle/>
          <a:p>
            <a:pPr algn="ctr"/>
            <a:r>
              <a:rPr lang="en-US" dirty="0"/>
              <a:t>Carry</a:t>
            </a:r>
          </a:p>
        </p:txBody>
      </p:sp>
      <p:cxnSp>
        <p:nvCxnSpPr>
          <p:cNvPr id="22" name="Straight Arrow Connector 21">
            <a:extLst>
              <a:ext uri="{FF2B5EF4-FFF2-40B4-BE49-F238E27FC236}">
                <a16:creationId xmlns:a16="http://schemas.microsoft.com/office/drawing/2014/main" id="{9557F931-54FA-EA1F-6C47-FBACA39BA56D}"/>
              </a:ext>
            </a:extLst>
          </p:cNvPr>
          <p:cNvCxnSpPr/>
          <p:nvPr/>
        </p:nvCxnSpPr>
        <p:spPr>
          <a:xfrm>
            <a:off x="7435273" y="3142752"/>
            <a:ext cx="7019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8C219A64-DA87-0973-5FC0-E53271DFBD4C}"/>
              </a:ext>
            </a:extLst>
          </p:cNvPr>
          <p:cNvCxnSpPr>
            <a:cxnSpLocks/>
          </p:cNvCxnSpPr>
          <p:nvPr/>
        </p:nvCxnSpPr>
        <p:spPr>
          <a:xfrm>
            <a:off x="8386618" y="3276016"/>
            <a:ext cx="0" cy="1453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542B5EB-F463-6DF1-B09E-10809145D02A}"/>
              </a:ext>
            </a:extLst>
          </p:cNvPr>
          <p:cNvCxnSpPr/>
          <p:nvPr/>
        </p:nvCxnSpPr>
        <p:spPr>
          <a:xfrm>
            <a:off x="8631382" y="3276016"/>
            <a:ext cx="0" cy="725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1150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Subtraction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33</a:t>
            </a:fld>
            <a:endParaRPr lang="en-US"/>
          </a:p>
        </p:txBody>
      </p:sp>
      <p:sp>
        <p:nvSpPr>
          <p:cNvPr id="7" name="TextBox 6">
            <a:extLst>
              <a:ext uri="{FF2B5EF4-FFF2-40B4-BE49-F238E27FC236}">
                <a16:creationId xmlns:a16="http://schemas.microsoft.com/office/drawing/2014/main" id="{9F504E37-E22C-2AED-5329-35E651A6CEA2}"/>
              </a:ext>
            </a:extLst>
          </p:cNvPr>
          <p:cNvSpPr txBox="1"/>
          <p:nvPr/>
        </p:nvSpPr>
        <p:spPr>
          <a:xfrm>
            <a:off x="642341" y="1418936"/>
            <a:ext cx="3985077"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4 Cases</a:t>
            </a:r>
          </a:p>
          <a:p>
            <a:pPr marL="800100" lvl="1" indent="-342900">
              <a:buFont typeface="Arial" panose="020B0604020202020204" pitchFamily="34" charset="0"/>
              <a:buChar char="•"/>
            </a:pPr>
            <a:r>
              <a:rPr lang="en-US" sz="2400" dirty="0"/>
              <a:t>0 - 0 = 0		</a:t>
            </a:r>
          </a:p>
          <a:p>
            <a:pPr marL="800100" lvl="1" indent="-342900">
              <a:buFont typeface="Arial" panose="020B0604020202020204" pitchFamily="34" charset="0"/>
              <a:buChar char="•"/>
            </a:pPr>
            <a:r>
              <a:rPr lang="en-US" sz="2400" dirty="0"/>
              <a:t>0 - 1 = 1	(Borrow)</a:t>
            </a:r>
          </a:p>
          <a:p>
            <a:pPr marL="800100" lvl="1" indent="-342900">
              <a:buFont typeface="Arial" panose="020B0604020202020204" pitchFamily="34" charset="0"/>
              <a:buChar char="•"/>
            </a:pPr>
            <a:r>
              <a:rPr lang="en-US" sz="2400" dirty="0"/>
              <a:t>1 - 0 = 1		</a:t>
            </a:r>
          </a:p>
          <a:p>
            <a:pPr marL="800100" lvl="1" indent="-342900">
              <a:buFont typeface="Arial" panose="020B0604020202020204" pitchFamily="34" charset="0"/>
              <a:buChar char="•"/>
            </a:pPr>
            <a:r>
              <a:rPr lang="en-US" sz="2400" dirty="0"/>
              <a:t>1 - 1 = 0		</a:t>
            </a:r>
          </a:p>
          <a:p>
            <a:pPr lvl="1"/>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38DC4F-B747-2444-1E0D-EA6E3D3E938A}"/>
              </a:ext>
            </a:extLst>
          </p:cNvPr>
          <p:cNvSpPr txBox="1"/>
          <p:nvPr/>
        </p:nvSpPr>
        <p:spPr>
          <a:xfrm>
            <a:off x="642341" y="3588760"/>
            <a:ext cx="6096000" cy="1477328"/>
          </a:xfrm>
          <a:prstGeom prst="rect">
            <a:avLst/>
          </a:prstGeom>
          <a:noFill/>
        </p:spPr>
        <p:txBody>
          <a:bodyPr wrap="square">
            <a:spAutoFit/>
          </a:bodyPr>
          <a:lstStyle/>
          <a:p>
            <a:pPr marL="285750" indent="-285750">
              <a:buFont typeface="Wingdings" panose="05000000000000000000" pitchFamily="2" charset="2"/>
              <a:buChar char="q"/>
            </a:pPr>
            <a:r>
              <a:rPr lang="en-US" sz="2400" b="1" dirty="0"/>
              <a:t>Subtract the Following :</a:t>
            </a:r>
          </a:p>
          <a:p>
            <a:pPr marL="742950" lvl="1" indent="-285750">
              <a:buFont typeface="Arial" panose="020B0604020202020204" pitchFamily="34" charset="0"/>
              <a:buChar char="•"/>
            </a:pPr>
            <a:r>
              <a:rPr lang="en-US" sz="2400" dirty="0"/>
              <a:t>1110 - 111 = ?</a:t>
            </a:r>
          </a:p>
          <a:p>
            <a:pPr marL="742950" lvl="1" indent="-285750">
              <a:buFont typeface="Arial" panose="020B0604020202020204" pitchFamily="34" charset="0"/>
              <a:buChar char="•"/>
            </a:pPr>
            <a:r>
              <a:rPr lang="en-US" sz="2400" dirty="0"/>
              <a:t>11011 + 10110 = ?</a:t>
            </a:r>
          </a:p>
          <a:p>
            <a:pPr marL="742950" lvl="1" indent="-285750">
              <a:buFont typeface="Arial" panose="020B0604020202020204" pitchFamily="34" charset="0"/>
              <a:buChar char="•"/>
            </a:pPr>
            <a:endParaRPr lang="en-US" b="1" dirty="0"/>
          </a:p>
        </p:txBody>
      </p:sp>
      <p:sp>
        <p:nvSpPr>
          <p:cNvPr id="12" name="TextBox 11">
            <a:extLst>
              <a:ext uri="{FF2B5EF4-FFF2-40B4-BE49-F238E27FC236}">
                <a16:creationId xmlns:a16="http://schemas.microsoft.com/office/drawing/2014/main" id="{D6C95618-A3AD-215A-E5A4-2981F49E5B7B}"/>
              </a:ext>
            </a:extLst>
          </p:cNvPr>
          <p:cNvSpPr txBox="1"/>
          <p:nvPr/>
        </p:nvSpPr>
        <p:spPr>
          <a:xfrm>
            <a:off x="7758546" y="3524680"/>
            <a:ext cx="2382980" cy="954107"/>
          </a:xfrm>
          <a:prstGeom prst="rect">
            <a:avLst/>
          </a:prstGeom>
          <a:noFill/>
        </p:spPr>
        <p:txBody>
          <a:bodyPr wrap="square" rtlCol="0">
            <a:spAutoFit/>
          </a:bodyPr>
          <a:lstStyle/>
          <a:p>
            <a:pPr algn="r"/>
            <a:r>
              <a:rPr lang="en-US" sz="2800" dirty="0"/>
              <a:t>1 1 1 0 </a:t>
            </a:r>
          </a:p>
          <a:p>
            <a:pPr algn="r"/>
            <a:r>
              <a:rPr lang="en-US" sz="2800" dirty="0"/>
              <a:t>(-)   1 1 1</a:t>
            </a:r>
          </a:p>
        </p:txBody>
      </p:sp>
      <p:cxnSp>
        <p:nvCxnSpPr>
          <p:cNvPr id="14" name="Straight Connector 13">
            <a:extLst>
              <a:ext uri="{FF2B5EF4-FFF2-40B4-BE49-F238E27FC236}">
                <a16:creationId xmlns:a16="http://schemas.microsoft.com/office/drawing/2014/main" id="{CB40B18F-63B6-1EE3-E0D7-142016CF9790}"/>
              </a:ext>
            </a:extLst>
          </p:cNvPr>
          <p:cNvCxnSpPr/>
          <p:nvPr/>
        </p:nvCxnSpPr>
        <p:spPr>
          <a:xfrm>
            <a:off x="7887855" y="4562764"/>
            <a:ext cx="2253672"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3248A4B4-EA24-2B43-CE11-5DFFA565787B}"/>
              </a:ext>
            </a:extLst>
          </p:cNvPr>
          <p:cNvSpPr txBox="1"/>
          <p:nvPr/>
        </p:nvSpPr>
        <p:spPr>
          <a:xfrm>
            <a:off x="7887854" y="4638999"/>
            <a:ext cx="2253671" cy="523220"/>
          </a:xfrm>
          <a:prstGeom prst="rect">
            <a:avLst/>
          </a:prstGeom>
          <a:noFill/>
        </p:spPr>
        <p:txBody>
          <a:bodyPr wrap="square" rtlCol="0">
            <a:spAutoFit/>
          </a:bodyPr>
          <a:lstStyle/>
          <a:p>
            <a:pPr algn="r"/>
            <a:r>
              <a:rPr lang="en-US" sz="2800" dirty="0"/>
              <a:t>    1 1 1</a:t>
            </a:r>
          </a:p>
        </p:txBody>
      </p:sp>
      <p:sp>
        <p:nvSpPr>
          <p:cNvPr id="17" name="TextBox 16">
            <a:extLst>
              <a:ext uri="{FF2B5EF4-FFF2-40B4-BE49-F238E27FC236}">
                <a16:creationId xmlns:a16="http://schemas.microsoft.com/office/drawing/2014/main" id="{3FAA9FC9-7B52-97FE-6373-354D4DC04FED}"/>
              </a:ext>
            </a:extLst>
          </p:cNvPr>
          <p:cNvSpPr txBox="1"/>
          <p:nvPr/>
        </p:nvSpPr>
        <p:spPr>
          <a:xfrm>
            <a:off x="7887853" y="2881142"/>
            <a:ext cx="2253671" cy="523220"/>
          </a:xfrm>
          <a:prstGeom prst="rect">
            <a:avLst/>
          </a:prstGeom>
          <a:noFill/>
        </p:spPr>
        <p:txBody>
          <a:bodyPr wrap="square" rtlCol="0">
            <a:spAutoFit/>
          </a:bodyPr>
          <a:lstStyle/>
          <a:p>
            <a:pPr algn="r"/>
            <a:r>
              <a:rPr lang="en-US" sz="2800" dirty="0">
                <a:solidFill>
                  <a:schemeClr val="accent2"/>
                </a:solidFill>
              </a:rPr>
              <a:t>    1 1 1 0</a:t>
            </a:r>
          </a:p>
        </p:txBody>
      </p:sp>
      <p:sp>
        <p:nvSpPr>
          <p:cNvPr id="20" name="TextBox 19">
            <a:extLst>
              <a:ext uri="{FF2B5EF4-FFF2-40B4-BE49-F238E27FC236}">
                <a16:creationId xmlns:a16="http://schemas.microsoft.com/office/drawing/2014/main" id="{277CC388-6DAA-2E76-F1DC-551457181FB6}"/>
              </a:ext>
            </a:extLst>
          </p:cNvPr>
          <p:cNvSpPr txBox="1"/>
          <p:nvPr/>
        </p:nvSpPr>
        <p:spPr>
          <a:xfrm>
            <a:off x="6377710" y="2988596"/>
            <a:ext cx="1048325" cy="369332"/>
          </a:xfrm>
          <a:prstGeom prst="rect">
            <a:avLst/>
          </a:prstGeom>
          <a:noFill/>
          <a:ln>
            <a:solidFill>
              <a:schemeClr val="tx1"/>
            </a:solidFill>
          </a:ln>
        </p:spPr>
        <p:txBody>
          <a:bodyPr wrap="square" rtlCol="0">
            <a:spAutoFit/>
          </a:bodyPr>
          <a:lstStyle/>
          <a:p>
            <a:pPr algn="ctr"/>
            <a:r>
              <a:rPr lang="en-US" dirty="0"/>
              <a:t>Borrow</a:t>
            </a:r>
          </a:p>
        </p:txBody>
      </p:sp>
      <p:cxnSp>
        <p:nvCxnSpPr>
          <p:cNvPr id="22" name="Straight Arrow Connector 21">
            <a:extLst>
              <a:ext uri="{FF2B5EF4-FFF2-40B4-BE49-F238E27FC236}">
                <a16:creationId xmlns:a16="http://schemas.microsoft.com/office/drawing/2014/main" id="{9557F931-54FA-EA1F-6C47-FBACA39BA56D}"/>
              </a:ext>
            </a:extLst>
          </p:cNvPr>
          <p:cNvCxnSpPr>
            <a:cxnSpLocks/>
          </p:cNvCxnSpPr>
          <p:nvPr/>
        </p:nvCxnSpPr>
        <p:spPr>
          <a:xfrm>
            <a:off x="7435273" y="3142752"/>
            <a:ext cx="14593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5096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Subtraction (2s Complement)</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266459"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34</a:t>
            </a:fld>
            <a:endParaRPr lang="en-US"/>
          </a:p>
        </p:txBody>
      </p:sp>
      <p:sp>
        <p:nvSpPr>
          <p:cNvPr id="16" name="TextBox 15">
            <a:extLst>
              <a:ext uri="{FF2B5EF4-FFF2-40B4-BE49-F238E27FC236}">
                <a16:creationId xmlns:a16="http://schemas.microsoft.com/office/drawing/2014/main" id="{AB3E0CC6-9701-45AF-7799-1589A8963803}"/>
              </a:ext>
            </a:extLst>
          </p:cNvPr>
          <p:cNvSpPr txBox="1"/>
          <p:nvPr/>
        </p:nvSpPr>
        <p:spPr>
          <a:xfrm>
            <a:off x="642341" y="1407628"/>
            <a:ext cx="5010314"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(12)</a:t>
            </a:r>
            <a:r>
              <a:rPr lang="en-US" sz="2400" baseline="-25000" dirty="0"/>
              <a:t>10</a:t>
            </a:r>
            <a:r>
              <a:rPr lang="en-US" sz="2400" dirty="0"/>
              <a:t> - (8)</a:t>
            </a:r>
            <a:r>
              <a:rPr lang="en-US" sz="2400" baseline="-25000" dirty="0"/>
              <a:t>10</a:t>
            </a:r>
            <a:r>
              <a:rPr lang="en-US" sz="2400" dirty="0"/>
              <a:t> = (??)</a:t>
            </a:r>
            <a:r>
              <a:rPr lang="en-US" sz="2400" baseline="-25000" dirty="0"/>
              <a:t>2</a:t>
            </a:r>
          </a:p>
        </p:txBody>
      </p:sp>
    </p:spTree>
    <p:extLst>
      <p:ext uri="{BB962C8B-B14F-4D97-AF65-F5344CB8AC3E}">
        <p14:creationId xmlns:p14="http://schemas.microsoft.com/office/powerpoint/2010/main" val="2326102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Subtraction (2s Complement)</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266459"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35</a:t>
            </a:fld>
            <a:endParaRPr lang="en-US"/>
          </a:p>
        </p:txBody>
      </p:sp>
      <p:sp>
        <p:nvSpPr>
          <p:cNvPr id="16" name="TextBox 15">
            <a:extLst>
              <a:ext uri="{FF2B5EF4-FFF2-40B4-BE49-F238E27FC236}">
                <a16:creationId xmlns:a16="http://schemas.microsoft.com/office/drawing/2014/main" id="{AB3E0CC6-9701-45AF-7799-1589A8963803}"/>
              </a:ext>
            </a:extLst>
          </p:cNvPr>
          <p:cNvSpPr txBox="1"/>
          <p:nvPr/>
        </p:nvSpPr>
        <p:spPr>
          <a:xfrm>
            <a:off x="642341" y="1407628"/>
            <a:ext cx="5010314"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(12)</a:t>
            </a:r>
            <a:r>
              <a:rPr lang="en-US" sz="2400" baseline="-25000" dirty="0"/>
              <a:t>10</a:t>
            </a:r>
            <a:r>
              <a:rPr lang="en-US" sz="2400" dirty="0"/>
              <a:t> - (8)</a:t>
            </a:r>
            <a:r>
              <a:rPr lang="en-US" sz="2400" baseline="-25000" dirty="0"/>
              <a:t>10</a:t>
            </a:r>
            <a:r>
              <a:rPr lang="en-US" sz="2400" dirty="0"/>
              <a:t> = (??)</a:t>
            </a:r>
            <a:r>
              <a:rPr lang="en-US" sz="2400" baseline="-25000" dirty="0"/>
              <a:t>2</a:t>
            </a:r>
          </a:p>
        </p:txBody>
      </p:sp>
      <p:sp>
        <p:nvSpPr>
          <p:cNvPr id="9" name="TextBox 8">
            <a:extLst>
              <a:ext uri="{FF2B5EF4-FFF2-40B4-BE49-F238E27FC236}">
                <a16:creationId xmlns:a16="http://schemas.microsoft.com/office/drawing/2014/main" id="{2710284D-2816-C287-4FCA-13DE4ED2034F}"/>
              </a:ext>
            </a:extLst>
          </p:cNvPr>
          <p:cNvSpPr txBox="1"/>
          <p:nvPr/>
        </p:nvSpPr>
        <p:spPr>
          <a:xfrm>
            <a:off x="642341" y="2447637"/>
            <a:ext cx="5010314"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(8)</a:t>
            </a:r>
            <a:r>
              <a:rPr lang="en-US" sz="2400" baseline="-25000" dirty="0"/>
              <a:t>10</a:t>
            </a:r>
            <a:r>
              <a:rPr lang="en-US" sz="2400" dirty="0"/>
              <a:t> = (1000)</a:t>
            </a:r>
            <a:r>
              <a:rPr lang="en-US" sz="2400" baseline="-25000" dirty="0"/>
              <a:t>2</a:t>
            </a:r>
          </a:p>
          <a:p>
            <a:pPr marL="285750" indent="-285750">
              <a:buFont typeface="Arial" panose="020B0604020202020204" pitchFamily="34" charset="0"/>
              <a:buChar char="•"/>
            </a:pPr>
            <a:endParaRPr lang="en-US" sz="2400" baseline="-25000" dirty="0"/>
          </a:p>
          <a:p>
            <a:pPr marL="285750" indent="-285750">
              <a:buFont typeface="Arial" panose="020B0604020202020204" pitchFamily="34" charset="0"/>
              <a:buChar char="•"/>
            </a:pPr>
            <a:r>
              <a:rPr lang="en-US" sz="2400" dirty="0"/>
              <a:t> (-8)</a:t>
            </a:r>
            <a:r>
              <a:rPr lang="en-US" sz="2400" baseline="-25000" dirty="0"/>
              <a:t>10</a:t>
            </a:r>
            <a:r>
              <a:rPr lang="en-US" sz="2400" dirty="0"/>
              <a:t> = ?? ( No representation)</a:t>
            </a:r>
            <a:endParaRPr lang="en-US" sz="2400" baseline="-25000" dirty="0"/>
          </a:p>
        </p:txBody>
      </p:sp>
      <p:sp>
        <p:nvSpPr>
          <p:cNvPr id="10" name="TextBox 9">
            <a:extLst>
              <a:ext uri="{FF2B5EF4-FFF2-40B4-BE49-F238E27FC236}">
                <a16:creationId xmlns:a16="http://schemas.microsoft.com/office/drawing/2014/main" id="{DA80EB97-7045-3C23-D135-0B0238F21956}"/>
              </a:ext>
            </a:extLst>
          </p:cNvPr>
          <p:cNvSpPr txBox="1"/>
          <p:nvPr/>
        </p:nvSpPr>
        <p:spPr>
          <a:xfrm>
            <a:off x="752764" y="3783889"/>
            <a:ext cx="10686472" cy="2585323"/>
          </a:xfrm>
          <a:prstGeom prst="rect">
            <a:avLst/>
          </a:prstGeom>
          <a:noFill/>
        </p:spPr>
        <p:txBody>
          <a:bodyPr wrap="square" rtlCol="0">
            <a:spAutoFit/>
          </a:bodyPr>
          <a:lstStyle/>
          <a:p>
            <a:r>
              <a:rPr lang="en-US" dirty="0"/>
              <a:t>Neg Representation :</a:t>
            </a:r>
          </a:p>
          <a:p>
            <a:endParaRPr lang="en-US" dirty="0"/>
          </a:p>
          <a:p>
            <a:pPr marL="285750" indent="-285750">
              <a:buFont typeface="Wingdings" panose="05000000000000000000" pitchFamily="2" charset="2"/>
              <a:buChar char="q"/>
            </a:pPr>
            <a:r>
              <a:rPr lang="en-US" dirty="0"/>
              <a:t>(-8)</a:t>
            </a:r>
            <a:r>
              <a:rPr lang="en-US" baseline="-25000" dirty="0"/>
              <a:t>10</a:t>
            </a:r>
            <a:r>
              <a:rPr lang="en-US" dirty="0"/>
              <a:t>=?</a:t>
            </a:r>
          </a:p>
          <a:p>
            <a:pPr marL="285750" indent="-285750">
              <a:buFont typeface="Wingdings" panose="05000000000000000000" pitchFamily="2" charset="2"/>
              <a:buChar char="q"/>
            </a:pPr>
            <a:r>
              <a:rPr lang="en-US" dirty="0"/>
              <a:t>(8)</a:t>
            </a:r>
            <a:r>
              <a:rPr lang="en-US" baseline="-25000" dirty="0"/>
              <a:t>10</a:t>
            </a:r>
            <a:r>
              <a:rPr lang="en-US" dirty="0"/>
              <a:t>= 1000</a:t>
            </a:r>
          </a:p>
          <a:p>
            <a:pPr marL="285750" indent="-285750">
              <a:buFont typeface="Wingdings" panose="05000000000000000000" pitchFamily="2" charset="2"/>
              <a:buChar char="q"/>
            </a:pPr>
            <a:r>
              <a:rPr lang="en-US" dirty="0"/>
              <a:t>8 bit representation = 00001000</a:t>
            </a:r>
          </a:p>
          <a:p>
            <a:pPr marL="285750" indent="-285750">
              <a:buFont typeface="Wingdings" panose="05000000000000000000" pitchFamily="2" charset="2"/>
              <a:buChar char="q"/>
            </a:pPr>
            <a:r>
              <a:rPr lang="en-US" dirty="0"/>
              <a:t>Toggle the value = 11110111 [ 1s complement]</a:t>
            </a:r>
          </a:p>
          <a:p>
            <a:pPr marL="285750" indent="-285750">
              <a:buFont typeface="Wingdings" panose="05000000000000000000" pitchFamily="2" charset="2"/>
              <a:buChar char="q"/>
            </a:pPr>
            <a:r>
              <a:rPr lang="en-US" dirty="0"/>
              <a:t>+1 =&gt; 11110111 +1</a:t>
            </a:r>
          </a:p>
          <a:p>
            <a:pPr marL="285750" indent="-285750">
              <a:buFont typeface="Wingdings" panose="05000000000000000000" pitchFamily="2" charset="2"/>
              <a:buChar char="q"/>
            </a:pPr>
            <a:r>
              <a:rPr lang="en-US" dirty="0"/>
              <a:t>(-8)</a:t>
            </a:r>
            <a:r>
              <a:rPr lang="en-US" baseline="-25000" dirty="0"/>
              <a:t>10</a:t>
            </a:r>
            <a:r>
              <a:rPr lang="en-US" dirty="0"/>
              <a:t>= 11111000</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606846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Subtraction (2s Complement)</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266459"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36</a:t>
            </a:fld>
            <a:endParaRPr lang="en-US"/>
          </a:p>
        </p:txBody>
      </p:sp>
      <p:sp>
        <p:nvSpPr>
          <p:cNvPr id="16" name="TextBox 15">
            <a:extLst>
              <a:ext uri="{FF2B5EF4-FFF2-40B4-BE49-F238E27FC236}">
                <a16:creationId xmlns:a16="http://schemas.microsoft.com/office/drawing/2014/main" id="{AB3E0CC6-9701-45AF-7799-1589A8963803}"/>
              </a:ext>
            </a:extLst>
          </p:cNvPr>
          <p:cNvSpPr txBox="1"/>
          <p:nvPr/>
        </p:nvSpPr>
        <p:spPr>
          <a:xfrm>
            <a:off x="642341" y="1407628"/>
            <a:ext cx="5010314"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(12)</a:t>
            </a:r>
            <a:r>
              <a:rPr lang="en-US" sz="2400" baseline="-25000" dirty="0"/>
              <a:t>10</a:t>
            </a:r>
            <a:r>
              <a:rPr lang="en-US" sz="2400" dirty="0"/>
              <a:t> - (8)</a:t>
            </a:r>
            <a:r>
              <a:rPr lang="en-US" sz="2400" baseline="-25000" dirty="0"/>
              <a:t>10</a:t>
            </a:r>
            <a:r>
              <a:rPr lang="en-US" sz="2400" dirty="0"/>
              <a:t> = (??)</a:t>
            </a:r>
            <a:r>
              <a:rPr lang="en-US" sz="2400" baseline="-25000" dirty="0"/>
              <a:t>2</a:t>
            </a:r>
          </a:p>
        </p:txBody>
      </p:sp>
      <p:sp>
        <p:nvSpPr>
          <p:cNvPr id="6" name="TextBox 5">
            <a:extLst>
              <a:ext uri="{FF2B5EF4-FFF2-40B4-BE49-F238E27FC236}">
                <a16:creationId xmlns:a16="http://schemas.microsoft.com/office/drawing/2014/main" id="{23373589-1E2E-1C49-7806-531967784BF0}"/>
              </a:ext>
            </a:extLst>
          </p:cNvPr>
          <p:cNvSpPr txBox="1"/>
          <p:nvPr/>
        </p:nvSpPr>
        <p:spPr>
          <a:xfrm>
            <a:off x="642341" y="2298937"/>
            <a:ext cx="5010314" cy="1446550"/>
          </a:xfrm>
          <a:prstGeom prst="rect">
            <a:avLst/>
          </a:prstGeom>
          <a:noFill/>
        </p:spPr>
        <p:txBody>
          <a:bodyPr wrap="square" rtlCol="0">
            <a:spAutoFit/>
          </a:bodyPr>
          <a:lstStyle/>
          <a:p>
            <a:pPr marL="285750" indent="-285750">
              <a:buFont typeface="Arial" panose="020B0604020202020204" pitchFamily="34" charset="0"/>
              <a:buChar char="•"/>
            </a:pPr>
            <a:r>
              <a:rPr lang="en-US" sz="2400" dirty="0"/>
              <a:t>(12)</a:t>
            </a:r>
            <a:r>
              <a:rPr lang="en-US" sz="2400" baseline="-25000" dirty="0"/>
              <a:t>10</a:t>
            </a:r>
            <a:r>
              <a:rPr lang="en-US" sz="2400" dirty="0"/>
              <a:t>  = (1100)</a:t>
            </a:r>
            <a:r>
              <a:rPr lang="en-US" sz="2400" baseline="-25000" dirty="0"/>
              <a:t>2</a:t>
            </a:r>
            <a:endParaRPr lang="en-US" sz="2400" dirty="0"/>
          </a:p>
          <a:p>
            <a:pPr marL="285750" indent="-285750">
              <a:buFont typeface="Arial" panose="020B0604020202020204" pitchFamily="34" charset="0"/>
              <a:buChar char="•"/>
            </a:pPr>
            <a:r>
              <a:rPr lang="en-US" sz="2400" dirty="0"/>
              <a:t>(-8)</a:t>
            </a:r>
            <a:r>
              <a:rPr lang="en-US" sz="2400" baseline="-25000" dirty="0"/>
              <a:t>10</a:t>
            </a:r>
            <a:r>
              <a:rPr lang="en-US" sz="2400" dirty="0"/>
              <a:t> = (</a:t>
            </a:r>
            <a:r>
              <a:rPr lang="en-US" sz="2400" kern="1200" dirty="0">
                <a:solidFill>
                  <a:srgbClr val="000000"/>
                </a:solidFill>
                <a:effectLst/>
                <a:latin typeface="Calibri" panose="020F0502020204030204" pitchFamily="34" charset="0"/>
                <a:ea typeface="+mn-ea"/>
                <a:cs typeface="+mn-cs"/>
              </a:rPr>
              <a:t>11111000</a:t>
            </a:r>
            <a:r>
              <a:rPr lang="en-US" sz="2400" dirty="0"/>
              <a:t>)</a:t>
            </a:r>
            <a:r>
              <a:rPr lang="en-US" sz="2400" baseline="-25000" dirty="0"/>
              <a:t>2</a:t>
            </a:r>
          </a:p>
          <a:p>
            <a:pPr marL="285750" indent="-285750">
              <a:buFont typeface="Arial" panose="020B0604020202020204" pitchFamily="34" charset="0"/>
              <a:buChar char="•"/>
            </a:pPr>
            <a:r>
              <a:rPr lang="en-US" sz="2400" dirty="0"/>
              <a:t>(12)</a:t>
            </a:r>
            <a:r>
              <a:rPr lang="en-US" sz="2400" baseline="-25000" dirty="0"/>
              <a:t>10</a:t>
            </a:r>
            <a:r>
              <a:rPr lang="en-US" sz="2400" dirty="0"/>
              <a:t> + (-8)</a:t>
            </a:r>
            <a:r>
              <a:rPr lang="en-US" sz="2400" baseline="-25000" dirty="0"/>
              <a:t>10</a:t>
            </a:r>
            <a:r>
              <a:rPr lang="en-US" sz="2400" dirty="0"/>
              <a:t> = (??)</a:t>
            </a:r>
            <a:r>
              <a:rPr lang="en-US" sz="2400" baseline="-25000" dirty="0"/>
              <a:t>2</a:t>
            </a:r>
          </a:p>
          <a:p>
            <a:pPr marL="285750" indent="-285750">
              <a:buFont typeface="Arial" panose="020B0604020202020204" pitchFamily="34" charset="0"/>
              <a:buChar char="•"/>
            </a:pPr>
            <a:endParaRPr lang="en-US" sz="2400" baseline="-25000" dirty="0"/>
          </a:p>
        </p:txBody>
      </p:sp>
      <p:sp>
        <p:nvSpPr>
          <p:cNvPr id="7" name="TextBox 6">
            <a:extLst>
              <a:ext uri="{FF2B5EF4-FFF2-40B4-BE49-F238E27FC236}">
                <a16:creationId xmlns:a16="http://schemas.microsoft.com/office/drawing/2014/main" id="{C1D3046A-DCF8-5CA1-3746-6359A30C9CDA}"/>
              </a:ext>
            </a:extLst>
          </p:cNvPr>
          <p:cNvSpPr txBox="1"/>
          <p:nvPr/>
        </p:nvSpPr>
        <p:spPr>
          <a:xfrm>
            <a:off x="5523345" y="3206878"/>
            <a:ext cx="2567710" cy="1077218"/>
          </a:xfrm>
          <a:prstGeom prst="rect">
            <a:avLst/>
          </a:prstGeom>
          <a:noFill/>
        </p:spPr>
        <p:txBody>
          <a:bodyPr wrap="square" rtlCol="0">
            <a:spAutoFit/>
          </a:bodyPr>
          <a:lstStyle/>
          <a:p>
            <a:pPr algn="r"/>
            <a:r>
              <a:rPr lang="en-US" sz="3200" dirty="0"/>
              <a:t>00001100</a:t>
            </a:r>
          </a:p>
          <a:p>
            <a:pPr algn="r"/>
            <a:r>
              <a:rPr lang="en-US" sz="3200" dirty="0"/>
              <a:t>   (+)11111000</a:t>
            </a:r>
          </a:p>
        </p:txBody>
      </p:sp>
      <p:cxnSp>
        <p:nvCxnSpPr>
          <p:cNvPr id="11" name="Straight Connector 10">
            <a:extLst>
              <a:ext uri="{FF2B5EF4-FFF2-40B4-BE49-F238E27FC236}">
                <a16:creationId xmlns:a16="http://schemas.microsoft.com/office/drawing/2014/main" id="{7C321E73-C05D-5592-F0EB-6AB85B2D6334}"/>
              </a:ext>
            </a:extLst>
          </p:cNvPr>
          <p:cNvCxnSpPr/>
          <p:nvPr/>
        </p:nvCxnSpPr>
        <p:spPr>
          <a:xfrm>
            <a:off x="5514109" y="4359564"/>
            <a:ext cx="2613891" cy="0"/>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FCC7FE5-E78D-7495-C37E-3EB2F15FC15C}"/>
              </a:ext>
            </a:extLst>
          </p:cNvPr>
          <p:cNvSpPr txBox="1"/>
          <p:nvPr/>
        </p:nvSpPr>
        <p:spPr>
          <a:xfrm>
            <a:off x="5523345" y="4379632"/>
            <a:ext cx="2604654" cy="584775"/>
          </a:xfrm>
          <a:prstGeom prst="rect">
            <a:avLst/>
          </a:prstGeom>
          <a:noFill/>
        </p:spPr>
        <p:txBody>
          <a:bodyPr wrap="square" rtlCol="0">
            <a:spAutoFit/>
          </a:bodyPr>
          <a:lstStyle/>
          <a:p>
            <a:pPr algn="r"/>
            <a:r>
              <a:rPr lang="en-US" sz="3200" b="1" dirty="0">
                <a:ln w="22225">
                  <a:solidFill>
                    <a:schemeClr val="accent2"/>
                  </a:solidFill>
                  <a:prstDash val="solid"/>
                </a:ln>
                <a:solidFill>
                  <a:schemeClr val="accent2">
                    <a:lumMod val="40000"/>
                    <a:lumOff val="60000"/>
                  </a:schemeClr>
                </a:solidFill>
              </a:rPr>
              <a:t>1 </a:t>
            </a:r>
            <a:r>
              <a:rPr lang="en-US" sz="3200" dirty="0"/>
              <a:t>00000100</a:t>
            </a:r>
          </a:p>
        </p:txBody>
      </p:sp>
      <p:sp>
        <p:nvSpPr>
          <p:cNvPr id="14" name="Rectangle 13">
            <a:extLst>
              <a:ext uri="{FF2B5EF4-FFF2-40B4-BE49-F238E27FC236}">
                <a16:creationId xmlns:a16="http://schemas.microsoft.com/office/drawing/2014/main" id="{F696C0B2-7A98-4EB7-2C1A-9FE01A8CDDAE}"/>
              </a:ext>
            </a:extLst>
          </p:cNvPr>
          <p:cNvSpPr/>
          <p:nvPr/>
        </p:nvSpPr>
        <p:spPr>
          <a:xfrm>
            <a:off x="6036541" y="4458360"/>
            <a:ext cx="294409" cy="42731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339DDF4-A4CB-8A92-ADD5-1A4186DBFF7D}"/>
              </a:ext>
            </a:extLst>
          </p:cNvPr>
          <p:cNvSpPr txBox="1"/>
          <p:nvPr/>
        </p:nvSpPr>
        <p:spPr>
          <a:xfrm>
            <a:off x="3147498" y="4503352"/>
            <a:ext cx="1332138" cy="369332"/>
          </a:xfrm>
          <a:prstGeom prst="rect">
            <a:avLst/>
          </a:prstGeom>
          <a:noFill/>
          <a:ln w="28575">
            <a:solidFill>
              <a:schemeClr val="tx1"/>
            </a:solidFill>
          </a:ln>
        </p:spPr>
        <p:txBody>
          <a:bodyPr wrap="square" rtlCol="0">
            <a:spAutoFit/>
          </a:bodyPr>
          <a:lstStyle/>
          <a:p>
            <a:pPr algn="ctr"/>
            <a:r>
              <a:rPr lang="en-US" dirty="0"/>
              <a:t>Neglect</a:t>
            </a:r>
          </a:p>
        </p:txBody>
      </p:sp>
      <p:cxnSp>
        <p:nvCxnSpPr>
          <p:cNvPr id="18" name="Straight Arrow Connector 17">
            <a:extLst>
              <a:ext uri="{FF2B5EF4-FFF2-40B4-BE49-F238E27FC236}">
                <a16:creationId xmlns:a16="http://schemas.microsoft.com/office/drawing/2014/main" id="{18A32A23-6828-8049-FB04-829E05F49600}"/>
              </a:ext>
            </a:extLst>
          </p:cNvPr>
          <p:cNvCxnSpPr>
            <a:cxnSpLocks/>
            <a:stCxn id="15" idx="3"/>
          </p:cNvCxnSpPr>
          <p:nvPr/>
        </p:nvCxnSpPr>
        <p:spPr>
          <a:xfrm>
            <a:off x="4479636" y="4688018"/>
            <a:ext cx="15569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E57F020-BF61-FF14-B5DA-9BEB0D9FDF88}"/>
              </a:ext>
            </a:extLst>
          </p:cNvPr>
          <p:cNvCxnSpPr/>
          <p:nvPr/>
        </p:nvCxnSpPr>
        <p:spPr>
          <a:xfrm>
            <a:off x="6456218" y="4872684"/>
            <a:ext cx="1514764"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1C29A78E-FBB4-3DD6-1797-F9638B4C1EA2}"/>
              </a:ext>
            </a:extLst>
          </p:cNvPr>
          <p:cNvSpPr txBox="1"/>
          <p:nvPr/>
        </p:nvSpPr>
        <p:spPr>
          <a:xfrm>
            <a:off x="6908800" y="4964407"/>
            <a:ext cx="616712" cy="523220"/>
          </a:xfrm>
          <a:prstGeom prst="rect">
            <a:avLst/>
          </a:prstGeom>
          <a:noFill/>
        </p:spPr>
        <p:txBody>
          <a:bodyPr wrap="square" rtlCol="0">
            <a:spAutoFit/>
          </a:bodyPr>
          <a:lstStyle/>
          <a:p>
            <a:pPr algn="ctr"/>
            <a:r>
              <a:rPr lang="en-US" sz="2800" dirty="0"/>
              <a:t>4</a:t>
            </a:r>
          </a:p>
        </p:txBody>
      </p:sp>
    </p:spTree>
    <p:extLst>
      <p:ext uri="{BB962C8B-B14F-4D97-AF65-F5344CB8AC3E}">
        <p14:creationId xmlns:p14="http://schemas.microsoft.com/office/powerpoint/2010/main" val="190904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Multiplication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37</a:t>
            </a:fld>
            <a:endParaRPr lang="en-US"/>
          </a:p>
        </p:txBody>
      </p:sp>
      <p:sp>
        <p:nvSpPr>
          <p:cNvPr id="7" name="TextBox 6">
            <a:extLst>
              <a:ext uri="{FF2B5EF4-FFF2-40B4-BE49-F238E27FC236}">
                <a16:creationId xmlns:a16="http://schemas.microsoft.com/office/drawing/2014/main" id="{9F504E37-E22C-2AED-5329-35E651A6CEA2}"/>
              </a:ext>
            </a:extLst>
          </p:cNvPr>
          <p:cNvSpPr txBox="1"/>
          <p:nvPr/>
        </p:nvSpPr>
        <p:spPr>
          <a:xfrm>
            <a:off x="642341" y="1418936"/>
            <a:ext cx="4086677"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4 Cases</a:t>
            </a:r>
          </a:p>
          <a:p>
            <a:pPr marL="800100" lvl="1" indent="-342900">
              <a:buFont typeface="Arial" panose="020B0604020202020204" pitchFamily="34" charset="0"/>
              <a:buChar char="•"/>
            </a:pPr>
            <a:r>
              <a:rPr lang="en-US" sz="2400" dirty="0"/>
              <a:t>0 X 0 = 0		</a:t>
            </a:r>
          </a:p>
          <a:p>
            <a:pPr marL="800100" lvl="1" indent="-342900">
              <a:buFont typeface="Arial" panose="020B0604020202020204" pitchFamily="34" charset="0"/>
              <a:buChar char="•"/>
            </a:pPr>
            <a:r>
              <a:rPr lang="en-US" sz="2400" dirty="0"/>
              <a:t>0 X 1 = 0	</a:t>
            </a:r>
          </a:p>
          <a:p>
            <a:pPr marL="800100" lvl="1" indent="-342900">
              <a:buFont typeface="Arial" panose="020B0604020202020204" pitchFamily="34" charset="0"/>
              <a:buChar char="•"/>
            </a:pPr>
            <a:r>
              <a:rPr lang="en-US" sz="2400" dirty="0"/>
              <a:t>1 X 0 = 0		</a:t>
            </a:r>
          </a:p>
          <a:p>
            <a:pPr marL="800100" lvl="1" indent="-342900">
              <a:buFont typeface="Arial" panose="020B0604020202020204" pitchFamily="34" charset="0"/>
              <a:buChar char="•"/>
            </a:pPr>
            <a:r>
              <a:rPr lang="en-US" sz="2400" dirty="0"/>
              <a:t>1 X 1 = 1		</a:t>
            </a:r>
          </a:p>
          <a:p>
            <a:pPr lvl="1"/>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38DC4F-B747-2444-1E0D-EA6E3D3E938A}"/>
              </a:ext>
            </a:extLst>
          </p:cNvPr>
          <p:cNvSpPr txBox="1"/>
          <p:nvPr/>
        </p:nvSpPr>
        <p:spPr>
          <a:xfrm>
            <a:off x="642341" y="3588760"/>
            <a:ext cx="6096000" cy="1107996"/>
          </a:xfrm>
          <a:prstGeom prst="rect">
            <a:avLst/>
          </a:prstGeom>
          <a:noFill/>
        </p:spPr>
        <p:txBody>
          <a:bodyPr wrap="square">
            <a:spAutoFit/>
          </a:bodyPr>
          <a:lstStyle/>
          <a:p>
            <a:pPr marL="285750" indent="-285750">
              <a:buFont typeface="Wingdings" panose="05000000000000000000" pitchFamily="2" charset="2"/>
              <a:buChar char="q"/>
            </a:pPr>
            <a:r>
              <a:rPr lang="en-US" sz="2400" b="1" dirty="0"/>
              <a:t>Subtract the Following :</a:t>
            </a:r>
          </a:p>
          <a:p>
            <a:pPr marL="742950" lvl="1" indent="-285750">
              <a:buFont typeface="Arial" panose="020B0604020202020204" pitchFamily="34" charset="0"/>
              <a:buChar char="•"/>
            </a:pPr>
            <a:r>
              <a:rPr lang="en-US" sz="2400" dirty="0"/>
              <a:t>1010 X 1011 = ?</a:t>
            </a:r>
          </a:p>
          <a:p>
            <a:pPr marL="742950" lvl="1" indent="-285750">
              <a:buFont typeface="Arial" panose="020B0604020202020204" pitchFamily="34" charset="0"/>
              <a:buChar char="•"/>
            </a:pPr>
            <a:endParaRPr lang="en-US" b="1" dirty="0"/>
          </a:p>
        </p:txBody>
      </p:sp>
      <p:sp>
        <p:nvSpPr>
          <p:cNvPr id="12" name="TextBox 11">
            <a:extLst>
              <a:ext uri="{FF2B5EF4-FFF2-40B4-BE49-F238E27FC236}">
                <a16:creationId xmlns:a16="http://schemas.microsoft.com/office/drawing/2014/main" id="{D6C95618-A3AD-215A-E5A4-2981F49E5B7B}"/>
              </a:ext>
            </a:extLst>
          </p:cNvPr>
          <p:cNvSpPr txBox="1"/>
          <p:nvPr/>
        </p:nvSpPr>
        <p:spPr>
          <a:xfrm>
            <a:off x="7200900" y="1418936"/>
            <a:ext cx="2382980" cy="954107"/>
          </a:xfrm>
          <a:prstGeom prst="rect">
            <a:avLst/>
          </a:prstGeom>
          <a:noFill/>
        </p:spPr>
        <p:txBody>
          <a:bodyPr wrap="square" rtlCol="0">
            <a:spAutoFit/>
          </a:bodyPr>
          <a:lstStyle/>
          <a:p>
            <a:pPr algn="r"/>
            <a:r>
              <a:rPr lang="en-US" sz="2800" dirty="0"/>
              <a:t>1010</a:t>
            </a:r>
          </a:p>
          <a:p>
            <a:pPr algn="r"/>
            <a:r>
              <a:rPr lang="en-US" sz="2800" dirty="0"/>
              <a:t>(X)   1011</a:t>
            </a:r>
          </a:p>
        </p:txBody>
      </p:sp>
      <p:cxnSp>
        <p:nvCxnSpPr>
          <p:cNvPr id="14" name="Straight Connector 13">
            <a:extLst>
              <a:ext uri="{FF2B5EF4-FFF2-40B4-BE49-F238E27FC236}">
                <a16:creationId xmlns:a16="http://schemas.microsoft.com/office/drawing/2014/main" id="{CB40B18F-63B6-1EE3-E0D7-142016CF9790}"/>
              </a:ext>
            </a:extLst>
          </p:cNvPr>
          <p:cNvCxnSpPr/>
          <p:nvPr/>
        </p:nvCxnSpPr>
        <p:spPr>
          <a:xfrm>
            <a:off x="7330209" y="2457020"/>
            <a:ext cx="2253672"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3248A4B4-EA24-2B43-CE11-5DFFA565787B}"/>
              </a:ext>
            </a:extLst>
          </p:cNvPr>
          <p:cNvSpPr txBox="1"/>
          <p:nvPr/>
        </p:nvSpPr>
        <p:spPr>
          <a:xfrm>
            <a:off x="8032173" y="2533255"/>
            <a:ext cx="1551706" cy="954107"/>
          </a:xfrm>
          <a:prstGeom prst="rect">
            <a:avLst/>
          </a:prstGeom>
          <a:noFill/>
        </p:spPr>
        <p:txBody>
          <a:bodyPr wrap="square" rtlCol="0">
            <a:spAutoFit/>
          </a:bodyPr>
          <a:lstStyle/>
          <a:p>
            <a:pPr algn="r"/>
            <a:r>
              <a:rPr lang="en-US" sz="2800" dirty="0"/>
              <a:t>1010</a:t>
            </a:r>
          </a:p>
          <a:p>
            <a:pPr algn="r"/>
            <a:r>
              <a:rPr lang="en-US" sz="2800" dirty="0"/>
              <a:t>1010</a:t>
            </a:r>
            <a:r>
              <a:rPr lang="en-US" sz="2800" dirty="0">
                <a:solidFill>
                  <a:schemeClr val="accent2"/>
                </a:solidFill>
              </a:rPr>
              <a:t>X</a:t>
            </a:r>
          </a:p>
        </p:txBody>
      </p:sp>
      <p:cxnSp>
        <p:nvCxnSpPr>
          <p:cNvPr id="6" name="Straight Connector 5">
            <a:extLst>
              <a:ext uri="{FF2B5EF4-FFF2-40B4-BE49-F238E27FC236}">
                <a16:creationId xmlns:a16="http://schemas.microsoft.com/office/drawing/2014/main" id="{CE019EFB-68D2-F03C-6BFB-4652E0CD24AA}"/>
              </a:ext>
            </a:extLst>
          </p:cNvPr>
          <p:cNvCxnSpPr/>
          <p:nvPr/>
        </p:nvCxnSpPr>
        <p:spPr>
          <a:xfrm>
            <a:off x="7468362" y="5114172"/>
            <a:ext cx="2253672"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E28EF1C2-C087-5261-BA27-3FAC185E9455}"/>
              </a:ext>
            </a:extLst>
          </p:cNvPr>
          <p:cNvSpPr txBox="1"/>
          <p:nvPr/>
        </p:nvSpPr>
        <p:spPr>
          <a:xfrm>
            <a:off x="7200898" y="5103600"/>
            <a:ext cx="2382980" cy="523220"/>
          </a:xfrm>
          <a:prstGeom prst="rect">
            <a:avLst/>
          </a:prstGeom>
          <a:noFill/>
        </p:spPr>
        <p:txBody>
          <a:bodyPr wrap="square" rtlCol="0">
            <a:spAutoFit/>
          </a:bodyPr>
          <a:lstStyle/>
          <a:p>
            <a:pPr algn="r"/>
            <a:r>
              <a:rPr lang="en-US" sz="2800" dirty="0"/>
              <a:t>1101110</a:t>
            </a:r>
          </a:p>
        </p:txBody>
      </p:sp>
      <p:cxnSp>
        <p:nvCxnSpPr>
          <p:cNvPr id="9" name="Straight Connector 8">
            <a:extLst>
              <a:ext uri="{FF2B5EF4-FFF2-40B4-BE49-F238E27FC236}">
                <a16:creationId xmlns:a16="http://schemas.microsoft.com/office/drawing/2014/main" id="{F1A3043B-2A4A-B141-A53C-56DC2BD05C33}"/>
              </a:ext>
            </a:extLst>
          </p:cNvPr>
          <p:cNvCxnSpPr/>
          <p:nvPr/>
        </p:nvCxnSpPr>
        <p:spPr>
          <a:xfrm>
            <a:off x="7411212" y="3487362"/>
            <a:ext cx="2253672"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A7F51C82-5254-3B0B-88D2-EAB07B9A5F65}"/>
              </a:ext>
            </a:extLst>
          </p:cNvPr>
          <p:cNvSpPr txBox="1"/>
          <p:nvPr/>
        </p:nvSpPr>
        <p:spPr>
          <a:xfrm>
            <a:off x="7708899" y="3401203"/>
            <a:ext cx="1874979" cy="1384995"/>
          </a:xfrm>
          <a:prstGeom prst="rect">
            <a:avLst/>
          </a:prstGeom>
          <a:noFill/>
        </p:spPr>
        <p:txBody>
          <a:bodyPr wrap="square" rtlCol="0">
            <a:spAutoFit/>
          </a:bodyPr>
          <a:lstStyle/>
          <a:p>
            <a:pPr algn="r"/>
            <a:r>
              <a:rPr lang="en-US" sz="2800" dirty="0"/>
              <a:t>11110</a:t>
            </a:r>
          </a:p>
          <a:p>
            <a:pPr algn="r"/>
            <a:r>
              <a:rPr lang="en-US" sz="2800" dirty="0"/>
              <a:t>0000</a:t>
            </a:r>
            <a:r>
              <a:rPr lang="en-US" sz="2800" dirty="0">
                <a:solidFill>
                  <a:schemeClr val="accent2"/>
                </a:solidFill>
              </a:rPr>
              <a:t>XX</a:t>
            </a:r>
          </a:p>
          <a:p>
            <a:pPr algn="r"/>
            <a:endParaRPr lang="en-US" sz="2800" dirty="0"/>
          </a:p>
        </p:txBody>
      </p:sp>
      <p:cxnSp>
        <p:nvCxnSpPr>
          <p:cNvPr id="19" name="Straight Connector 18">
            <a:extLst>
              <a:ext uri="{FF2B5EF4-FFF2-40B4-BE49-F238E27FC236}">
                <a16:creationId xmlns:a16="http://schemas.microsoft.com/office/drawing/2014/main" id="{5CF42897-E901-1917-7A9F-CAA99FE21BA8}"/>
              </a:ext>
            </a:extLst>
          </p:cNvPr>
          <p:cNvCxnSpPr/>
          <p:nvPr/>
        </p:nvCxnSpPr>
        <p:spPr>
          <a:xfrm>
            <a:off x="7411212" y="4365954"/>
            <a:ext cx="2253672" cy="0"/>
          </a:xfrm>
          <a:prstGeom prst="line">
            <a:avLst/>
          </a:prstGeom>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28B37CA-BAA6-0AE3-8FEC-70C3825F657C}"/>
              </a:ext>
            </a:extLst>
          </p:cNvPr>
          <p:cNvSpPr txBox="1"/>
          <p:nvPr/>
        </p:nvSpPr>
        <p:spPr>
          <a:xfrm>
            <a:off x="7962900" y="4262176"/>
            <a:ext cx="1620978" cy="1384995"/>
          </a:xfrm>
          <a:prstGeom prst="rect">
            <a:avLst/>
          </a:prstGeom>
          <a:noFill/>
        </p:spPr>
        <p:txBody>
          <a:bodyPr wrap="square" rtlCol="0">
            <a:spAutoFit/>
          </a:bodyPr>
          <a:lstStyle/>
          <a:p>
            <a:pPr algn="r"/>
            <a:r>
              <a:rPr lang="en-US" sz="2800" dirty="0"/>
              <a:t>011110</a:t>
            </a:r>
          </a:p>
          <a:p>
            <a:pPr algn="r"/>
            <a:r>
              <a:rPr lang="en-US" sz="2800" dirty="0"/>
              <a:t>1010</a:t>
            </a:r>
            <a:r>
              <a:rPr lang="en-US" sz="2800" dirty="0">
                <a:solidFill>
                  <a:schemeClr val="accent2"/>
                </a:solidFill>
              </a:rPr>
              <a:t>XXX</a:t>
            </a:r>
          </a:p>
          <a:p>
            <a:pPr algn="r"/>
            <a:endParaRPr lang="en-US" sz="2800" dirty="0"/>
          </a:p>
        </p:txBody>
      </p:sp>
    </p:spTree>
    <p:extLst>
      <p:ext uri="{BB962C8B-B14F-4D97-AF65-F5344CB8AC3E}">
        <p14:creationId xmlns:p14="http://schemas.microsoft.com/office/powerpoint/2010/main" val="394189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Multiplication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38</a:t>
            </a:fld>
            <a:endParaRPr lang="en-US"/>
          </a:p>
        </p:txBody>
      </p:sp>
      <p:sp>
        <p:nvSpPr>
          <p:cNvPr id="7" name="TextBox 6">
            <a:extLst>
              <a:ext uri="{FF2B5EF4-FFF2-40B4-BE49-F238E27FC236}">
                <a16:creationId xmlns:a16="http://schemas.microsoft.com/office/drawing/2014/main" id="{9F504E37-E22C-2AED-5329-35E651A6CEA2}"/>
              </a:ext>
            </a:extLst>
          </p:cNvPr>
          <p:cNvSpPr txBox="1"/>
          <p:nvPr/>
        </p:nvSpPr>
        <p:spPr>
          <a:xfrm>
            <a:off x="642341" y="1418936"/>
            <a:ext cx="4086677"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4 Cases</a:t>
            </a:r>
          </a:p>
          <a:p>
            <a:pPr marL="800100" lvl="1" indent="-342900">
              <a:buFont typeface="Arial" panose="020B0604020202020204" pitchFamily="34" charset="0"/>
              <a:buChar char="•"/>
            </a:pPr>
            <a:r>
              <a:rPr lang="en-US" sz="2400" dirty="0"/>
              <a:t>0 X 0 = 0		</a:t>
            </a:r>
          </a:p>
          <a:p>
            <a:pPr marL="800100" lvl="1" indent="-342900">
              <a:buFont typeface="Arial" panose="020B0604020202020204" pitchFamily="34" charset="0"/>
              <a:buChar char="•"/>
            </a:pPr>
            <a:r>
              <a:rPr lang="en-US" sz="2400" dirty="0"/>
              <a:t>0 X 1 = 0	</a:t>
            </a:r>
          </a:p>
          <a:p>
            <a:pPr marL="800100" lvl="1" indent="-342900">
              <a:buFont typeface="Arial" panose="020B0604020202020204" pitchFamily="34" charset="0"/>
              <a:buChar char="•"/>
            </a:pPr>
            <a:r>
              <a:rPr lang="en-US" sz="2400" dirty="0"/>
              <a:t>1 X 0 = 0		</a:t>
            </a:r>
          </a:p>
          <a:p>
            <a:pPr marL="800100" lvl="1" indent="-342900">
              <a:buFont typeface="Arial" panose="020B0604020202020204" pitchFamily="34" charset="0"/>
              <a:buChar char="•"/>
            </a:pPr>
            <a:r>
              <a:rPr lang="en-US" sz="2400" dirty="0"/>
              <a:t>1 X 1 = 1		</a:t>
            </a:r>
          </a:p>
          <a:p>
            <a:pPr lvl="1"/>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p:txBody>
      </p:sp>
      <p:pic>
        <p:nvPicPr>
          <p:cNvPr id="13" name="Picture 12">
            <a:extLst>
              <a:ext uri="{FF2B5EF4-FFF2-40B4-BE49-F238E27FC236}">
                <a16:creationId xmlns:a16="http://schemas.microsoft.com/office/drawing/2014/main" id="{3F49398E-F7A4-099F-C0A7-60F333464DE4}"/>
              </a:ext>
            </a:extLst>
          </p:cNvPr>
          <p:cNvPicPr>
            <a:picLocks noChangeAspect="1"/>
          </p:cNvPicPr>
          <p:nvPr/>
        </p:nvPicPr>
        <p:blipFill>
          <a:blip r:embed="rId2"/>
          <a:stretch>
            <a:fillRect/>
          </a:stretch>
        </p:blipFill>
        <p:spPr>
          <a:xfrm>
            <a:off x="4313843" y="1472762"/>
            <a:ext cx="7039957" cy="4477375"/>
          </a:xfrm>
          <a:prstGeom prst="rect">
            <a:avLst/>
          </a:prstGeom>
        </p:spPr>
      </p:pic>
    </p:spTree>
    <p:extLst>
      <p:ext uri="{BB962C8B-B14F-4D97-AF65-F5344CB8AC3E}">
        <p14:creationId xmlns:p14="http://schemas.microsoft.com/office/powerpoint/2010/main" val="3326880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Division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39</a:t>
            </a:fld>
            <a:endParaRPr lang="en-US"/>
          </a:p>
        </p:txBody>
      </p:sp>
      <p:pic>
        <p:nvPicPr>
          <p:cNvPr id="8" name="Picture 7">
            <a:extLst>
              <a:ext uri="{FF2B5EF4-FFF2-40B4-BE49-F238E27FC236}">
                <a16:creationId xmlns:a16="http://schemas.microsoft.com/office/drawing/2014/main" id="{51B6CE71-4D59-AA3F-95BE-795329157102}"/>
              </a:ext>
            </a:extLst>
          </p:cNvPr>
          <p:cNvPicPr>
            <a:picLocks noChangeAspect="1"/>
          </p:cNvPicPr>
          <p:nvPr/>
        </p:nvPicPr>
        <p:blipFill>
          <a:blip r:embed="rId2"/>
          <a:stretch>
            <a:fillRect/>
          </a:stretch>
        </p:blipFill>
        <p:spPr>
          <a:xfrm>
            <a:off x="3966811" y="1322413"/>
            <a:ext cx="4052864" cy="4481901"/>
          </a:xfrm>
          <a:prstGeom prst="rect">
            <a:avLst/>
          </a:prstGeom>
        </p:spPr>
      </p:pic>
    </p:spTree>
    <p:extLst>
      <p:ext uri="{BB962C8B-B14F-4D97-AF65-F5344CB8AC3E}">
        <p14:creationId xmlns:p14="http://schemas.microsoft.com/office/powerpoint/2010/main" val="101130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2664277"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Lecture Outline</a:t>
            </a:r>
          </a:p>
        </p:txBody>
      </p:sp>
      <p:cxnSp>
        <p:nvCxnSpPr>
          <p:cNvPr id="4" name="Straight Connector 3">
            <a:extLst>
              <a:ext uri="{FF2B5EF4-FFF2-40B4-BE49-F238E27FC236}">
                <a16:creationId xmlns:a16="http://schemas.microsoft.com/office/drawing/2014/main" id="{36BF5544-E471-182D-6162-6FA9F99A327A}"/>
              </a:ext>
            </a:extLst>
          </p:cNvPr>
          <p:cNvCxnSpPr/>
          <p:nvPr/>
        </p:nvCxnSpPr>
        <p:spPr>
          <a:xfrm>
            <a:off x="642341" y="1053686"/>
            <a:ext cx="38650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2E2876C-C180-8CDD-5482-B5A21189D3EE}"/>
              </a:ext>
            </a:extLst>
          </p:cNvPr>
          <p:cNvSpPr txBox="1"/>
          <p:nvPr/>
        </p:nvSpPr>
        <p:spPr>
          <a:xfrm>
            <a:off x="642340" y="1343257"/>
            <a:ext cx="7175779" cy="4893647"/>
          </a:xfrm>
          <a:prstGeom prst="rect">
            <a:avLst/>
          </a:prstGeom>
          <a:noFill/>
        </p:spPr>
        <p:txBody>
          <a:bodyPr wrap="square">
            <a:spAutoFit/>
          </a:bodyPr>
          <a:lstStyle/>
          <a:p>
            <a:pPr marL="285750" indent="-285750">
              <a:buFont typeface="Wingdings" panose="05000000000000000000" pitchFamily="2" charset="2"/>
              <a:buChar char="q"/>
            </a:pPr>
            <a:r>
              <a:rPr lang="en-US" sz="2400" b="1" dirty="0"/>
              <a:t>A Brief History of Numbers and Civilizations</a:t>
            </a:r>
          </a:p>
          <a:p>
            <a:pPr marL="285750" indent="-285750">
              <a:buFont typeface="Wingdings" panose="05000000000000000000" pitchFamily="2" charset="2"/>
              <a:buChar char="q"/>
            </a:pPr>
            <a:r>
              <a:rPr lang="en-US" sz="2400" b="1" dirty="0"/>
              <a:t>Understanding our Number system ?</a:t>
            </a:r>
          </a:p>
          <a:p>
            <a:pPr lvl="1"/>
            <a:r>
              <a:rPr lang="en-US" sz="2400" dirty="0"/>
              <a:t>• Binary to decimal</a:t>
            </a:r>
          </a:p>
          <a:p>
            <a:pPr lvl="1"/>
            <a:r>
              <a:rPr lang="en-US" sz="2400" dirty="0"/>
              <a:t>• Octal to decimal</a:t>
            </a:r>
          </a:p>
          <a:p>
            <a:pPr lvl="1"/>
            <a:r>
              <a:rPr lang="en-US" sz="2400" dirty="0"/>
              <a:t>• Hexadecimal to decimal</a:t>
            </a:r>
          </a:p>
          <a:p>
            <a:pPr marL="285750" indent="-285750">
              <a:buFont typeface="Wingdings" panose="05000000000000000000" pitchFamily="2" charset="2"/>
              <a:buChar char="q"/>
            </a:pPr>
            <a:r>
              <a:rPr lang="en-US" sz="2400" b="1" dirty="0"/>
              <a:t>What our numbers can mean to other civilizations</a:t>
            </a:r>
          </a:p>
          <a:p>
            <a:pPr lvl="1"/>
            <a:r>
              <a:rPr lang="en-US" sz="2400" dirty="0"/>
              <a:t>• Decimal to binary</a:t>
            </a:r>
          </a:p>
          <a:p>
            <a:pPr lvl="1"/>
            <a:r>
              <a:rPr lang="en-US" sz="2400" dirty="0"/>
              <a:t>• Decimal to octal</a:t>
            </a:r>
          </a:p>
          <a:p>
            <a:pPr lvl="1"/>
            <a:r>
              <a:rPr lang="en-US" sz="2400" dirty="0"/>
              <a:t>• Decimal to hexadecimal</a:t>
            </a:r>
          </a:p>
          <a:p>
            <a:pPr marL="285750" indent="-285750">
              <a:buFont typeface="Wingdings" panose="05000000000000000000" pitchFamily="2" charset="2"/>
              <a:buChar char="q"/>
            </a:pPr>
            <a:r>
              <a:rPr lang="en-US" sz="2400" b="1" dirty="0"/>
              <a:t>Conversion of number systems with 2n digits</a:t>
            </a:r>
          </a:p>
          <a:p>
            <a:pPr lvl="1"/>
            <a:r>
              <a:rPr lang="en-US" sz="2400" dirty="0"/>
              <a:t>• Octal ↔ Binary</a:t>
            </a:r>
          </a:p>
          <a:p>
            <a:pPr lvl="1"/>
            <a:r>
              <a:rPr lang="en-US" sz="2400" dirty="0"/>
              <a:t>• Hexadecimal ↔ Binary</a:t>
            </a:r>
          </a:p>
          <a:p>
            <a:pPr lvl="1"/>
            <a:r>
              <a:rPr lang="en-US" sz="2400" dirty="0"/>
              <a:t>• Octal ↔ Hexadecimal</a:t>
            </a:r>
          </a:p>
        </p:txBody>
      </p:sp>
      <p:sp>
        <p:nvSpPr>
          <p:cNvPr id="9" name="TextBox 8">
            <a:extLst>
              <a:ext uri="{FF2B5EF4-FFF2-40B4-BE49-F238E27FC236}">
                <a16:creationId xmlns:a16="http://schemas.microsoft.com/office/drawing/2014/main" id="{49CA5C97-89EF-ED9B-3EBB-3B83C164330C}"/>
              </a:ext>
            </a:extLst>
          </p:cNvPr>
          <p:cNvSpPr txBox="1"/>
          <p:nvPr/>
        </p:nvSpPr>
        <p:spPr>
          <a:xfrm>
            <a:off x="7592949" y="1210948"/>
            <a:ext cx="4599051" cy="2308324"/>
          </a:xfrm>
          <a:prstGeom prst="rect">
            <a:avLst/>
          </a:prstGeom>
          <a:noFill/>
        </p:spPr>
        <p:txBody>
          <a:bodyPr wrap="square">
            <a:spAutoFit/>
          </a:bodyPr>
          <a:lstStyle/>
          <a:p>
            <a:pPr marL="285750" indent="-285750">
              <a:buFont typeface="Wingdings" panose="05000000000000000000" pitchFamily="2" charset="2"/>
              <a:buChar char="q"/>
            </a:pPr>
            <a:r>
              <a:rPr lang="en-US" sz="2400" b="1" dirty="0"/>
              <a:t>Binary Codes</a:t>
            </a:r>
          </a:p>
          <a:p>
            <a:pPr marL="285750" indent="-285750">
              <a:buFont typeface="Wingdings" panose="05000000000000000000" pitchFamily="2" charset="2"/>
              <a:buChar char="q"/>
            </a:pPr>
            <a:r>
              <a:rPr lang="en-US" sz="2400" b="1" dirty="0"/>
              <a:t>Binary Coded Decimal (BCD)</a:t>
            </a:r>
          </a:p>
          <a:p>
            <a:pPr marL="285750" indent="-285750">
              <a:buFont typeface="Wingdings" panose="05000000000000000000" pitchFamily="2" charset="2"/>
              <a:buChar char="q"/>
            </a:pPr>
            <a:r>
              <a:rPr lang="en-US" sz="2400" b="1" dirty="0"/>
              <a:t>Binary arithmetic</a:t>
            </a:r>
          </a:p>
          <a:p>
            <a:pPr lvl="1"/>
            <a:r>
              <a:rPr lang="en-US" sz="2400" dirty="0"/>
              <a:t>• Single Bit Addition with Carry</a:t>
            </a:r>
          </a:p>
          <a:p>
            <a:pPr lvl="1"/>
            <a:r>
              <a:rPr lang="en-US" sz="2400" dirty="0"/>
              <a:t>• Multiple Bit Addition</a:t>
            </a:r>
          </a:p>
          <a:p>
            <a:pPr lvl="1"/>
            <a:r>
              <a:rPr lang="en-US" sz="2400" dirty="0"/>
              <a:t>• BCD Addition</a:t>
            </a:r>
          </a:p>
        </p:txBody>
      </p:sp>
      <p:cxnSp>
        <p:nvCxnSpPr>
          <p:cNvPr id="3" name="Straight Connector 2">
            <a:extLst>
              <a:ext uri="{FF2B5EF4-FFF2-40B4-BE49-F238E27FC236}">
                <a16:creationId xmlns:a16="http://schemas.microsoft.com/office/drawing/2014/main" id="{1B407B60-4249-8E43-12A6-9C7D64147163}"/>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AA0634-E1D3-3097-86EB-66B41886F51B}"/>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4</a:t>
            </a:r>
          </a:p>
        </p:txBody>
      </p:sp>
      <p:sp>
        <p:nvSpPr>
          <p:cNvPr id="6" name="Slide Number Placeholder 5">
            <a:extLst>
              <a:ext uri="{FF2B5EF4-FFF2-40B4-BE49-F238E27FC236}">
                <a16:creationId xmlns:a16="http://schemas.microsoft.com/office/drawing/2014/main" id="{DB695F4C-F36F-CD25-2FD9-FA531AFD9A9D}"/>
              </a:ext>
            </a:extLst>
          </p:cNvPr>
          <p:cNvSpPr>
            <a:spLocks noGrp="1"/>
          </p:cNvSpPr>
          <p:nvPr>
            <p:ph type="sldNum" sz="quarter" idx="12"/>
          </p:nvPr>
        </p:nvSpPr>
        <p:spPr/>
        <p:txBody>
          <a:bodyPr/>
          <a:lstStyle/>
          <a:p>
            <a:fld id="{A58F7FCD-7245-4342-A326-69F8B3EBD0D5}" type="slidenum">
              <a:rPr lang="en-US" smtClean="0"/>
              <a:t>4</a:t>
            </a:fld>
            <a:endParaRPr lang="en-US"/>
          </a:p>
        </p:txBody>
      </p:sp>
    </p:spTree>
    <p:extLst>
      <p:ext uri="{BB962C8B-B14F-4D97-AF65-F5344CB8AC3E}">
        <p14:creationId xmlns:p14="http://schemas.microsoft.com/office/powerpoint/2010/main" val="4166374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Division</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3853103"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E5D28F7-2259-1F04-F728-44F32F38FE80}"/>
              </a:ext>
            </a:extLst>
          </p:cNvPr>
          <p:cNvSpPr>
            <a:spLocks noGrp="1"/>
          </p:cNvSpPr>
          <p:nvPr>
            <p:ph type="sldNum" sz="quarter" idx="12"/>
          </p:nvPr>
        </p:nvSpPr>
        <p:spPr/>
        <p:txBody>
          <a:bodyPr/>
          <a:lstStyle/>
          <a:p>
            <a:fld id="{A58F7FCD-7245-4342-A326-69F8B3EBD0D5}" type="slidenum">
              <a:rPr lang="en-US" smtClean="0"/>
              <a:t>40</a:t>
            </a:fld>
            <a:endParaRPr lang="en-US"/>
          </a:p>
        </p:txBody>
      </p:sp>
      <p:sp>
        <p:nvSpPr>
          <p:cNvPr id="7" name="TextBox 6">
            <a:extLst>
              <a:ext uri="{FF2B5EF4-FFF2-40B4-BE49-F238E27FC236}">
                <a16:creationId xmlns:a16="http://schemas.microsoft.com/office/drawing/2014/main" id="{A161EAF3-E897-547C-22B3-CD245E03376F}"/>
              </a:ext>
            </a:extLst>
          </p:cNvPr>
          <p:cNvSpPr txBox="1"/>
          <p:nvPr/>
        </p:nvSpPr>
        <p:spPr>
          <a:xfrm>
            <a:off x="952499" y="2000411"/>
            <a:ext cx="9763126" cy="2062103"/>
          </a:xfrm>
          <a:prstGeom prst="rect">
            <a:avLst/>
          </a:prstGeom>
          <a:noFill/>
        </p:spPr>
        <p:txBody>
          <a:bodyPr wrap="square">
            <a:spAutoFit/>
          </a:bodyPr>
          <a:lstStyle/>
          <a:p>
            <a:r>
              <a:rPr lang="en-US" sz="3200" dirty="0"/>
              <a:t>• Let us divide 128 by 8</a:t>
            </a:r>
          </a:p>
          <a:p>
            <a:r>
              <a:rPr lang="en-US" sz="3200" dirty="0"/>
              <a:t>• Let us divide 101010 by 110</a:t>
            </a:r>
          </a:p>
          <a:p>
            <a:r>
              <a:rPr lang="en-US" sz="3200" dirty="0"/>
              <a:t>• Now divide 26 by 5</a:t>
            </a:r>
          </a:p>
          <a:p>
            <a:r>
              <a:rPr lang="en-US" sz="3200" dirty="0"/>
              <a:t>• Do the same , but in binary : 11010 divided by 101</a:t>
            </a:r>
          </a:p>
        </p:txBody>
      </p:sp>
    </p:spTree>
    <p:extLst>
      <p:ext uri="{BB962C8B-B14F-4D97-AF65-F5344CB8AC3E}">
        <p14:creationId xmlns:p14="http://schemas.microsoft.com/office/powerpoint/2010/main" val="1613177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5095469" y="2884955"/>
            <a:ext cx="2664277"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Codes !!!</a:t>
            </a:r>
          </a:p>
        </p:txBody>
      </p:sp>
      <p:cxnSp>
        <p:nvCxnSpPr>
          <p:cNvPr id="3" name="Straight Connector 2">
            <a:extLst>
              <a:ext uri="{FF2B5EF4-FFF2-40B4-BE49-F238E27FC236}">
                <a16:creationId xmlns:a16="http://schemas.microsoft.com/office/drawing/2014/main" id="{1B407B60-4249-8E43-12A6-9C7D64147163}"/>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AA0634-E1D3-3097-86EB-66B41886F51B}"/>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4</a:t>
            </a:r>
          </a:p>
        </p:txBody>
      </p:sp>
      <p:sp>
        <p:nvSpPr>
          <p:cNvPr id="4" name="Slide Number Placeholder 3">
            <a:extLst>
              <a:ext uri="{FF2B5EF4-FFF2-40B4-BE49-F238E27FC236}">
                <a16:creationId xmlns:a16="http://schemas.microsoft.com/office/drawing/2014/main" id="{735CC85A-67CA-F9FA-43DC-2182F957A686}"/>
              </a:ext>
            </a:extLst>
          </p:cNvPr>
          <p:cNvSpPr>
            <a:spLocks noGrp="1"/>
          </p:cNvSpPr>
          <p:nvPr>
            <p:ph type="sldNum" sz="quarter" idx="12"/>
          </p:nvPr>
        </p:nvSpPr>
        <p:spPr/>
        <p:txBody>
          <a:bodyPr/>
          <a:lstStyle/>
          <a:p>
            <a:fld id="{A58F7FCD-7245-4342-A326-69F8B3EBD0D5}" type="slidenum">
              <a:rPr lang="en-US" smtClean="0"/>
              <a:t>41</a:t>
            </a:fld>
            <a:endParaRPr lang="en-US"/>
          </a:p>
        </p:txBody>
      </p:sp>
    </p:spTree>
    <p:extLst>
      <p:ext uri="{BB962C8B-B14F-4D97-AF65-F5344CB8AC3E}">
        <p14:creationId xmlns:p14="http://schemas.microsoft.com/office/powerpoint/2010/main" val="390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Numbers and Binary Coding</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2C210C-3593-DE2E-C71C-5EC006602D00}"/>
              </a:ext>
            </a:extLst>
          </p:cNvPr>
          <p:cNvSpPr txBox="1"/>
          <p:nvPr/>
        </p:nvSpPr>
        <p:spPr>
          <a:xfrm>
            <a:off x="642341" y="1423913"/>
            <a:ext cx="10376641" cy="4154984"/>
          </a:xfrm>
          <a:prstGeom prst="rect">
            <a:avLst/>
          </a:prstGeom>
          <a:noFill/>
        </p:spPr>
        <p:txBody>
          <a:bodyPr wrap="square">
            <a:spAutoFit/>
          </a:bodyPr>
          <a:lstStyle/>
          <a:p>
            <a:pPr marL="457200" indent="-457200">
              <a:buFont typeface="Wingdings" panose="05000000000000000000" pitchFamily="2" charset="2"/>
              <a:buChar char="q"/>
            </a:pPr>
            <a:r>
              <a:rPr lang="en-US" sz="2800" b="1" dirty="0"/>
              <a:t>Flexibility of Representation</a:t>
            </a:r>
          </a:p>
          <a:p>
            <a:r>
              <a:rPr lang="en-US" sz="2800" b="1" dirty="0"/>
              <a:t>	</a:t>
            </a:r>
            <a:r>
              <a:rPr lang="en-US" dirty="0"/>
              <a:t>• Within constraints below, can assign any binary combination (called a code word) to any data as 	     	   long as data is uniquely encoded.</a:t>
            </a:r>
          </a:p>
          <a:p>
            <a:endParaRPr lang="en-US" b="1" dirty="0"/>
          </a:p>
          <a:p>
            <a:pPr marL="457200" indent="-457200">
              <a:buFont typeface="Wingdings" panose="05000000000000000000" pitchFamily="2" charset="2"/>
              <a:buChar char="q"/>
            </a:pPr>
            <a:r>
              <a:rPr lang="en-US" sz="2800" b="1" dirty="0"/>
              <a:t>Information Types</a:t>
            </a:r>
          </a:p>
          <a:p>
            <a:r>
              <a:rPr lang="en-US" dirty="0"/>
              <a:t>	• Non-numeric</a:t>
            </a:r>
          </a:p>
          <a:p>
            <a:r>
              <a:rPr lang="en-US" dirty="0"/>
              <a:t>		• Greater flexibility since arithmetic operations not applied.</a:t>
            </a:r>
          </a:p>
          <a:p>
            <a:r>
              <a:rPr lang="en-US" dirty="0"/>
              <a:t>		• Not tied to binary numbers</a:t>
            </a:r>
          </a:p>
          <a:p>
            <a:r>
              <a:rPr lang="en-US" dirty="0"/>
              <a:t>	• Numeric</a:t>
            </a:r>
          </a:p>
          <a:p>
            <a:r>
              <a:rPr lang="en-US" dirty="0"/>
              <a:t>		• Must represent range of data needed</a:t>
            </a:r>
          </a:p>
          <a:p>
            <a:r>
              <a:rPr lang="en-US" dirty="0"/>
              <a:t>		• Very desirable to represent data such that simple, straightforward computation for 			   common arithmetic operations permitted</a:t>
            </a:r>
          </a:p>
          <a:p>
            <a:r>
              <a:rPr lang="en-US" dirty="0"/>
              <a:t>		• Tight relation to binary numbers</a:t>
            </a:r>
          </a:p>
        </p:txBody>
      </p:sp>
      <p:sp>
        <p:nvSpPr>
          <p:cNvPr id="3" name="Slide Number Placeholder 2">
            <a:extLst>
              <a:ext uri="{FF2B5EF4-FFF2-40B4-BE49-F238E27FC236}">
                <a16:creationId xmlns:a16="http://schemas.microsoft.com/office/drawing/2014/main" id="{B040FCF8-D61B-AE7C-4D5E-98EE998850AE}"/>
              </a:ext>
            </a:extLst>
          </p:cNvPr>
          <p:cNvSpPr>
            <a:spLocks noGrp="1"/>
          </p:cNvSpPr>
          <p:nvPr>
            <p:ph type="sldNum" sz="quarter" idx="12"/>
          </p:nvPr>
        </p:nvSpPr>
        <p:spPr/>
        <p:txBody>
          <a:bodyPr/>
          <a:lstStyle/>
          <a:p>
            <a:fld id="{A58F7FCD-7245-4342-A326-69F8B3EBD0D5}" type="slidenum">
              <a:rPr lang="en-US" smtClean="0"/>
              <a:t>42</a:t>
            </a:fld>
            <a:endParaRPr lang="en-US"/>
          </a:p>
        </p:txBody>
      </p:sp>
    </p:spTree>
    <p:extLst>
      <p:ext uri="{BB962C8B-B14F-4D97-AF65-F5344CB8AC3E}">
        <p14:creationId xmlns:p14="http://schemas.microsoft.com/office/powerpoint/2010/main" val="3227150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Numbers and Binary Coding</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29EE2CF-12B7-6DAD-1188-DB9AA0D9A96E}"/>
              </a:ext>
            </a:extLst>
          </p:cNvPr>
          <p:cNvSpPr/>
          <p:nvPr/>
        </p:nvSpPr>
        <p:spPr>
          <a:xfrm>
            <a:off x="5273963" y="1270302"/>
            <a:ext cx="1644073" cy="584766"/>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Code</a:t>
            </a:r>
          </a:p>
        </p:txBody>
      </p:sp>
      <p:sp>
        <p:nvSpPr>
          <p:cNvPr id="9" name="Rectangle: Rounded Corners 8">
            <a:extLst>
              <a:ext uri="{FF2B5EF4-FFF2-40B4-BE49-F238E27FC236}">
                <a16:creationId xmlns:a16="http://schemas.microsoft.com/office/drawing/2014/main" id="{576C8B08-1CE4-3CC4-9666-F6E56E9184DA}"/>
              </a:ext>
            </a:extLst>
          </p:cNvPr>
          <p:cNvSpPr/>
          <p:nvPr/>
        </p:nvSpPr>
        <p:spPr>
          <a:xfrm>
            <a:off x="1962727" y="2147453"/>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Alphanumeric/Non-Numeric</a:t>
            </a:r>
          </a:p>
        </p:txBody>
      </p:sp>
      <p:sp>
        <p:nvSpPr>
          <p:cNvPr id="10" name="Rectangle: Rounded Corners 9">
            <a:extLst>
              <a:ext uri="{FF2B5EF4-FFF2-40B4-BE49-F238E27FC236}">
                <a16:creationId xmlns:a16="http://schemas.microsoft.com/office/drawing/2014/main" id="{16578BFB-4F54-07DB-6425-EC8E8B8A163C}"/>
              </a:ext>
            </a:extLst>
          </p:cNvPr>
          <p:cNvSpPr/>
          <p:nvPr/>
        </p:nvSpPr>
        <p:spPr>
          <a:xfrm>
            <a:off x="8497454" y="2147453"/>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Numeric</a:t>
            </a:r>
          </a:p>
        </p:txBody>
      </p:sp>
      <p:sp>
        <p:nvSpPr>
          <p:cNvPr id="14" name="Arrow: Bent-Up 13">
            <a:extLst>
              <a:ext uri="{FF2B5EF4-FFF2-40B4-BE49-F238E27FC236}">
                <a16:creationId xmlns:a16="http://schemas.microsoft.com/office/drawing/2014/main" id="{E99AC573-B7EF-4837-D84C-B1390EB5A03F}"/>
              </a:ext>
            </a:extLst>
          </p:cNvPr>
          <p:cNvSpPr/>
          <p:nvPr/>
        </p:nvSpPr>
        <p:spPr>
          <a:xfrm flipV="1">
            <a:off x="6918035" y="1483570"/>
            <a:ext cx="2456873" cy="663879"/>
          </a:xfrm>
          <a:prstGeom prst="bentUpArrow">
            <a:avLst>
              <a:gd name="adj1" fmla="val 11087"/>
              <a:gd name="adj2" fmla="val 10392"/>
              <a:gd name="adj3" fmla="val 20826"/>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Bent-Up 14">
            <a:extLst>
              <a:ext uri="{FF2B5EF4-FFF2-40B4-BE49-F238E27FC236}">
                <a16:creationId xmlns:a16="http://schemas.microsoft.com/office/drawing/2014/main" id="{B26DAAA1-646A-731D-FCCE-AB8014C2E070}"/>
              </a:ext>
            </a:extLst>
          </p:cNvPr>
          <p:cNvSpPr/>
          <p:nvPr/>
        </p:nvSpPr>
        <p:spPr>
          <a:xfrm flipH="1" flipV="1">
            <a:off x="2715491" y="1484356"/>
            <a:ext cx="2558471" cy="663879"/>
          </a:xfrm>
          <a:prstGeom prst="bentUpArrow">
            <a:avLst>
              <a:gd name="adj1" fmla="val 11087"/>
              <a:gd name="adj2" fmla="val 10392"/>
              <a:gd name="adj3" fmla="val 20826"/>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D8AD76D-26EA-D79F-2D07-315D2AE796F0}"/>
              </a:ext>
            </a:extLst>
          </p:cNvPr>
          <p:cNvSpPr/>
          <p:nvPr/>
        </p:nvSpPr>
        <p:spPr>
          <a:xfrm>
            <a:off x="318654" y="3234990"/>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ASCII</a:t>
            </a:r>
          </a:p>
        </p:txBody>
      </p:sp>
      <p:sp>
        <p:nvSpPr>
          <p:cNvPr id="18" name="Rectangle: Rounded Corners 17">
            <a:extLst>
              <a:ext uri="{FF2B5EF4-FFF2-40B4-BE49-F238E27FC236}">
                <a16:creationId xmlns:a16="http://schemas.microsoft.com/office/drawing/2014/main" id="{0F52A24C-3A6E-4253-A029-9EB0910C5063}"/>
              </a:ext>
            </a:extLst>
          </p:cNvPr>
          <p:cNvSpPr/>
          <p:nvPr/>
        </p:nvSpPr>
        <p:spPr>
          <a:xfrm>
            <a:off x="2124363" y="3234990"/>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EBCDIC</a:t>
            </a:r>
          </a:p>
        </p:txBody>
      </p:sp>
      <p:sp>
        <p:nvSpPr>
          <p:cNvPr id="20" name="Rectangle: Rounded Corners 19">
            <a:extLst>
              <a:ext uri="{FF2B5EF4-FFF2-40B4-BE49-F238E27FC236}">
                <a16:creationId xmlns:a16="http://schemas.microsoft.com/office/drawing/2014/main" id="{ABF27852-6C9C-95E2-3485-00552D3F6926}"/>
              </a:ext>
            </a:extLst>
          </p:cNvPr>
          <p:cNvSpPr/>
          <p:nvPr/>
        </p:nvSpPr>
        <p:spPr>
          <a:xfrm>
            <a:off x="3930072" y="3234990"/>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UNICODE</a:t>
            </a:r>
          </a:p>
        </p:txBody>
      </p:sp>
      <p:sp>
        <p:nvSpPr>
          <p:cNvPr id="21" name="Rectangle: Rounded Corners 20">
            <a:extLst>
              <a:ext uri="{FF2B5EF4-FFF2-40B4-BE49-F238E27FC236}">
                <a16:creationId xmlns:a16="http://schemas.microsoft.com/office/drawing/2014/main" id="{7CBE5C7E-5A8B-E90C-21F3-706BDE3050FE}"/>
              </a:ext>
            </a:extLst>
          </p:cNvPr>
          <p:cNvSpPr/>
          <p:nvPr/>
        </p:nvSpPr>
        <p:spPr>
          <a:xfrm>
            <a:off x="8035636" y="3234990"/>
            <a:ext cx="2567708"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Coded Decimal</a:t>
            </a:r>
          </a:p>
        </p:txBody>
      </p:sp>
      <p:sp>
        <p:nvSpPr>
          <p:cNvPr id="27" name="Rectangle: Rounded Corners 26">
            <a:extLst>
              <a:ext uri="{FF2B5EF4-FFF2-40B4-BE49-F238E27FC236}">
                <a16:creationId xmlns:a16="http://schemas.microsoft.com/office/drawing/2014/main" id="{1A680487-7AE0-BF59-E71B-36A71717FDC5}"/>
              </a:ext>
            </a:extLst>
          </p:cNvPr>
          <p:cNvSpPr/>
          <p:nvPr/>
        </p:nvSpPr>
        <p:spPr>
          <a:xfrm>
            <a:off x="6853381" y="4217335"/>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Weighted</a:t>
            </a:r>
          </a:p>
        </p:txBody>
      </p:sp>
      <p:sp>
        <p:nvSpPr>
          <p:cNvPr id="28" name="Rectangle: Rounded Corners 27">
            <a:extLst>
              <a:ext uri="{FF2B5EF4-FFF2-40B4-BE49-F238E27FC236}">
                <a16:creationId xmlns:a16="http://schemas.microsoft.com/office/drawing/2014/main" id="{2DBD1517-7B9E-4701-3CA9-D7CB2C7A2DBB}"/>
              </a:ext>
            </a:extLst>
          </p:cNvPr>
          <p:cNvSpPr/>
          <p:nvPr/>
        </p:nvSpPr>
        <p:spPr>
          <a:xfrm>
            <a:off x="10321636" y="4217335"/>
            <a:ext cx="1644073" cy="58476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Non-Weighted</a:t>
            </a:r>
          </a:p>
        </p:txBody>
      </p:sp>
      <p:cxnSp>
        <p:nvCxnSpPr>
          <p:cNvPr id="30" name="Straight Arrow Connector 29">
            <a:extLst>
              <a:ext uri="{FF2B5EF4-FFF2-40B4-BE49-F238E27FC236}">
                <a16:creationId xmlns:a16="http://schemas.microsoft.com/office/drawing/2014/main" id="{0097C66B-0935-BB66-9AD6-EDFA9BF7CD9C}"/>
              </a:ext>
            </a:extLst>
          </p:cNvPr>
          <p:cNvCxnSpPr>
            <a:stCxn id="9" idx="2"/>
            <a:endCxn id="17" idx="0"/>
          </p:cNvCxnSpPr>
          <p:nvPr/>
        </p:nvCxnSpPr>
        <p:spPr>
          <a:xfrm flipH="1">
            <a:off x="1140691" y="2732219"/>
            <a:ext cx="1644073" cy="502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27FA04D-94A2-E4F7-3176-CC2780627FF4}"/>
              </a:ext>
            </a:extLst>
          </p:cNvPr>
          <p:cNvCxnSpPr>
            <a:cxnSpLocks/>
            <a:stCxn id="9" idx="2"/>
            <a:endCxn id="18" idx="0"/>
          </p:cNvCxnSpPr>
          <p:nvPr/>
        </p:nvCxnSpPr>
        <p:spPr>
          <a:xfrm>
            <a:off x="2784764" y="2732219"/>
            <a:ext cx="161636" cy="502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0589A0A6-0216-52F5-DAD3-97FEEA5FF883}"/>
              </a:ext>
            </a:extLst>
          </p:cNvPr>
          <p:cNvCxnSpPr>
            <a:cxnSpLocks/>
            <a:stCxn id="9" idx="2"/>
            <a:endCxn id="20" idx="0"/>
          </p:cNvCxnSpPr>
          <p:nvPr/>
        </p:nvCxnSpPr>
        <p:spPr>
          <a:xfrm>
            <a:off x="2784764" y="2732219"/>
            <a:ext cx="1967345" cy="502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5A52FB93-BEE2-EC67-6DBE-80CD32395184}"/>
              </a:ext>
            </a:extLst>
          </p:cNvPr>
          <p:cNvCxnSpPr>
            <a:cxnSpLocks/>
            <a:stCxn id="10" idx="2"/>
            <a:endCxn id="21" idx="0"/>
          </p:cNvCxnSpPr>
          <p:nvPr/>
        </p:nvCxnSpPr>
        <p:spPr>
          <a:xfrm flipH="1">
            <a:off x="9319490" y="2732219"/>
            <a:ext cx="1" cy="502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3F925DA-551C-B2FF-A69A-92F25198A210}"/>
              </a:ext>
            </a:extLst>
          </p:cNvPr>
          <p:cNvCxnSpPr>
            <a:cxnSpLocks/>
            <a:stCxn id="21" idx="2"/>
          </p:cNvCxnSpPr>
          <p:nvPr/>
        </p:nvCxnSpPr>
        <p:spPr>
          <a:xfrm flipH="1">
            <a:off x="7675417" y="3819756"/>
            <a:ext cx="1644073" cy="3975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970A8D5-2124-44EE-E536-C8262840542B}"/>
              </a:ext>
            </a:extLst>
          </p:cNvPr>
          <p:cNvCxnSpPr>
            <a:cxnSpLocks/>
            <a:stCxn id="21" idx="2"/>
            <a:endCxn id="28" idx="0"/>
          </p:cNvCxnSpPr>
          <p:nvPr/>
        </p:nvCxnSpPr>
        <p:spPr>
          <a:xfrm>
            <a:off x="9319490" y="3819756"/>
            <a:ext cx="1824183" cy="3975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42DCF746-0E15-2891-CDFC-AC042A1F072F}"/>
              </a:ext>
            </a:extLst>
          </p:cNvPr>
          <p:cNvSpPr txBox="1"/>
          <p:nvPr/>
        </p:nvSpPr>
        <p:spPr>
          <a:xfrm>
            <a:off x="6961907" y="4935792"/>
            <a:ext cx="1427019" cy="1354217"/>
          </a:xfrm>
          <a:prstGeom prst="rect">
            <a:avLst/>
          </a:prstGeom>
          <a:noFill/>
          <a:ln w="6350">
            <a:solidFill>
              <a:schemeClr val="tx1"/>
            </a:solidFill>
          </a:ln>
        </p:spPr>
        <p:txBody>
          <a:bodyPr wrap="square" rtlCol="0">
            <a:spAutoFit/>
          </a:bodyPr>
          <a:lstStyle/>
          <a:p>
            <a:pPr algn="ctr"/>
            <a:r>
              <a:rPr lang="en-US" sz="1600" dirty="0"/>
              <a:t>8 4 -2 -1</a:t>
            </a:r>
          </a:p>
          <a:p>
            <a:pPr algn="ctr"/>
            <a:r>
              <a:rPr lang="en-US" sz="1600" dirty="0"/>
              <a:t>6 3 1 -1</a:t>
            </a:r>
          </a:p>
          <a:p>
            <a:pPr algn="ctr"/>
            <a:r>
              <a:rPr lang="en-US" sz="1600" dirty="0"/>
              <a:t>2 4 2 1</a:t>
            </a:r>
          </a:p>
          <a:p>
            <a:pPr algn="ctr"/>
            <a:r>
              <a:rPr lang="en-US" sz="1600" dirty="0"/>
              <a:t>3 3 2 1</a:t>
            </a:r>
          </a:p>
          <a:p>
            <a:pPr algn="ctr"/>
            <a:r>
              <a:rPr lang="en-US" sz="1600" dirty="0"/>
              <a:t>8 4 2 1</a:t>
            </a:r>
          </a:p>
        </p:txBody>
      </p:sp>
      <p:sp>
        <p:nvSpPr>
          <p:cNvPr id="47" name="TextBox 46">
            <a:extLst>
              <a:ext uri="{FF2B5EF4-FFF2-40B4-BE49-F238E27FC236}">
                <a16:creationId xmlns:a16="http://schemas.microsoft.com/office/drawing/2014/main" id="{CF48AB7A-F2A9-C5FA-77DD-5D731DCEB6BC}"/>
              </a:ext>
            </a:extLst>
          </p:cNvPr>
          <p:cNvSpPr txBox="1"/>
          <p:nvPr/>
        </p:nvSpPr>
        <p:spPr>
          <a:xfrm>
            <a:off x="10430162" y="4911657"/>
            <a:ext cx="1427019" cy="584775"/>
          </a:xfrm>
          <a:prstGeom prst="rect">
            <a:avLst/>
          </a:prstGeom>
          <a:noFill/>
          <a:ln w="6350">
            <a:solidFill>
              <a:schemeClr val="tx1"/>
            </a:solidFill>
          </a:ln>
        </p:spPr>
        <p:txBody>
          <a:bodyPr wrap="square" rtlCol="0">
            <a:spAutoFit/>
          </a:bodyPr>
          <a:lstStyle/>
          <a:p>
            <a:pPr algn="ctr"/>
            <a:r>
              <a:rPr lang="en-US" sz="1600" dirty="0"/>
              <a:t>Gray Code</a:t>
            </a:r>
          </a:p>
          <a:p>
            <a:pPr algn="ctr"/>
            <a:r>
              <a:rPr lang="en-US" sz="1600" dirty="0"/>
              <a:t>Excess 3-Code</a:t>
            </a:r>
          </a:p>
        </p:txBody>
      </p:sp>
      <p:sp>
        <p:nvSpPr>
          <p:cNvPr id="48" name="TextBox 47">
            <a:extLst>
              <a:ext uri="{FF2B5EF4-FFF2-40B4-BE49-F238E27FC236}">
                <a16:creationId xmlns:a16="http://schemas.microsoft.com/office/drawing/2014/main" id="{2D5A04A0-3D46-BDFB-EB29-04FDAB30CF83}"/>
              </a:ext>
            </a:extLst>
          </p:cNvPr>
          <p:cNvSpPr txBox="1"/>
          <p:nvPr/>
        </p:nvSpPr>
        <p:spPr>
          <a:xfrm>
            <a:off x="427180" y="3983973"/>
            <a:ext cx="1427019" cy="338554"/>
          </a:xfrm>
          <a:prstGeom prst="rect">
            <a:avLst/>
          </a:prstGeom>
          <a:noFill/>
          <a:ln w="6350">
            <a:solidFill>
              <a:schemeClr val="tx1"/>
            </a:solidFill>
          </a:ln>
        </p:spPr>
        <p:txBody>
          <a:bodyPr wrap="square" rtlCol="0">
            <a:spAutoFit/>
          </a:bodyPr>
          <a:lstStyle/>
          <a:p>
            <a:pPr algn="ctr"/>
            <a:r>
              <a:rPr lang="en-US" sz="1600" dirty="0"/>
              <a:t>7 bits</a:t>
            </a:r>
          </a:p>
        </p:txBody>
      </p:sp>
      <p:sp>
        <p:nvSpPr>
          <p:cNvPr id="49" name="TextBox 48">
            <a:extLst>
              <a:ext uri="{FF2B5EF4-FFF2-40B4-BE49-F238E27FC236}">
                <a16:creationId xmlns:a16="http://schemas.microsoft.com/office/drawing/2014/main" id="{0050280B-1295-DFDC-B379-D510CC954055}"/>
              </a:ext>
            </a:extLst>
          </p:cNvPr>
          <p:cNvSpPr txBox="1"/>
          <p:nvPr/>
        </p:nvSpPr>
        <p:spPr>
          <a:xfrm>
            <a:off x="2260597" y="3983973"/>
            <a:ext cx="1427019" cy="338554"/>
          </a:xfrm>
          <a:prstGeom prst="rect">
            <a:avLst/>
          </a:prstGeom>
          <a:noFill/>
          <a:ln w="6350">
            <a:solidFill>
              <a:schemeClr val="tx1"/>
            </a:solidFill>
          </a:ln>
        </p:spPr>
        <p:txBody>
          <a:bodyPr wrap="square" rtlCol="0">
            <a:spAutoFit/>
          </a:bodyPr>
          <a:lstStyle/>
          <a:p>
            <a:pPr algn="ctr"/>
            <a:r>
              <a:rPr lang="en-US" sz="1600" dirty="0"/>
              <a:t>8 bits</a:t>
            </a:r>
          </a:p>
        </p:txBody>
      </p:sp>
      <p:sp>
        <p:nvSpPr>
          <p:cNvPr id="50" name="TextBox 49">
            <a:extLst>
              <a:ext uri="{FF2B5EF4-FFF2-40B4-BE49-F238E27FC236}">
                <a16:creationId xmlns:a16="http://schemas.microsoft.com/office/drawing/2014/main" id="{ACDF2E89-B61C-9819-B53E-E2C0A144E624}"/>
              </a:ext>
            </a:extLst>
          </p:cNvPr>
          <p:cNvSpPr txBox="1"/>
          <p:nvPr/>
        </p:nvSpPr>
        <p:spPr>
          <a:xfrm>
            <a:off x="3895436" y="3989537"/>
            <a:ext cx="1893452" cy="1323439"/>
          </a:xfrm>
          <a:prstGeom prst="rect">
            <a:avLst/>
          </a:prstGeom>
          <a:noFill/>
          <a:ln w="6350">
            <a:solidFill>
              <a:schemeClr val="tx1"/>
            </a:solidFill>
          </a:ln>
        </p:spPr>
        <p:txBody>
          <a:bodyPr wrap="square" rtlCol="0">
            <a:spAutoFit/>
          </a:bodyPr>
          <a:lstStyle/>
          <a:p>
            <a:pPr algn="ctr"/>
            <a:r>
              <a:rPr lang="en-US" sz="1600" dirty="0"/>
              <a:t>UTF(Unicode Transformation) </a:t>
            </a:r>
          </a:p>
          <a:p>
            <a:pPr algn="ctr"/>
            <a:r>
              <a:rPr lang="en-US" sz="1600" dirty="0"/>
              <a:t>8 bit</a:t>
            </a:r>
          </a:p>
          <a:p>
            <a:pPr algn="ctr"/>
            <a:r>
              <a:rPr lang="en-US" sz="1600" dirty="0"/>
              <a:t>16 bit</a:t>
            </a:r>
          </a:p>
          <a:p>
            <a:pPr algn="ctr"/>
            <a:r>
              <a:rPr lang="en-US" sz="1600" dirty="0"/>
              <a:t>32 bit</a:t>
            </a:r>
          </a:p>
        </p:txBody>
      </p:sp>
      <p:sp>
        <p:nvSpPr>
          <p:cNvPr id="3" name="Slide Number Placeholder 2">
            <a:extLst>
              <a:ext uri="{FF2B5EF4-FFF2-40B4-BE49-F238E27FC236}">
                <a16:creationId xmlns:a16="http://schemas.microsoft.com/office/drawing/2014/main" id="{DE9D201A-B444-E8E0-B3A9-77ED7D6B5DD5}"/>
              </a:ext>
            </a:extLst>
          </p:cNvPr>
          <p:cNvSpPr>
            <a:spLocks noGrp="1"/>
          </p:cNvSpPr>
          <p:nvPr>
            <p:ph type="sldNum" sz="quarter" idx="12"/>
          </p:nvPr>
        </p:nvSpPr>
        <p:spPr/>
        <p:txBody>
          <a:bodyPr/>
          <a:lstStyle/>
          <a:p>
            <a:fld id="{A58F7FCD-7245-4342-A326-69F8B3EBD0D5}" type="slidenum">
              <a:rPr lang="en-US" smtClean="0"/>
              <a:t>43</a:t>
            </a:fld>
            <a:endParaRPr lang="en-US"/>
          </a:p>
        </p:txBody>
      </p:sp>
    </p:spTree>
    <p:extLst>
      <p:ext uri="{BB962C8B-B14F-4D97-AF65-F5344CB8AC3E}">
        <p14:creationId xmlns:p14="http://schemas.microsoft.com/office/powerpoint/2010/main" val="1112554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Coding ( Non-Numeric)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14017B4-B624-5ED9-A93D-1DD6459B07CB}"/>
              </a:ext>
            </a:extLst>
          </p:cNvPr>
          <p:cNvGraphicFramePr>
            <a:graphicFrameLocks noGrp="1"/>
          </p:cNvGraphicFramePr>
          <p:nvPr>
            <p:extLst>
              <p:ext uri="{D42A27DB-BD31-4B8C-83A1-F6EECF244321}">
                <p14:modId xmlns:p14="http://schemas.microsoft.com/office/powerpoint/2010/main" val="3240327411"/>
              </p:ext>
            </p:extLst>
          </p:nvPr>
        </p:nvGraphicFramePr>
        <p:xfrm>
          <a:off x="6631707" y="2402220"/>
          <a:ext cx="5190838" cy="2966720"/>
        </p:xfrm>
        <a:graphic>
          <a:graphicData uri="http://schemas.openxmlformats.org/drawingml/2006/table">
            <a:tbl>
              <a:tblPr firstRow="1" bandRow="1">
                <a:tableStyleId>{5940675A-B579-460E-94D1-54222C63F5DA}</a:tableStyleId>
              </a:tblPr>
              <a:tblGrid>
                <a:gridCol w="2595419">
                  <a:extLst>
                    <a:ext uri="{9D8B030D-6E8A-4147-A177-3AD203B41FA5}">
                      <a16:colId xmlns:a16="http://schemas.microsoft.com/office/drawing/2014/main" val="1553589245"/>
                    </a:ext>
                  </a:extLst>
                </a:gridCol>
                <a:gridCol w="2595419">
                  <a:extLst>
                    <a:ext uri="{9D8B030D-6E8A-4147-A177-3AD203B41FA5}">
                      <a16:colId xmlns:a16="http://schemas.microsoft.com/office/drawing/2014/main" val="1583616410"/>
                    </a:ext>
                  </a:extLst>
                </a:gridCol>
              </a:tblGrid>
              <a:tr h="370840">
                <a:tc>
                  <a:txBody>
                    <a:bodyPr/>
                    <a:lstStyle/>
                    <a:p>
                      <a:pPr algn="ctr"/>
                      <a:r>
                        <a:rPr lang="en-US" dirty="0"/>
                        <a:t>Color </a:t>
                      </a:r>
                    </a:p>
                  </a:txBody>
                  <a:tcPr/>
                </a:tc>
                <a:tc>
                  <a:txBody>
                    <a:bodyPr/>
                    <a:lstStyle/>
                    <a:p>
                      <a:pPr algn="ctr"/>
                      <a:r>
                        <a:rPr lang="en-US" dirty="0"/>
                        <a:t>Binary Number</a:t>
                      </a:r>
                    </a:p>
                  </a:txBody>
                  <a:tcPr/>
                </a:tc>
                <a:extLst>
                  <a:ext uri="{0D108BD9-81ED-4DB2-BD59-A6C34878D82A}">
                    <a16:rowId xmlns:a16="http://schemas.microsoft.com/office/drawing/2014/main" val="2729246854"/>
                  </a:ext>
                </a:extLst>
              </a:tr>
              <a:tr h="370840">
                <a:tc>
                  <a:txBody>
                    <a:bodyPr/>
                    <a:lstStyle/>
                    <a:p>
                      <a:pPr algn="ctr"/>
                      <a:r>
                        <a:rPr lang="en-US" dirty="0"/>
                        <a:t>Red</a:t>
                      </a:r>
                    </a:p>
                  </a:txBody>
                  <a:tcPr/>
                </a:tc>
                <a:tc>
                  <a:txBody>
                    <a:bodyPr/>
                    <a:lstStyle/>
                    <a:p>
                      <a:pPr algn="ctr"/>
                      <a:r>
                        <a:rPr lang="en-US" dirty="0"/>
                        <a:t>000</a:t>
                      </a:r>
                    </a:p>
                  </a:txBody>
                  <a:tcPr/>
                </a:tc>
                <a:extLst>
                  <a:ext uri="{0D108BD9-81ED-4DB2-BD59-A6C34878D82A}">
                    <a16:rowId xmlns:a16="http://schemas.microsoft.com/office/drawing/2014/main" val="965381551"/>
                  </a:ext>
                </a:extLst>
              </a:tr>
              <a:tr h="370840">
                <a:tc>
                  <a:txBody>
                    <a:bodyPr/>
                    <a:lstStyle/>
                    <a:p>
                      <a:pPr algn="ctr"/>
                      <a:r>
                        <a:rPr lang="en-US" dirty="0"/>
                        <a:t>Green</a:t>
                      </a:r>
                    </a:p>
                  </a:txBody>
                  <a:tcPr/>
                </a:tc>
                <a:tc>
                  <a:txBody>
                    <a:bodyPr/>
                    <a:lstStyle/>
                    <a:p>
                      <a:pPr algn="ctr"/>
                      <a:r>
                        <a:rPr lang="en-US" dirty="0"/>
                        <a:t>001</a:t>
                      </a:r>
                    </a:p>
                  </a:txBody>
                  <a:tcPr/>
                </a:tc>
                <a:extLst>
                  <a:ext uri="{0D108BD9-81ED-4DB2-BD59-A6C34878D82A}">
                    <a16:rowId xmlns:a16="http://schemas.microsoft.com/office/drawing/2014/main" val="3913747030"/>
                  </a:ext>
                </a:extLst>
              </a:tr>
              <a:tr h="370840">
                <a:tc>
                  <a:txBody>
                    <a:bodyPr/>
                    <a:lstStyle/>
                    <a:p>
                      <a:pPr algn="ctr"/>
                      <a:r>
                        <a:rPr lang="en-US" dirty="0"/>
                        <a:t>Orange</a:t>
                      </a:r>
                    </a:p>
                  </a:txBody>
                  <a:tcPr/>
                </a:tc>
                <a:tc>
                  <a:txBody>
                    <a:bodyPr/>
                    <a:lstStyle/>
                    <a:p>
                      <a:pPr algn="ctr"/>
                      <a:r>
                        <a:rPr lang="en-US" dirty="0"/>
                        <a:t>010</a:t>
                      </a:r>
                    </a:p>
                  </a:txBody>
                  <a:tcPr/>
                </a:tc>
                <a:extLst>
                  <a:ext uri="{0D108BD9-81ED-4DB2-BD59-A6C34878D82A}">
                    <a16:rowId xmlns:a16="http://schemas.microsoft.com/office/drawing/2014/main" val="4249251042"/>
                  </a:ext>
                </a:extLst>
              </a:tr>
              <a:tr h="370840">
                <a:tc>
                  <a:txBody>
                    <a:bodyPr/>
                    <a:lstStyle/>
                    <a:p>
                      <a:pPr algn="ctr"/>
                      <a:r>
                        <a:rPr lang="en-US" dirty="0"/>
                        <a:t>Yellow</a:t>
                      </a:r>
                    </a:p>
                  </a:txBody>
                  <a:tcPr/>
                </a:tc>
                <a:tc>
                  <a:txBody>
                    <a:bodyPr/>
                    <a:lstStyle/>
                    <a:p>
                      <a:pPr algn="ctr"/>
                      <a:r>
                        <a:rPr lang="en-US" dirty="0"/>
                        <a:t>011</a:t>
                      </a:r>
                    </a:p>
                  </a:txBody>
                  <a:tcPr/>
                </a:tc>
                <a:extLst>
                  <a:ext uri="{0D108BD9-81ED-4DB2-BD59-A6C34878D82A}">
                    <a16:rowId xmlns:a16="http://schemas.microsoft.com/office/drawing/2014/main" val="286471504"/>
                  </a:ext>
                </a:extLst>
              </a:tr>
              <a:tr h="370840">
                <a:tc>
                  <a:txBody>
                    <a:bodyPr/>
                    <a:lstStyle/>
                    <a:p>
                      <a:pPr algn="ctr"/>
                      <a:r>
                        <a:rPr lang="en-US" dirty="0"/>
                        <a:t>Blue</a:t>
                      </a:r>
                    </a:p>
                  </a:txBody>
                  <a:tcPr/>
                </a:tc>
                <a:tc>
                  <a:txBody>
                    <a:bodyPr/>
                    <a:lstStyle/>
                    <a:p>
                      <a:pPr algn="ctr"/>
                      <a:r>
                        <a:rPr lang="en-US" dirty="0"/>
                        <a:t>101</a:t>
                      </a:r>
                    </a:p>
                  </a:txBody>
                  <a:tcPr/>
                </a:tc>
                <a:extLst>
                  <a:ext uri="{0D108BD9-81ED-4DB2-BD59-A6C34878D82A}">
                    <a16:rowId xmlns:a16="http://schemas.microsoft.com/office/drawing/2014/main" val="2907065394"/>
                  </a:ext>
                </a:extLst>
              </a:tr>
              <a:tr h="370840">
                <a:tc>
                  <a:txBody>
                    <a:bodyPr/>
                    <a:lstStyle/>
                    <a:p>
                      <a:pPr algn="ctr"/>
                      <a:r>
                        <a:rPr lang="en-US" dirty="0"/>
                        <a:t>Indigo</a:t>
                      </a:r>
                    </a:p>
                  </a:txBody>
                  <a:tcPr/>
                </a:tc>
                <a:tc>
                  <a:txBody>
                    <a:bodyPr/>
                    <a:lstStyle/>
                    <a:p>
                      <a:pPr algn="ctr"/>
                      <a:r>
                        <a:rPr lang="en-US" dirty="0"/>
                        <a:t>110</a:t>
                      </a:r>
                    </a:p>
                  </a:txBody>
                  <a:tcPr/>
                </a:tc>
                <a:extLst>
                  <a:ext uri="{0D108BD9-81ED-4DB2-BD59-A6C34878D82A}">
                    <a16:rowId xmlns:a16="http://schemas.microsoft.com/office/drawing/2014/main" val="3969301236"/>
                  </a:ext>
                </a:extLst>
              </a:tr>
              <a:tr h="370840">
                <a:tc>
                  <a:txBody>
                    <a:bodyPr/>
                    <a:lstStyle/>
                    <a:p>
                      <a:pPr algn="ctr"/>
                      <a:r>
                        <a:rPr lang="en-US" dirty="0"/>
                        <a:t>Violate</a:t>
                      </a:r>
                    </a:p>
                  </a:txBody>
                  <a:tcPr/>
                </a:tc>
                <a:tc>
                  <a:txBody>
                    <a:bodyPr/>
                    <a:lstStyle/>
                    <a:p>
                      <a:pPr algn="ctr"/>
                      <a:r>
                        <a:rPr lang="en-US" dirty="0"/>
                        <a:t>111</a:t>
                      </a:r>
                    </a:p>
                  </a:txBody>
                  <a:tcPr/>
                </a:tc>
                <a:extLst>
                  <a:ext uri="{0D108BD9-81ED-4DB2-BD59-A6C34878D82A}">
                    <a16:rowId xmlns:a16="http://schemas.microsoft.com/office/drawing/2014/main" val="1522153168"/>
                  </a:ext>
                </a:extLst>
              </a:tr>
            </a:tbl>
          </a:graphicData>
        </a:graphic>
      </p:graphicFrame>
      <p:sp>
        <p:nvSpPr>
          <p:cNvPr id="8" name="TextBox 7">
            <a:extLst>
              <a:ext uri="{FF2B5EF4-FFF2-40B4-BE49-F238E27FC236}">
                <a16:creationId xmlns:a16="http://schemas.microsoft.com/office/drawing/2014/main" id="{4F4A7D14-2F86-B230-F8C4-D1347212BCA4}"/>
              </a:ext>
            </a:extLst>
          </p:cNvPr>
          <p:cNvSpPr txBox="1"/>
          <p:nvPr/>
        </p:nvSpPr>
        <p:spPr>
          <a:xfrm>
            <a:off x="642341" y="1222962"/>
            <a:ext cx="11180204" cy="830997"/>
          </a:xfrm>
          <a:prstGeom prst="rect">
            <a:avLst/>
          </a:prstGeom>
          <a:noFill/>
        </p:spPr>
        <p:txBody>
          <a:bodyPr wrap="square">
            <a:spAutoFit/>
          </a:bodyPr>
          <a:lstStyle/>
          <a:p>
            <a:pPr marL="342900" indent="-342900">
              <a:buFont typeface="Arial" panose="020B0604020202020204" pitchFamily="34" charset="0"/>
              <a:buChar char="•"/>
            </a:pPr>
            <a:r>
              <a:rPr lang="en-US" sz="2400" dirty="0"/>
              <a:t>Given n binary digits (called </a:t>
            </a:r>
            <a:r>
              <a:rPr lang="en-US" sz="2400" u="sng" dirty="0"/>
              <a:t>bits</a:t>
            </a:r>
            <a:r>
              <a:rPr lang="en-US" sz="2400" dirty="0"/>
              <a:t>), a </a:t>
            </a:r>
            <a:r>
              <a:rPr lang="en-US" sz="2400" u="sng" dirty="0"/>
              <a:t>binary code </a:t>
            </a:r>
            <a:r>
              <a:rPr lang="en-US" sz="2400" dirty="0"/>
              <a:t>is a mapping from a set of </a:t>
            </a:r>
            <a:r>
              <a:rPr lang="en-US" sz="2400" u="sng" dirty="0"/>
              <a:t>represented elements </a:t>
            </a:r>
            <a:r>
              <a:rPr lang="en-US" sz="2400" dirty="0"/>
              <a:t>to a subset of the 2</a:t>
            </a:r>
            <a:r>
              <a:rPr lang="en-US" sz="2400" baseline="30000" dirty="0"/>
              <a:t>n</a:t>
            </a:r>
            <a:r>
              <a:rPr lang="en-US" sz="2400" dirty="0"/>
              <a:t> binary numbers.</a:t>
            </a:r>
          </a:p>
        </p:txBody>
      </p:sp>
      <p:sp>
        <p:nvSpPr>
          <p:cNvPr id="9" name="TextBox 8">
            <a:extLst>
              <a:ext uri="{FF2B5EF4-FFF2-40B4-BE49-F238E27FC236}">
                <a16:creationId xmlns:a16="http://schemas.microsoft.com/office/drawing/2014/main" id="{8F504839-F092-6193-6F02-929B9AAFA57B}"/>
              </a:ext>
            </a:extLst>
          </p:cNvPr>
          <p:cNvSpPr txBox="1"/>
          <p:nvPr/>
        </p:nvSpPr>
        <p:spPr>
          <a:xfrm>
            <a:off x="642341" y="2380315"/>
            <a:ext cx="5776932" cy="830997"/>
          </a:xfrm>
          <a:prstGeom prst="rect">
            <a:avLst/>
          </a:prstGeom>
          <a:noFill/>
        </p:spPr>
        <p:txBody>
          <a:bodyPr wrap="square">
            <a:spAutoFit/>
          </a:bodyPr>
          <a:lstStyle/>
          <a:p>
            <a:pPr marL="342900" indent="-342900">
              <a:buFont typeface="Arial" panose="020B0604020202020204" pitchFamily="34" charset="0"/>
              <a:buChar char="•"/>
            </a:pPr>
            <a:r>
              <a:rPr lang="en-US" sz="2400" dirty="0"/>
              <a:t>Example: A binary code for the seven colors of the rainbow</a:t>
            </a:r>
          </a:p>
        </p:txBody>
      </p:sp>
      <p:sp>
        <p:nvSpPr>
          <p:cNvPr id="6" name="Slide Number Placeholder 5">
            <a:extLst>
              <a:ext uri="{FF2B5EF4-FFF2-40B4-BE49-F238E27FC236}">
                <a16:creationId xmlns:a16="http://schemas.microsoft.com/office/drawing/2014/main" id="{E99288E8-E67B-ACB2-7B61-96D29FC7A2A5}"/>
              </a:ext>
            </a:extLst>
          </p:cNvPr>
          <p:cNvSpPr>
            <a:spLocks noGrp="1"/>
          </p:cNvSpPr>
          <p:nvPr>
            <p:ph type="sldNum" sz="quarter" idx="12"/>
          </p:nvPr>
        </p:nvSpPr>
        <p:spPr/>
        <p:txBody>
          <a:bodyPr/>
          <a:lstStyle/>
          <a:p>
            <a:fld id="{A58F7FCD-7245-4342-A326-69F8B3EBD0D5}" type="slidenum">
              <a:rPr lang="en-US" smtClean="0"/>
              <a:t>44</a:t>
            </a:fld>
            <a:endParaRPr lang="en-US"/>
          </a:p>
        </p:txBody>
      </p:sp>
    </p:spTree>
    <p:extLst>
      <p:ext uri="{BB962C8B-B14F-4D97-AF65-F5344CB8AC3E}">
        <p14:creationId xmlns:p14="http://schemas.microsoft.com/office/powerpoint/2010/main" val="3864295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Coding ( Non-Numeric)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14017B4-B624-5ED9-A93D-1DD6459B07CB}"/>
              </a:ext>
            </a:extLst>
          </p:cNvPr>
          <p:cNvGraphicFramePr>
            <a:graphicFrameLocks noGrp="1"/>
          </p:cNvGraphicFramePr>
          <p:nvPr/>
        </p:nvGraphicFramePr>
        <p:xfrm>
          <a:off x="6631707" y="2402220"/>
          <a:ext cx="5190838" cy="2966720"/>
        </p:xfrm>
        <a:graphic>
          <a:graphicData uri="http://schemas.openxmlformats.org/drawingml/2006/table">
            <a:tbl>
              <a:tblPr firstRow="1" bandRow="1">
                <a:tableStyleId>{5940675A-B579-460E-94D1-54222C63F5DA}</a:tableStyleId>
              </a:tblPr>
              <a:tblGrid>
                <a:gridCol w="2595419">
                  <a:extLst>
                    <a:ext uri="{9D8B030D-6E8A-4147-A177-3AD203B41FA5}">
                      <a16:colId xmlns:a16="http://schemas.microsoft.com/office/drawing/2014/main" val="1553589245"/>
                    </a:ext>
                  </a:extLst>
                </a:gridCol>
                <a:gridCol w="2595419">
                  <a:extLst>
                    <a:ext uri="{9D8B030D-6E8A-4147-A177-3AD203B41FA5}">
                      <a16:colId xmlns:a16="http://schemas.microsoft.com/office/drawing/2014/main" val="1583616410"/>
                    </a:ext>
                  </a:extLst>
                </a:gridCol>
              </a:tblGrid>
              <a:tr h="370840">
                <a:tc>
                  <a:txBody>
                    <a:bodyPr/>
                    <a:lstStyle/>
                    <a:p>
                      <a:pPr algn="ctr"/>
                      <a:r>
                        <a:rPr lang="en-US" dirty="0"/>
                        <a:t>Color </a:t>
                      </a:r>
                    </a:p>
                  </a:txBody>
                  <a:tcPr/>
                </a:tc>
                <a:tc>
                  <a:txBody>
                    <a:bodyPr/>
                    <a:lstStyle/>
                    <a:p>
                      <a:pPr algn="ctr"/>
                      <a:r>
                        <a:rPr lang="en-US" dirty="0"/>
                        <a:t>Binary Number</a:t>
                      </a:r>
                    </a:p>
                  </a:txBody>
                  <a:tcPr/>
                </a:tc>
                <a:extLst>
                  <a:ext uri="{0D108BD9-81ED-4DB2-BD59-A6C34878D82A}">
                    <a16:rowId xmlns:a16="http://schemas.microsoft.com/office/drawing/2014/main" val="2729246854"/>
                  </a:ext>
                </a:extLst>
              </a:tr>
              <a:tr h="370840">
                <a:tc>
                  <a:txBody>
                    <a:bodyPr/>
                    <a:lstStyle/>
                    <a:p>
                      <a:pPr algn="ctr"/>
                      <a:r>
                        <a:rPr lang="en-US" dirty="0"/>
                        <a:t>Red</a:t>
                      </a:r>
                    </a:p>
                  </a:txBody>
                  <a:tcPr/>
                </a:tc>
                <a:tc>
                  <a:txBody>
                    <a:bodyPr/>
                    <a:lstStyle/>
                    <a:p>
                      <a:pPr algn="ctr"/>
                      <a:r>
                        <a:rPr lang="en-US" dirty="0"/>
                        <a:t>000</a:t>
                      </a:r>
                    </a:p>
                  </a:txBody>
                  <a:tcPr/>
                </a:tc>
                <a:extLst>
                  <a:ext uri="{0D108BD9-81ED-4DB2-BD59-A6C34878D82A}">
                    <a16:rowId xmlns:a16="http://schemas.microsoft.com/office/drawing/2014/main" val="965381551"/>
                  </a:ext>
                </a:extLst>
              </a:tr>
              <a:tr h="370840">
                <a:tc>
                  <a:txBody>
                    <a:bodyPr/>
                    <a:lstStyle/>
                    <a:p>
                      <a:pPr algn="ctr"/>
                      <a:r>
                        <a:rPr lang="en-US" dirty="0"/>
                        <a:t>Green</a:t>
                      </a:r>
                    </a:p>
                  </a:txBody>
                  <a:tcPr/>
                </a:tc>
                <a:tc>
                  <a:txBody>
                    <a:bodyPr/>
                    <a:lstStyle/>
                    <a:p>
                      <a:pPr algn="ctr"/>
                      <a:r>
                        <a:rPr lang="en-US" dirty="0"/>
                        <a:t>001</a:t>
                      </a:r>
                    </a:p>
                  </a:txBody>
                  <a:tcPr/>
                </a:tc>
                <a:extLst>
                  <a:ext uri="{0D108BD9-81ED-4DB2-BD59-A6C34878D82A}">
                    <a16:rowId xmlns:a16="http://schemas.microsoft.com/office/drawing/2014/main" val="3913747030"/>
                  </a:ext>
                </a:extLst>
              </a:tr>
              <a:tr h="370840">
                <a:tc>
                  <a:txBody>
                    <a:bodyPr/>
                    <a:lstStyle/>
                    <a:p>
                      <a:pPr algn="ctr"/>
                      <a:r>
                        <a:rPr lang="en-US" dirty="0"/>
                        <a:t>Orange</a:t>
                      </a:r>
                    </a:p>
                  </a:txBody>
                  <a:tcPr/>
                </a:tc>
                <a:tc>
                  <a:txBody>
                    <a:bodyPr/>
                    <a:lstStyle/>
                    <a:p>
                      <a:pPr algn="ctr"/>
                      <a:r>
                        <a:rPr lang="en-US" dirty="0"/>
                        <a:t>010</a:t>
                      </a:r>
                    </a:p>
                  </a:txBody>
                  <a:tcPr/>
                </a:tc>
                <a:extLst>
                  <a:ext uri="{0D108BD9-81ED-4DB2-BD59-A6C34878D82A}">
                    <a16:rowId xmlns:a16="http://schemas.microsoft.com/office/drawing/2014/main" val="4249251042"/>
                  </a:ext>
                </a:extLst>
              </a:tr>
              <a:tr h="370840">
                <a:tc>
                  <a:txBody>
                    <a:bodyPr/>
                    <a:lstStyle/>
                    <a:p>
                      <a:pPr algn="ctr"/>
                      <a:r>
                        <a:rPr lang="en-US" dirty="0"/>
                        <a:t>Yellow</a:t>
                      </a:r>
                    </a:p>
                  </a:txBody>
                  <a:tcPr/>
                </a:tc>
                <a:tc>
                  <a:txBody>
                    <a:bodyPr/>
                    <a:lstStyle/>
                    <a:p>
                      <a:pPr algn="ctr"/>
                      <a:r>
                        <a:rPr lang="en-US" dirty="0"/>
                        <a:t>011</a:t>
                      </a:r>
                    </a:p>
                  </a:txBody>
                  <a:tcPr/>
                </a:tc>
                <a:extLst>
                  <a:ext uri="{0D108BD9-81ED-4DB2-BD59-A6C34878D82A}">
                    <a16:rowId xmlns:a16="http://schemas.microsoft.com/office/drawing/2014/main" val="286471504"/>
                  </a:ext>
                </a:extLst>
              </a:tr>
              <a:tr h="370840">
                <a:tc>
                  <a:txBody>
                    <a:bodyPr/>
                    <a:lstStyle/>
                    <a:p>
                      <a:pPr algn="ctr"/>
                      <a:r>
                        <a:rPr lang="en-US" dirty="0"/>
                        <a:t>Blue</a:t>
                      </a:r>
                    </a:p>
                  </a:txBody>
                  <a:tcPr/>
                </a:tc>
                <a:tc>
                  <a:txBody>
                    <a:bodyPr/>
                    <a:lstStyle/>
                    <a:p>
                      <a:pPr algn="ctr"/>
                      <a:r>
                        <a:rPr lang="en-US" dirty="0"/>
                        <a:t>101</a:t>
                      </a:r>
                    </a:p>
                  </a:txBody>
                  <a:tcPr/>
                </a:tc>
                <a:extLst>
                  <a:ext uri="{0D108BD9-81ED-4DB2-BD59-A6C34878D82A}">
                    <a16:rowId xmlns:a16="http://schemas.microsoft.com/office/drawing/2014/main" val="2907065394"/>
                  </a:ext>
                </a:extLst>
              </a:tr>
              <a:tr h="370840">
                <a:tc>
                  <a:txBody>
                    <a:bodyPr/>
                    <a:lstStyle/>
                    <a:p>
                      <a:pPr algn="ctr"/>
                      <a:r>
                        <a:rPr lang="en-US" dirty="0"/>
                        <a:t>Indigo</a:t>
                      </a:r>
                    </a:p>
                  </a:txBody>
                  <a:tcPr/>
                </a:tc>
                <a:tc>
                  <a:txBody>
                    <a:bodyPr/>
                    <a:lstStyle/>
                    <a:p>
                      <a:pPr algn="ctr"/>
                      <a:r>
                        <a:rPr lang="en-US" dirty="0"/>
                        <a:t>110</a:t>
                      </a:r>
                    </a:p>
                  </a:txBody>
                  <a:tcPr/>
                </a:tc>
                <a:extLst>
                  <a:ext uri="{0D108BD9-81ED-4DB2-BD59-A6C34878D82A}">
                    <a16:rowId xmlns:a16="http://schemas.microsoft.com/office/drawing/2014/main" val="3969301236"/>
                  </a:ext>
                </a:extLst>
              </a:tr>
              <a:tr h="370840">
                <a:tc>
                  <a:txBody>
                    <a:bodyPr/>
                    <a:lstStyle/>
                    <a:p>
                      <a:pPr algn="ctr"/>
                      <a:r>
                        <a:rPr lang="en-US" dirty="0"/>
                        <a:t>Violate</a:t>
                      </a:r>
                    </a:p>
                  </a:txBody>
                  <a:tcPr/>
                </a:tc>
                <a:tc>
                  <a:txBody>
                    <a:bodyPr/>
                    <a:lstStyle/>
                    <a:p>
                      <a:pPr algn="ctr"/>
                      <a:r>
                        <a:rPr lang="en-US" dirty="0"/>
                        <a:t>111</a:t>
                      </a:r>
                    </a:p>
                  </a:txBody>
                  <a:tcPr/>
                </a:tc>
                <a:extLst>
                  <a:ext uri="{0D108BD9-81ED-4DB2-BD59-A6C34878D82A}">
                    <a16:rowId xmlns:a16="http://schemas.microsoft.com/office/drawing/2014/main" val="1522153168"/>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E7D58A5-EE98-713F-1DDA-3AB267EAED42}"/>
                  </a:ext>
                </a:extLst>
              </p:cNvPr>
              <p:cNvSpPr txBox="1"/>
              <p:nvPr/>
            </p:nvSpPr>
            <p:spPr>
              <a:xfrm>
                <a:off x="642341" y="1334946"/>
                <a:ext cx="10413586" cy="2677656"/>
              </a:xfrm>
              <a:prstGeom prst="rect">
                <a:avLst/>
              </a:prstGeom>
              <a:noFill/>
            </p:spPr>
            <p:txBody>
              <a:bodyPr wrap="square">
                <a:spAutoFit/>
              </a:bodyPr>
              <a:lstStyle/>
              <a:p>
                <a:pPr marL="342900" indent="-342900">
                  <a:buFont typeface="Arial" panose="020B0604020202020204" pitchFamily="34" charset="0"/>
                  <a:buChar char="•"/>
                </a:pPr>
                <a:r>
                  <a:rPr lang="en-US" sz="2400" dirty="0"/>
                  <a:t>Given M elements to be represented by a binary code, the minimum number of bits, n, needed, satisfies the following relationships: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 =| log</a:t>
                </a:r>
                <a:r>
                  <a:rPr lang="en-US" sz="2400" baseline="-25000" dirty="0"/>
                  <a:t>2</a:t>
                </a:r>
                <a:r>
                  <a:rPr lang="en-US" sz="2400" dirty="0"/>
                  <a:t> M |</a:t>
                </a:r>
              </a:p>
              <a:p>
                <a:endParaRPr lang="en-US" sz="2400" dirty="0"/>
              </a:p>
              <a:p>
                <a:pPr marL="342900" indent="-342900">
                  <a:buFont typeface="Arial" panose="020B0604020202020204" pitchFamily="34" charset="0"/>
                  <a:buChar char="•"/>
                </a:pPr>
                <a:r>
                  <a:rPr lang="en-US" sz="2400" dirty="0"/>
                  <a:t>Here M= 7</a:t>
                </a:r>
              </a:p>
              <a:p>
                <a:pPr marL="342900" indent="-342900">
                  <a:buFont typeface="Arial" panose="020B0604020202020204" pitchFamily="34" charset="0"/>
                  <a:buChar char="•"/>
                </a:pPr>
                <a:r>
                  <a:rPr lang="en-US" sz="2400" dirty="0"/>
                  <a:t>n = | log</a:t>
                </a:r>
                <a:r>
                  <a:rPr lang="en-US" sz="2400" baseline="-25000" dirty="0"/>
                  <a:t>2</a:t>
                </a:r>
                <a:r>
                  <a:rPr lang="en-US" sz="2400" dirty="0"/>
                  <a:t> M | = | log</a:t>
                </a:r>
                <a:r>
                  <a:rPr lang="en-US" sz="2400" baseline="-25000" dirty="0"/>
                  <a:t>2</a:t>
                </a:r>
                <a:r>
                  <a:rPr lang="en-US" sz="2400" dirty="0"/>
                  <a:t> 7 | = |2.8|</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 3 |</a:t>
                </a:r>
              </a:p>
            </p:txBody>
          </p:sp>
        </mc:Choice>
        <mc:Fallback xmlns="">
          <p:sp>
            <p:nvSpPr>
              <p:cNvPr id="7" name="TextBox 6">
                <a:extLst>
                  <a:ext uri="{FF2B5EF4-FFF2-40B4-BE49-F238E27FC236}">
                    <a16:creationId xmlns:a16="http://schemas.microsoft.com/office/drawing/2014/main" id="{7E7D58A5-EE98-713F-1DDA-3AB267EAED42}"/>
                  </a:ext>
                </a:extLst>
              </p:cNvPr>
              <p:cNvSpPr txBox="1">
                <a:spLocks noRot="1" noChangeAspect="1" noMove="1" noResize="1" noEditPoints="1" noAdjustHandles="1" noChangeArrowheads="1" noChangeShapeType="1" noTextEdit="1"/>
              </p:cNvSpPr>
              <p:nvPr/>
            </p:nvSpPr>
            <p:spPr>
              <a:xfrm>
                <a:off x="642341" y="1334946"/>
                <a:ext cx="10413586" cy="2677656"/>
              </a:xfrm>
              <a:prstGeom prst="rect">
                <a:avLst/>
              </a:prstGeom>
              <a:blipFill>
                <a:blip r:embed="rId2"/>
                <a:stretch>
                  <a:fillRect l="-761" t="-1822" r="-936" b="-432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4F1C779A-1C12-69FA-1165-2EA33B525E6C}"/>
              </a:ext>
            </a:extLst>
          </p:cNvPr>
          <p:cNvSpPr>
            <a:spLocks noGrp="1"/>
          </p:cNvSpPr>
          <p:nvPr>
            <p:ph type="sldNum" sz="quarter" idx="12"/>
          </p:nvPr>
        </p:nvSpPr>
        <p:spPr/>
        <p:txBody>
          <a:bodyPr/>
          <a:lstStyle/>
          <a:p>
            <a:fld id="{A58F7FCD-7245-4342-A326-69F8B3EBD0D5}" type="slidenum">
              <a:rPr lang="en-US" smtClean="0"/>
              <a:t>45</a:t>
            </a:fld>
            <a:endParaRPr lang="en-US"/>
          </a:p>
        </p:txBody>
      </p:sp>
    </p:spTree>
    <p:extLst>
      <p:ext uri="{BB962C8B-B14F-4D97-AF65-F5344CB8AC3E}">
        <p14:creationId xmlns:p14="http://schemas.microsoft.com/office/powerpoint/2010/main" val="199246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Coding ( Non-Numeric)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7D58A5-EE98-713F-1DDA-3AB267EAED42}"/>
              </a:ext>
            </a:extLst>
          </p:cNvPr>
          <p:cNvSpPr txBox="1"/>
          <p:nvPr/>
        </p:nvSpPr>
        <p:spPr>
          <a:xfrm>
            <a:off x="642341" y="1334946"/>
            <a:ext cx="10413586" cy="2677656"/>
          </a:xfrm>
          <a:prstGeom prst="rect">
            <a:avLst/>
          </a:prstGeom>
          <a:noFill/>
        </p:spPr>
        <p:txBody>
          <a:bodyPr wrap="square">
            <a:spAutoFit/>
          </a:bodyPr>
          <a:lstStyle/>
          <a:p>
            <a:pPr marL="342900" indent="-342900">
              <a:buFont typeface="Arial" panose="020B0604020202020204" pitchFamily="34" charset="0"/>
              <a:buChar char="•"/>
            </a:pPr>
            <a:r>
              <a:rPr lang="en-US" sz="2400" dirty="0"/>
              <a:t>Suppose you are using n number of digits, in radix r, there are maximum of </a:t>
            </a:r>
            <a:r>
              <a:rPr lang="en-US" sz="2400" dirty="0" err="1"/>
              <a:t>r</a:t>
            </a:r>
            <a:r>
              <a:rPr lang="en-US" sz="2400" baseline="30000" dirty="0" err="1"/>
              <a:t>n</a:t>
            </a:r>
            <a:r>
              <a:rPr lang="en-US" sz="2400" dirty="0"/>
              <a:t> distinct elements that can be represented.</a:t>
            </a:r>
          </a:p>
          <a:p>
            <a:endParaRPr lang="en-US" sz="2400" dirty="0"/>
          </a:p>
          <a:p>
            <a:pPr marL="342900" indent="-342900">
              <a:buFont typeface="Arial" panose="020B0604020202020204" pitchFamily="34" charset="0"/>
              <a:buChar char="•"/>
            </a:pPr>
            <a:r>
              <a:rPr lang="en-US" sz="2400" dirty="0"/>
              <a:t>Examples :</a:t>
            </a:r>
          </a:p>
          <a:p>
            <a:pPr marL="800100" lvl="1" indent="-342900">
              <a:buFont typeface="Arial" panose="020B0604020202020204" pitchFamily="34" charset="0"/>
              <a:buChar char="•"/>
            </a:pPr>
            <a:r>
              <a:rPr lang="en-US" sz="2400" dirty="0"/>
              <a:t>You can represent 4 elements in radix r = 2 with n = 2 digits: (00, 01, 10, 11).</a:t>
            </a:r>
          </a:p>
          <a:p>
            <a:pPr marL="800100" lvl="1" indent="-342900">
              <a:buFont typeface="Arial" panose="020B0604020202020204" pitchFamily="34" charset="0"/>
              <a:buChar char="•"/>
            </a:pPr>
            <a:r>
              <a:rPr lang="en-US" sz="2400" dirty="0"/>
              <a:t>You can also represent 4 elements in radix r = 2 with n = 4 digits: (0001, 0010,0100, 1000).</a:t>
            </a:r>
          </a:p>
        </p:txBody>
      </p:sp>
      <p:sp>
        <p:nvSpPr>
          <p:cNvPr id="3" name="Slide Number Placeholder 2">
            <a:extLst>
              <a:ext uri="{FF2B5EF4-FFF2-40B4-BE49-F238E27FC236}">
                <a16:creationId xmlns:a16="http://schemas.microsoft.com/office/drawing/2014/main" id="{BAA1CBA3-C875-521A-971E-8339E86465D1}"/>
              </a:ext>
            </a:extLst>
          </p:cNvPr>
          <p:cNvSpPr>
            <a:spLocks noGrp="1"/>
          </p:cNvSpPr>
          <p:nvPr>
            <p:ph type="sldNum" sz="quarter" idx="12"/>
          </p:nvPr>
        </p:nvSpPr>
        <p:spPr/>
        <p:txBody>
          <a:bodyPr/>
          <a:lstStyle/>
          <a:p>
            <a:fld id="{A58F7FCD-7245-4342-A326-69F8B3EBD0D5}" type="slidenum">
              <a:rPr lang="en-US" smtClean="0"/>
              <a:t>46</a:t>
            </a:fld>
            <a:endParaRPr lang="en-US"/>
          </a:p>
        </p:txBody>
      </p:sp>
    </p:spTree>
    <p:extLst>
      <p:ext uri="{BB962C8B-B14F-4D97-AF65-F5344CB8AC3E}">
        <p14:creationId xmlns:p14="http://schemas.microsoft.com/office/powerpoint/2010/main" val="3618334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Coding ( Numeric)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E75701AD-291B-CBB2-BB92-F832558DDECD}"/>
              </a:ext>
            </a:extLst>
          </p:cNvPr>
          <p:cNvGraphicFramePr>
            <a:graphicFrameLocks noGrp="1"/>
          </p:cNvGraphicFramePr>
          <p:nvPr>
            <p:extLst>
              <p:ext uri="{D42A27DB-BD31-4B8C-83A1-F6EECF244321}">
                <p14:modId xmlns:p14="http://schemas.microsoft.com/office/powerpoint/2010/main" val="3292678369"/>
              </p:ext>
            </p:extLst>
          </p:nvPr>
        </p:nvGraphicFramePr>
        <p:xfrm>
          <a:off x="2032000" y="1874982"/>
          <a:ext cx="8128000" cy="4359956"/>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384053843"/>
                    </a:ext>
                  </a:extLst>
                </a:gridCol>
                <a:gridCol w="1625600">
                  <a:extLst>
                    <a:ext uri="{9D8B030D-6E8A-4147-A177-3AD203B41FA5}">
                      <a16:colId xmlns:a16="http://schemas.microsoft.com/office/drawing/2014/main" val="3622517697"/>
                    </a:ext>
                  </a:extLst>
                </a:gridCol>
                <a:gridCol w="1625600">
                  <a:extLst>
                    <a:ext uri="{9D8B030D-6E8A-4147-A177-3AD203B41FA5}">
                      <a16:colId xmlns:a16="http://schemas.microsoft.com/office/drawing/2014/main" val="1376418388"/>
                    </a:ext>
                  </a:extLst>
                </a:gridCol>
                <a:gridCol w="1625600">
                  <a:extLst>
                    <a:ext uri="{9D8B030D-6E8A-4147-A177-3AD203B41FA5}">
                      <a16:colId xmlns:a16="http://schemas.microsoft.com/office/drawing/2014/main" val="394599559"/>
                    </a:ext>
                  </a:extLst>
                </a:gridCol>
                <a:gridCol w="1625600">
                  <a:extLst>
                    <a:ext uri="{9D8B030D-6E8A-4147-A177-3AD203B41FA5}">
                      <a16:colId xmlns:a16="http://schemas.microsoft.com/office/drawing/2014/main" val="4042492295"/>
                    </a:ext>
                  </a:extLst>
                </a:gridCol>
              </a:tblGrid>
              <a:tr h="651556">
                <a:tc>
                  <a:txBody>
                    <a:bodyPr/>
                    <a:lstStyle/>
                    <a:p>
                      <a:pPr algn="ctr"/>
                      <a:r>
                        <a:rPr lang="en-US" b="1" dirty="0"/>
                        <a:t>Decimal </a:t>
                      </a:r>
                    </a:p>
                  </a:txBody>
                  <a:tcPr/>
                </a:tc>
                <a:tc>
                  <a:txBody>
                    <a:bodyPr/>
                    <a:lstStyle/>
                    <a:p>
                      <a:pPr algn="ctr"/>
                      <a:r>
                        <a:rPr lang="en-US" b="1" dirty="0"/>
                        <a:t>8,4,2,1</a:t>
                      </a:r>
                    </a:p>
                  </a:txBody>
                  <a:tcPr/>
                </a:tc>
                <a:tc>
                  <a:txBody>
                    <a:bodyPr/>
                    <a:lstStyle/>
                    <a:p>
                      <a:pPr algn="ctr"/>
                      <a:r>
                        <a:rPr lang="en-US" b="1" dirty="0"/>
                        <a:t>Excess 3 </a:t>
                      </a:r>
                    </a:p>
                  </a:txBody>
                  <a:tcPr/>
                </a:tc>
                <a:tc>
                  <a:txBody>
                    <a:bodyPr/>
                    <a:lstStyle/>
                    <a:p>
                      <a:pPr algn="ctr"/>
                      <a:r>
                        <a:rPr lang="en-US" b="1" dirty="0"/>
                        <a:t>8,-4,-2,-1</a:t>
                      </a:r>
                    </a:p>
                  </a:txBody>
                  <a:tcPr/>
                </a:tc>
                <a:tc>
                  <a:txBody>
                    <a:bodyPr/>
                    <a:lstStyle/>
                    <a:p>
                      <a:pPr algn="ctr"/>
                      <a:r>
                        <a:rPr lang="en-US" b="1" dirty="0"/>
                        <a:t>Gray</a:t>
                      </a:r>
                    </a:p>
                  </a:txBody>
                  <a:tcPr/>
                </a:tc>
                <a:extLst>
                  <a:ext uri="{0D108BD9-81ED-4DB2-BD59-A6C34878D82A}">
                    <a16:rowId xmlns:a16="http://schemas.microsoft.com/office/drawing/2014/main" val="4110650978"/>
                  </a:ext>
                </a:extLst>
              </a:tr>
              <a:tr h="370840">
                <a:tc>
                  <a:txBody>
                    <a:bodyPr/>
                    <a:lstStyle/>
                    <a:p>
                      <a:pPr algn="ctr"/>
                      <a:r>
                        <a:rPr lang="en-US" dirty="0"/>
                        <a:t>0</a:t>
                      </a:r>
                    </a:p>
                  </a:txBody>
                  <a:tcPr/>
                </a:tc>
                <a:tc>
                  <a:txBody>
                    <a:bodyPr/>
                    <a:lstStyle/>
                    <a:p>
                      <a:pPr algn="ctr"/>
                      <a:r>
                        <a:rPr lang="en-US" dirty="0"/>
                        <a:t>0000</a:t>
                      </a:r>
                    </a:p>
                  </a:txBody>
                  <a:tcPr/>
                </a:tc>
                <a:tc>
                  <a:txBody>
                    <a:bodyPr/>
                    <a:lstStyle/>
                    <a:p>
                      <a:pPr algn="ctr"/>
                      <a:r>
                        <a:rPr lang="en-US" dirty="0"/>
                        <a:t>0011</a:t>
                      </a:r>
                    </a:p>
                  </a:txBody>
                  <a:tcPr/>
                </a:tc>
                <a:tc>
                  <a:txBody>
                    <a:bodyPr/>
                    <a:lstStyle/>
                    <a:p>
                      <a:pPr algn="ctr"/>
                      <a:r>
                        <a:rPr lang="en-US" dirty="0"/>
                        <a:t>0000</a:t>
                      </a:r>
                    </a:p>
                  </a:txBody>
                  <a:tcPr/>
                </a:tc>
                <a:tc>
                  <a:txBody>
                    <a:bodyPr/>
                    <a:lstStyle/>
                    <a:p>
                      <a:pPr algn="ctr"/>
                      <a:r>
                        <a:rPr lang="en-US"/>
                        <a:t>0000 </a:t>
                      </a:r>
                    </a:p>
                  </a:txBody>
                  <a:tcPr anchor="ctr"/>
                </a:tc>
                <a:extLst>
                  <a:ext uri="{0D108BD9-81ED-4DB2-BD59-A6C34878D82A}">
                    <a16:rowId xmlns:a16="http://schemas.microsoft.com/office/drawing/2014/main" val="4023857821"/>
                  </a:ext>
                </a:extLst>
              </a:tr>
              <a:tr h="370840">
                <a:tc>
                  <a:txBody>
                    <a:bodyPr/>
                    <a:lstStyle/>
                    <a:p>
                      <a:pPr algn="ctr"/>
                      <a:r>
                        <a:rPr lang="en-US" dirty="0"/>
                        <a:t>1</a:t>
                      </a:r>
                    </a:p>
                  </a:txBody>
                  <a:tcPr/>
                </a:tc>
                <a:tc>
                  <a:txBody>
                    <a:bodyPr/>
                    <a:lstStyle/>
                    <a:p>
                      <a:pPr algn="ctr"/>
                      <a:r>
                        <a:rPr lang="en-US" dirty="0"/>
                        <a:t>0001</a:t>
                      </a:r>
                    </a:p>
                  </a:txBody>
                  <a:tcPr/>
                </a:tc>
                <a:tc>
                  <a:txBody>
                    <a:bodyPr/>
                    <a:lstStyle/>
                    <a:p>
                      <a:pPr algn="ctr"/>
                      <a:r>
                        <a:rPr lang="en-US" dirty="0"/>
                        <a:t>0100</a:t>
                      </a:r>
                    </a:p>
                  </a:txBody>
                  <a:tcPr/>
                </a:tc>
                <a:tc>
                  <a:txBody>
                    <a:bodyPr/>
                    <a:lstStyle/>
                    <a:p>
                      <a:pPr algn="ctr"/>
                      <a:r>
                        <a:rPr lang="en-US" dirty="0"/>
                        <a:t>0111</a:t>
                      </a:r>
                    </a:p>
                  </a:txBody>
                  <a:tcPr/>
                </a:tc>
                <a:tc>
                  <a:txBody>
                    <a:bodyPr/>
                    <a:lstStyle/>
                    <a:p>
                      <a:pPr algn="ctr"/>
                      <a:r>
                        <a:rPr lang="en-US"/>
                        <a:t>0001 </a:t>
                      </a:r>
                    </a:p>
                  </a:txBody>
                  <a:tcPr anchor="ctr"/>
                </a:tc>
                <a:extLst>
                  <a:ext uri="{0D108BD9-81ED-4DB2-BD59-A6C34878D82A}">
                    <a16:rowId xmlns:a16="http://schemas.microsoft.com/office/drawing/2014/main" val="1392267404"/>
                  </a:ext>
                </a:extLst>
              </a:tr>
              <a:tr h="370840">
                <a:tc>
                  <a:txBody>
                    <a:bodyPr/>
                    <a:lstStyle/>
                    <a:p>
                      <a:pPr algn="ctr"/>
                      <a:r>
                        <a:rPr lang="en-US" dirty="0"/>
                        <a:t>2</a:t>
                      </a:r>
                    </a:p>
                  </a:txBody>
                  <a:tcPr/>
                </a:tc>
                <a:tc>
                  <a:txBody>
                    <a:bodyPr/>
                    <a:lstStyle/>
                    <a:p>
                      <a:pPr algn="ctr"/>
                      <a:r>
                        <a:rPr lang="en-US" dirty="0"/>
                        <a:t>0010</a:t>
                      </a:r>
                    </a:p>
                  </a:txBody>
                  <a:tcPr/>
                </a:tc>
                <a:tc>
                  <a:txBody>
                    <a:bodyPr/>
                    <a:lstStyle/>
                    <a:p>
                      <a:pPr algn="ctr"/>
                      <a:r>
                        <a:rPr lang="en-US" dirty="0"/>
                        <a:t>0101</a:t>
                      </a:r>
                    </a:p>
                  </a:txBody>
                  <a:tcPr/>
                </a:tc>
                <a:tc>
                  <a:txBody>
                    <a:bodyPr/>
                    <a:lstStyle/>
                    <a:p>
                      <a:pPr algn="ctr"/>
                      <a:r>
                        <a:rPr lang="en-US" dirty="0"/>
                        <a:t>0110</a:t>
                      </a:r>
                    </a:p>
                  </a:txBody>
                  <a:tcPr/>
                </a:tc>
                <a:tc>
                  <a:txBody>
                    <a:bodyPr/>
                    <a:lstStyle/>
                    <a:p>
                      <a:pPr algn="ctr"/>
                      <a:r>
                        <a:rPr lang="en-US"/>
                        <a:t>0011 </a:t>
                      </a:r>
                    </a:p>
                  </a:txBody>
                  <a:tcPr anchor="ctr"/>
                </a:tc>
                <a:extLst>
                  <a:ext uri="{0D108BD9-81ED-4DB2-BD59-A6C34878D82A}">
                    <a16:rowId xmlns:a16="http://schemas.microsoft.com/office/drawing/2014/main" val="4001592698"/>
                  </a:ext>
                </a:extLst>
              </a:tr>
              <a:tr h="370840">
                <a:tc>
                  <a:txBody>
                    <a:bodyPr/>
                    <a:lstStyle/>
                    <a:p>
                      <a:pPr algn="ctr"/>
                      <a:r>
                        <a:rPr lang="en-US" dirty="0"/>
                        <a:t>3</a:t>
                      </a:r>
                    </a:p>
                  </a:txBody>
                  <a:tcPr/>
                </a:tc>
                <a:tc>
                  <a:txBody>
                    <a:bodyPr/>
                    <a:lstStyle/>
                    <a:p>
                      <a:pPr algn="ctr"/>
                      <a:r>
                        <a:rPr lang="en-US" dirty="0"/>
                        <a:t>0011</a:t>
                      </a:r>
                    </a:p>
                  </a:txBody>
                  <a:tcPr/>
                </a:tc>
                <a:tc>
                  <a:txBody>
                    <a:bodyPr/>
                    <a:lstStyle/>
                    <a:p>
                      <a:pPr algn="ctr"/>
                      <a:r>
                        <a:rPr lang="en-US" dirty="0"/>
                        <a:t>0110</a:t>
                      </a:r>
                    </a:p>
                  </a:txBody>
                  <a:tcPr/>
                </a:tc>
                <a:tc>
                  <a:txBody>
                    <a:bodyPr/>
                    <a:lstStyle/>
                    <a:p>
                      <a:pPr algn="ctr"/>
                      <a:r>
                        <a:rPr lang="en-US" dirty="0"/>
                        <a:t>0101</a:t>
                      </a:r>
                    </a:p>
                  </a:txBody>
                  <a:tcPr/>
                </a:tc>
                <a:tc>
                  <a:txBody>
                    <a:bodyPr/>
                    <a:lstStyle/>
                    <a:p>
                      <a:pPr algn="ctr"/>
                      <a:r>
                        <a:rPr lang="en-US"/>
                        <a:t>0010 </a:t>
                      </a:r>
                    </a:p>
                  </a:txBody>
                  <a:tcPr anchor="ctr"/>
                </a:tc>
                <a:extLst>
                  <a:ext uri="{0D108BD9-81ED-4DB2-BD59-A6C34878D82A}">
                    <a16:rowId xmlns:a16="http://schemas.microsoft.com/office/drawing/2014/main" val="1054843292"/>
                  </a:ext>
                </a:extLst>
              </a:tr>
              <a:tr h="370840">
                <a:tc>
                  <a:txBody>
                    <a:bodyPr/>
                    <a:lstStyle/>
                    <a:p>
                      <a:pPr algn="ctr"/>
                      <a:r>
                        <a:rPr lang="en-US" dirty="0"/>
                        <a:t>4</a:t>
                      </a:r>
                    </a:p>
                  </a:txBody>
                  <a:tcPr/>
                </a:tc>
                <a:tc>
                  <a:txBody>
                    <a:bodyPr/>
                    <a:lstStyle/>
                    <a:p>
                      <a:pPr algn="ctr"/>
                      <a:r>
                        <a:rPr lang="en-US" dirty="0"/>
                        <a:t>0100</a:t>
                      </a:r>
                    </a:p>
                  </a:txBody>
                  <a:tcPr/>
                </a:tc>
                <a:tc>
                  <a:txBody>
                    <a:bodyPr/>
                    <a:lstStyle/>
                    <a:p>
                      <a:pPr algn="ctr"/>
                      <a:r>
                        <a:rPr lang="en-US" dirty="0"/>
                        <a:t>0111</a:t>
                      </a:r>
                    </a:p>
                  </a:txBody>
                  <a:tcPr/>
                </a:tc>
                <a:tc>
                  <a:txBody>
                    <a:bodyPr/>
                    <a:lstStyle/>
                    <a:p>
                      <a:pPr algn="ctr"/>
                      <a:r>
                        <a:rPr lang="en-US" dirty="0"/>
                        <a:t>0100</a:t>
                      </a:r>
                    </a:p>
                  </a:txBody>
                  <a:tcPr/>
                </a:tc>
                <a:tc>
                  <a:txBody>
                    <a:bodyPr/>
                    <a:lstStyle/>
                    <a:p>
                      <a:pPr algn="ctr"/>
                      <a:r>
                        <a:rPr lang="en-US"/>
                        <a:t>0110 </a:t>
                      </a:r>
                    </a:p>
                  </a:txBody>
                  <a:tcPr anchor="ctr"/>
                </a:tc>
                <a:extLst>
                  <a:ext uri="{0D108BD9-81ED-4DB2-BD59-A6C34878D82A}">
                    <a16:rowId xmlns:a16="http://schemas.microsoft.com/office/drawing/2014/main" val="609152195"/>
                  </a:ext>
                </a:extLst>
              </a:tr>
              <a:tr h="370840">
                <a:tc>
                  <a:txBody>
                    <a:bodyPr/>
                    <a:lstStyle/>
                    <a:p>
                      <a:pPr algn="ctr"/>
                      <a:r>
                        <a:rPr lang="en-US" dirty="0"/>
                        <a:t>5</a:t>
                      </a:r>
                    </a:p>
                  </a:txBody>
                  <a:tcPr/>
                </a:tc>
                <a:tc>
                  <a:txBody>
                    <a:bodyPr/>
                    <a:lstStyle/>
                    <a:p>
                      <a:pPr algn="ctr"/>
                      <a:r>
                        <a:rPr lang="en-US" dirty="0"/>
                        <a:t>0101</a:t>
                      </a:r>
                    </a:p>
                  </a:txBody>
                  <a:tcPr/>
                </a:tc>
                <a:tc>
                  <a:txBody>
                    <a:bodyPr/>
                    <a:lstStyle/>
                    <a:p>
                      <a:pPr algn="ctr"/>
                      <a:r>
                        <a:rPr lang="en-US" dirty="0"/>
                        <a:t>1000</a:t>
                      </a:r>
                    </a:p>
                  </a:txBody>
                  <a:tcPr/>
                </a:tc>
                <a:tc>
                  <a:txBody>
                    <a:bodyPr/>
                    <a:lstStyle/>
                    <a:p>
                      <a:pPr algn="ctr"/>
                      <a:r>
                        <a:rPr lang="en-US" dirty="0"/>
                        <a:t>1011</a:t>
                      </a:r>
                    </a:p>
                  </a:txBody>
                  <a:tcPr/>
                </a:tc>
                <a:tc>
                  <a:txBody>
                    <a:bodyPr/>
                    <a:lstStyle/>
                    <a:p>
                      <a:pPr algn="ctr"/>
                      <a:r>
                        <a:rPr lang="en-US"/>
                        <a:t>0111 </a:t>
                      </a:r>
                    </a:p>
                  </a:txBody>
                  <a:tcPr anchor="ctr"/>
                </a:tc>
                <a:extLst>
                  <a:ext uri="{0D108BD9-81ED-4DB2-BD59-A6C34878D82A}">
                    <a16:rowId xmlns:a16="http://schemas.microsoft.com/office/drawing/2014/main" val="2263617414"/>
                  </a:ext>
                </a:extLst>
              </a:tr>
              <a:tr h="370840">
                <a:tc>
                  <a:txBody>
                    <a:bodyPr/>
                    <a:lstStyle/>
                    <a:p>
                      <a:pPr algn="ctr"/>
                      <a:r>
                        <a:rPr lang="en-US" dirty="0"/>
                        <a:t>6</a:t>
                      </a:r>
                    </a:p>
                  </a:txBody>
                  <a:tcPr/>
                </a:tc>
                <a:tc>
                  <a:txBody>
                    <a:bodyPr/>
                    <a:lstStyle/>
                    <a:p>
                      <a:pPr algn="ctr"/>
                      <a:r>
                        <a:rPr lang="en-US" dirty="0"/>
                        <a:t>0110</a:t>
                      </a:r>
                    </a:p>
                  </a:txBody>
                  <a:tcPr/>
                </a:tc>
                <a:tc>
                  <a:txBody>
                    <a:bodyPr/>
                    <a:lstStyle/>
                    <a:p>
                      <a:pPr algn="ctr"/>
                      <a:r>
                        <a:rPr lang="en-US" dirty="0"/>
                        <a:t>1001</a:t>
                      </a:r>
                    </a:p>
                  </a:txBody>
                  <a:tcPr/>
                </a:tc>
                <a:tc>
                  <a:txBody>
                    <a:bodyPr/>
                    <a:lstStyle/>
                    <a:p>
                      <a:pPr algn="ctr"/>
                      <a:r>
                        <a:rPr lang="en-US" dirty="0"/>
                        <a:t>1010</a:t>
                      </a:r>
                    </a:p>
                  </a:txBody>
                  <a:tcPr/>
                </a:tc>
                <a:tc>
                  <a:txBody>
                    <a:bodyPr/>
                    <a:lstStyle/>
                    <a:p>
                      <a:pPr algn="ctr"/>
                      <a:r>
                        <a:rPr lang="en-US"/>
                        <a:t>0101 </a:t>
                      </a:r>
                    </a:p>
                  </a:txBody>
                  <a:tcPr anchor="ctr"/>
                </a:tc>
                <a:extLst>
                  <a:ext uri="{0D108BD9-81ED-4DB2-BD59-A6C34878D82A}">
                    <a16:rowId xmlns:a16="http://schemas.microsoft.com/office/drawing/2014/main" val="3171340032"/>
                  </a:ext>
                </a:extLst>
              </a:tr>
              <a:tr h="370840">
                <a:tc>
                  <a:txBody>
                    <a:bodyPr/>
                    <a:lstStyle/>
                    <a:p>
                      <a:pPr algn="ctr"/>
                      <a:r>
                        <a:rPr lang="en-US" dirty="0"/>
                        <a:t>7</a:t>
                      </a:r>
                    </a:p>
                  </a:txBody>
                  <a:tcPr/>
                </a:tc>
                <a:tc>
                  <a:txBody>
                    <a:bodyPr/>
                    <a:lstStyle/>
                    <a:p>
                      <a:pPr algn="ctr"/>
                      <a:r>
                        <a:rPr lang="en-US" dirty="0"/>
                        <a:t>0111</a:t>
                      </a:r>
                    </a:p>
                  </a:txBody>
                  <a:tcPr/>
                </a:tc>
                <a:tc>
                  <a:txBody>
                    <a:bodyPr/>
                    <a:lstStyle/>
                    <a:p>
                      <a:pPr algn="ctr"/>
                      <a:r>
                        <a:rPr lang="en-US" dirty="0"/>
                        <a:t>1010</a:t>
                      </a:r>
                    </a:p>
                  </a:txBody>
                  <a:tcPr/>
                </a:tc>
                <a:tc>
                  <a:txBody>
                    <a:bodyPr/>
                    <a:lstStyle/>
                    <a:p>
                      <a:pPr algn="ctr"/>
                      <a:r>
                        <a:rPr lang="en-US" dirty="0"/>
                        <a:t>1001</a:t>
                      </a:r>
                    </a:p>
                  </a:txBody>
                  <a:tcPr/>
                </a:tc>
                <a:tc>
                  <a:txBody>
                    <a:bodyPr/>
                    <a:lstStyle/>
                    <a:p>
                      <a:pPr algn="ctr"/>
                      <a:r>
                        <a:rPr lang="en-US"/>
                        <a:t>0100 </a:t>
                      </a:r>
                    </a:p>
                  </a:txBody>
                  <a:tcPr anchor="ctr"/>
                </a:tc>
                <a:extLst>
                  <a:ext uri="{0D108BD9-81ED-4DB2-BD59-A6C34878D82A}">
                    <a16:rowId xmlns:a16="http://schemas.microsoft.com/office/drawing/2014/main" val="1582379344"/>
                  </a:ext>
                </a:extLst>
              </a:tr>
              <a:tr h="370840">
                <a:tc>
                  <a:txBody>
                    <a:bodyPr/>
                    <a:lstStyle/>
                    <a:p>
                      <a:pPr algn="ctr"/>
                      <a:r>
                        <a:rPr lang="en-US" dirty="0"/>
                        <a:t>8</a:t>
                      </a:r>
                    </a:p>
                  </a:txBody>
                  <a:tcPr/>
                </a:tc>
                <a:tc>
                  <a:txBody>
                    <a:bodyPr/>
                    <a:lstStyle/>
                    <a:p>
                      <a:pPr algn="ctr"/>
                      <a:r>
                        <a:rPr lang="en-US" dirty="0"/>
                        <a:t>1000</a:t>
                      </a:r>
                    </a:p>
                  </a:txBody>
                  <a:tcPr/>
                </a:tc>
                <a:tc>
                  <a:txBody>
                    <a:bodyPr/>
                    <a:lstStyle/>
                    <a:p>
                      <a:pPr algn="ctr"/>
                      <a:r>
                        <a:rPr lang="en-US" dirty="0"/>
                        <a:t>1011</a:t>
                      </a:r>
                    </a:p>
                  </a:txBody>
                  <a:tcPr/>
                </a:tc>
                <a:tc>
                  <a:txBody>
                    <a:bodyPr/>
                    <a:lstStyle/>
                    <a:p>
                      <a:pPr algn="ctr"/>
                      <a:r>
                        <a:rPr lang="en-US" dirty="0"/>
                        <a:t>1000</a:t>
                      </a:r>
                    </a:p>
                  </a:txBody>
                  <a:tcPr/>
                </a:tc>
                <a:tc>
                  <a:txBody>
                    <a:bodyPr/>
                    <a:lstStyle/>
                    <a:p>
                      <a:pPr algn="ctr"/>
                      <a:r>
                        <a:rPr lang="en-US"/>
                        <a:t>1100 </a:t>
                      </a:r>
                    </a:p>
                  </a:txBody>
                  <a:tcPr anchor="ctr"/>
                </a:tc>
                <a:extLst>
                  <a:ext uri="{0D108BD9-81ED-4DB2-BD59-A6C34878D82A}">
                    <a16:rowId xmlns:a16="http://schemas.microsoft.com/office/drawing/2014/main" val="3915339734"/>
                  </a:ext>
                </a:extLst>
              </a:tr>
              <a:tr h="370840">
                <a:tc>
                  <a:txBody>
                    <a:bodyPr/>
                    <a:lstStyle/>
                    <a:p>
                      <a:pPr algn="ctr"/>
                      <a:r>
                        <a:rPr lang="en-US" dirty="0"/>
                        <a:t>9</a:t>
                      </a:r>
                    </a:p>
                  </a:txBody>
                  <a:tcPr/>
                </a:tc>
                <a:tc>
                  <a:txBody>
                    <a:bodyPr/>
                    <a:lstStyle/>
                    <a:p>
                      <a:pPr algn="ctr"/>
                      <a:r>
                        <a:rPr lang="en-US" dirty="0"/>
                        <a:t>1001</a:t>
                      </a:r>
                    </a:p>
                  </a:txBody>
                  <a:tcPr/>
                </a:tc>
                <a:tc>
                  <a:txBody>
                    <a:bodyPr/>
                    <a:lstStyle/>
                    <a:p>
                      <a:pPr algn="ctr"/>
                      <a:r>
                        <a:rPr lang="en-US" dirty="0"/>
                        <a:t>1100</a:t>
                      </a:r>
                    </a:p>
                  </a:txBody>
                  <a:tcPr/>
                </a:tc>
                <a:tc>
                  <a:txBody>
                    <a:bodyPr/>
                    <a:lstStyle/>
                    <a:p>
                      <a:pPr algn="ctr"/>
                      <a:r>
                        <a:rPr lang="en-US" dirty="0"/>
                        <a:t>1111</a:t>
                      </a:r>
                    </a:p>
                  </a:txBody>
                  <a:tcPr/>
                </a:tc>
                <a:tc>
                  <a:txBody>
                    <a:bodyPr/>
                    <a:lstStyle/>
                    <a:p>
                      <a:pPr algn="ctr"/>
                      <a:r>
                        <a:rPr lang="en-US" dirty="0"/>
                        <a:t>1101 </a:t>
                      </a:r>
                    </a:p>
                  </a:txBody>
                  <a:tcPr anchor="ctr"/>
                </a:tc>
                <a:extLst>
                  <a:ext uri="{0D108BD9-81ED-4DB2-BD59-A6C34878D82A}">
                    <a16:rowId xmlns:a16="http://schemas.microsoft.com/office/drawing/2014/main" val="440616271"/>
                  </a:ext>
                </a:extLst>
              </a:tr>
            </a:tbl>
          </a:graphicData>
        </a:graphic>
      </p:graphicFrame>
      <p:sp>
        <p:nvSpPr>
          <p:cNvPr id="9" name="TextBox 8">
            <a:extLst>
              <a:ext uri="{FF2B5EF4-FFF2-40B4-BE49-F238E27FC236}">
                <a16:creationId xmlns:a16="http://schemas.microsoft.com/office/drawing/2014/main" id="{8D7D221F-10CD-C13D-7DFD-2C63FC486D10}"/>
              </a:ext>
            </a:extLst>
          </p:cNvPr>
          <p:cNvSpPr txBox="1"/>
          <p:nvPr/>
        </p:nvSpPr>
        <p:spPr>
          <a:xfrm>
            <a:off x="642341" y="1281526"/>
            <a:ext cx="11069368" cy="646331"/>
          </a:xfrm>
          <a:prstGeom prst="rect">
            <a:avLst/>
          </a:prstGeom>
          <a:noFill/>
        </p:spPr>
        <p:txBody>
          <a:bodyPr wrap="square">
            <a:spAutoFit/>
          </a:bodyPr>
          <a:lstStyle/>
          <a:p>
            <a:pPr marL="285750" indent="-285750" algn="l">
              <a:spcBef>
                <a:spcPct val="0"/>
              </a:spcBef>
              <a:buClr>
                <a:schemeClr val="hlink"/>
              </a:buClr>
              <a:buFont typeface="Wingdings" panose="05000000000000000000" pitchFamily="2" charset="2"/>
              <a:buChar char="q"/>
            </a:pPr>
            <a:r>
              <a:rPr lang="en-US" sz="1800" dirty="0">
                <a:cs typeface="Times New Roman" pitchFamily="18" charset="0"/>
              </a:rPr>
              <a:t>There are over 8,000 ways that you can chose 10 elements from the 16 binary numbers of 4 bits.   A few are useful:</a:t>
            </a:r>
            <a:r>
              <a:rPr lang="en-US" sz="1000" dirty="0"/>
              <a:t> </a:t>
            </a:r>
            <a:endParaRPr lang="en-US" sz="1800" b="0" dirty="0"/>
          </a:p>
        </p:txBody>
      </p: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47</a:t>
            </a:fld>
            <a:endParaRPr lang="en-US"/>
          </a:p>
        </p:txBody>
      </p:sp>
    </p:spTree>
    <p:extLst>
      <p:ext uri="{BB962C8B-B14F-4D97-AF65-F5344CB8AC3E}">
        <p14:creationId xmlns:p14="http://schemas.microsoft.com/office/powerpoint/2010/main" val="821518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Coded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48</a:t>
            </a:fld>
            <a:endParaRPr lang="en-US"/>
          </a:p>
        </p:txBody>
      </p:sp>
      <p:sp>
        <p:nvSpPr>
          <p:cNvPr id="8" name="TextBox 7">
            <a:extLst>
              <a:ext uri="{FF2B5EF4-FFF2-40B4-BE49-F238E27FC236}">
                <a16:creationId xmlns:a16="http://schemas.microsoft.com/office/drawing/2014/main" id="{18F43E3E-4675-6BDA-611D-905BB4EC916A}"/>
              </a:ext>
            </a:extLst>
          </p:cNvPr>
          <p:cNvSpPr txBox="1"/>
          <p:nvPr/>
        </p:nvSpPr>
        <p:spPr>
          <a:xfrm>
            <a:off x="819149" y="1562011"/>
            <a:ext cx="9572625" cy="3108543"/>
          </a:xfrm>
          <a:prstGeom prst="rect">
            <a:avLst/>
          </a:prstGeom>
          <a:noFill/>
        </p:spPr>
        <p:txBody>
          <a:bodyPr wrap="square">
            <a:spAutoFit/>
          </a:bodyPr>
          <a:lstStyle/>
          <a:p>
            <a:pPr algn="just"/>
            <a:r>
              <a:rPr lang="en-US" sz="2800" dirty="0"/>
              <a:t>• Each decimal digit is represented by a 4 bit binary number.</a:t>
            </a:r>
          </a:p>
          <a:p>
            <a:pPr algn="just"/>
            <a:endParaRPr lang="en-US" sz="2800" dirty="0"/>
          </a:p>
          <a:p>
            <a:pPr algn="just"/>
            <a:r>
              <a:rPr lang="en-US" sz="2800" dirty="0"/>
              <a:t>• 10 base system or radix 10 system</a:t>
            </a:r>
          </a:p>
          <a:p>
            <a:pPr algn="just"/>
            <a:endParaRPr lang="en-US" sz="2800" dirty="0"/>
          </a:p>
          <a:p>
            <a:pPr algn="just"/>
            <a:r>
              <a:rPr lang="en-US" sz="2800" dirty="0"/>
              <a:t>• It has binary representations for 10 different digits 0 to 9</a:t>
            </a:r>
          </a:p>
          <a:p>
            <a:pPr algn="just"/>
            <a:endParaRPr lang="en-US" sz="2800" dirty="0"/>
          </a:p>
          <a:p>
            <a:pPr algn="just"/>
            <a:r>
              <a:rPr lang="en-US" sz="2800" dirty="0"/>
              <a:t>• Weighted code with positional weights 8 4 2 1</a:t>
            </a:r>
          </a:p>
        </p:txBody>
      </p:sp>
    </p:spTree>
    <p:extLst>
      <p:ext uri="{BB962C8B-B14F-4D97-AF65-F5344CB8AC3E}">
        <p14:creationId xmlns:p14="http://schemas.microsoft.com/office/powerpoint/2010/main" val="4195107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Coded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49</a:t>
            </a:fld>
            <a:endParaRPr lang="en-US"/>
          </a:p>
        </p:txBody>
      </p:sp>
      <p:sp>
        <p:nvSpPr>
          <p:cNvPr id="7" name="TextBox 6">
            <a:extLst>
              <a:ext uri="{FF2B5EF4-FFF2-40B4-BE49-F238E27FC236}">
                <a16:creationId xmlns:a16="http://schemas.microsoft.com/office/drawing/2014/main" id="{9DE381CA-B78F-9C83-A387-8CC915FC50F0}"/>
              </a:ext>
            </a:extLst>
          </p:cNvPr>
          <p:cNvSpPr txBox="1"/>
          <p:nvPr/>
        </p:nvSpPr>
        <p:spPr>
          <a:xfrm>
            <a:off x="642340" y="1397675"/>
            <a:ext cx="11180204" cy="2308324"/>
          </a:xfrm>
          <a:prstGeom prst="rect">
            <a:avLst/>
          </a:prstGeom>
          <a:noFill/>
        </p:spPr>
        <p:txBody>
          <a:bodyPr wrap="square">
            <a:spAutoFit/>
          </a:bodyPr>
          <a:lstStyle/>
          <a:p>
            <a:r>
              <a:rPr lang="en-US" b="1" dirty="0"/>
              <a:t>Warning: Conversion or Coding?</a:t>
            </a:r>
          </a:p>
          <a:p>
            <a:endParaRPr lang="en-US" b="1" dirty="0"/>
          </a:p>
          <a:p>
            <a:r>
              <a:rPr lang="en-US" dirty="0"/>
              <a:t>• Do NOT mix up conversion of a decimal number to a binary number with coding a decimal number with a BINARY     CODE.</a:t>
            </a:r>
          </a:p>
          <a:p>
            <a:endParaRPr lang="en-US" dirty="0"/>
          </a:p>
          <a:p>
            <a:r>
              <a:rPr lang="en-US" dirty="0"/>
              <a:t>• 13</a:t>
            </a:r>
            <a:r>
              <a:rPr lang="en-US" baseline="-25000" dirty="0"/>
              <a:t>10</a:t>
            </a:r>
            <a:r>
              <a:rPr lang="en-US" dirty="0"/>
              <a:t> = 1101</a:t>
            </a:r>
            <a:r>
              <a:rPr lang="en-US" baseline="-25000" dirty="0"/>
              <a:t>2 </a:t>
            </a:r>
            <a:r>
              <a:rPr lang="en-US" dirty="0"/>
              <a:t>(This is conversion)</a:t>
            </a:r>
          </a:p>
          <a:p>
            <a:endParaRPr lang="en-US" dirty="0"/>
          </a:p>
          <a:p>
            <a:r>
              <a:rPr lang="en-US" dirty="0"/>
              <a:t>• 13 ⇔ 0001|0011 (This is coding)</a:t>
            </a:r>
          </a:p>
        </p:txBody>
      </p:sp>
    </p:spTree>
    <p:extLst>
      <p:ext uri="{BB962C8B-B14F-4D97-AF65-F5344CB8AC3E}">
        <p14:creationId xmlns:p14="http://schemas.microsoft.com/office/powerpoint/2010/main" val="197628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5095469" y="2884955"/>
            <a:ext cx="2664277"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Numbers !!!</a:t>
            </a:r>
          </a:p>
        </p:txBody>
      </p:sp>
      <p:cxnSp>
        <p:nvCxnSpPr>
          <p:cNvPr id="3" name="Straight Connector 2">
            <a:extLst>
              <a:ext uri="{FF2B5EF4-FFF2-40B4-BE49-F238E27FC236}">
                <a16:creationId xmlns:a16="http://schemas.microsoft.com/office/drawing/2014/main" id="{1B407B60-4249-8E43-12A6-9C7D64147163}"/>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AA0634-E1D3-3097-86EB-66B41886F51B}"/>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4</a:t>
            </a:r>
          </a:p>
        </p:txBody>
      </p:sp>
      <p:sp>
        <p:nvSpPr>
          <p:cNvPr id="4" name="Slide Number Placeholder 3">
            <a:extLst>
              <a:ext uri="{FF2B5EF4-FFF2-40B4-BE49-F238E27FC236}">
                <a16:creationId xmlns:a16="http://schemas.microsoft.com/office/drawing/2014/main" id="{E412648E-C200-E9B1-396C-0CFCF1BCC3C1}"/>
              </a:ext>
            </a:extLst>
          </p:cNvPr>
          <p:cNvSpPr>
            <a:spLocks noGrp="1"/>
          </p:cNvSpPr>
          <p:nvPr>
            <p:ph type="sldNum" sz="quarter" idx="12"/>
          </p:nvPr>
        </p:nvSpPr>
        <p:spPr/>
        <p:txBody>
          <a:bodyPr/>
          <a:lstStyle/>
          <a:p>
            <a:fld id="{A58F7FCD-7245-4342-A326-69F8B3EBD0D5}" type="slidenum">
              <a:rPr lang="en-US" smtClean="0"/>
              <a:t>5</a:t>
            </a:fld>
            <a:endParaRPr lang="en-US"/>
          </a:p>
        </p:txBody>
      </p:sp>
    </p:spTree>
    <p:extLst>
      <p:ext uri="{BB962C8B-B14F-4D97-AF65-F5344CB8AC3E}">
        <p14:creationId xmlns:p14="http://schemas.microsoft.com/office/powerpoint/2010/main" val="3884848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Coded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50</a:t>
            </a:fld>
            <a:endParaRPr lang="en-US"/>
          </a:p>
        </p:txBody>
      </p:sp>
      <p:graphicFrame>
        <p:nvGraphicFramePr>
          <p:cNvPr id="6" name="Table 5">
            <a:extLst>
              <a:ext uri="{FF2B5EF4-FFF2-40B4-BE49-F238E27FC236}">
                <a16:creationId xmlns:a16="http://schemas.microsoft.com/office/drawing/2014/main" id="{7E08EE1B-407D-FB4D-06D4-28E9A6551DFF}"/>
              </a:ext>
            </a:extLst>
          </p:cNvPr>
          <p:cNvGraphicFramePr>
            <a:graphicFrameLocks noGrp="1"/>
          </p:cNvGraphicFramePr>
          <p:nvPr>
            <p:extLst>
              <p:ext uri="{D42A27DB-BD31-4B8C-83A1-F6EECF244321}">
                <p14:modId xmlns:p14="http://schemas.microsoft.com/office/powerpoint/2010/main" val="701783192"/>
              </p:ext>
            </p:extLst>
          </p:nvPr>
        </p:nvGraphicFramePr>
        <p:xfrm>
          <a:off x="832726" y="1444358"/>
          <a:ext cx="3251200" cy="4359956"/>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49398752"/>
                    </a:ext>
                  </a:extLst>
                </a:gridCol>
                <a:gridCol w="1625600">
                  <a:extLst>
                    <a:ext uri="{9D8B030D-6E8A-4147-A177-3AD203B41FA5}">
                      <a16:colId xmlns:a16="http://schemas.microsoft.com/office/drawing/2014/main" val="1375291500"/>
                    </a:ext>
                  </a:extLst>
                </a:gridCol>
              </a:tblGrid>
              <a:tr h="651556">
                <a:tc>
                  <a:txBody>
                    <a:bodyPr/>
                    <a:lstStyle/>
                    <a:p>
                      <a:pPr algn="ctr"/>
                      <a:r>
                        <a:rPr lang="en-US" b="1" dirty="0"/>
                        <a:t>Decimal </a:t>
                      </a:r>
                    </a:p>
                  </a:txBody>
                  <a:tcPr/>
                </a:tc>
                <a:tc>
                  <a:txBody>
                    <a:bodyPr/>
                    <a:lstStyle/>
                    <a:p>
                      <a:pPr algn="ctr"/>
                      <a:r>
                        <a:rPr lang="en-US" b="1" dirty="0"/>
                        <a:t>8,4,2,1</a:t>
                      </a:r>
                    </a:p>
                  </a:txBody>
                  <a:tcPr/>
                </a:tc>
                <a:extLst>
                  <a:ext uri="{0D108BD9-81ED-4DB2-BD59-A6C34878D82A}">
                    <a16:rowId xmlns:a16="http://schemas.microsoft.com/office/drawing/2014/main" val="202080302"/>
                  </a:ext>
                </a:extLst>
              </a:tr>
              <a:tr h="370840">
                <a:tc>
                  <a:txBody>
                    <a:bodyPr/>
                    <a:lstStyle/>
                    <a:p>
                      <a:pPr algn="ctr"/>
                      <a:r>
                        <a:rPr lang="en-US" dirty="0"/>
                        <a:t>0</a:t>
                      </a:r>
                    </a:p>
                  </a:txBody>
                  <a:tcPr/>
                </a:tc>
                <a:tc>
                  <a:txBody>
                    <a:bodyPr/>
                    <a:lstStyle/>
                    <a:p>
                      <a:pPr algn="ctr"/>
                      <a:r>
                        <a:rPr lang="en-US" dirty="0"/>
                        <a:t>0000</a:t>
                      </a:r>
                    </a:p>
                  </a:txBody>
                  <a:tcPr/>
                </a:tc>
                <a:extLst>
                  <a:ext uri="{0D108BD9-81ED-4DB2-BD59-A6C34878D82A}">
                    <a16:rowId xmlns:a16="http://schemas.microsoft.com/office/drawing/2014/main" val="4143461907"/>
                  </a:ext>
                </a:extLst>
              </a:tr>
              <a:tr h="370840">
                <a:tc>
                  <a:txBody>
                    <a:bodyPr/>
                    <a:lstStyle/>
                    <a:p>
                      <a:pPr algn="ctr"/>
                      <a:r>
                        <a:rPr lang="en-US" dirty="0"/>
                        <a:t>1</a:t>
                      </a:r>
                    </a:p>
                  </a:txBody>
                  <a:tcPr/>
                </a:tc>
                <a:tc>
                  <a:txBody>
                    <a:bodyPr/>
                    <a:lstStyle/>
                    <a:p>
                      <a:pPr algn="ctr"/>
                      <a:r>
                        <a:rPr lang="en-US" dirty="0"/>
                        <a:t>0001</a:t>
                      </a:r>
                    </a:p>
                  </a:txBody>
                  <a:tcPr/>
                </a:tc>
                <a:extLst>
                  <a:ext uri="{0D108BD9-81ED-4DB2-BD59-A6C34878D82A}">
                    <a16:rowId xmlns:a16="http://schemas.microsoft.com/office/drawing/2014/main" val="470317978"/>
                  </a:ext>
                </a:extLst>
              </a:tr>
              <a:tr h="370840">
                <a:tc>
                  <a:txBody>
                    <a:bodyPr/>
                    <a:lstStyle/>
                    <a:p>
                      <a:pPr algn="ctr"/>
                      <a:r>
                        <a:rPr lang="en-US" dirty="0"/>
                        <a:t>2</a:t>
                      </a:r>
                    </a:p>
                  </a:txBody>
                  <a:tcPr/>
                </a:tc>
                <a:tc>
                  <a:txBody>
                    <a:bodyPr/>
                    <a:lstStyle/>
                    <a:p>
                      <a:pPr algn="ctr"/>
                      <a:r>
                        <a:rPr lang="en-US" dirty="0"/>
                        <a:t>0010</a:t>
                      </a:r>
                    </a:p>
                  </a:txBody>
                  <a:tcPr/>
                </a:tc>
                <a:extLst>
                  <a:ext uri="{0D108BD9-81ED-4DB2-BD59-A6C34878D82A}">
                    <a16:rowId xmlns:a16="http://schemas.microsoft.com/office/drawing/2014/main" val="3380193697"/>
                  </a:ext>
                </a:extLst>
              </a:tr>
              <a:tr h="370840">
                <a:tc>
                  <a:txBody>
                    <a:bodyPr/>
                    <a:lstStyle/>
                    <a:p>
                      <a:pPr algn="ctr"/>
                      <a:r>
                        <a:rPr lang="en-US" dirty="0"/>
                        <a:t>3</a:t>
                      </a:r>
                    </a:p>
                  </a:txBody>
                  <a:tcPr/>
                </a:tc>
                <a:tc>
                  <a:txBody>
                    <a:bodyPr/>
                    <a:lstStyle/>
                    <a:p>
                      <a:pPr algn="ctr"/>
                      <a:r>
                        <a:rPr lang="en-US" dirty="0"/>
                        <a:t>0011</a:t>
                      </a:r>
                    </a:p>
                  </a:txBody>
                  <a:tcPr/>
                </a:tc>
                <a:extLst>
                  <a:ext uri="{0D108BD9-81ED-4DB2-BD59-A6C34878D82A}">
                    <a16:rowId xmlns:a16="http://schemas.microsoft.com/office/drawing/2014/main" val="3069999224"/>
                  </a:ext>
                </a:extLst>
              </a:tr>
              <a:tr h="370840">
                <a:tc>
                  <a:txBody>
                    <a:bodyPr/>
                    <a:lstStyle/>
                    <a:p>
                      <a:pPr algn="ctr"/>
                      <a:r>
                        <a:rPr lang="en-US" dirty="0"/>
                        <a:t>4</a:t>
                      </a:r>
                    </a:p>
                  </a:txBody>
                  <a:tcPr/>
                </a:tc>
                <a:tc>
                  <a:txBody>
                    <a:bodyPr/>
                    <a:lstStyle/>
                    <a:p>
                      <a:pPr algn="ctr"/>
                      <a:r>
                        <a:rPr lang="en-US" dirty="0"/>
                        <a:t>0100</a:t>
                      </a:r>
                    </a:p>
                  </a:txBody>
                  <a:tcPr/>
                </a:tc>
                <a:extLst>
                  <a:ext uri="{0D108BD9-81ED-4DB2-BD59-A6C34878D82A}">
                    <a16:rowId xmlns:a16="http://schemas.microsoft.com/office/drawing/2014/main" val="2471275876"/>
                  </a:ext>
                </a:extLst>
              </a:tr>
              <a:tr h="370840">
                <a:tc>
                  <a:txBody>
                    <a:bodyPr/>
                    <a:lstStyle/>
                    <a:p>
                      <a:pPr algn="ctr"/>
                      <a:r>
                        <a:rPr lang="en-US" dirty="0"/>
                        <a:t>5</a:t>
                      </a:r>
                    </a:p>
                  </a:txBody>
                  <a:tcPr/>
                </a:tc>
                <a:tc>
                  <a:txBody>
                    <a:bodyPr/>
                    <a:lstStyle/>
                    <a:p>
                      <a:pPr algn="ctr"/>
                      <a:r>
                        <a:rPr lang="en-US" dirty="0"/>
                        <a:t>0101</a:t>
                      </a:r>
                    </a:p>
                  </a:txBody>
                  <a:tcPr/>
                </a:tc>
                <a:extLst>
                  <a:ext uri="{0D108BD9-81ED-4DB2-BD59-A6C34878D82A}">
                    <a16:rowId xmlns:a16="http://schemas.microsoft.com/office/drawing/2014/main" val="2122721407"/>
                  </a:ext>
                </a:extLst>
              </a:tr>
              <a:tr h="370840">
                <a:tc>
                  <a:txBody>
                    <a:bodyPr/>
                    <a:lstStyle/>
                    <a:p>
                      <a:pPr algn="ctr"/>
                      <a:r>
                        <a:rPr lang="en-US" dirty="0"/>
                        <a:t>6</a:t>
                      </a:r>
                    </a:p>
                  </a:txBody>
                  <a:tcPr/>
                </a:tc>
                <a:tc>
                  <a:txBody>
                    <a:bodyPr/>
                    <a:lstStyle/>
                    <a:p>
                      <a:pPr algn="ctr"/>
                      <a:r>
                        <a:rPr lang="en-US" dirty="0"/>
                        <a:t>0110</a:t>
                      </a:r>
                    </a:p>
                  </a:txBody>
                  <a:tcPr/>
                </a:tc>
                <a:extLst>
                  <a:ext uri="{0D108BD9-81ED-4DB2-BD59-A6C34878D82A}">
                    <a16:rowId xmlns:a16="http://schemas.microsoft.com/office/drawing/2014/main" val="86008643"/>
                  </a:ext>
                </a:extLst>
              </a:tr>
              <a:tr h="370840">
                <a:tc>
                  <a:txBody>
                    <a:bodyPr/>
                    <a:lstStyle/>
                    <a:p>
                      <a:pPr algn="ctr"/>
                      <a:r>
                        <a:rPr lang="en-US" dirty="0"/>
                        <a:t>7</a:t>
                      </a:r>
                    </a:p>
                  </a:txBody>
                  <a:tcPr/>
                </a:tc>
                <a:tc>
                  <a:txBody>
                    <a:bodyPr/>
                    <a:lstStyle/>
                    <a:p>
                      <a:pPr algn="ctr"/>
                      <a:r>
                        <a:rPr lang="en-US" dirty="0"/>
                        <a:t>0111</a:t>
                      </a:r>
                    </a:p>
                  </a:txBody>
                  <a:tcPr/>
                </a:tc>
                <a:extLst>
                  <a:ext uri="{0D108BD9-81ED-4DB2-BD59-A6C34878D82A}">
                    <a16:rowId xmlns:a16="http://schemas.microsoft.com/office/drawing/2014/main" val="2560580628"/>
                  </a:ext>
                </a:extLst>
              </a:tr>
              <a:tr h="370840">
                <a:tc>
                  <a:txBody>
                    <a:bodyPr/>
                    <a:lstStyle/>
                    <a:p>
                      <a:pPr algn="ctr"/>
                      <a:r>
                        <a:rPr lang="en-US" dirty="0"/>
                        <a:t>8</a:t>
                      </a:r>
                    </a:p>
                  </a:txBody>
                  <a:tcPr/>
                </a:tc>
                <a:tc>
                  <a:txBody>
                    <a:bodyPr/>
                    <a:lstStyle/>
                    <a:p>
                      <a:pPr algn="ctr"/>
                      <a:r>
                        <a:rPr lang="en-US" dirty="0"/>
                        <a:t>1000</a:t>
                      </a:r>
                    </a:p>
                  </a:txBody>
                  <a:tcPr/>
                </a:tc>
                <a:extLst>
                  <a:ext uri="{0D108BD9-81ED-4DB2-BD59-A6C34878D82A}">
                    <a16:rowId xmlns:a16="http://schemas.microsoft.com/office/drawing/2014/main" val="3475852679"/>
                  </a:ext>
                </a:extLst>
              </a:tr>
              <a:tr h="370840">
                <a:tc>
                  <a:txBody>
                    <a:bodyPr/>
                    <a:lstStyle/>
                    <a:p>
                      <a:pPr algn="ctr"/>
                      <a:r>
                        <a:rPr lang="en-US" dirty="0"/>
                        <a:t>9</a:t>
                      </a:r>
                    </a:p>
                  </a:txBody>
                  <a:tcPr/>
                </a:tc>
                <a:tc>
                  <a:txBody>
                    <a:bodyPr/>
                    <a:lstStyle/>
                    <a:p>
                      <a:pPr algn="ctr"/>
                      <a:r>
                        <a:rPr lang="en-US" dirty="0"/>
                        <a:t>1001</a:t>
                      </a:r>
                    </a:p>
                  </a:txBody>
                  <a:tcPr/>
                </a:tc>
                <a:extLst>
                  <a:ext uri="{0D108BD9-81ED-4DB2-BD59-A6C34878D82A}">
                    <a16:rowId xmlns:a16="http://schemas.microsoft.com/office/drawing/2014/main" val="432381832"/>
                  </a:ext>
                </a:extLst>
              </a:tr>
            </a:tbl>
          </a:graphicData>
        </a:graphic>
      </p:graphicFrame>
      <p:graphicFrame>
        <p:nvGraphicFramePr>
          <p:cNvPr id="8" name="Table 7">
            <a:extLst>
              <a:ext uri="{FF2B5EF4-FFF2-40B4-BE49-F238E27FC236}">
                <a16:creationId xmlns:a16="http://schemas.microsoft.com/office/drawing/2014/main" id="{AA9147EC-E41E-2316-F573-F1A5ECC39DFF}"/>
              </a:ext>
            </a:extLst>
          </p:cNvPr>
          <p:cNvGraphicFramePr>
            <a:graphicFrameLocks noGrp="1"/>
          </p:cNvGraphicFramePr>
          <p:nvPr>
            <p:extLst>
              <p:ext uri="{D42A27DB-BD31-4B8C-83A1-F6EECF244321}">
                <p14:modId xmlns:p14="http://schemas.microsoft.com/office/powerpoint/2010/main" val="1566872444"/>
              </p:ext>
            </p:extLst>
          </p:nvPr>
        </p:nvGraphicFramePr>
        <p:xfrm>
          <a:off x="7100176" y="1444358"/>
          <a:ext cx="3251200" cy="2876596"/>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49398752"/>
                    </a:ext>
                  </a:extLst>
                </a:gridCol>
                <a:gridCol w="1625600">
                  <a:extLst>
                    <a:ext uri="{9D8B030D-6E8A-4147-A177-3AD203B41FA5}">
                      <a16:colId xmlns:a16="http://schemas.microsoft.com/office/drawing/2014/main" val="1375291500"/>
                    </a:ext>
                  </a:extLst>
                </a:gridCol>
              </a:tblGrid>
              <a:tr h="651556">
                <a:tc>
                  <a:txBody>
                    <a:bodyPr/>
                    <a:lstStyle/>
                    <a:p>
                      <a:pPr algn="ctr"/>
                      <a:r>
                        <a:rPr lang="en-US" b="1" dirty="0"/>
                        <a:t>Decimal </a:t>
                      </a:r>
                    </a:p>
                  </a:txBody>
                  <a:tcPr/>
                </a:tc>
                <a:tc>
                  <a:txBody>
                    <a:bodyPr/>
                    <a:lstStyle/>
                    <a:p>
                      <a:pPr algn="ctr"/>
                      <a:r>
                        <a:rPr lang="en-US" b="1" dirty="0"/>
                        <a:t>8,4,2,1</a:t>
                      </a:r>
                    </a:p>
                  </a:txBody>
                  <a:tcPr/>
                </a:tc>
                <a:extLst>
                  <a:ext uri="{0D108BD9-81ED-4DB2-BD59-A6C34878D82A}">
                    <a16:rowId xmlns:a16="http://schemas.microsoft.com/office/drawing/2014/main" val="202080302"/>
                  </a:ext>
                </a:extLst>
              </a:tr>
              <a:tr h="370840">
                <a:tc>
                  <a:txBody>
                    <a:bodyPr/>
                    <a:lstStyle/>
                    <a:p>
                      <a:pPr algn="ctr"/>
                      <a:r>
                        <a:rPr lang="en-US" dirty="0"/>
                        <a:t>10</a:t>
                      </a:r>
                    </a:p>
                  </a:txBody>
                  <a:tcPr/>
                </a:tc>
                <a:tc>
                  <a:txBody>
                    <a:bodyPr/>
                    <a:lstStyle/>
                    <a:p>
                      <a:pPr algn="ctr"/>
                      <a:r>
                        <a:rPr lang="en-US" dirty="0"/>
                        <a:t>1010</a:t>
                      </a:r>
                    </a:p>
                  </a:txBody>
                  <a:tcPr/>
                </a:tc>
                <a:extLst>
                  <a:ext uri="{0D108BD9-81ED-4DB2-BD59-A6C34878D82A}">
                    <a16:rowId xmlns:a16="http://schemas.microsoft.com/office/drawing/2014/main" val="4143461907"/>
                  </a:ext>
                </a:extLst>
              </a:tr>
              <a:tr h="370840">
                <a:tc>
                  <a:txBody>
                    <a:bodyPr/>
                    <a:lstStyle/>
                    <a:p>
                      <a:pPr algn="ctr"/>
                      <a:r>
                        <a:rPr lang="en-US" dirty="0"/>
                        <a:t>11</a:t>
                      </a:r>
                    </a:p>
                  </a:txBody>
                  <a:tcPr/>
                </a:tc>
                <a:tc>
                  <a:txBody>
                    <a:bodyPr/>
                    <a:lstStyle/>
                    <a:p>
                      <a:pPr algn="ctr"/>
                      <a:r>
                        <a:rPr lang="en-US" dirty="0"/>
                        <a:t>1011</a:t>
                      </a:r>
                    </a:p>
                  </a:txBody>
                  <a:tcPr/>
                </a:tc>
                <a:extLst>
                  <a:ext uri="{0D108BD9-81ED-4DB2-BD59-A6C34878D82A}">
                    <a16:rowId xmlns:a16="http://schemas.microsoft.com/office/drawing/2014/main" val="470317978"/>
                  </a:ext>
                </a:extLst>
              </a:tr>
              <a:tr h="370840">
                <a:tc>
                  <a:txBody>
                    <a:bodyPr/>
                    <a:lstStyle/>
                    <a:p>
                      <a:pPr algn="ctr"/>
                      <a:r>
                        <a:rPr lang="en-US" dirty="0"/>
                        <a:t>12</a:t>
                      </a:r>
                    </a:p>
                  </a:txBody>
                  <a:tcPr/>
                </a:tc>
                <a:tc>
                  <a:txBody>
                    <a:bodyPr/>
                    <a:lstStyle/>
                    <a:p>
                      <a:pPr algn="ctr"/>
                      <a:r>
                        <a:rPr lang="en-US" dirty="0"/>
                        <a:t>1100</a:t>
                      </a:r>
                    </a:p>
                  </a:txBody>
                  <a:tcPr/>
                </a:tc>
                <a:extLst>
                  <a:ext uri="{0D108BD9-81ED-4DB2-BD59-A6C34878D82A}">
                    <a16:rowId xmlns:a16="http://schemas.microsoft.com/office/drawing/2014/main" val="3380193697"/>
                  </a:ext>
                </a:extLst>
              </a:tr>
              <a:tr h="370840">
                <a:tc>
                  <a:txBody>
                    <a:bodyPr/>
                    <a:lstStyle/>
                    <a:p>
                      <a:pPr algn="ctr"/>
                      <a:r>
                        <a:rPr lang="en-US" dirty="0"/>
                        <a:t>13</a:t>
                      </a:r>
                    </a:p>
                  </a:txBody>
                  <a:tcPr/>
                </a:tc>
                <a:tc>
                  <a:txBody>
                    <a:bodyPr/>
                    <a:lstStyle/>
                    <a:p>
                      <a:pPr algn="ctr"/>
                      <a:r>
                        <a:rPr lang="en-US" dirty="0"/>
                        <a:t>1101</a:t>
                      </a:r>
                    </a:p>
                  </a:txBody>
                  <a:tcPr/>
                </a:tc>
                <a:extLst>
                  <a:ext uri="{0D108BD9-81ED-4DB2-BD59-A6C34878D82A}">
                    <a16:rowId xmlns:a16="http://schemas.microsoft.com/office/drawing/2014/main" val="3069999224"/>
                  </a:ext>
                </a:extLst>
              </a:tr>
              <a:tr h="370840">
                <a:tc>
                  <a:txBody>
                    <a:bodyPr/>
                    <a:lstStyle/>
                    <a:p>
                      <a:pPr algn="ctr"/>
                      <a:r>
                        <a:rPr lang="en-US" dirty="0"/>
                        <a:t>14</a:t>
                      </a:r>
                    </a:p>
                  </a:txBody>
                  <a:tcPr/>
                </a:tc>
                <a:tc>
                  <a:txBody>
                    <a:bodyPr/>
                    <a:lstStyle/>
                    <a:p>
                      <a:pPr algn="ctr"/>
                      <a:r>
                        <a:rPr lang="en-US" dirty="0"/>
                        <a:t>1110</a:t>
                      </a:r>
                    </a:p>
                  </a:txBody>
                  <a:tcPr/>
                </a:tc>
                <a:extLst>
                  <a:ext uri="{0D108BD9-81ED-4DB2-BD59-A6C34878D82A}">
                    <a16:rowId xmlns:a16="http://schemas.microsoft.com/office/drawing/2014/main" val="2471275876"/>
                  </a:ext>
                </a:extLst>
              </a:tr>
              <a:tr h="370840">
                <a:tc>
                  <a:txBody>
                    <a:bodyPr/>
                    <a:lstStyle/>
                    <a:p>
                      <a:pPr algn="ctr"/>
                      <a:r>
                        <a:rPr lang="en-US" dirty="0"/>
                        <a:t>15</a:t>
                      </a:r>
                    </a:p>
                  </a:txBody>
                  <a:tcPr/>
                </a:tc>
                <a:tc>
                  <a:txBody>
                    <a:bodyPr/>
                    <a:lstStyle/>
                    <a:p>
                      <a:pPr algn="ctr"/>
                      <a:r>
                        <a:rPr lang="en-US" dirty="0"/>
                        <a:t>1111</a:t>
                      </a:r>
                    </a:p>
                  </a:txBody>
                  <a:tcPr/>
                </a:tc>
                <a:extLst>
                  <a:ext uri="{0D108BD9-81ED-4DB2-BD59-A6C34878D82A}">
                    <a16:rowId xmlns:a16="http://schemas.microsoft.com/office/drawing/2014/main" val="2122721407"/>
                  </a:ext>
                </a:extLst>
              </a:tr>
            </a:tbl>
          </a:graphicData>
        </a:graphic>
      </p:graphicFrame>
      <p:sp>
        <p:nvSpPr>
          <p:cNvPr id="9" name="TextBox 8">
            <a:extLst>
              <a:ext uri="{FF2B5EF4-FFF2-40B4-BE49-F238E27FC236}">
                <a16:creationId xmlns:a16="http://schemas.microsoft.com/office/drawing/2014/main" id="{691C6D38-916C-3323-4C90-C6AB27D7185B}"/>
              </a:ext>
            </a:extLst>
          </p:cNvPr>
          <p:cNvSpPr txBox="1"/>
          <p:nvPr/>
        </p:nvSpPr>
        <p:spPr>
          <a:xfrm>
            <a:off x="8420100" y="4342294"/>
            <a:ext cx="981075" cy="369332"/>
          </a:xfrm>
          <a:prstGeom prst="rect">
            <a:avLst/>
          </a:prstGeom>
          <a:noFill/>
        </p:spPr>
        <p:txBody>
          <a:bodyPr wrap="square" rtlCol="0">
            <a:spAutoFit/>
          </a:bodyPr>
          <a:lstStyle/>
          <a:p>
            <a:r>
              <a:rPr lang="en-US" dirty="0">
                <a:solidFill>
                  <a:srgbClr val="FF0000"/>
                </a:solidFill>
              </a:rPr>
              <a:t>Invalid</a:t>
            </a:r>
          </a:p>
        </p:txBody>
      </p:sp>
      <p:sp>
        <p:nvSpPr>
          <p:cNvPr id="10" name="TextBox 9">
            <a:extLst>
              <a:ext uri="{FF2B5EF4-FFF2-40B4-BE49-F238E27FC236}">
                <a16:creationId xmlns:a16="http://schemas.microsoft.com/office/drawing/2014/main" id="{3C5A5DA7-8C4B-74D7-BB64-23A34785264A}"/>
              </a:ext>
            </a:extLst>
          </p:cNvPr>
          <p:cNvSpPr txBox="1"/>
          <p:nvPr/>
        </p:nvSpPr>
        <p:spPr>
          <a:xfrm>
            <a:off x="2162175" y="5839011"/>
            <a:ext cx="981075" cy="369332"/>
          </a:xfrm>
          <a:prstGeom prst="rect">
            <a:avLst/>
          </a:prstGeom>
          <a:noFill/>
        </p:spPr>
        <p:txBody>
          <a:bodyPr wrap="square" rtlCol="0">
            <a:spAutoFit/>
          </a:bodyPr>
          <a:lstStyle/>
          <a:p>
            <a:r>
              <a:rPr lang="en-US" dirty="0">
                <a:solidFill>
                  <a:schemeClr val="accent6"/>
                </a:solidFill>
              </a:rPr>
              <a:t>Valid</a:t>
            </a:r>
          </a:p>
        </p:txBody>
      </p:sp>
    </p:spTree>
    <p:extLst>
      <p:ext uri="{BB962C8B-B14F-4D97-AF65-F5344CB8AC3E}">
        <p14:creationId xmlns:p14="http://schemas.microsoft.com/office/powerpoint/2010/main" val="14610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Coded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51</a:t>
            </a:fld>
            <a:endParaRPr lang="en-US"/>
          </a:p>
        </p:txBody>
      </p:sp>
      <p:sp>
        <p:nvSpPr>
          <p:cNvPr id="11" name="TextBox 10">
            <a:extLst>
              <a:ext uri="{FF2B5EF4-FFF2-40B4-BE49-F238E27FC236}">
                <a16:creationId xmlns:a16="http://schemas.microsoft.com/office/drawing/2014/main" id="{7FCDF445-E32E-AFB8-83C5-6DC5869C6B4E}"/>
              </a:ext>
            </a:extLst>
          </p:cNvPr>
          <p:cNvSpPr txBox="1"/>
          <p:nvPr/>
        </p:nvSpPr>
        <p:spPr>
          <a:xfrm>
            <a:off x="642341" y="2453759"/>
            <a:ext cx="6096000" cy="2308324"/>
          </a:xfrm>
          <a:prstGeom prst="rect">
            <a:avLst/>
          </a:prstGeom>
          <a:noFill/>
        </p:spPr>
        <p:txBody>
          <a:bodyPr wrap="square">
            <a:spAutoFit/>
          </a:bodyPr>
          <a:lstStyle/>
          <a:p>
            <a:pPr marL="285750" indent="-285750">
              <a:buFont typeface="Arial" panose="020B0604020202020204" pitchFamily="34" charset="0"/>
              <a:buChar char="•"/>
            </a:pPr>
            <a:r>
              <a:rPr lang="en-US" sz="2400" dirty="0"/>
              <a:t>13 ⇔ 0001|0011</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12 ⇔ 0001|0010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156 ⇔ 0001|0101|0110</a:t>
            </a:r>
          </a:p>
          <a:p>
            <a:pPr marL="285750" indent="-285750">
              <a:buFont typeface="Arial" panose="020B0604020202020204" pitchFamily="34" charset="0"/>
              <a:buChar char="•"/>
            </a:pPr>
            <a:endParaRPr lang="en-US" sz="2400" dirty="0"/>
          </a:p>
        </p:txBody>
      </p:sp>
      <p:sp>
        <p:nvSpPr>
          <p:cNvPr id="13" name="TextBox 12">
            <a:extLst>
              <a:ext uri="{FF2B5EF4-FFF2-40B4-BE49-F238E27FC236}">
                <a16:creationId xmlns:a16="http://schemas.microsoft.com/office/drawing/2014/main" id="{1E3583E2-2C80-4883-B46E-798B7C8BCFF8}"/>
              </a:ext>
            </a:extLst>
          </p:cNvPr>
          <p:cNvSpPr txBox="1"/>
          <p:nvPr/>
        </p:nvSpPr>
        <p:spPr>
          <a:xfrm>
            <a:off x="619125" y="1588667"/>
            <a:ext cx="9363075" cy="461665"/>
          </a:xfrm>
          <a:prstGeom prst="rect">
            <a:avLst/>
          </a:prstGeom>
          <a:noFill/>
        </p:spPr>
        <p:txBody>
          <a:bodyPr wrap="square">
            <a:spAutoFit/>
          </a:bodyPr>
          <a:lstStyle/>
          <a:p>
            <a:r>
              <a:rPr lang="en-US" sz="2400" dirty="0"/>
              <a:t>Representation of a decimal number with Binary Coded Decimals</a:t>
            </a:r>
          </a:p>
        </p:txBody>
      </p:sp>
    </p:spTree>
    <p:extLst>
      <p:ext uri="{BB962C8B-B14F-4D97-AF65-F5344CB8AC3E}">
        <p14:creationId xmlns:p14="http://schemas.microsoft.com/office/powerpoint/2010/main" val="2951966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Coded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52</a:t>
            </a:fld>
            <a:endParaRPr lang="en-US"/>
          </a:p>
        </p:txBody>
      </p:sp>
      <p:sp>
        <p:nvSpPr>
          <p:cNvPr id="11" name="TextBox 10">
            <a:extLst>
              <a:ext uri="{FF2B5EF4-FFF2-40B4-BE49-F238E27FC236}">
                <a16:creationId xmlns:a16="http://schemas.microsoft.com/office/drawing/2014/main" id="{7FCDF445-E32E-AFB8-83C5-6DC5869C6B4E}"/>
              </a:ext>
            </a:extLst>
          </p:cNvPr>
          <p:cNvSpPr txBox="1"/>
          <p:nvPr/>
        </p:nvSpPr>
        <p:spPr>
          <a:xfrm>
            <a:off x="642341" y="2453759"/>
            <a:ext cx="6096000" cy="1200329"/>
          </a:xfrm>
          <a:prstGeom prst="rect">
            <a:avLst/>
          </a:prstGeom>
          <a:noFill/>
        </p:spPr>
        <p:txBody>
          <a:bodyPr wrap="square">
            <a:spAutoFit/>
          </a:bodyPr>
          <a:lstStyle/>
          <a:p>
            <a:pPr marL="285750" indent="-285750">
              <a:buFont typeface="Arial" panose="020B0604020202020204" pitchFamily="34" charset="0"/>
              <a:buChar char="•"/>
            </a:pPr>
            <a:r>
              <a:rPr lang="en-US" sz="2400" dirty="0"/>
              <a:t>10100 ⇔ 1 4</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1001001 ⇔4 9</a:t>
            </a:r>
          </a:p>
        </p:txBody>
      </p:sp>
      <p:sp>
        <p:nvSpPr>
          <p:cNvPr id="13" name="TextBox 12">
            <a:extLst>
              <a:ext uri="{FF2B5EF4-FFF2-40B4-BE49-F238E27FC236}">
                <a16:creationId xmlns:a16="http://schemas.microsoft.com/office/drawing/2014/main" id="{1E3583E2-2C80-4883-B46E-798B7C8BCFF8}"/>
              </a:ext>
            </a:extLst>
          </p:cNvPr>
          <p:cNvSpPr txBox="1"/>
          <p:nvPr/>
        </p:nvSpPr>
        <p:spPr>
          <a:xfrm>
            <a:off x="619125" y="1588667"/>
            <a:ext cx="9363075" cy="461665"/>
          </a:xfrm>
          <a:prstGeom prst="rect">
            <a:avLst/>
          </a:prstGeom>
          <a:noFill/>
        </p:spPr>
        <p:txBody>
          <a:bodyPr wrap="square">
            <a:spAutoFit/>
          </a:bodyPr>
          <a:lstStyle/>
          <a:p>
            <a:r>
              <a:rPr lang="en-US" sz="2400" dirty="0"/>
              <a:t>BCD number to decimal number</a:t>
            </a:r>
          </a:p>
        </p:txBody>
      </p:sp>
    </p:spTree>
    <p:extLst>
      <p:ext uri="{BB962C8B-B14F-4D97-AF65-F5344CB8AC3E}">
        <p14:creationId xmlns:p14="http://schemas.microsoft.com/office/powerpoint/2010/main" val="1511728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Coded Decimal</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53</a:t>
            </a:fld>
            <a:endParaRPr lang="en-US"/>
          </a:p>
        </p:txBody>
      </p:sp>
      <p:sp>
        <p:nvSpPr>
          <p:cNvPr id="7" name="TextBox 6">
            <a:extLst>
              <a:ext uri="{FF2B5EF4-FFF2-40B4-BE49-F238E27FC236}">
                <a16:creationId xmlns:a16="http://schemas.microsoft.com/office/drawing/2014/main" id="{59DFBD67-3AFA-4C79-010E-0841D950CACD}"/>
              </a:ext>
            </a:extLst>
          </p:cNvPr>
          <p:cNvSpPr txBox="1"/>
          <p:nvPr/>
        </p:nvSpPr>
        <p:spPr>
          <a:xfrm>
            <a:off x="642341" y="1495457"/>
            <a:ext cx="10873384" cy="3046988"/>
          </a:xfrm>
          <a:prstGeom prst="rect">
            <a:avLst/>
          </a:prstGeom>
          <a:noFill/>
        </p:spPr>
        <p:txBody>
          <a:bodyPr wrap="square">
            <a:spAutoFit/>
          </a:bodyPr>
          <a:lstStyle/>
          <a:p>
            <a:r>
              <a:rPr lang="en-US" sz="2400" dirty="0"/>
              <a:t>Tradeoffs between binary number and packed BCD (BCD coded number)</a:t>
            </a:r>
          </a:p>
          <a:p>
            <a:endParaRPr lang="en-US" sz="2400" dirty="0"/>
          </a:p>
          <a:p>
            <a:endParaRPr lang="en-US" sz="2400" dirty="0"/>
          </a:p>
          <a:p>
            <a:r>
              <a:rPr lang="en-US" sz="2400" dirty="0"/>
              <a:t>• BCD takes more storage</a:t>
            </a:r>
          </a:p>
          <a:p>
            <a:endParaRPr lang="en-US" sz="2400" dirty="0"/>
          </a:p>
          <a:p>
            <a:r>
              <a:rPr lang="en-US" sz="2400" dirty="0"/>
              <a:t>• Addition takes additional steps</a:t>
            </a:r>
          </a:p>
          <a:p>
            <a:endParaRPr lang="en-US" sz="2400" dirty="0"/>
          </a:p>
          <a:p>
            <a:r>
              <a:rPr lang="en-US" sz="2400" dirty="0"/>
              <a:t>• Decimal to BCD does not take much time</a:t>
            </a:r>
          </a:p>
        </p:txBody>
      </p:sp>
    </p:spTree>
    <p:extLst>
      <p:ext uri="{BB962C8B-B14F-4D97-AF65-F5344CB8AC3E}">
        <p14:creationId xmlns:p14="http://schemas.microsoft.com/office/powerpoint/2010/main" val="936253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BCD Arithmetic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54</a:t>
            </a:fld>
            <a:endParaRPr lang="en-US"/>
          </a:p>
        </p:txBody>
      </p:sp>
      <p:pic>
        <p:nvPicPr>
          <p:cNvPr id="8" name="Picture 7">
            <a:extLst>
              <a:ext uri="{FF2B5EF4-FFF2-40B4-BE49-F238E27FC236}">
                <a16:creationId xmlns:a16="http://schemas.microsoft.com/office/drawing/2014/main" id="{2D1ECDD7-B83E-63E1-B457-FAB3339BABA5}"/>
              </a:ext>
            </a:extLst>
          </p:cNvPr>
          <p:cNvPicPr>
            <a:picLocks noChangeAspect="1"/>
          </p:cNvPicPr>
          <p:nvPr/>
        </p:nvPicPr>
        <p:blipFill>
          <a:blip r:embed="rId2"/>
          <a:stretch>
            <a:fillRect/>
          </a:stretch>
        </p:blipFill>
        <p:spPr>
          <a:xfrm>
            <a:off x="642341" y="1227809"/>
            <a:ext cx="9573961" cy="4772691"/>
          </a:xfrm>
          <a:prstGeom prst="rect">
            <a:avLst/>
          </a:prstGeom>
        </p:spPr>
      </p:pic>
    </p:spTree>
    <p:extLst>
      <p:ext uri="{BB962C8B-B14F-4D97-AF65-F5344CB8AC3E}">
        <p14:creationId xmlns:p14="http://schemas.microsoft.com/office/powerpoint/2010/main" val="2627420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BCD Arithmetic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55</a:t>
            </a:fld>
            <a:endParaRPr lang="en-US"/>
          </a:p>
        </p:txBody>
      </p:sp>
      <p:sp>
        <p:nvSpPr>
          <p:cNvPr id="6" name="TextBox 5">
            <a:extLst>
              <a:ext uri="{FF2B5EF4-FFF2-40B4-BE49-F238E27FC236}">
                <a16:creationId xmlns:a16="http://schemas.microsoft.com/office/drawing/2014/main" id="{C99C3A4F-FA68-497F-0011-C6F73944C8BF}"/>
              </a:ext>
            </a:extLst>
          </p:cNvPr>
          <p:cNvSpPr txBox="1"/>
          <p:nvPr/>
        </p:nvSpPr>
        <p:spPr>
          <a:xfrm>
            <a:off x="642341" y="1343023"/>
            <a:ext cx="412015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448 + 489 = (?)</a:t>
            </a:r>
            <a:r>
              <a:rPr lang="en-US" sz="2400" baseline="-25000" dirty="0"/>
              <a:t>BCD</a:t>
            </a:r>
            <a:endParaRPr lang="en-US" sz="2400" dirty="0"/>
          </a:p>
        </p:txBody>
      </p:sp>
      <p:pic>
        <p:nvPicPr>
          <p:cNvPr id="13" name="Picture 2">
            <a:extLst>
              <a:ext uri="{FF2B5EF4-FFF2-40B4-BE49-F238E27FC236}">
                <a16:creationId xmlns:a16="http://schemas.microsoft.com/office/drawing/2014/main" id="{D0624D17-5FEE-04AD-A46B-E30511856EC3}"/>
              </a:ext>
            </a:extLst>
          </p:cNvPr>
          <p:cNvPicPr>
            <a:picLocks noChangeAspect="1" noChangeArrowheads="1"/>
          </p:cNvPicPr>
          <p:nvPr/>
        </p:nvPicPr>
        <p:blipFill>
          <a:blip r:embed="rId2" cstate="print"/>
          <a:srcRect/>
          <a:stretch>
            <a:fillRect/>
          </a:stretch>
        </p:blipFill>
        <p:spPr bwMode="auto">
          <a:xfrm>
            <a:off x="2097828" y="2403187"/>
            <a:ext cx="7732846" cy="2590800"/>
          </a:xfrm>
          <a:prstGeom prst="rect">
            <a:avLst/>
          </a:prstGeom>
          <a:noFill/>
          <a:ln w="9525">
            <a:noFill/>
            <a:miter lim="800000"/>
            <a:headEnd/>
            <a:tailEnd/>
          </a:ln>
        </p:spPr>
      </p:pic>
    </p:spTree>
    <p:extLst>
      <p:ext uri="{BB962C8B-B14F-4D97-AF65-F5344CB8AC3E}">
        <p14:creationId xmlns:p14="http://schemas.microsoft.com/office/powerpoint/2010/main" val="2907473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BCD Arithmetic</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56</a:t>
            </a:fld>
            <a:endParaRPr lang="en-US"/>
          </a:p>
        </p:txBody>
      </p:sp>
      <p:sp>
        <p:nvSpPr>
          <p:cNvPr id="6" name="TextBox 5">
            <a:extLst>
              <a:ext uri="{FF2B5EF4-FFF2-40B4-BE49-F238E27FC236}">
                <a16:creationId xmlns:a16="http://schemas.microsoft.com/office/drawing/2014/main" id="{C99C3A4F-FA68-497F-0011-C6F73944C8BF}"/>
              </a:ext>
            </a:extLst>
          </p:cNvPr>
          <p:cNvSpPr txBox="1"/>
          <p:nvPr/>
        </p:nvSpPr>
        <p:spPr>
          <a:xfrm>
            <a:off x="642341" y="1343023"/>
            <a:ext cx="1048285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Add 2905</a:t>
            </a:r>
            <a:r>
              <a:rPr lang="en-US" sz="2400" baseline="-25000" dirty="0"/>
              <a:t>BCD</a:t>
            </a:r>
            <a:r>
              <a:rPr lang="en-US" sz="2400" dirty="0"/>
              <a:t> to 1897</a:t>
            </a:r>
            <a:r>
              <a:rPr lang="en-US" sz="2400" baseline="-25000" dirty="0"/>
              <a:t>BCD</a:t>
            </a:r>
            <a:r>
              <a:rPr lang="en-US" sz="2400" dirty="0"/>
              <a:t> showing carries and digit corrections.</a:t>
            </a:r>
          </a:p>
        </p:txBody>
      </p:sp>
      <p:sp>
        <p:nvSpPr>
          <p:cNvPr id="7" name="Text Box 1028">
            <a:extLst>
              <a:ext uri="{FF2B5EF4-FFF2-40B4-BE49-F238E27FC236}">
                <a16:creationId xmlns:a16="http://schemas.microsoft.com/office/drawing/2014/main" id="{C825A026-347C-4682-C459-464C2D874893}"/>
              </a:ext>
            </a:extLst>
          </p:cNvPr>
          <p:cNvSpPr txBox="1">
            <a:spLocks noChangeArrowheads="1"/>
          </p:cNvSpPr>
          <p:nvPr/>
        </p:nvSpPr>
        <p:spPr bwMode="auto">
          <a:xfrm>
            <a:off x="4035920" y="2743200"/>
            <a:ext cx="4120159" cy="523220"/>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sz="2800" dirty="0">
                <a:solidFill>
                  <a:schemeClr val="tx1"/>
                </a:solidFill>
              </a:rPr>
              <a:t>0001    1000    1001    0111</a:t>
            </a:r>
          </a:p>
        </p:txBody>
      </p:sp>
      <p:sp>
        <p:nvSpPr>
          <p:cNvPr id="8" name="Text Box 1029">
            <a:extLst>
              <a:ext uri="{FF2B5EF4-FFF2-40B4-BE49-F238E27FC236}">
                <a16:creationId xmlns:a16="http://schemas.microsoft.com/office/drawing/2014/main" id="{0D984140-514F-CE70-1EA2-864AFA9133AA}"/>
              </a:ext>
            </a:extLst>
          </p:cNvPr>
          <p:cNvSpPr txBox="1">
            <a:spLocks noChangeArrowheads="1"/>
          </p:cNvSpPr>
          <p:nvPr/>
        </p:nvSpPr>
        <p:spPr bwMode="auto">
          <a:xfrm>
            <a:off x="3831729" y="3329971"/>
            <a:ext cx="4324350" cy="523220"/>
          </a:xfrm>
          <a:prstGeom prst="rect">
            <a:avLst/>
          </a:prstGeom>
          <a:noFill/>
          <a:ln w="38100">
            <a:noFill/>
            <a:miter lim="800000"/>
            <a:headEnd/>
            <a:tailEnd/>
          </a:ln>
          <a:effectLst/>
        </p:spPr>
        <p:txBody>
          <a:bodyPr wrap="square">
            <a:spAutoFit/>
          </a:bodyPr>
          <a:lstStyle/>
          <a:p>
            <a:pPr>
              <a:spcBef>
                <a:spcPct val="50000"/>
              </a:spcBef>
              <a:buFont typeface="Wingdings" pitchFamily="2" charset="2"/>
              <a:buNone/>
            </a:pPr>
            <a:r>
              <a:rPr lang="en-US" sz="2800" dirty="0">
                <a:solidFill>
                  <a:schemeClr val="tx1"/>
                </a:solidFill>
              </a:rPr>
              <a:t>+ </a:t>
            </a:r>
            <a:r>
              <a:rPr lang="en-US" sz="2800" u="sng" dirty="0">
                <a:solidFill>
                  <a:schemeClr val="tx1"/>
                </a:solidFill>
              </a:rPr>
              <a:t>0010</a:t>
            </a:r>
            <a:r>
              <a:rPr lang="en-US" sz="2800" dirty="0">
                <a:solidFill>
                  <a:schemeClr val="tx1"/>
                </a:solidFill>
              </a:rPr>
              <a:t>    </a:t>
            </a:r>
            <a:r>
              <a:rPr lang="en-US" sz="2800" u="sng" dirty="0">
                <a:solidFill>
                  <a:schemeClr val="tx1"/>
                </a:solidFill>
              </a:rPr>
              <a:t>1001</a:t>
            </a:r>
            <a:r>
              <a:rPr lang="en-US" sz="2800" dirty="0">
                <a:solidFill>
                  <a:schemeClr val="tx1"/>
                </a:solidFill>
              </a:rPr>
              <a:t>    </a:t>
            </a:r>
            <a:r>
              <a:rPr lang="en-US" sz="2800" u="sng" dirty="0">
                <a:solidFill>
                  <a:schemeClr val="tx1"/>
                </a:solidFill>
              </a:rPr>
              <a:t>0000</a:t>
            </a:r>
            <a:r>
              <a:rPr lang="en-US" sz="2800" dirty="0">
                <a:solidFill>
                  <a:schemeClr val="tx1"/>
                </a:solidFill>
              </a:rPr>
              <a:t>    </a:t>
            </a:r>
            <a:r>
              <a:rPr lang="en-US" sz="2800" u="sng" dirty="0">
                <a:solidFill>
                  <a:schemeClr val="tx1"/>
                </a:solidFill>
              </a:rPr>
              <a:t>0101</a:t>
            </a:r>
          </a:p>
        </p:txBody>
      </p:sp>
      <p:cxnSp>
        <p:nvCxnSpPr>
          <p:cNvPr id="10" name="Straight Connector 9">
            <a:extLst>
              <a:ext uri="{FF2B5EF4-FFF2-40B4-BE49-F238E27FC236}">
                <a16:creationId xmlns:a16="http://schemas.microsoft.com/office/drawing/2014/main" id="{ED500265-3628-B59A-8AAA-4504770123DB}"/>
              </a:ext>
            </a:extLst>
          </p:cNvPr>
          <p:cNvCxnSpPr/>
          <p:nvPr/>
        </p:nvCxnSpPr>
        <p:spPr>
          <a:xfrm>
            <a:off x="3038475" y="4048125"/>
            <a:ext cx="588645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7620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BCD (Excess 3)</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57</a:t>
            </a:fld>
            <a:endParaRPr lang="en-US"/>
          </a:p>
        </p:txBody>
      </p:sp>
      <p:graphicFrame>
        <p:nvGraphicFramePr>
          <p:cNvPr id="9" name="Table 8">
            <a:extLst>
              <a:ext uri="{FF2B5EF4-FFF2-40B4-BE49-F238E27FC236}">
                <a16:creationId xmlns:a16="http://schemas.microsoft.com/office/drawing/2014/main" id="{CC42851D-AE71-A187-EFBA-59C9BBE4BA30}"/>
              </a:ext>
            </a:extLst>
          </p:cNvPr>
          <p:cNvGraphicFramePr>
            <a:graphicFrameLocks noGrp="1"/>
          </p:cNvGraphicFramePr>
          <p:nvPr>
            <p:extLst>
              <p:ext uri="{D42A27DB-BD31-4B8C-83A1-F6EECF244321}">
                <p14:modId xmlns:p14="http://schemas.microsoft.com/office/powerpoint/2010/main" val="946611793"/>
              </p:ext>
            </p:extLst>
          </p:nvPr>
        </p:nvGraphicFramePr>
        <p:xfrm>
          <a:off x="6232443" y="1444358"/>
          <a:ext cx="4876800" cy="4359956"/>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303094609"/>
                    </a:ext>
                  </a:extLst>
                </a:gridCol>
                <a:gridCol w="1625600">
                  <a:extLst>
                    <a:ext uri="{9D8B030D-6E8A-4147-A177-3AD203B41FA5}">
                      <a16:colId xmlns:a16="http://schemas.microsoft.com/office/drawing/2014/main" val="2992529062"/>
                    </a:ext>
                  </a:extLst>
                </a:gridCol>
                <a:gridCol w="1625600">
                  <a:extLst>
                    <a:ext uri="{9D8B030D-6E8A-4147-A177-3AD203B41FA5}">
                      <a16:colId xmlns:a16="http://schemas.microsoft.com/office/drawing/2014/main" val="2332991729"/>
                    </a:ext>
                  </a:extLst>
                </a:gridCol>
              </a:tblGrid>
              <a:tr h="651556">
                <a:tc>
                  <a:txBody>
                    <a:bodyPr/>
                    <a:lstStyle/>
                    <a:p>
                      <a:pPr algn="ctr"/>
                      <a:r>
                        <a:rPr lang="en-US" b="1" dirty="0"/>
                        <a:t>Decimal </a:t>
                      </a:r>
                    </a:p>
                  </a:txBody>
                  <a:tcPr/>
                </a:tc>
                <a:tc>
                  <a:txBody>
                    <a:bodyPr/>
                    <a:lstStyle/>
                    <a:p>
                      <a:pPr algn="ctr"/>
                      <a:r>
                        <a:rPr lang="en-US" b="1" dirty="0"/>
                        <a:t>8,4,2,1</a:t>
                      </a:r>
                    </a:p>
                  </a:txBody>
                  <a:tcPr/>
                </a:tc>
                <a:tc>
                  <a:txBody>
                    <a:bodyPr/>
                    <a:lstStyle/>
                    <a:p>
                      <a:pPr algn="ctr"/>
                      <a:r>
                        <a:rPr lang="en-US" b="1" dirty="0"/>
                        <a:t>Excess 3 </a:t>
                      </a:r>
                    </a:p>
                  </a:txBody>
                  <a:tcPr/>
                </a:tc>
                <a:extLst>
                  <a:ext uri="{0D108BD9-81ED-4DB2-BD59-A6C34878D82A}">
                    <a16:rowId xmlns:a16="http://schemas.microsoft.com/office/drawing/2014/main" val="2167056966"/>
                  </a:ext>
                </a:extLst>
              </a:tr>
              <a:tr h="370840">
                <a:tc>
                  <a:txBody>
                    <a:bodyPr/>
                    <a:lstStyle/>
                    <a:p>
                      <a:pPr algn="ctr"/>
                      <a:r>
                        <a:rPr lang="en-US" dirty="0"/>
                        <a:t>0</a:t>
                      </a:r>
                    </a:p>
                  </a:txBody>
                  <a:tcPr/>
                </a:tc>
                <a:tc>
                  <a:txBody>
                    <a:bodyPr/>
                    <a:lstStyle/>
                    <a:p>
                      <a:pPr algn="ctr"/>
                      <a:r>
                        <a:rPr lang="en-US" dirty="0"/>
                        <a:t>0000</a:t>
                      </a:r>
                    </a:p>
                  </a:txBody>
                  <a:tcPr/>
                </a:tc>
                <a:tc>
                  <a:txBody>
                    <a:bodyPr/>
                    <a:lstStyle/>
                    <a:p>
                      <a:pPr algn="ctr"/>
                      <a:r>
                        <a:rPr lang="en-US" dirty="0"/>
                        <a:t>0011</a:t>
                      </a:r>
                    </a:p>
                  </a:txBody>
                  <a:tcPr/>
                </a:tc>
                <a:extLst>
                  <a:ext uri="{0D108BD9-81ED-4DB2-BD59-A6C34878D82A}">
                    <a16:rowId xmlns:a16="http://schemas.microsoft.com/office/drawing/2014/main" val="2437274284"/>
                  </a:ext>
                </a:extLst>
              </a:tr>
              <a:tr h="370840">
                <a:tc>
                  <a:txBody>
                    <a:bodyPr/>
                    <a:lstStyle/>
                    <a:p>
                      <a:pPr algn="ctr"/>
                      <a:r>
                        <a:rPr lang="en-US" dirty="0"/>
                        <a:t>1</a:t>
                      </a:r>
                    </a:p>
                  </a:txBody>
                  <a:tcPr/>
                </a:tc>
                <a:tc>
                  <a:txBody>
                    <a:bodyPr/>
                    <a:lstStyle/>
                    <a:p>
                      <a:pPr algn="ctr"/>
                      <a:r>
                        <a:rPr lang="en-US" dirty="0"/>
                        <a:t>0001</a:t>
                      </a:r>
                    </a:p>
                  </a:txBody>
                  <a:tcPr/>
                </a:tc>
                <a:tc>
                  <a:txBody>
                    <a:bodyPr/>
                    <a:lstStyle/>
                    <a:p>
                      <a:pPr algn="ctr"/>
                      <a:r>
                        <a:rPr lang="en-US" dirty="0"/>
                        <a:t>0100</a:t>
                      </a:r>
                    </a:p>
                  </a:txBody>
                  <a:tcPr/>
                </a:tc>
                <a:extLst>
                  <a:ext uri="{0D108BD9-81ED-4DB2-BD59-A6C34878D82A}">
                    <a16:rowId xmlns:a16="http://schemas.microsoft.com/office/drawing/2014/main" val="1121200383"/>
                  </a:ext>
                </a:extLst>
              </a:tr>
              <a:tr h="370840">
                <a:tc>
                  <a:txBody>
                    <a:bodyPr/>
                    <a:lstStyle/>
                    <a:p>
                      <a:pPr algn="ctr"/>
                      <a:r>
                        <a:rPr lang="en-US" dirty="0"/>
                        <a:t>2</a:t>
                      </a:r>
                    </a:p>
                  </a:txBody>
                  <a:tcPr/>
                </a:tc>
                <a:tc>
                  <a:txBody>
                    <a:bodyPr/>
                    <a:lstStyle/>
                    <a:p>
                      <a:pPr algn="ctr"/>
                      <a:r>
                        <a:rPr lang="en-US" dirty="0"/>
                        <a:t>0010</a:t>
                      </a:r>
                    </a:p>
                  </a:txBody>
                  <a:tcPr/>
                </a:tc>
                <a:tc>
                  <a:txBody>
                    <a:bodyPr/>
                    <a:lstStyle/>
                    <a:p>
                      <a:pPr algn="ctr"/>
                      <a:r>
                        <a:rPr lang="en-US" dirty="0"/>
                        <a:t>0101</a:t>
                      </a:r>
                    </a:p>
                  </a:txBody>
                  <a:tcPr/>
                </a:tc>
                <a:extLst>
                  <a:ext uri="{0D108BD9-81ED-4DB2-BD59-A6C34878D82A}">
                    <a16:rowId xmlns:a16="http://schemas.microsoft.com/office/drawing/2014/main" val="1394194943"/>
                  </a:ext>
                </a:extLst>
              </a:tr>
              <a:tr h="370840">
                <a:tc>
                  <a:txBody>
                    <a:bodyPr/>
                    <a:lstStyle/>
                    <a:p>
                      <a:pPr algn="ctr"/>
                      <a:r>
                        <a:rPr lang="en-US" dirty="0"/>
                        <a:t>3</a:t>
                      </a:r>
                    </a:p>
                  </a:txBody>
                  <a:tcPr/>
                </a:tc>
                <a:tc>
                  <a:txBody>
                    <a:bodyPr/>
                    <a:lstStyle/>
                    <a:p>
                      <a:pPr algn="ctr"/>
                      <a:r>
                        <a:rPr lang="en-US" dirty="0"/>
                        <a:t>0011</a:t>
                      </a:r>
                    </a:p>
                  </a:txBody>
                  <a:tcPr/>
                </a:tc>
                <a:tc>
                  <a:txBody>
                    <a:bodyPr/>
                    <a:lstStyle/>
                    <a:p>
                      <a:pPr algn="ctr"/>
                      <a:r>
                        <a:rPr lang="en-US" dirty="0"/>
                        <a:t>0110</a:t>
                      </a:r>
                    </a:p>
                  </a:txBody>
                  <a:tcPr/>
                </a:tc>
                <a:extLst>
                  <a:ext uri="{0D108BD9-81ED-4DB2-BD59-A6C34878D82A}">
                    <a16:rowId xmlns:a16="http://schemas.microsoft.com/office/drawing/2014/main" val="514732685"/>
                  </a:ext>
                </a:extLst>
              </a:tr>
              <a:tr h="370840">
                <a:tc>
                  <a:txBody>
                    <a:bodyPr/>
                    <a:lstStyle/>
                    <a:p>
                      <a:pPr algn="ctr"/>
                      <a:r>
                        <a:rPr lang="en-US" dirty="0"/>
                        <a:t>4</a:t>
                      </a:r>
                    </a:p>
                  </a:txBody>
                  <a:tcPr/>
                </a:tc>
                <a:tc>
                  <a:txBody>
                    <a:bodyPr/>
                    <a:lstStyle/>
                    <a:p>
                      <a:pPr algn="ctr"/>
                      <a:r>
                        <a:rPr lang="en-US" dirty="0"/>
                        <a:t>0100</a:t>
                      </a:r>
                    </a:p>
                  </a:txBody>
                  <a:tcPr/>
                </a:tc>
                <a:tc>
                  <a:txBody>
                    <a:bodyPr/>
                    <a:lstStyle/>
                    <a:p>
                      <a:pPr algn="ctr"/>
                      <a:r>
                        <a:rPr lang="en-US" dirty="0"/>
                        <a:t>0111</a:t>
                      </a:r>
                    </a:p>
                  </a:txBody>
                  <a:tcPr/>
                </a:tc>
                <a:extLst>
                  <a:ext uri="{0D108BD9-81ED-4DB2-BD59-A6C34878D82A}">
                    <a16:rowId xmlns:a16="http://schemas.microsoft.com/office/drawing/2014/main" val="3529116614"/>
                  </a:ext>
                </a:extLst>
              </a:tr>
              <a:tr h="370840">
                <a:tc>
                  <a:txBody>
                    <a:bodyPr/>
                    <a:lstStyle/>
                    <a:p>
                      <a:pPr algn="ctr"/>
                      <a:r>
                        <a:rPr lang="en-US" dirty="0"/>
                        <a:t>5</a:t>
                      </a:r>
                    </a:p>
                  </a:txBody>
                  <a:tcPr/>
                </a:tc>
                <a:tc>
                  <a:txBody>
                    <a:bodyPr/>
                    <a:lstStyle/>
                    <a:p>
                      <a:pPr algn="ctr"/>
                      <a:r>
                        <a:rPr lang="en-US" dirty="0"/>
                        <a:t>0101</a:t>
                      </a:r>
                    </a:p>
                  </a:txBody>
                  <a:tcPr/>
                </a:tc>
                <a:tc>
                  <a:txBody>
                    <a:bodyPr/>
                    <a:lstStyle/>
                    <a:p>
                      <a:pPr algn="ctr"/>
                      <a:r>
                        <a:rPr lang="en-US" dirty="0"/>
                        <a:t>1000</a:t>
                      </a:r>
                    </a:p>
                  </a:txBody>
                  <a:tcPr/>
                </a:tc>
                <a:extLst>
                  <a:ext uri="{0D108BD9-81ED-4DB2-BD59-A6C34878D82A}">
                    <a16:rowId xmlns:a16="http://schemas.microsoft.com/office/drawing/2014/main" val="200762566"/>
                  </a:ext>
                </a:extLst>
              </a:tr>
              <a:tr h="370840">
                <a:tc>
                  <a:txBody>
                    <a:bodyPr/>
                    <a:lstStyle/>
                    <a:p>
                      <a:pPr algn="ctr"/>
                      <a:r>
                        <a:rPr lang="en-US" dirty="0"/>
                        <a:t>6</a:t>
                      </a:r>
                    </a:p>
                  </a:txBody>
                  <a:tcPr/>
                </a:tc>
                <a:tc>
                  <a:txBody>
                    <a:bodyPr/>
                    <a:lstStyle/>
                    <a:p>
                      <a:pPr algn="ctr"/>
                      <a:r>
                        <a:rPr lang="en-US" dirty="0"/>
                        <a:t>0110</a:t>
                      </a:r>
                    </a:p>
                  </a:txBody>
                  <a:tcPr/>
                </a:tc>
                <a:tc>
                  <a:txBody>
                    <a:bodyPr/>
                    <a:lstStyle/>
                    <a:p>
                      <a:pPr algn="ctr"/>
                      <a:r>
                        <a:rPr lang="en-US" dirty="0"/>
                        <a:t>1001</a:t>
                      </a:r>
                    </a:p>
                  </a:txBody>
                  <a:tcPr/>
                </a:tc>
                <a:extLst>
                  <a:ext uri="{0D108BD9-81ED-4DB2-BD59-A6C34878D82A}">
                    <a16:rowId xmlns:a16="http://schemas.microsoft.com/office/drawing/2014/main" val="2857873562"/>
                  </a:ext>
                </a:extLst>
              </a:tr>
              <a:tr h="370840">
                <a:tc>
                  <a:txBody>
                    <a:bodyPr/>
                    <a:lstStyle/>
                    <a:p>
                      <a:pPr algn="ctr"/>
                      <a:r>
                        <a:rPr lang="en-US" dirty="0"/>
                        <a:t>7</a:t>
                      </a:r>
                    </a:p>
                  </a:txBody>
                  <a:tcPr/>
                </a:tc>
                <a:tc>
                  <a:txBody>
                    <a:bodyPr/>
                    <a:lstStyle/>
                    <a:p>
                      <a:pPr algn="ctr"/>
                      <a:r>
                        <a:rPr lang="en-US" dirty="0"/>
                        <a:t>0111</a:t>
                      </a:r>
                    </a:p>
                  </a:txBody>
                  <a:tcPr/>
                </a:tc>
                <a:tc>
                  <a:txBody>
                    <a:bodyPr/>
                    <a:lstStyle/>
                    <a:p>
                      <a:pPr algn="ctr"/>
                      <a:r>
                        <a:rPr lang="en-US" dirty="0"/>
                        <a:t>1010</a:t>
                      </a:r>
                    </a:p>
                  </a:txBody>
                  <a:tcPr/>
                </a:tc>
                <a:extLst>
                  <a:ext uri="{0D108BD9-81ED-4DB2-BD59-A6C34878D82A}">
                    <a16:rowId xmlns:a16="http://schemas.microsoft.com/office/drawing/2014/main" val="1568267651"/>
                  </a:ext>
                </a:extLst>
              </a:tr>
              <a:tr h="370840">
                <a:tc>
                  <a:txBody>
                    <a:bodyPr/>
                    <a:lstStyle/>
                    <a:p>
                      <a:pPr algn="ctr"/>
                      <a:r>
                        <a:rPr lang="en-US" dirty="0"/>
                        <a:t>8</a:t>
                      </a:r>
                    </a:p>
                  </a:txBody>
                  <a:tcPr/>
                </a:tc>
                <a:tc>
                  <a:txBody>
                    <a:bodyPr/>
                    <a:lstStyle/>
                    <a:p>
                      <a:pPr algn="ctr"/>
                      <a:r>
                        <a:rPr lang="en-US" dirty="0"/>
                        <a:t>1000</a:t>
                      </a:r>
                    </a:p>
                  </a:txBody>
                  <a:tcPr/>
                </a:tc>
                <a:tc>
                  <a:txBody>
                    <a:bodyPr/>
                    <a:lstStyle/>
                    <a:p>
                      <a:pPr algn="ctr"/>
                      <a:r>
                        <a:rPr lang="en-US" dirty="0"/>
                        <a:t>1011</a:t>
                      </a:r>
                    </a:p>
                  </a:txBody>
                  <a:tcPr/>
                </a:tc>
                <a:extLst>
                  <a:ext uri="{0D108BD9-81ED-4DB2-BD59-A6C34878D82A}">
                    <a16:rowId xmlns:a16="http://schemas.microsoft.com/office/drawing/2014/main" val="2708771677"/>
                  </a:ext>
                </a:extLst>
              </a:tr>
              <a:tr h="370840">
                <a:tc>
                  <a:txBody>
                    <a:bodyPr/>
                    <a:lstStyle/>
                    <a:p>
                      <a:pPr algn="ctr"/>
                      <a:r>
                        <a:rPr lang="en-US" dirty="0"/>
                        <a:t>9</a:t>
                      </a:r>
                    </a:p>
                  </a:txBody>
                  <a:tcPr/>
                </a:tc>
                <a:tc>
                  <a:txBody>
                    <a:bodyPr/>
                    <a:lstStyle/>
                    <a:p>
                      <a:pPr algn="ctr"/>
                      <a:r>
                        <a:rPr lang="en-US" dirty="0"/>
                        <a:t>1001</a:t>
                      </a:r>
                    </a:p>
                  </a:txBody>
                  <a:tcPr/>
                </a:tc>
                <a:tc>
                  <a:txBody>
                    <a:bodyPr/>
                    <a:lstStyle/>
                    <a:p>
                      <a:pPr algn="ctr"/>
                      <a:r>
                        <a:rPr lang="en-US" dirty="0"/>
                        <a:t>1100</a:t>
                      </a:r>
                    </a:p>
                  </a:txBody>
                  <a:tcPr/>
                </a:tc>
                <a:extLst>
                  <a:ext uri="{0D108BD9-81ED-4DB2-BD59-A6C34878D82A}">
                    <a16:rowId xmlns:a16="http://schemas.microsoft.com/office/drawing/2014/main" val="3290170978"/>
                  </a:ext>
                </a:extLst>
              </a:tr>
            </a:tbl>
          </a:graphicData>
        </a:graphic>
      </p:graphicFrame>
      <p:sp>
        <p:nvSpPr>
          <p:cNvPr id="12" name="TextBox 11">
            <a:extLst>
              <a:ext uri="{FF2B5EF4-FFF2-40B4-BE49-F238E27FC236}">
                <a16:creationId xmlns:a16="http://schemas.microsoft.com/office/drawing/2014/main" id="{07DECC07-36EE-7520-7AD5-26DEDA058291}"/>
              </a:ext>
            </a:extLst>
          </p:cNvPr>
          <p:cNvSpPr txBox="1"/>
          <p:nvPr/>
        </p:nvSpPr>
        <p:spPr>
          <a:xfrm>
            <a:off x="561975" y="1737063"/>
            <a:ext cx="6096000" cy="1938992"/>
          </a:xfrm>
          <a:prstGeom prst="rect">
            <a:avLst/>
          </a:prstGeom>
          <a:noFill/>
        </p:spPr>
        <p:txBody>
          <a:bodyPr wrap="square">
            <a:spAutoFit/>
          </a:bodyPr>
          <a:lstStyle/>
          <a:p>
            <a:r>
              <a:rPr lang="en-US" sz="2400" dirty="0"/>
              <a:t>• You know how to convert to binary</a:t>
            </a:r>
          </a:p>
          <a:p>
            <a:endParaRPr lang="en-US" sz="2400" dirty="0"/>
          </a:p>
          <a:p>
            <a:r>
              <a:rPr lang="en-US" sz="2400" dirty="0"/>
              <a:t>• You know how to add</a:t>
            </a:r>
          </a:p>
          <a:p>
            <a:endParaRPr lang="en-US" sz="2400" dirty="0"/>
          </a:p>
          <a:p>
            <a:r>
              <a:rPr lang="en-US" sz="2400" dirty="0"/>
              <a:t>• So, convert to binary and just add 0011 (3)</a:t>
            </a:r>
          </a:p>
        </p:txBody>
      </p:sp>
    </p:spTree>
    <p:extLst>
      <p:ext uri="{BB962C8B-B14F-4D97-AF65-F5344CB8AC3E}">
        <p14:creationId xmlns:p14="http://schemas.microsoft.com/office/powerpoint/2010/main" val="3551383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BCD Arithmetic (Gray Code)</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58</a:t>
            </a:fld>
            <a:endParaRPr lang="en-US"/>
          </a:p>
        </p:txBody>
      </p:sp>
      <p:sp>
        <p:nvSpPr>
          <p:cNvPr id="12" name="TextBox 11">
            <a:extLst>
              <a:ext uri="{FF2B5EF4-FFF2-40B4-BE49-F238E27FC236}">
                <a16:creationId xmlns:a16="http://schemas.microsoft.com/office/drawing/2014/main" id="{07DECC07-36EE-7520-7AD5-26DEDA058291}"/>
              </a:ext>
            </a:extLst>
          </p:cNvPr>
          <p:cNvSpPr txBox="1"/>
          <p:nvPr/>
        </p:nvSpPr>
        <p:spPr>
          <a:xfrm>
            <a:off x="642341" y="1352251"/>
            <a:ext cx="6096000" cy="4524315"/>
          </a:xfrm>
          <a:prstGeom prst="rect">
            <a:avLst/>
          </a:prstGeom>
          <a:noFill/>
        </p:spPr>
        <p:txBody>
          <a:bodyPr wrap="square">
            <a:spAutoFit/>
          </a:bodyPr>
          <a:lstStyle/>
          <a:p>
            <a:pPr marL="342900" indent="-342900">
              <a:buFont typeface="Arial" panose="020B0604020202020204" pitchFamily="34" charset="0"/>
              <a:buChar char="•"/>
            </a:pPr>
            <a:r>
              <a:rPr lang="en-US" sz="2400" dirty="0"/>
              <a:t>Discovered by Frank Gray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Unweighted code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Two successive values differ in only 1 bit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Binary numbers are converted to gray code, to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reduce switching operations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known as Unit distance code</a:t>
            </a:r>
          </a:p>
        </p:txBody>
      </p:sp>
      <p:pic>
        <p:nvPicPr>
          <p:cNvPr id="7" name="Picture 6">
            <a:extLst>
              <a:ext uri="{FF2B5EF4-FFF2-40B4-BE49-F238E27FC236}">
                <a16:creationId xmlns:a16="http://schemas.microsoft.com/office/drawing/2014/main" id="{7AE75ACB-E9FF-9ADC-B505-DE086AB38153}"/>
              </a:ext>
            </a:extLst>
          </p:cNvPr>
          <p:cNvPicPr>
            <a:picLocks noChangeAspect="1"/>
          </p:cNvPicPr>
          <p:nvPr/>
        </p:nvPicPr>
        <p:blipFill>
          <a:blip r:embed="rId2"/>
          <a:stretch>
            <a:fillRect/>
          </a:stretch>
        </p:blipFill>
        <p:spPr>
          <a:xfrm>
            <a:off x="7796000" y="1352251"/>
            <a:ext cx="3038899" cy="4286848"/>
          </a:xfrm>
          <a:prstGeom prst="rect">
            <a:avLst/>
          </a:prstGeom>
        </p:spPr>
      </p:pic>
    </p:spTree>
    <p:extLst>
      <p:ext uri="{BB962C8B-B14F-4D97-AF65-F5344CB8AC3E}">
        <p14:creationId xmlns:p14="http://schemas.microsoft.com/office/powerpoint/2010/main" val="2852883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BCD (Gray Code)</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59</a:t>
            </a:fld>
            <a:endParaRPr lang="en-US"/>
          </a:p>
        </p:txBody>
      </p:sp>
      <p:graphicFrame>
        <p:nvGraphicFramePr>
          <p:cNvPr id="6" name="Table 5">
            <a:extLst>
              <a:ext uri="{FF2B5EF4-FFF2-40B4-BE49-F238E27FC236}">
                <a16:creationId xmlns:a16="http://schemas.microsoft.com/office/drawing/2014/main" id="{D9D16883-2727-4FE6-36DD-F05B051EE4F9}"/>
              </a:ext>
            </a:extLst>
          </p:cNvPr>
          <p:cNvGraphicFramePr>
            <a:graphicFrameLocks noGrp="1"/>
          </p:cNvGraphicFramePr>
          <p:nvPr>
            <p:extLst>
              <p:ext uri="{D42A27DB-BD31-4B8C-83A1-F6EECF244321}">
                <p14:modId xmlns:p14="http://schemas.microsoft.com/office/powerpoint/2010/main" val="2737017664"/>
              </p:ext>
            </p:extLst>
          </p:nvPr>
        </p:nvGraphicFramePr>
        <p:xfrm>
          <a:off x="3674836" y="1469492"/>
          <a:ext cx="4278540" cy="4730796"/>
        </p:xfrm>
        <a:graphic>
          <a:graphicData uri="http://schemas.openxmlformats.org/drawingml/2006/table">
            <a:tbl>
              <a:tblPr firstRow="1" bandRow="1">
                <a:tableStyleId>{5940675A-B579-460E-94D1-54222C63F5DA}</a:tableStyleId>
              </a:tblPr>
              <a:tblGrid>
                <a:gridCol w="1426180">
                  <a:extLst>
                    <a:ext uri="{9D8B030D-6E8A-4147-A177-3AD203B41FA5}">
                      <a16:colId xmlns:a16="http://schemas.microsoft.com/office/drawing/2014/main" val="169651728"/>
                    </a:ext>
                  </a:extLst>
                </a:gridCol>
                <a:gridCol w="1426180">
                  <a:extLst>
                    <a:ext uri="{9D8B030D-6E8A-4147-A177-3AD203B41FA5}">
                      <a16:colId xmlns:a16="http://schemas.microsoft.com/office/drawing/2014/main" val="2606792032"/>
                    </a:ext>
                  </a:extLst>
                </a:gridCol>
                <a:gridCol w="1426180">
                  <a:extLst>
                    <a:ext uri="{9D8B030D-6E8A-4147-A177-3AD203B41FA5}">
                      <a16:colId xmlns:a16="http://schemas.microsoft.com/office/drawing/2014/main" val="3056613461"/>
                    </a:ext>
                  </a:extLst>
                </a:gridCol>
              </a:tblGrid>
              <a:tr h="651556">
                <a:tc>
                  <a:txBody>
                    <a:bodyPr/>
                    <a:lstStyle/>
                    <a:p>
                      <a:pPr algn="ctr"/>
                      <a:r>
                        <a:rPr lang="en-US" b="1" dirty="0"/>
                        <a:t>Decimal </a:t>
                      </a:r>
                    </a:p>
                  </a:txBody>
                  <a:tcPr/>
                </a:tc>
                <a:tc>
                  <a:txBody>
                    <a:bodyPr/>
                    <a:lstStyle/>
                    <a:p>
                      <a:pPr algn="ctr"/>
                      <a:r>
                        <a:rPr lang="en-US" b="1" dirty="0"/>
                        <a:t>Binary</a:t>
                      </a:r>
                    </a:p>
                  </a:txBody>
                  <a:tcPr/>
                </a:tc>
                <a:tc>
                  <a:txBody>
                    <a:bodyPr/>
                    <a:lstStyle/>
                    <a:p>
                      <a:pPr algn="ctr"/>
                      <a:r>
                        <a:rPr lang="en-US" b="1" dirty="0"/>
                        <a:t>Gray</a:t>
                      </a:r>
                    </a:p>
                  </a:txBody>
                  <a:tcPr/>
                </a:tc>
                <a:extLst>
                  <a:ext uri="{0D108BD9-81ED-4DB2-BD59-A6C34878D82A}">
                    <a16:rowId xmlns:a16="http://schemas.microsoft.com/office/drawing/2014/main" val="321937280"/>
                  </a:ext>
                </a:extLst>
              </a:tr>
              <a:tr h="370840">
                <a:tc>
                  <a:txBody>
                    <a:bodyPr/>
                    <a:lstStyle/>
                    <a:p>
                      <a:r>
                        <a:rPr lang="en-US"/>
                        <a:t>0</a:t>
                      </a:r>
                    </a:p>
                  </a:txBody>
                  <a:tcPr anchor="ctr"/>
                </a:tc>
                <a:tc>
                  <a:txBody>
                    <a:bodyPr/>
                    <a:lstStyle/>
                    <a:p>
                      <a:r>
                        <a:rPr lang="en-US"/>
                        <a:t>0000</a:t>
                      </a:r>
                    </a:p>
                  </a:txBody>
                  <a:tcPr anchor="ctr"/>
                </a:tc>
                <a:tc>
                  <a:txBody>
                    <a:bodyPr/>
                    <a:lstStyle/>
                    <a:p>
                      <a:r>
                        <a:rPr lang="en-US"/>
                        <a:t>0000 </a:t>
                      </a:r>
                    </a:p>
                  </a:txBody>
                  <a:tcPr anchor="ctr"/>
                </a:tc>
                <a:extLst>
                  <a:ext uri="{0D108BD9-81ED-4DB2-BD59-A6C34878D82A}">
                    <a16:rowId xmlns:a16="http://schemas.microsoft.com/office/drawing/2014/main" val="3308049867"/>
                  </a:ext>
                </a:extLst>
              </a:tr>
              <a:tr h="370840">
                <a:tc>
                  <a:txBody>
                    <a:bodyPr/>
                    <a:lstStyle/>
                    <a:p>
                      <a:r>
                        <a:rPr lang="en-US"/>
                        <a:t>1</a:t>
                      </a:r>
                    </a:p>
                  </a:txBody>
                  <a:tcPr anchor="ctr"/>
                </a:tc>
                <a:tc>
                  <a:txBody>
                    <a:bodyPr/>
                    <a:lstStyle/>
                    <a:p>
                      <a:r>
                        <a:rPr lang="en-US"/>
                        <a:t>0001</a:t>
                      </a:r>
                    </a:p>
                  </a:txBody>
                  <a:tcPr anchor="ctr"/>
                </a:tc>
                <a:tc>
                  <a:txBody>
                    <a:bodyPr/>
                    <a:lstStyle/>
                    <a:p>
                      <a:r>
                        <a:rPr lang="en-US"/>
                        <a:t>0001 </a:t>
                      </a:r>
                    </a:p>
                  </a:txBody>
                  <a:tcPr anchor="ctr"/>
                </a:tc>
                <a:extLst>
                  <a:ext uri="{0D108BD9-81ED-4DB2-BD59-A6C34878D82A}">
                    <a16:rowId xmlns:a16="http://schemas.microsoft.com/office/drawing/2014/main" val="315827200"/>
                  </a:ext>
                </a:extLst>
              </a:tr>
              <a:tr h="370840">
                <a:tc>
                  <a:txBody>
                    <a:bodyPr/>
                    <a:lstStyle/>
                    <a:p>
                      <a:r>
                        <a:rPr lang="en-US"/>
                        <a:t>2</a:t>
                      </a:r>
                    </a:p>
                  </a:txBody>
                  <a:tcPr anchor="ctr"/>
                </a:tc>
                <a:tc>
                  <a:txBody>
                    <a:bodyPr/>
                    <a:lstStyle/>
                    <a:p>
                      <a:r>
                        <a:rPr lang="en-US"/>
                        <a:t>0010</a:t>
                      </a:r>
                    </a:p>
                  </a:txBody>
                  <a:tcPr anchor="ctr"/>
                </a:tc>
                <a:tc>
                  <a:txBody>
                    <a:bodyPr/>
                    <a:lstStyle/>
                    <a:p>
                      <a:r>
                        <a:rPr lang="en-US"/>
                        <a:t>0011 </a:t>
                      </a:r>
                    </a:p>
                  </a:txBody>
                  <a:tcPr anchor="ctr"/>
                </a:tc>
                <a:extLst>
                  <a:ext uri="{0D108BD9-81ED-4DB2-BD59-A6C34878D82A}">
                    <a16:rowId xmlns:a16="http://schemas.microsoft.com/office/drawing/2014/main" val="2186446807"/>
                  </a:ext>
                </a:extLst>
              </a:tr>
              <a:tr h="370840">
                <a:tc>
                  <a:txBody>
                    <a:bodyPr/>
                    <a:lstStyle/>
                    <a:p>
                      <a:r>
                        <a:rPr lang="en-US"/>
                        <a:t>3</a:t>
                      </a:r>
                    </a:p>
                  </a:txBody>
                  <a:tcPr anchor="ctr"/>
                </a:tc>
                <a:tc>
                  <a:txBody>
                    <a:bodyPr/>
                    <a:lstStyle/>
                    <a:p>
                      <a:r>
                        <a:rPr lang="en-US"/>
                        <a:t>0011</a:t>
                      </a:r>
                    </a:p>
                  </a:txBody>
                  <a:tcPr anchor="ctr"/>
                </a:tc>
                <a:tc>
                  <a:txBody>
                    <a:bodyPr/>
                    <a:lstStyle/>
                    <a:p>
                      <a:r>
                        <a:rPr lang="en-US"/>
                        <a:t>0010 </a:t>
                      </a:r>
                    </a:p>
                  </a:txBody>
                  <a:tcPr anchor="ctr"/>
                </a:tc>
                <a:extLst>
                  <a:ext uri="{0D108BD9-81ED-4DB2-BD59-A6C34878D82A}">
                    <a16:rowId xmlns:a16="http://schemas.microsoft.com/office/drawing/2014/main" val="774700703"/>
                  </a:ext>
                </a:extLst>
              </a:tr>
              <a:tr h="370840">
                <a:tc>
                  <a:txBody>
                    <a:bodyPr/>
                    <a:lstStyle/>
                    <a:p>
                      <a:r>
                        <a:rPr lang="en-US"/>
                        <a:t>4</a:t>
                      </a:r>
                    </a:p>
                  </a:txBody>
                  <a:tcPr anchor="ctr"/>
                </a:tc>
                <a:tc>
                  <a:txBody>
                    <a:bodyPr/>
                    <a:lstStyle/>
                    <a:p>
                      <a:r>
                        <a:rPr lang="en-US"/>
                        <a:t>0100</a:t>
                      </a:r>
                    </a:p>
                  </a:txBody>
                  <a:tcPr anchor="ctr"/>
                </a:tc>
                <a:tc>
                  <a:txBody>
                    <a:bodyPr/>
                    <a:lstStyle/>
                    <a:p>
                      <a:r>
                        <a:rPr lang="en-US"/>
                        <a:t>0110 </a:t>
                      </a:r>
                    </a:p>
                  </a:txBody>
                  <a:tcPr anchor="ctr"/>
                </a:tc>
                <a:extLst>
                  <a:ext uri="{0D108BD9-81ED-4DB2-BD59-A6C34878D82A}">
                    <a16:rowId xmlns:a16="http://schemas.microsoft.com/office/drawing/2014/main" val="27274097"/>
                  </a:ext>
                </a:extLst>
              </a:tr>
              <a:tr h="370840">
                <a:tc>
                  <a:txBody>
                    <a:bodyPr/>
                    <a:lstStyle/>
                    <a:p>
                      <a:r>
                        <a:rPr lang="en-US"/>
                        <a:t>5</a:t>
                      </a:r>
                    </a:p>
                  </a:txBody>
                  <a:tcPr anchor="ctr"/>
                </a:tc>
                <a:tc>
                  <a:txBody>
                    <a:bodyPr/>
                    <a:lstStyle/>
                    <a:p>
                      <a:r>
                        <a:rPr lang="en-US"/>
                        <a:t>0101</a:t>
                      </a:r>
                    </a:p>
                  </a:txBody>
                  <a:tcPr anchor="ctr"/>
                </a:tc>
                <a:tc>
                  <a:txBody>
                    <a:bodyPr/>
                    <a:lstStyle/>
                    <a:p>
                      <a:r>
                        <a:rPr lang="en-US"/>
                        <a:t>0111 </a:t>
                      </a:r>
                    </a:p>
                  </a:txBody>
                  <a:tcPr anchor="ctr"/>
                </a:tc>
                <a:extLst>
                  <a:ext uri="{0D108BD9-81ED-4DB2-BD59-A6C34878D82A}">
                    <a16:rowId xmlns:a16="http://schemas.microsoft.com/office/drawing/2014/main" val="2105654805"/>
                  </a:ext>
                </a:extLst>
              </a:tr>
              <a:tr h="370840">
                <a:tc>
                  <a:txBody>
                    <a:bodyPr/>
                    <a:lstStyle/>
                    <a:p>
                      <a:r>
                        <a:rPr lang="en-US"/>
                        <a:t>6</a:t>
                      </a:r>
                    </a:p>
                  </a:txBody>
                  <a:tcPr anchor="ctr"/>
                </a:tc>
                <a:tc>
                  <a:txBody>
                    <a:bodyPr/>
                    <a:lstStyle/>
                    <a:p>
                      <a:r>
                        <a:rPr lang="en-US"/>
                        <a:t>0110</a:t>
                      </a:r>
                    </a:p>
                  </a:txBody>
                  <a:tcPr anchor="ctr"/>
                </a:tc>
                <a:tc>
                  <a:txBody>
                    <a:bodyPr/>
                    <a:lstStyle/>
                    <a:p>
                      <a:r>
                        <a:rPr lang="en-US"/>
                        <a:t>0101 </a:t>
                      </a:r>
                    </a:p>
                  </a:txBody>
                  <a:tcPr anchor="ctr"/>
                </a:tc>
                <a:extLst>
                  <a:ext uri="{0D108BD9-81ED-4DB2-BD59-A6C34878D82A}">
                    <a16:rowId xmlns:a16="http://schemas.microsoft.com/office/drawing/2014/main" val="2862996282"/>
                  </a:ext>
                </a:extLst>
              </a:tr>
              <a:tr h="370840">
                <a:tc>
                  <a:txBody>
                    <a:bodyPr/>
                    <a:lstStyle/>
                    <a:p>
                      <a:r>
                        <a:rPr lang="en-US"/>
                        <a:t>7</a:t>
                      </a:r>
                    </a:p>
                  </a:txBody>
                  <a:tcPr anchor="ctr"/>
                </a:tc>
                <a:tc>
                  <a:txBody>
                    <a:bodyPr/>
                    <a:lstStyle/>
                    <a:p>
                      <a:r>
                        <a:rPr lang="en-US"/>
                        <a:t>0111</a:t>
                      </a:r>
                    </a:p>
                  </a:txBody>
                  <a:tcPr anchor="ctr"/>
                </a:tc>
                <a:tc>
                  <a:txBody>
                    <a:bodyPr/>
                    <a:lstStyle/>
                    <a:p>
                      <a:r>
                        <a:rPr lang="en-US"/>
                        <a:t>0100 </a:t>
                      </a:r>
                    </a:p>
                  </a:txBody>
                  <a:tcPr anchor="ctr"/>
                </a:tc>
                <a:extLst>
                  <a:ext uri="{0D108BD9-81ED-4DB2-BD59-A6C34878D82A}">
                    <a16:rowId xmlns:a16="http://schemas.microsoft.com/office/drawing/2014/main" val="3334519223"/>
                  </a:ext>
                </a:extLst>
              </a:tr>
              <a:tr h="370840">
                <a:tc>
                  <a:txBody>
                    <a:bodyPr/>
                    <a:lstStyle/>
                    <a:p>
                      <a:r>
                        <a:rPr lang="en-US"/>
                        <a:t>8</a:t>
                      </a:r>
                    </a:p>
                  </a:txBody>
                  <a:tcPr anchor="ctr"/>
                </a:tc>
                <a:tc>
                  <a:txBody>
                    <a:bodyPr/>
                    <a:lstStyle/>
                    <a:p>
                      <a:r>
                        <a:rPr lang="en-US"/>
                        <a:t>1000</a:t>
                      </a:r>
                    </a:p>
                  </a:txBody>
                  <a:tcPr anchor="ctr"/>
                </a:tc>
                <a:tc>
                  <a:txBody>
                    <a:bodyPr/>
                    <a:lstStyle/>
                    <a:p>
                      <a:r>
                        <a:rPr lang="en-US"/>
                        <a:t>1100 </a:t>
                      </a:r>
                    </a:p>
                  </a:txBody>
                  <a:tcPr anchor="ctr"/>
                </a:tc>
                <a:extLst>
                  <a:ext uri="{0D108BD9-81ED-4DB2-BD59-A6C34878D82A}">
                    <a16:rowId xmlns:a16="http://schemas.microsoft.com/office/drawing/2014/main" val="1034280661"/>
                  </a:ext>
                </a:extLst>
              </a:tr>
              <a:tr h="370840">
                <a:tc>
                  <a:txBody>
                    <a:bodyPr/>
                    <a:lstStyle/>
                    <a:p>
                      <a:r>
                        <a:rPr lang="en-US"/>
                        <a:t>9</a:t>
                      </a:r>
                    </a:p>
                  </a:txBody>
                  <a:tcPr anchor="ctr"/>
                </a:tc>
                <a:tc>
                  <a:txBody>
                    <a:bodyPr/>
                    <a:lstStyle/>
                    <a:p>
                      <a:r>
                        <a:rPr lang="en-US"/>
                        <a:t>1001</a:t>
                      </a:r>
                    </a:p>
                  </a:txBody>
                  <a:tcPr anchor="ctr"/>
                </a:tc>
                <a:tc>
                  <a:txBody>
                    <a:bodyPr/>
                    <a:lstStyle/>
                    <a:p>
                      <a:r>
                        <a:rPr lang="en-US" dirty="0"/>
                        <a:t>1101 </a:t>
                      </a:r>
                    </a:p>
                  </a:txBody>
                  <a:tcPr anchor="ctr"/>
                </a:tc>
                <a:extLst>
                  <a:ext uri="{0D108BD9-81ED-4DB2-BD59-A6C34878D82A}">
                    <a16:rowId xmlns:a16="http://schemas.microsoft.com/office/drawing/2014/main" val="2154779099"/>
                  </a:ext>
                </a:extLst>
              </a:tr>
              <a:tr h="370840">
                <a:tc>
                  <a:txBody>
                    <a:bodyPr/>
                    <a:lstStyle/>
                    <a:p>
                      <a:r>
                        <a:rPr lang="en-US"/>
                        <a:t>10</a:t>
                      </a:r>
                    </a:p>
                  </a:txBody>
                  <a:tcPr anchor="ctr"/>
                </a:tc>
                <a:tc>
                  <a:txBody>
                    <a:bodyPr/>
                    <a:lstStyle/>
                    <a:p>
                      <a:r>
                        <a:rPr lang="en-US"/>
                        <a:t>1010</a:t>
                      </a:r>
                    </a:p>
                  </a:txBody>
                  <a:tcPr anchor="ctr"/>
                </a:tc>
                <a:tc>
                  <a:txBody>
                    <a:bodyPr/>
                    <a:lstStyle/>
                    <a:p>
                      <a:r>
                        <a:rPr lang="en-US" dirty="0"/>
                        <a:t>1111</a:t>
                      </a:r>
                    </a:p>
                  </a:txBody>
                  <a:tcPr anchor="ctr"/>
                </a:tc>
                <a:extLst>
                  <a:ext uri="{0D108BD9-81ED-4DB2-BD59-A6C34878D82A}">
                    <a16:rowId xmlns:a16="http://schemas.microsoft.com/office/drawing/2014/main" val="2945342751"/>
                  </a:ext>
                </a:extLst>
              </a:tr>
            </a:tbl>
          </a:graphicData>
        </a:graphic>
      </p:graphicFrame>
    </p:spTree>
    <p:extLst>
      <p:ext uri="{BB962C8B-B14F-4D97-AF65-F5344CB8AC3E}">
        <p14:creationId xmlns:p14="http://schemas.microsoft.com/office/powerpoint/2010/main" val="280438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812ECD-3D96-BFBA-7F25-CF73174CAD88}"/>
              </a:ext>
            </a:extLst>
          </p:cNvPr>
          <p:cNvSpPr txBox="1"/>
          <p:nvPr/>
        </p:nvSpPr>
        <p:spPr>
          <a:xfrm>
            <a:off x="642341" y="1453795"/>
            <a:ext cx="2155698" cy="369332"/>
          </a:xfrm>
          <a:prstGeom prst="rect">
            <a:avLst/>
          </a:prstGeom>
          <a:noFill/>
        </p:spPr>
        <p:txBody>
          <a:bodyPr wrap="square">
            <a:spAutoFit/>
          </a:bodyPr>
          <a:lstStyle/>
          <a:p>
            <a:r>
              <a:rPr lang="en-US" b="1" dirty="0"/>
              <a:t>Counting Sheep :</a:t>
            </a:r>
          </a:p>
        </p:txBody>
      </p:sp>
      <p:pic>
        <p:nvPicPr>
          <p:cNvPr id="12" name="Picture 11">
            <a:extLst>
              <a:ext uri="{FF2B5EF4-FFF2-40B4-BE49-F238E27FC236}">
                <a16:creationId xmlns:a16="http://schemas.microsoft.com/office/drawing/2014/main" id="{9D18FF15-8576-A04F-7CDA-4E47EFA824CF}"/>
              </a:ext>
            </a:extLst>
          </p:cNvPr>
          <p:cNvPicPr>
            <a:picLocks noChangeAspect="1"/>
          </p:cNvPicPr>
          <p:nvPr/>
        </p:nvPicPr>
        <p:blipFill>
          <a:blip r:embed="rId2"/>
          <a:stretch>
            <a:fillRect/>
          </a:stretch>
        </p:blipFill>
        <p:spPr>
          <a:xfrm>
            <a:off x="2663877" y="2752152"/>
            <a:ext cx="6535062" cy="2743583"/>
          </a:xfrm>
          <a:prstGeom prst="rect">
            <a:avLst/>
          </a:prstGeom>
        </p:spPr>
      </p:pic>
      <p:sp>
        <p:nvSpPr>
          <p:cNvPr id="14" name="TextBox 13">
            <a:extLst>
              <a:ext uri="{FF2B5EF4-FFF2-40B4-BE49-F238E27FC236}">
                <a16:creationId xmlns:a16="http://schemas.microsoft.com/office/drawing/2014/main" id="{B6E38954-937B-D911-B470-7A683D3E91E8}"/>
              </a:ext>
            </a:extLst>
          </p:cNvPr>
          <p:cNvSpPr txBox="1"/>
          <p:nvPr/>
        </p:nvSpPr>
        <p:spPr>
          <a:xfrm>
            <a:off x="642340" y="1897487"/>
            <a:ext cx="10760227" cy="369332"/>
          </a:xfrm>
          <a:prstGeom prst="rect">
            <a:avLst/>
          </a:prstGeom>
          <a:noFill/>
        </p:spPr>
        <p:txBody>
          <a:bodyPr wrap="square">
            <a:spAutoFit/>
          </a:bodyPr>
          <a:lstStyle/>
          <a:p>
            <a:pPr marL="285750" indent="-285750">
              <a:buFont typeface="Arial" panose="020B0604020202020204" pitchFamily="34" charset="0"/>
              <a:buChar char="•"/>
            </a:pPr>
            <a:r>
              <a:rPr lang="en-US" dirty="0"/>
              <a:t>Scenario: You are a person from the pre-historic era, without any number system!</a:t>
            </a:r>
          </a:p>
        </p:txBody>
      </p:sp>
      <p:cxnSp>
        <p:nvCxnSpPr>
          <p:cNvPr id="15" name="Straight Connector 14">
            <a:extLst>
              <a:ext uri="{FF2B5EF4-FFF2-40B4-BE49-F238E27FC236}">
                <a16:creationId xmlns:a16="http://schemas.microsoft.com/office/drawing/2014/main" id="{86D060DF-C2D8-2504-970B-DFFD0B35DCF3}"/>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E926DC9-7A6D-C0FC-A5AB-CCC5C48A4A58}"/>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5</a:t>
            </a:r>
          </a:p>
        </p:txBody>
      </p:sp>
      <p:sp>
        <p:nvSpPr>
          <p:cNvPr id="3" name="Slide Number Placeholder 2">
            <a:extLst>
              <a:ext uri="{FF2B5EF4-FFF2-40B4-BE49-F238E27FC236}">
                <a16:creationId xmlns:a16="http://schemas.microsoft.com/office/drawing/2014/main" id="{86F97DCD-ADAC-16DE-18F1-9EE962DACF57}"/>
              </a:ext>
            </a:extLst>
          </p:cNvPr>
          <p:cNvSpPr>
            <a:spLocks noGrp="1"/>
          </p:cNvSpPr>
          <p:nvPr>
            <p:ph type="sldNum" sz="quarter" idx="12"/>
          </p:nvPr>
        </p:nvSpPr>
        <p:spPr/>
        <p:txBody>
          <a:bodyPr/>
          <a:lstStyle/>
          <a:p>
            <a:fld id="{A58F7FCD-7245-4342-A326-69F8B3EBD0D5}" type="slidenum">
              <a:rPr lang="en-US" smtClean="0"/>
              <a:t>6</a:t>
            </a:fld>
            <a:endParaRPr lang="en-US"/>
          </a:p>
        </p:txBody>
      </p:sp>
    </p:spTree>
    <p:extLst>
      <p:ext uri="{BB962C8B-B14F-4D97-AF65-F5344CB8AC3E}">
        <p14:creationId xmlns:p14="http://schemas.microsoft.com/office/powerpoint/2010/main" val="590317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Binary to Gray Code</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60</a:t>
            </a:fld>
            <a:endParaRPr lang="en-US"/>
          </a:p>
        </p:txBody>
      </p:sp>
      <p:sp>
        <p:nvSpPr>
          <p:cNvPr id="8" name="TextBox 7">
            <a:extLst>
              <a:ext uri="{FF2B5EF4-FFF2-40B4-BE49-F238E27FC236}">
                <a16:creationId xmlns:a16="http://schemas.microsoft.com/office/drawing/2014/main" id="{0AFAB191-3385-BEF6-4FD3-F82F8822B1E3}"/>
              </a:ext>
            </a:extLst>
          </p:cNvPr>
          <p:cNvSpPr txBox="1"/>
          <p:nvPr/>
        </p:nvSpPr>
        <p:spPr>
          <a:xfrm>
            <a:off x="561975" y="1385411"/>
            <a:ext cx="11260570" cy="1938992"/>
          </a:xfrm>
          <a:prstGeom prst="rect">
            <a:avLst/>
          </a:prstGeom>
          <a:noFill/>
        </p:spPr>
        <p:txBody>
          <a:bodyPr wrap="square">
            <a:spAutoFit/>
          </a:bodyPr>
          <a:lstStyle/>
          <a:p>
            <a:r>
              <a:rPr lang="en-US" sz="2400" dirty="0"/>
              <a:t>• Step1 : Record the MSB as it is</a:t>
            </a:r>
          </a:p>
          <a:p>
            <a:endParaRPr lang="en-US" sz="2400" dirty="0"/>
          </a:p>
          <a:p>
            <a:r>
              <a:rPr lang="en-US" sz="2400" dirty="0"/>
              <a:t>• Step 2 : Add the MSB to the next bit, record the sum and neglect the carry</a:t>
            </a:r>
          </a:p>
          <a:p>
            <a:endParaRPr lang="en-US" sz="2400" dirty="0"/>
          </a:p>
          <a:p>
            <a:r>
              <a:rPr lang="en-US" sz="2400" dirty="0"/>
              <a:t>• Step 3 : Repeat the process</a:t>
            </a:r>
          </a:p>
        </p:txBody>
      </p:sp>
      <p:pic>
        <p:nvPicPr>
          <p:cNvPr id="10" name="Picture 9">
            <a:extLst>
              <a:ext uri="{FF2B5EF4-FFF2-40B4-BE49-F238E27FC236}">
                <a16:creationId xmlns:a16="http://schemas.microsoft.com/office/drawing/2014/main" id="{405AE480-F1DF-E6F3-957E-6D0EC5F77A08}"/>
              </a:ext>
            </a:extLst>
          </p:cNvPr>
          <p:cNvPicPr>
            <a:picLocks noChangeAspect="1"/>
          </p:cNvPicPr>
          <p:nvPr/>
        </p:nvPicPr>
        <p:blipFill>
          <a:blip r:embed="rId2"/>
          <a:stretch>
            <a:fillRect/>
          </a:stretch>
        </p:blipFill>
        <p:spPr>
          <a:xfrm>
            <a:off x="3566962" y="3676122"/>
            <a:ext cx="5058076" cy="2137373"/>
          </a:xfrm>
          <a:prstGeom prst="rect">
            <a:avLst/>
          </a:prstGeom>
        </p:spPr>
      </p:pic>
    </p:spTree>
    <p:extLst>
      <p:ext uri="{BB962C8B-B14F-4D97-AF65-F5344CB8AC3E}">
        <p14:creationId xmlns:p14="http://schemas.microsoft.com/office/powerpoint/2010/main" val="1845276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Gray Code to Binary </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0144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BD51545-D004-040F-9847-7D437DCE25D0}"/>
              </a:ext>
            </a:extLst>
          </p:cNvPr>
          <p:cNvSpPr>
            <a:spLocks noGrp="1"/>
          </p:cNvSpPr>
          <p:nvPr>
            <p:ph type="sldNum" sz="quarter" idx="12"/>
          </p:nvPr>
        </p:nvSpPr>
        <p:spPr/>
        <p:txBody>
          <a:bodyPr/>
          <a:lstStyle/>
          <a:p>
            <a:fld id="{A58F7FCD-7245-4342-A326-69F8B3EBD0D5}" type="slidenum">
              <a:rPr lang="en-US" smtClean="0"/>
              <a:t>61</a:t>
            </a:fld>
            <a:endParaRPr lang="en-US"/>
          </a:p>
        </p:txBody>
      </p:sp>
      <p:sp>
        <p:nvSpPr>
          <p:cNvPr id="8" name="TextBox 7">
            <a:extLst>
              <a:ext uri="{FF2B5EF4-FFF2-40B4-BE49-F238E27FC236}">
                <a16:creationId xmlns:a16="http://schemas.microsoft.com/office/drawing/2014/main" id="{0AFAB191-3385-BEF6-4FD3-F82F8822B1E3}"/>
              </a:ext>
            </a:extLst>
          </p:cNvPr>
          <p:cNvSpPr txBox="1"/>
          <p:nvPr/>
        </p:nvSpPr>
        <p:spPr>
          <a:xfrm>
            <a:off x="561975" y="1385411"/>
            <a:ext cx="11260570" cy="1938992"/>
          </a:xfrm>
          <a:prstGeom prst="rect">
            <a:avLst/>
          </a:prstGeom>
          <a:noFill/>
        </p:spPr>
        <p:txBody>
          <a:bodyPr wrap="square">
            <a:spAutoFit/>
          </a:bodyPr>
          <a:lstStyle/>
          <a:p>
            <a:r>
              <a:rPr lang="en-US" sz="2400" dirty="0"/>
              <a:t>• Step1 : Record the MSB as it is</a:t>
            </a:r>
          </a:p>
          <a:p>
            <a:endParaRPr lang="en-US" sz="2400" dirty="0"/>
          </a:p>
          <a:p>
            <a:r>
              <a:rPr lang="en-US" sz="2400" dirty="0"/>
              <a:t>• Step 2 : Add MSB to the next bit of Gray code, record the sum and neglect the carry</a:t>
            </a:r>
          </a:p>
          <a:p>
            <a:r>
              <a:rPr lang="en-US" sz="2400" dirty="0"/>
              <a:t> </a:t>
            </a:r>
          </a:p>
          <a:p>
            <a:r>
              <a:rPr lang="en-US" sz="2400" dirty="0"/>
              <a:t>• Step 3 : Repeat the process</a:t>
            </a:r>
          </a:p>
        </p:txBody>
      </p:sp>
      <p:pic>
        <p:nvPicPr>
          <p:cNvPr id="7" name="Picture 6">
            <a:extLst>
              <a:ext uri="{FF2B5EF4-FFF2-40B4-BE49-F238E27FC236}">
                <a16:creationId xmlns:a16="http://schemas.microsoft.com/office/drawing/2014/main" id="{6D26430C-9FF1-EE01-AB18-4CF06EC57B42}"/>
              </a:ext>
            </a:extLst>
          </p:cNvPr>
          <p:cNvPicPr>
            <a:picLocks noChangeAspect="1"/>
          </p:cNvPicPr>
          <p:nvPr/>
        </p:nvPicPr>
        <p:blipFill>
          <a:blip r:embed="rId2"/>
          <a:stretch>
            <a:fillRect/>
          </a:stretch>
        </p:blipFill>
        <p:spPr>
          <a:xfrm>
            <a:off x="3838274" y="3698885"/>
            <a:ext cx="4305901" cy="2295845"/>
          </a:xfrm>
          <a:prstGeom prst="rect">
            <a:avLst/>
          </a:prstGeom>
        </p:spPr>
      </p:pic>
    </p:spTree>
    <p:extLst>
      <p:ext uri="{BB962C8B-B14F-4D97-AF65-F5344CB8AC3E}">
        <p14:creationId xmlns:p14="http://schemas.microsoft.com/office/powerpoint/2010/main" val="1485780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Representation using binary numbers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1991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40DA84-BBF6-364A-CF75-D59C31CF1BD0}"/>
              </a:ext>
            </a:extLst>
          </p:cNvPr>
          <p:cNvSpPr txBox="1"/>
          <p:nvPr/>
        </p:nvSpPr>
        <p:spPr>
          <a:xfrm>
            <a:off x="729673" y="1588655"/>
            <a:ext cx="10418618" cy="2246769"/>
          </a:xfrm>
          <a:prstGeom prst="rect">
            <a:avLst/>
          </a:prstGeom>
          <a:noFill/>
        </p:spPr>
        <p:txBody>
          <a:bodyPr wrap="square" rtlCol="0">
            <a:spAutoFit/>
          </a:bodyPr>
          <a:lstStyle/>
          <a:p>
            <a:r>
              <a:rPr lang="en-US" sz="2800" dirty="0"/>
              <a:t>Try yourself  : </a:t>
            </a:r>
          </a:p>
          <a:p>
            <a:endParaRPr lang="en-US" sz="2800" dirty="0"/>
          </a:p>
          <a:p>
            <a:endParaRPr lang="en-US" sz="2800" dirty="0"/>
          </a:p>
          <a:p>
            <a:pPr marL="285750" indent="-285750">
              <a:buFont typeface="Arial" panose="020B0604020202020204" pitchFamily="34" charset="0"/>
              <a:buChar char="•"/>
            </a:pPr>
            <a:r>
              <a:rPr lang="en-US" sz="2800" dirty="0"/>
              <a:t>You want to represent all the countries in the world, using binary numbers. How many bits are required to do so?</a:t>
            </a:r>
          </a:p>
        </p:txBody>
      </p:sp>
      <p:pic>
        <p:nvPicPr>
          <p:cNvPr id="11" name="Picture 10" descr="A person looking at math equations&#10;&#10;Description automatically generated">
            <a:extLst>
              <a:ext uri="{FF2B5EF4-FFF2-40B4-BE49-F238E27FC236}">
                <a16:creationId xmlns:a16="http://schemas.microsoft.com/office/drawing/2014/main" id="{DFD8B464-8443-757E-61D0-563E537F5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076" y="3959364"/>
            <a:ext cx="2993811" cy="1912713"/>
          </a:xfrm>
          <a:prstGeom prst="rect">
            <a:avLst/>
          </a:prstGeom>
        </p:spPr>
      </p:pic>
      <p:sp>
        <p:nvSpPr>
          <p:cNvPr id="3" name="Slide Number Placeholder 2">
            <a:extLst>
              <a:ext uri="{FF2B5EF4-FFF2-40B4-BE49-F238E27FC236}">
                <a16:creationId xmlns:a16="http://schemas.microsoft.com/office/drawing/2014/main" id="{72636516-0A1C-4227-69CE-848F4597AD33}"/>
              </a:ext>
            </a:extLst>
          </p:cNvPr>
          <p:cNvSpPr>
            <a:spLocks noGrp="1"/>
          </p:cNvSpPr>
          <p:nvPr>
            <p:ph type="sldNum" sz="quarter" idx="12"/>
          </p:nvPr>
        </p:nvSpPr>
        <p:spPr/>
        <p:txBody>
          <a:bodyPr/>
          <a:lstStyle/>
          <a:p>
            <a:fld id="{A58F7FCD-7245-4342-A326-69F8B3EBD0D5}" type="slidenum">
              <a:rPr lang="en-US" smtClean="0"/>
              <a:t>62</a:t>
            </a:fld>
            <a:endParaRPr lang="en-US"/>
          </a:p>
        </p:txBody>
      </p:sp>
    </p:spTree>
    <p:extLst>
      <p:ext uri="{BB962C8B-B14F-4D97-AF65-F5344CB8AC3E}">
        <p14:creationId xmlns:p14="http://schemas.microsoft.com/office/powerpoint/2010/main" val="2258631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Representation using binary numbers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1991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40DA84-BBF6-364A-CF75-D59C31CF1BD0}"/>
              </a:ext>
            </a:extLst>
          </p:cNvPr>
          <p:cNvSpPr txBox="1"/>
          <p:nvPr/>
        </p:nvSpPr>
        <p:spPr>
          <a:xfrm>
            <a:off x="729673" y="1588655"/>
            <a:ext cx="10418618" cy="3539430"/>
          </a:xfrm>
          <a:prstGeom prst="rect">
            <a:avLst/>
          </a:prstGeom>
          <a:noFill/>
        </p:spPr>
        <p:txBody>
          <a:bodyPr wrap="square" rtlCol="0">
            <a:spAutoFit/>
          </a:bodyPr>
          <a:lstStyle/>
          <a:p>
            <a:r>
              <a:rPr lang="en-US" sz="2800" dirty="0"/>
              <a:t>Try yourself  : </a:t>
            </a:r>
          </a:p>
          <a:p>
            <a:endParaRPr lang="en-US" sz="2800" dirty="0"/>
          </a:p>
          <a:p>
            <a:endParaRPr lang="en-US" sz="2800" dirty="0"/>
          </a:p>
          <a:p>
            <a:pPr marL="285750" indent="-285750">
              <a:buFont typeface="Arial" panose="020B0604020202020204" pitchFamily="34" charset="0"/>
              <a:buChar char="•"/>
            </a:pPr>
            <a:r>
              <a:rPr lang="en-US" sz="2800" dirty="0"/>
              <a:t>You want to represent all the countries in the world, using binary numbers. How many bits are required to do so?</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Total number of countries = 195</a:t>
            </a:r>
          </a:p>
          <a:p>
            <a:pPr marL="285750" indent="-285750">
              <a:buFont typeface="Arial" panose="020B0604020202020204" pitchFamily="34" charset="0"/>
              <a:buChar char="•"/>
            </a:pPr>
            <a:r>
              <a:rPr lang="en-US" sz="2800" dirty="0"/>
              <a:t>Ans: 8 bits</a:t>
            </a:r>
          </a:p>
        </p:txBody>
      </p:sp>
      <p:pic>
        <p:nvPicPr>
          <p:cNvPr id="6" name="Picture 5" descr="A person with a mustache holding his hand to his face&#10;&#10;Description automatically generated">
            <a:extLst>
              <a:ext uri="{FF2B5EF4-FFF2-40B4-BE49-F238E27FC236}">
                <a16:creationId xmlns:a16="http://schemas.microsoft.com/office/drawing/2014/main" id="{D3A5C7D1-45AC-2D92-74FB-9DB55D389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512" y="3729524"/>
            <a:ext cx="4134628" cy="2342277"/>
          </a:xfrm>
          <a:prstGeom prst="rect">
            <a:avLst/>
          </a:prstGeom>
        </p:spPr>
      </p:pic>
      <p:sp>
        <p:nvSpPr>
          <p:cNvPr id="3" name="Slide Number Placeholder 2">
            <a:extLst>
              <a:ext uri="{FF2B5EF4-FFF2-40B4-BE49-F238E27FC236}">
                <a16:creationId xmlns:a16="http://schemas.microsoft.com/office/drawing/2014/main" id="{637DD7EA-E449-657F-1890-912C1E282499}"/>
              </a:ext>
            </a:extLst>
          </p:cNvPr>
          <p:cNvSpPr>
            <a:spLocks noGrp="1"/>
          </p:cNvSpPr>
          <p:nvPr>
            <p:ph type="sldNum" sz="quarter" idx="12"/>
          </p:nvPr>
        </p:nvSpPr>
        <p:spPr/>
        <p:txBody>
          <a:bodyPr/>
          <a:lstStyle/>
          <a:p>
            <a:fld id="{A58F7FCD-7245-4342-A326-69F8B3EBD0D5}" type="slidenum">
              <a:rPr lang="en-US" smtClean="0"/>
              <a:t>63</a:t>
            </a:fld>
            <a:endParaRPr lang="en-US"/>
          </a:p>
        </p:txBody>
      </p:sp>
    </p:spTree>
    <p:extLst>
      <p:ext uri="{BB962C8B-B14F-4D97-AF65-F5344CB8AC3E}">
        <p14:creationId xmlns:p14="http://schemas.microsoft.com/office/powerpoint/2010/main" val="3855978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Representation using binary numbers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1991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40DA84-BBF6-364A-CF75-D59C31CF1BD0}"/>
              </a:ext>
            </a:extLst>
          </p:cNvPr>
          <p:cNvSpPr txBox="1"/>
          <p:nvPr/>
        </p:nvSpPr>
        <p:spPr>
          <a:xfrm>
            <a:off x="729673" y="1588655"/>
            <a:ext cx="10418618" cy="1384995"/>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t>Suppose you have a register that can contain 4 bits, how many elements/ pieces of information can you represent?</a:t>
            </a:r>
          </a:p>
        </p:txBody>
      </p:sp>
      <p:pic>
        <p:nvPicPr>
          <p:cNvPr id="10" name="Picture 9" descr="A cartoon of a person behind a computer&#10;&#10;Description automatically generated">
            <a:extLst>
              <a:ext uri="{FF2B5EF4-FFF2-40B4-BE49-F238E27FC236}">
                <a16:creationId xmlns:a16="http://schemas.microsoft.com/office/drawing/2014/main" id="{359F2C24-8A38-DA3D-A73F-94E989ABBB63}"/>
              </a:ext>
            </a:extLst>
          </p:cNvPr>
          <p:cNvPicPr>
            <a:picLocks noChangeAspect="1"/>
          </p:cNvPicPr>
          <p:nvPr/>
        </p:nvPicPr>
        <p:blipFill rotWithShape="1">
          <a:blip r:embed="rId2">
            <a:extLst>
              <a:ext uri="{28A0092B-C50C-407E-A947-70E740481C1C}">
                <a14:useLocalDpi xmlns:a14="http://schemas.microsoft.com/office/drawing/2010/main" val="0"/>
              </a:ext>
            </a:extLst>
          </a:blip>
          <a:srcRect b="12368"/>
          <a:stretch/>
        </p:blipFill>
        <p:spPr>
          <a:xfrm>
            <a:off x="4217408" y="3835424"/>
            <a:ext cx="2883187" cy="1968887"/>
          </a:xfrm>
          <a:prstGeom prst="rect">
            <a:avLst/>
          </a:prstGeom>
        </p:spPr>
      </p:pic>
      <p:sp>
        <p:nvSpPr>
          <p:cNvPr id="3" name="Slide Number Placeholder 2">
            <a:extLst>
              <a:ext uri="{FF2B5EF4-FFF2-40B4-BE49-F238E27FC236}">
                <a16:creationId xmlns:a16="http://schemas.microsoft.com/office/drawing/2014/main" id="{FACB2FD5-2F00-1AC4-3DEB-27B3103CF1EF}"/>
              </a:ext>
            </a:extLst>
          </p:cNvPr>
          <p:cNvSpPr>
            <a:spLocks noGrp="1"/>
          </p:cNvSpPr>
          <p:nvPr>
            <p:ph type="sldNum" sz="quarter" idx="12"/>
          </p:nvPr>
        </p:nvSpPr>
        <p:spPr/>
        <p:txBody>
          <a:bodyPr/>
          <a:lstStyle/>
          <a:p>
            <a:fld id="{A58F7FCD-7245-4342-A326-69F8B3EBD0D5}" type="slidenum">
              <a:rPr lang="en-US" smtClean="0"/>
              <a:t>64</a:t>
            </a:fld>
            <a:endParaRPr lang="en-US"/>
          </a:p>
        </p:txBody>
      </p:sp>
    </p:spTree>
    <p:extLst>
      <p:ext uri="{BB962C8B-B14F-4D97-AF65-F5344CB8AC3E}">
        <p14:creationId xmlns:p14="http://schemas.microsoft.com/office/powerpoint/2010/main" val="833229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Representation using binary numbers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561991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642C8FF-F5D2-7706-8E34-C6087A875F30}"/>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40DA84-BBF6-364A-CF75-D59C31CF1BD0}"/>
              </a:ext>
            </a:extLst>
          </p:cNvPr>
          <p:cNvSpPr txBox="1"/>
          <p:nvPr/>
        </p:nvSpPr>
        <p:spPr>
          <a:xfrm>
            <a:off x="729673" y="1588655"/>
            <a:ext cx="10418618" cy="2246769"/>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t>Suppose you have a register that can contain 4 bits, how many elements/ pieces of information can you represent?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Ans: 2</a:t>
            </a:r>
            <a:r>
              <a:rPr lang="en-US" sz="2800" baseline="30000" dirty="0"/>
              <a:t>n </a:t>
            </a:r>
            <a:r>
              <a:rPr lang="en-US" sz="2800" dirty="0"/>
              <a:t>= 2</a:t>
            </a:r>
            <a:r>
              <a:rPr lang="en-US" sz="2800" baseline="30000" dirty="0"/>
              <a:t>4</a:t>
            </a:r>
            <a:r>
              <a:rPr lang="en-US" sz="2800" dirty="0"/>
              <a:t>= 16</a:t>
            </a:r>
            <a:endParaRPr lang="en-US" sz="2800" baseline="30000" dirty="0"/>
          </a:p>
        </p:txBody>
      </p:sp>
      <p:pic>
        <p:nvPicPr>
          <p:cNvPr id="6" name="Picture 5">
            <a:extLst>
              <a:ext uri="{FF2B5EF4-FFF2-40B4-BE49-F238E27FC236}">
                <a16:creationId xmlns:a16="http://schemas.microsoft.com/office/drawing/2014/main" id="{8094C37A-DAB8-DD0B-3C41-0F0246A56034}"/>
              </a:ext>
            </a:extLst>
          </p:cNvPr>
          <p:cNvPicPr>
            <a:picLocks noChangeAspect="1"/>
          </p:cNvPicPr>
          <p:nvPr/>
        </p:nvPicPr>
        <p:blipFill>
          <a:blip r:embed="rId2"/>
          <a:stretch>
            <a:fillRect/>
          </a:stretch>
        </p:blipFill>
        <p:spPr>
          <a:xfrm>
            <a:off x="4276637" y="3322974"/>
            <a:ext cx="3324689" cy="2600688"/>
          </a:xfrm>
          <a:prstGeom prst="rect">
            <a:avLst/>
          </a:prstGeom>
        </p:spPr>
      </p:pic>
      <p:sp>
        <p:nvSpPr>
          <p:cNvPr id="3" name="Slide Number Placeholder 2">
            <a:extLst>
              <a:ext uri="{FF2B5EF4-FFF2-40B4-BE49-F238E27FC236}">
                <a16:creationId xmlns:a16="http://schemas.microsoft.com/office/drawing/2014/main" id="{50E3A432-B1EB-1252-86B6-7D8F6AB927AA}"/>
              </a:ext>
            </a:extLst>
          </p:cNvPr>
          <p:cNvSpPr>
            <a:spLocks noGrp="1"/>
          </p:cNvSpPr>
          <p:nvPr>
            <p:ph type="sldNum" sz="quarter" idx="12"/>
          </p:nvPr>
        </p:nvSpPr>
        <p:spPr/>
        <p:txBody>
          <a:bodyPr/>
          <a:lstStyle/>
          <a:p>
            <a:fld id="{A58F7FCD-7245-4342-A326-69F8B3EBD0D5}" type="slidenum">
              <a:rPr lang="en-US" smtClean="0"/>
              <a:t>65</a:t>
            </a:fld>
            <a:endParaRPr lang="en-US"/>
          </a:p>
        </p:txBody>
      </p:sp>
    </p:spTree>
    <p:extLst>
      <p:ext uri="{BB962C8B-B14F-4D97-AF65-F5344CB8AC3E}">
        <p14:creationId xmlns:p14="http://schemas.microsoft.com/office/powerpoint/2010/main" val="2553051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holding a glass of wine&#10;&#10;Description automatically generated">
            <a:extLst>
              <a:ext uri="{FF2B5EF4-FFF2-40B4-BE49-F238E27FC236}">
                <a16:creationId xmlns:a16="http://schemas.microsoft.com/office/drawing/2014/main" id="{8296E0B1-88B5-1DE8-9378-69B8FBAFB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429" y="1468016"/>
            <a:ext cx="7137141" cy="4758094"/>
          </a:xfrm>
          <a:prstGeom prst="rect">
            <a:avLst/>
          </a:prstGeom>
        </p:spPr>
      </p:pic>
      <p:sp>
        <p:nvSpPr>
          <p:cNvPr id="2" name="Slide Number Placeholder 1">
            <a:extLst>
              <a:ext uri="{FF2B5EF4-FFF2-40B4-BE49-F238E27FC236}">
                <a16:creationId xmlns:a16="http://schemas.microsoft.com/office/drawing/2014/main" id="{54016364-330D-ABA2-C7A9-117F71B234B1}"/>
              </a:ext>
            </a:extLst>
          </p:cNvPr>
          <p:cNvSpPr>
            <a:spLocks noGrp="1"/>
          </p:cNvSpPr>
          <p:nvPr>
            <p:ph type="sldNum" sz="quarter" idx="12"/>
          </p:nvPr>
        </p:nvSpPr>
        <p:spPr/>
        <p:txBody>
          <a:bodyPr/>
          <a:lstStyle/>
          <a:p>
            <a:fld id="{A58F7FCD-7245-4342-A326-69F8B3EBD0D5}" type="slidenum">
              <a:rPr lang="en-US" smtClean="0"/>
              <a:t>66</a:t>
            </a:fld>
            <a:endParaRPr lang="en-US"/>
          </a:p>
        </p:txBody>
      </p:sp>
    </p:spTree>
    <p:extLst>
      <p:ext uri="{BB962C8B-B14F-4D97-AF65-F5344CB8AC3E}">
        <p14:creationId xmlns:p14="http://schemas.microsoft.com/office/powerpoint/2010/main" val="218789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E38954-937B-D911-B470-7A683D3E91E8}"/>
              </a:ext>
            </a:extLst>
          </p:cNvPr>
          <p:cNvSpPr txBox="1"/>
          <p:nvPr/>
        </p:nvSpPr>
        <p:spPr>
          <a:xfrm>
            <a:off x="642341" y="1385423"/>
            <a:ext cx="10760227" cy="369332"/>
          </a:xfrm>
          <a:prstGeom prst="rect">
            <a:avLst/>
          </a:prstGeom>
          <a:noFill/>
        </p:spPr>
        <p:txBody>
          <a:bodyPr wrap="square">
            <a:spAutoFit/>
          </a:bodyPr>
          <a:lstStyle/>
          <a:p>
            <a:pPr marL="285750" indent="-285750">
              <a:buFont typeface="Arial" panose="020B0604020202020204" pitchFamily="34" charset="0"/>
              <a:buChar char="•"/>
            </a:pPr>
            <a:r>
              <a:rPr lang="en-US" dirty="0"/>
              <a:t>Simple Approach : </a:t>
            </a:r>
          </a:p>
        </p:txBody>
      </p:sp>
      <p:pic>
        <p:nvPicPr>
          <p:cNvPr id="5" name="Picture 4">
            <a:extLst>
              <a:ext uri="{FF2B5EF4-FFF2-40B4-BE49-F238E27FC236}">
                <a16:creationId xmlns:a16="http://schemas.microsoft.com/office/drawing/2014/main" id="{3053E749-74D5-0E3D-DAE0-A4B774467E5D}"/>
              </a:ext>
            </a:extLst>
          </p:cNvPr>
          <p:cNvPicPr>
            <a:picLocks noChangeAspect="1"/>
          </p:cNvPicPr>
          <p:nvPr/>
        </p:nvPicPr>
        <p:blipFill>
          <a:blip r:embed="rId2"/>
          <a:stretch>
            <a:fillRect/>
          </a:stretch>
        </p:blipFill>
        <p:spPr>
          <a:xfrm>
            <a:off x="1584932" y="2500183"/>
            <a:ext cx="8583223" cy="1857634"/>
          </a:xfrm>
          <a:prstGeom prst="rect">
            <a:avLst/>
          </a:prstGeom>
        </p:spPr>
      </p:pic>
      <p:cxnSp>
        <p:nvCxnSpPr>
          <p:cNvPr id="6" name="Straight Connector 5">
            <a:extLst>
              <a:ext uri="{FF2B5EF4-FFF2-40B4-BE49-F238E27FC236}">
                <a16:creationId xmlns:a16="http://schemas.microsoft.com/office/drawing/2014/main" id="{238440D1-CB7F-1F83-8893-A9FD157C62AF}"/>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4C0D16B-4CB3-C55C-A08D-6A3496FF1A43}"/>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6</a:t>
            </a:r>
          </a:p>
        </p:txBody>
      </p:sp>
      <p:sp>
        <p:nvSpPr>
          <p:cNvPr id="3" name="Slide Number Placeholder 2">
            <a:extLst>
              <a:ext uri="{FF2B5EF4-FFF2-40B4-BE49-F238E27FC236}">
                <a16:creationId xmlns:a16="http://schemas.microsoft.com/office/drawing/2014/main" id="{83594F12-E281-2397-F3D0-21DB19AEF36A}"/>
              </a:ext>
            </a:extLst>
          </p:cNvPr>
          <p:cNvSpPr>
            <a:spLocks noGrp="1"/>
          </p:cNvSpPr>
          <p:nvPr>
            <p:ph type="sldNum" sz="quarter" idx="12"/>
          </p:nvPr>
        </p:nvSpPr>
        <p:spPr/>
        <p:txBody>
          <a:bodyPr/>
          <a:lstStyle/>
          <a:p>
            <a:fld id="{A58F7FCD-7245-4342-A326-69F8B3EBD0D5}" type="slidenum">
              <a:rPr lang="en-US" smtClean="0"/>
              <a:t>7</a:t>
            </a:fld>
            <a:endParaRPr lang="en-US"/>
          </a:p>
        </p:txBody>
      </p:sp>
    </p:spTree>
    <p:extLst>
      <p:ext uri="{BB962C8B-B14F-4D97-AF65-F5344CB8AC3E}">
        <p14:creationId xmlns:p14="http://schemas.microsoft.com/office/powerpoint/2010/main" val="414342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812ECD-3D96-BFBA-7F25-CF73174CAD88}"/>
              </a:ext>
            </a:extLst>
          </p:cNvPr>
          <p:cNvSpPr txBox="1"/>
          <p:nvPr/>
        </p:nvSpPr>
        <p:spPr>
          <a:xfrm>
            <a:off x="642341" y="1453795"/>
            <a:ext cx="2155698" cy="369332"/>
          </a:xfrm>
          <a:prstGeom prst="rect">
            <a:avLst/>
          </a:prstGeom>
          <a:noFill/>
        </p:spPr>
        <p:txBody>
          <a:bodyPr wrap="square">
            <a:spAutoFit/>
          </a:bodyPr>
          <a:lstStyle/>
          <a:p>
            <a:r>
              <a:rPr lang="en-US" b="1" dirty="0"/>
              <a:t>Counting Sheep :</a:t>
            </a:r>
          </a:p>
        </p:txBody>
      </p:sp>
      <p:pic>
        <p:nvPicPr>
          <p:cNvPr id="6" name="Picture 5">
            <a:extLst>
              <a:ext uri="{FF2B5EF4-FFF2-40B4-BE49-F238E27FC236}">
                <a16:creationId xmlns:a16="http://schemas.microsoft.com/office/drawing/2014/main" id="{4C5B39A8-BADE-72DD-9FAC-394AF04EF65D}"/>
              </a:ext>
            </a:extLst>
          </p:cNvPr>
          <p:cNvPicPr>
            <a:picLocks noChangeAspect="1"/>
          </p:cNvPicPr>
          <p:nvPr/>
        </p:nvPicPr>
        <p:blipFill>
          <a:blip r:embed="rId2"/>
          <a:stretch>
            <a:fillRect/>
          </a:stretch>
        </p:blipFill>
        <p:spPr>
          <a:xfrm>
            <a:off x="827940" y="2573446"/>
            <a:ext cx="10536120" cy="2991267"/>
          </a:xfrm>
          <a:prstGeom prst="rect">
            <a:avLst/>
          </a:prstGeom>
        </p:spPr>
      </p:pic>
      <p:sp>
        <p:nvSpPr>
          <p:cNvPr id="3" name="TextBox 2">
            <a:extLst>
              <a:ext uri="{FF2B5EF4-FFF2-40B4-BE49-F238E27FC236}">
                <a16:creationId xmlns:a16="http://schemas.microsoft.com/office/drawing/2014/main" id="{84B24E5E-4E2F-2E71-BE1E-67D06DD96A91}"/>
              </a:ext>
            </a:extLst>
          </p:cNvPr>
          <p:cNvSpPr txBox="1"/>
          <p:nvPr/>
        </p:nvSpPr>
        <p:spPr>
          <a:xfrm>
            <a:off x="642340" y="1897487"/>
            <a:ext cx="10760227" cy="369332"/>
          </a:xfrm>
          <a:prstGeom prst="rect">
            <a:avLst/>
          </a:prstGeom>
          <a:noFill/>
        </p:spPr>
        <p:txBody>
          <a:bodyPr wrap="square">
            <a:spAutoFit/>
          </a:bodyPr>
          <a:lstStyle/>
          <a:p>
            <a:pPr marL="285750" indent="-285750">
              <a:buFont typeface="Arial" panose="020B0604020202020204" pitchFamily="34" charset="0"/>
              <a:buChar char="•"/>
            </a:pPr>
            <a:r>
              <a:rPr lang="en-US" dirty="0"/>
              <a:t>Now?</a:t>
            </a:r>
          </a:p>
        </p:txBody>
      </p:sp>
      <p:cxnSp>
        <p:nvCxnSpPr>
          <p:cNvPr id="5" name="Straight Connector 4">
            <a:extLst>
              <a:ext uri="{FF2B5EF4-FFF2-40B4-BE49-F238E27FC236}">
                <a16:creationId xmlns:a16="http://schemas.microsoft.com/office/drawing/2014/main" id="{B6B27F79-481B-04FC-3924-E7FB67854642}"/>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3BEB5C6-7CA0-2EC7-C87A-A16569D94D58}"/>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7</a:t>
            </a:r>
          </a:p>
        </p:txBody>
      </p:sp>
      <p:sp>
        <p:nvSpPr>
          <p:cNvPr id="8" name="Slide Number Placeholder 7">
            <a:extLst>
              <a:ext uri="{FF2B5EF4-FFF2-40B4-BE49-F238E27FC236}">
                <a16:creationId xmlns:a16="http://schemas.microsoft.com/office/drawing/2014/main" id="{F282068D-D8D8-55EB-78B3-96695F8F61CB}"/>
              </a:ext>
            </a:extLst>
          </p:cNvPr>
          <p:cNvSpPr>
            <a:spLocks noGrp="1"/>
          </p:cNvSpPr>
          <p:nvPr>
            <p:ph type="sldNum" sz="quarter" idx="12"/>
          </p:nvPr>
        </p:nvSpPr>
        <p:spPr/>
        <p:txBody>
          <a:bodyPr/>
          <a:lstStyle/>
          <a:p>
            <a:fld id="{A58F7FCD-7245-4342-A326-69F8B3EBD0D5}" type="slidenum">
              <a:rPr lang="en-US" smtClean="0"/>
              <a:t>8</a:t>
            </a:fld>
            <a:endParaRPr lang="en-US"/>
          </a:p>
        </p:txBody>
      </p:sp>
    </p:spTree>
    <p:extLst>
      <p:ext uri="{BB962C8B-B14F-4D97-AF65-F5344CB8AC3E}">
        <p14:creationId xmlns:p14="http://schemas.microsoft.com/office/powerpoint/2010/main" val="329256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637E-2AF5-0AA5-1708-7EC203F15B1B}"/>
              </a:ext>
            </a:extLst>
          </p:cNvPr>
          <p:cNvSpPr txBox="1"/>
          <p:nvPr/>
        </p:nvSpPr>
        <p:spPr>
          <a:xfrm>
            <a:off x="642341" y="468911"/>
            <a:ext cx="6883171" cy="584775"/>
          </a:xfrm>
          <a:prstGeom prst="rect">
            <a:avLst/>
          </a:prstGeom>
          <a:noFill/>
        </p:spPr>
        <p:txBody>
          <a:bodyPr wrap="square" rtlCol="0">
            <a:spAutoFit/>
          </a:bodyPr>
          <a:lstStyle/>
          <a:p>
            <a:r>
              <a:rPr lang="en-US" sz="3200" b="1" dirty="0">
                <a:solidFill>
                  <a:srgbClr val="26A09D"/>
                </a:solidFill>
                <a:latin typeface="Bahnschrift Light Condensed" panose="020B0502040204020203" pitchFamily="34" charset="0"/>
                <a:ea typeface="ADLaM Display" panose="020F0502020204030204" pitchFamily="2" charset="0"/>
                <a:cs typeface="ADLaM Display" panose="020F0502020204030204" pitchFamily="2" charset="0"/>
              </a:rPr>
              <a:t>A Brief History of Numbers and Civilizations</a:t>
            </a:r>
          </a:p>
        </p:txBody>
      </p:sp>
      <p:cxnSp>
        <p:nvCxnSpPr>
          <p:cNvPr id="4" name="Straight Connector 3">
            <a:extLst>
              <a:ext uri="{FF2B5EF4-FFF2-40B4-BE49-F238E27FC236}">
                <a16:creationId xmlns:a16="http://schemas.microsoft.com/office/drawing/2014/main" id="{36BF5544-E471-182D-6162-6FA9F99A327A}"/>
              </a:ext>
            </a:extLst>
          </p:cNvPr>
          <p:cNvCxnSpPr>
            <a:cxnSpLocks/>
          </p:cNvCxnSpPr>
          <p:nvPr/>
        </p:nvCxnSpPr>
        <p:spPr>
          <a:xfrm>
            <a:off x="642341" y="1053686"/>
            <a:ext cx="6563131"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812ECD-3D96-BFBA-7F25-CF73174CAD88}"/>
              </a:ext>
            </a:extLst>
          </p:cNvPr>
          <p:cNvSpPr txBox="1"/>
          <p:nvPr/>
        </p:nvSpPr>
        <p:spPr>
          <a:xfrm>
            <a:off x="642341" y="1453795"/>
            <a:ext cx="2155698" cy="369332"/>
          </a:xfrm>
          <a:prstGeom prst="rect">
            <a:avLst/>
          </a:prstGeom>
          <a:noFill/>
        </p:spPr>
        <p:txBody>
          <a:bodyPr wrap="square">
            <a:spAutoFit/>
          </a:bodyPr>
          <a:lstStyle/>
          <a:p>
            <a:r>
              <a:rPr lang="en-US" b="1" dirty="0"/>
              <a:t>Counting Sheep :</a:t>
            </a:r>
          </a:p>
        </p:txBody>
      </p:sp>
      <p:sp>
        <p:nvSpPr>
          <p:cNvPr id="3" name="TextBox 2">
            <a:extLst>
              <a:ext uri="{FF2B5EF4-FFF2-40B4-BE49-F238E27FC236}">
                <a16:creationId xmlns:a16="http://schemas.microsoft.com/office/drawing/2014/main" id="{84B24E5E-4E2F-2E71-BE1E-67D06DD96A91}"/>
              </a:ext>
            </a:extLst>
          </p:cNvPr>
          <p:cNvSpPr txBox="1"/>
          <p:nvPr/>
        </p:nvSpPr>
        <p:spPr>
          <a:xfrm>
            <a:off x="642340" y="1897487"/>
            <a:ext cx="10760227" cy="369332"/>
          </a:xfrm>
          <a:prstGeom prst="rect">
            <a:avLst/>
          </a:prstGeom>
          <a:noFill/>
        </p:spPr>
        <p:txBody>
          <a:bodyPr wrap="square">
            <a:spAutoFit/>
          </a:bodyPr>
          <a:lstStyle/>
          <a:p>
            <a:pPr marL="285750" indent="-285750">
              <a:buFont typeface="Arial" panose="020B0604020202020204" pitchFamily="34" charset="0"/>
              <a:buChar char="•"/>
            </a:pPr>
            <a:r>
              <a:rPr lang="en-US" dirty="0"/>
              <a:t>Develop Different approach according to your need.</a:t>
            </a:r>
          </a:p>
        </p:txBody>
      </p:sp>
      <p:pic>
        <p:nvPicPr>
          <p:cNvPr id="7" name="Picture 6">
            <a:extLst>
              <a:ext uri="{FF2B5EF4-FFF2-40B4-BE49-F238E27FC236}">
                <a16:creationId xmlns:a16="http://schemas.microsoft.com/office/drawing/2014/main" id="{8DAE734F-37F9-04A9-215B-6D33FFD5A0E3}"/>
              </a:ext>
            </a:extLst>
          </p:cNvPr>
          <p:cNvPicPr>
            <a:picLocks noChangeAspect="1"/>
          </p:cNvPicPr>
          <p:nvPr/>
        </p:nvPicPr>
        <p:blipFill>
          <a:blip r:embed="rId2"/>
          <a:stretch>
            <a:fillRect/>
          </a:stretch>
        </p:blipFill>
        <p:spPr>
          <a:xfrm>
            <a:off x="557785" y="2603464"/>
            <a:ext cx="11369030" cy="2800741"/>
          </a:xfrm>
          <a:prstGeom prst="rect">
            <a:avLst/>
          </a:prstGeom>
        </p:spPr>
      </p:pic>
      <p:cxnSp>
        <p:nvCxnSpPr>
          <p:cNvPr id="8" name="Straight Connector 7">
            <a:extLst>
              <a:ext uri="{FF2B5EF4-FFF2-40B4-BE49-F238E27FC236}">
                <a16:creationId xmlns:a16="http://schemas.microsoft.com/office/drawing/2014/main" id="{649D69C3-E389-2DFF-6B0D-25DB3B05D15F}"/>
              </a:ext>
            </a:extLst>
          </p:cNvPr>
          <p:cNvCxnSpPr>
            <a:cxnSpLocks/>
          </p:cNvCxnSpPr>
          <p:nvPr/>
        </p:nvCxnSpPr>
        <p:spPr>
          <a:xfrm>
            <a:off x="642341" y="6369213"/>
            <a:ext cx="11180204" cy="0"/>
          </a:xfrm>
          <a:prstGeom prst="line">
            <a:avLst/>
          </a:prstGeom>
          <a:ln w="38100">
            <a:solidFill>
              <a:srgbClr val="26A09D"/>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A6F796-6F73-9961-77EC-F5D494693E6C}"/>
              </a:ext>
            </a:extLst>
          </p:cNvPr>
          <p:cNvSpPr txBox="1"/>
          <p:nvPr/>
        </p:nvSpPr>
        <p:spPr>
          <a:xfrm>
            <a:off x="11471563" y="6369213"/>
            <a:ext cx="350982" cy="369332"/>
          </a:xfrm>
          <a:prstGeom prst="rect">
            <a:avLst/>
          </a:prstGeom>
          <a:noFill/>
        </p:spPr>
        <p:txBody>
          <a:bodyPr wrap="square" rtlCol="0">
            <a:spAutoFit/>
          </a:bodyPr>
          <a:lstStyle/>
          <a:p>
            <a:pPr algn="ctr"/>
            <a:r>
              <a:rPr lang="en-US" b="1" dirty="0">
                <a:solidFill>
                  <a:srgbClr val="26A09D"/>
                </a:solidFill>
                <a:effectLst>
                  <a:outerShdw blurRad="38100" dist="38100" dir="2700000" algn="tl">
                    <a:srgbClr val="000000">
                      <a:alpha val="43137"/>
                    </a:srgbClr>
                  </a:outerShdw>
                </a:effectLst>
              </a:rPr>
              <a:t>8</a:t>
            </a:r>
          </a:p>
        </p:txBody>
      </p:sp>
      <p:sp>
        <p:nvSpPr>
          <p:cNvPr id="5" name="Slide Number Placeholder 4">
            <a:extLst>
              <a:ext uri="{FF2B5EF4-FFF2-40B4-BE49-F238E27FC236}">
                <a16:creationId xmlns:a16="http://schemas.microsoft.com/office/drawing/2014/main" id="{66BDF552-227A-9F7B-507D-72A2C9F43639}"/>
              </a:ext>
            </a:extLst>
          </p:cNvPr>
          <p:cNvSpPr>
            <a:spLocks noGrp="1"/>
          </p:cNvSpPr>
          <p:nvPr>
            <p:ph type="sldNum" sz="quarter" idx="12"/>
          </p:nvPr>
        </p:nvSpPr>
        <p:spPr/>
        <p:txBody>
          <a:bodyPr/>
          <a:lstStyle/>
          <a:p>
            <a:fld id="{A58F7FCD-7245-4342-A326-69F8B3EBD0D5}" type="slidenum">
              <a:rPr lang="en-US" smtClean="0"/>
              <a:t>9</a:t>
            </a:fld>
            <a:endParaRPr lang="en-US"/>
          </a:p>
        </p:txBody>
      </p:sp>
    </p:spTree>
    <p:extLst>
      <p:ext uri="{BB962C8B-B14F-4D97-AF65-F5344CB8AC3E}">
        <p14:creationId xmlns:p14="http://schemas.microsoft.com/office/powerpoint/2010/main" val="423298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3259</Words>
  <Application>Microsoft Office PowerPoint</Application>
  <PresentationFormat>Widescreen</PresentationFormat>
  <Paragraphs>884</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ADLaM Display</vt:lpstr>
      <vt:lpstr>Arial</vt:lpstr>
      <vt:lpstr>Bahnschrift Light Condensed</vt:lpstr>
      <vt:lpstr>Calibri</vt:lpstr>
      <vt:lpstr>Calibri Light</vt:lpstr>
      <vt:lpstr>Cambria Math</vt:lpstr>
      <vt:lpstr>Times New Roman</vt:lpstr>
      <vt:lpstr>Tw Cen MT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Eftasum Alam</dc:creator>
  <cp:lastModifiedBy>HHR</cp:lastModifiedBy>
  <cp:revision>101</cp:revision>
  <dcterms:created xsi:type="dcterms:W3CDTF">2024-01-22T13:57:58Z</dcterms:created>
  <dcterms:modified xsi:type="dcterms:W3CDTF">2024-05-31T15:44:52Z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2024-01-22T14:29:51Z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430b893c-ad2c-4af3-93f4-3f3dee583644</vt:lpwstr>
  </property>
  <property fmtid="{D5CDD505-2E9C-101B-9397-08002B2CF9AE}" pid="7" name="MSIP_Label_defa4170-0d19-0005-0004-bc88714345d2_ActionId">
    <vt:lpwstr>1533aff4-56e6-4c96-b9cb-111cea55d98b</vt:lpwstr>
  </property>
  <property fmtid="{D5CDD505-2E9C-101B-9397-08002B2CF9AE}" pid="8" name="MSIP_Label_defa4170-0d19-0005-0004-bc88714345d2_ContentBits">
    <vt:lpwstr>0</vt:lpwstr>
  </property>
</Properties>
</file>