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grandir" panose="020B0604020202020204" charset="0"/>
      <p:regular r:id="rId8"/>
    </p:embeddedFont>
    <p:embeddedFont>
      <p:font typeface="Agrandir Bold" panose="020B060402020202020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Horizon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78" y="11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488732" y="3834685"/>
            <a:ext cx="2617631" cy="2617631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3354840"/>
            <a:ext cx="14946760" cy="3577321"/>
            <a:chOff x="0" y="0"/>
            <a:chExt cx="19929014" cy="4769761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19929014" cy="21159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432"/>
                </a:lnSpc>
              </a:pPr>
              <a:r>
                <a:rPr lang="en-US" sz="10393" dirty="0">
                  <a:solidFill>
                    <a:srgbClr val="FFFFFF"/>
                  </a:solidFill>
                  <a:latin typeface="Horizon Bold"/>
                </a:rPr>
                <a:t>MORSE-CODE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23876"/>
              <a:ext cx="19929014" cy="19458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22"/>
                </a:lnSpc>
              </a:pPr>
              <a:r>
                <a:rPr lang="en-US" sz="2730" dirty="0">
                  <a:solidFill>
                    <a:srgbClr val="FFFFFF"/>
                  </a:solidFill>
                  <a:latin typeface="Agrandir Bold"/>
                </a:rPr>
                <a:t>Md. Hasibur Rahman</a:t>
              </a:r>
            </a:p>
            <a:p>
              <a:pPr>
                <a:lnSpc>
                  <a:spcPts val="3822"/>
                </a:lnSpc>
              </a:pPr>
              <a:r>
                <a:rPr lang="en-US" sz="2730" dirty="0">
                  <a:solidFill>
                    <a:srgbClr val="FFFFFF"/>
                  </a:solidFill>
                  <a:latin typeface="Agrandir Bold"/>
                </a:rPr>
                <a:t>Reg. No: Md. Hasibur Rahman</a:t>
              </a:r>
            </a:p>
            <a:p>
              <a:pPr marL="0" lvl="0" indent="0">
                <a:lnSpc>
                  <a:spcPts val="3822"/>
                </a:lnSpc>
                <a:spcBef>
                  <a:spcPct val="0"/>
                </a:spcBef>
              </a:pPr>
              <a:r>
                <a:rPr lang="en-US" sz="2730" dirty="0">
                  <a:solidFill>
                    <a:srgbClr val="FFFFFF"/>
                  </a:solidFill>
                  <a:latin typeface="Agrandir Bold"/>
                </a:rPr>
                <a:t>Sec: A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62301C9-0526-4717-BAB5-23A02025038E}"/>
              </a:ext>
            </a:extLst>
          </p:cNvPr>
          <p:cNvSpPr txBox="1"/>
          <p:nvPr/>
        </p:nvSpPr>
        <p:spPr>
          <a:xfrm>
            <a:off x="1028700" y="1409700"/>
            <a:ext cx="8610600" cy="595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22"/>
              </a:lnSpc>
            </a:pPr>
            <a:r>
              <a:rPr lang="en-US" sz="4000" dirty="0">
                <a:solidFill>
                  <a:srgbClr val="FFFFFF"/>
                </a:solidFill>
                <a:latin typeface="Agrandir Bold"/>
              </a:rPr>
              <a:t>Peripheral &amp; Interfacing LAB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97603" y="3054692"/>
            <a:ext cx="13892794" cy="1161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sz="7500" dirty="0">
                <a:solidFill>
                  <a:srgbClr val="FFFFFF"/>
                </a:solidFill>
                <a:latin typeface="Horizon Bold"/>
              </a:rPr>
              <a:t>CONTENT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193279" y="5744544"/>
            <a:ext cx="881343" cy="881343"/>
            <a:chOff x="0" y="0"/>
            <a:chExt cx="1175123" cy="1175123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57FFFF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366298" y="330796"/>
              <a:ext cx="442528" cy="5325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12"/>
                </a:lnSpc>
                <a:spcBef>
                  <a:spcPct val="0"/>
                </a:spcBef>
              </a:pPr>
              <a:r>
                <a:rPr lang="en-US" sz="2721" u="none">
                  <a:solidFill>
                    <a:srgbClr val="FFFFFF"/>
                  </a:solidFill>
                  <a:latin typeface="Horizon Bold"/>
                </a:rPr>
                <a:t>1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550871" y="5921097"/>
            <a:ext cx="4190940" cy="423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Agrandir"/>
              </a:rPr>
              <a:t>Int</a:t>
            </a:r>
            <a:r>
              <a:rPr lang="en-US" sz="2100" u="none">
                <a:solidFill>
                  <a:srgbClr val="FFFFFF"/>
                </a:solidFill>
                <a:latin typeface="Agrandir"/>
              </a:rPr>
              <a:t>roduction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4193279" y="7177813"/>
            <a:ext cx="881343" cy="881343"/>
            <a:chOff x="0" y="0"/>
            <a:chExt cx="1175123" cy="1175123"/>
          </a:xfrm>
        </p:grpSpPr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19CF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366298" y="330796"/>
              <a:ext cx="442528" cy="5325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12"/>
                </a:lnSpc>
                <a:spcBef>
                  <a:spcPct val="0"/>
                </a:spcBef>
              </a:pPr>
              <a:r>
                <a:rPr lang="en-US" sz="2721">
                  <a:solidFill>
                    <a:srgbClr val="FFFFFF"/>
                  </a:solidFill>
                  <a:latin typeface="Horizon Bold"/>
                </a:rPr>
                <a:t>2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5550871" y="7354366"/>
            <a:ext cx="4190940" cy="423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Agrandir"/>
              </a:rPr>
              <a:t>Components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0146711" y="6301835"/>
            <a:ext cx="881343" cy="881343"/>
            <a:chOff x="0" y="0"/>
            <a:chExt cx="1175123" cy="1175123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DF0C0C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366298" y="330796"/>
              <a:ext cx="442528" cy="5325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12"/>
                </a:lnSpc>
                <a:spcBef>
                  <a:spcPct val="0"/>
                </a:spcBef>
              </a:pPr>
              <a:r>
                <a:rPr lang="en-US" sz="2721">
                  <a:solidFill>
                    <a:srgbClr val="FFFFFF"/>
                  </a:solidFill>
                  <a:latin typeface="Horizon Bold"/>
                </a:rPr>
                <a:t>3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1504303" y="6478388"/>
            <a:ext cx="4190940" cy="423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Agrandir"/>
              </a:rPr>
              <a:t>Working Procedure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0" y="9780424"/>
            <a:ext cx="1028700" cy="506576"/>
            <a:chOff x="0" y="0"/>
            <a:chExt cx="1371600" cy="675435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1371600" cy="675435"/>
              <a:chOff x="0" y="0"/>
              <a:chExt cx="1825612" cy="899009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825612" cy="899009"/>
              </a:xfrm>
              <a:custGeom>
                <a:avLst/>
                <a:gdLst/>
                <a:ahLst/>
                <a:cxnLst/>
                <a:rect l="l" t="t" r="r" b="b"/>
                <a:pathLst>
                  <a:path w="1825612" h="899009">
                    <a:moveTo>
                      <a:pt x="1701151" y="899009"/>
                    </a:moveTo>
                    <a:lnTo>
                      <a:pt x="124460" y="899009"/>
                    </a:lnTo>
                    <a:cubicBezTo>
                      <a:pt x="55880" y="899009"/>
                      <a:pt x="0" y="843129"/>
                      <a:pt x="0" y="77454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01152" y="0"/>
                    </a:lnTo>
                    <a:cubicBezTo>
                      <a:pt x="1769732" y="0"/>
                      <a:pt x="1825612" y="55880"/>
                      <a:pt x="1825612" y="124460"/>
                    </a:cubicBezTo>
                    <a:lnTo>
                      <a:pt x="1825612" y="774549"/>
                    </a:lnTo>
                    <a:cubicBezTo>
                      <a:pt x="1825612" y="843129"/>
                      <a:pt x="1769732" y="899009"/>
                      <a:pt x="1701152" y="899009"/>
                    </a:cubicBezTo>
                    <a:close/>
                  </a:path>
                </a:pathLst>
              </a:custGeom>
              <a:solidFill>
                <a:srgbClr val="FFFD47"/>
              </a:solidFill>
            </p:spPr>
          </p:sp>
        </p:grpSp>
        <p:sp>
          <p:nvSpPr>
            <p:cNvPr id="21" name="TextBox 21"/>
            <p:cNvSpPr txBox="1"/>
            <p:nvPr/>
          </p:nvSpPr>
          <p:spPr>
            <a:xfrm>
              <a:off x="91591" y="31859"/>
              <a:ext cx="1188417" cy="5069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00"/>
                </a:lnSpc>
              </a:pPr>
              <a:r>
                <a:rPr lang="en-US" sz="2000">
                  <a:solidFill>
                    <a:srgbClr val="101010"/>
                  </a:solidFill>
                  <a:latin typeface="Agrandir Bold"/>
                </a:rPr>
                <a:t>1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009638" y="1255500"/>
            <a:ext cx="5040810" cy="5618017"/>
            <a:chOff x="0" y="0"/>
            <a:chExt cx="10459544" cy="116572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59545" cy="11657233"/>
            </a:xfrm>
            <a:custGeom>
              <a:avLst/>
              <a:gdLst/>
              <a:ahLst/>
              <a:cxnLst/>
              <a:rect l="l" t="t" r="r" b="b"/>
              <a:pathLst>
                <a:path w="10459545" h="11657233">
                  <a:moveTo>
                    <a:pt x="10335085" y="59690"/>
                  </a:moveTo>
                  <a:cubicBezTo>
                    <a:pt x="10370645" y="59690"/>
                    <a:pt x="10399854" y="88900"/>
                    <a:pt x="10399854" y="124460"/>
                  </a:cubicBezTo>
                  <a:lnTo>
                    <a:pt x="10399854" y="11532773"/>
                  </a:lnTo>
                  <a:cubicBezTo>
                    <a:pt x="10399854" y="11568333"/>
                    <a:pt x="10370645" y="11597542"/>
                    <a:pt x="10335085" y="11597542"/>
                  </a:cubicBezTo>
                  <a:lnTo>
                    <a:pt x="124460" y="11597542"/>
                  </a:lnTo>
                  <a:cubicBezTo>
                    <a:pt x="88900" y="11597542"/>
                    <a:pt x="59690" y="11568333"/>
                    <a:pt x="59690" y="1153277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0335085" y="59690"/>
                  </a:lnTo>
                  <a:moveTo>
                    <a:pt x="1033508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532773"/>
                  </a:lnTo>
                  <a:cubicBezTo>
                    <a:pt x="0" y="11601352"/>
                    <a:pt x="55880" y="11657233"/>
                    <a:pt x="124460" y="11657233"/>
                  </a:cubicBezTo>
                  <a:lnTo>
                    <a:pt x="10335085" y="11657233"/>
                  </a:lnTo>
                  <a:cubicBezTo>
                    <a:pt x="10403664" y="11657233"/>
                    <a:pt x="10459545" y="11601352"/>
                    <a:pt x="10459545" y="11532773"/>
                  </a:cubicBezTo>
                  <a:lnTo>
                    <a:pt x="10459545" y="124460"/>
                  </a:lnTo>
                  <a:cubicBezTo>
                    <a:pt x="10459545" y="55880"/>
                    <a:pt x="10403664" y="0"/>
                    <a:pt x="1033508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l="15167" r="21866"/>
          <a:stretch>
            <a:fillRect/>
          </a:stretch>
        </p:blipFill>
        <p:spPr>
          <a:xfrm rot="5400000">
            <a:off x="9935581" y="1729471"/>
            <a:ext cx="5156727" cy="461010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0" y="9780424"/>
            <a:ext cx="1028700" cy="506576"/>
            <a:chOff x="0" y="0"/>
            <a:chExt cx="1371600" cy="675435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371600" cy="675435"/>
              <a:chOff x="0" y="0"/>
              <a:chExt cx="1825612" cy="899009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825612" cy="899009"/>
              </a:xfrm>
              <a:custGeom>
                <a:avLst/>
                <a:gdLst/>
                <a:ahLst/>
                <a:cxnLst/>
                <a:rect l="l" t="t" r="r" b="b"/>
                <a:pathLst>
                  <a:path w="1825612" h="899009">
                    <a:moveTo>
                      <a:pt x="1701151" y="899009"/>
                    </a:moveTo>
                    <a:lnTo>
                      <a:pt x="124460" y="899009"/>
                    </a:lnTo>
                    <a:cubicBezTo>
                      <a:pt x="55880" y="899009"/>
                      <a:pt x="0" y="843129"/>
                      <a:pt x="0" y="77454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01152" y="0"/>
                    </a:lnTo>
                    <a:cubicBezTo>
                      <a:pt x="1769732" y="0"/>
                      <a:pt x="1825612" y="55880"/>
                      <a:pt x="1825612" y="124460"/>
                    </a:cubicBezTo>
                    <a:lnTo>
                      <a:pt x="1825612" y="774549"/>
                    </a:lnTo>
                    <a:cubicBezTo>
                      <a:pt x="1825612" y="843129"/>
                      <a:pt x="1769732" y="899009"/>
                      <a:pt x="1701152" y="899009"/>
                    </a:cubicBezTo>
                    <a:close/>
                  </a:path>
                </a:pathLst>
              </a:custGeom>
              <a:solidFill>
                <a:srgbClr val="FFFD47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91591" y="31859"/>
              <a:ext cx="1188417" cy="5069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00"/>
                </a:lnSpc>
              </a:pPr>
              <a:r>
                <a:rPr lang="en-US" sz="2000">
                  <a:solidFill>
                    <a:srgbClr val="101010"/>
                  </a:solidFill>
                  <a:latin typeface="Agrandir Bold"/>
                </a:rPr>
                <a:t>2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333870" y="5289379"/>
            <a:ext cx="2970260" cy="3682895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1973936" y="2504677"/>
            <a:ext cx="8379842" cy="4346443"/>
            <a:chOff x="0" y="-9525"/>
            <a:chExt cx="11173122" cy="5795257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11173122" cy="295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0"/>
                </a:lnSpc>
              </a:pPr>
              <a:endParaRPr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548520"/>
              <a:ext cx="11173122" cy="10263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5739"/>
                </a:lnSpc>
              </a:pPr>
              <a:endParaRPr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150976"/>
              <a:ext cx="11173122" cy="36347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69285" lvl="1" indent="-334642">
                <a:lnSpc>
                  <a:spcPts val="4339"/>
                </a:lnSpc>
                <a:buFont typeface="Arial"/>
                <a:buChar char="•"/>
              </a:pPr>
              <a:r>
                <a:rPr lang="en-US" sz="3099" dirty="0">
                  <a:solidFill>
                    <a:srgbClr val="FFFFFF"/>
                  </a:solidFill>
                  <a:latin typeface="Agrandir"/>
                </a:rPr>
                <a:t>Morse Code.</a:t>
              </a:r>
            </a:p>
            <a:p>
              <a:pPr marL="334643" lvl="1">
                <a:lnSpc>
                  <a:spcPts val="4339"/>
                </a:lnSpc>
              </a:pPr>
              <a:endParaRPr lang="en-US" sz="3099" dirty="0">
                <a:solidFill>
                  <a:srgbClr val="FFFFFF"/>
                </a:solidFill>
                <a:latin typeface="Agrandir"/>
              </a:endParaRPr>
            </a:p>
            <a:p>
              <a:pPr marL="669285" lvl="1" indent="-334642">
                <a:lnSpc>
                  <a:spcPts val="4339"/>
                </a:lnSpc>
                <a:buFont typeface="Arial"/>
                <a:buChar char="•"/>
              </a:pPr>
              <a:r>
                <a:rPr lang="en-US" sz="3099" dirty="0">
                  <a:solidFill>
                    <a:srgbClr val="FFFFFF"/>
                  </a:solidFill>
                  <a:latin typeface="Agrandir"/>
                </a:rPr>
                <a:t>Motivation</a:t>
              </a:r>
            </a:p>
            <a:p>
              <a:pPr marL="334643" lvl="1">
                <a:lnSpc>
                  <a:spcPts val="4339"/>
                </a:lnSpc>
              </a:pPr>
              <a:endParaRPr lang="en-US" sz="3099" dirty="0">
                <a:solidFill>
                  <a:srgbClr val="FFFFFF"/>
                </a:solidFill>
                <a:latin typeface="Agrandir"/>
              </a:endParaRPr>
            </a:p>
            <a:p>
              <a:pPr marL="669285" lvl="1" indent="-334642">
                <a:lnSpc>
                  <a:spcPts val="4339"/>
                </a:lnSpc>
                <a:buFont typeface="Arial"/>
                <a:buChar char="•"/>
              </a:pPr>
              <a:r>
                <a:rPr lang="en-US" sz="3099" dirty="0">
                  <a:solidFill>
                    <a:srgbClr val="FFFFFF"/>
                  </a:solidFill>
                  <a:latin typeface="Agrandir"/>
                </a:rPr>
                <a:t>Why?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624348" y="2252404"/>
            <a:ext cx="8272600" cy="846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50"/>
              </a:lnSpc>
            </a:pPr>
            <a:r>
              <a:rPr lang="en-US" sz="5499" dirty="0">
                <a:solidFill>
                  <a:srgbClr val="FFFFFF"/>
                </a:solidFill>
                <a:latin typeface="Horizon Bold"/>
              </a:rPr>
              <a:t>INTRODUCTION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3152812" y="5143500"/>
            <a:ext cx="3332375" cy="3987834"/>
            <a:chOff x="0" y="0"/>
            <a:chExt cx="9028505" cy="1080436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028505" cy="10804362"/>
            </a:xfrm>
            <a:custGeom>
              <a:avLst/>
              <a:gdLst/>
              <a:ahLst/>
              <a:cxnLst/>
              <a:rect l="l" t="t" r="r" b="b"/>
              <a:pathLst>
                <a:path w="9028505" h="10804362">
                  <a:moveTo>
                    <a:pt x="8904045" y="59690"/>
                  </a:moveTo>
                  <a:cubicBezTo>
                    <a:pt x="8939605" y="59690"/>
                    <a:pt x="8968815" y="88900"/>
                    <a:pt x="8968815" y="124460"/>
                  </a:cubicBezTo>
                  <a:lnTo>
                    <a:pt x="8968815" y="10679902"/>
                  </a:lnTo>
                  <a:cubicBezTo>
                    <a:pt x="8968815" y="10715462"/>
                    <a:pt x="8939605" y="10744672"/>
                    <a:pt x="8904045" y="10744672"/>
                  </a:cubicBezTo>
                  <a:lnTo>
                    <a:pt x="124460" y="10744672"/>
                  </a:lnTo>
                  <a:cubicBezTo>
                    <a:pt x="88900" y="10744672"/>
                    <a:pt x="59690" y="10715462"/>
                    <a:pt x="59690" y="106799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904045" y="59690"/>
                  </a:lnTo>
                  <a:moveTo>
                    <a:pt x="890404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679902"/>
                  </a:lnTo>
                  <a:cubicBezTo>
                    <a:pt x="0" y="10748482"/>
                    <a:pt x="55880" y="10804362"/>
                    <a:pt x="124460" y="10804362"/>
                  </a:cubicBezTo>
                  <a:lnTo>
                    <a:pt x="8904045" y="10804362"/>
                  </a:lnTo>
                  <a:cubicBezTo>
                    <a:pt x="8972625" y="10804362"/>
                    <a:pt x="9028505" y="10748482"/>
                    <a:pt x="9028505" y="10679902"/>
                  </a:cubicBezTo>
                  <a:lnTo>
                    <a:pt x="9028505" y="124460"/>
                  </a:lnTo>
                  <a:cubicBezTo>
                    <a:pt x="9028505" y="55880"/>
                    <a:pt x="8972625" y="0"/>
                    <a:pt x="89040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3434" y="2847084"/>
            <a:ext cx="881343" cy="881343"/>
            <a:chOff x="0" y="0"/>
            <a:chExt cx="1175123" cy="1175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57FFFF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366298" y="330796"/>
              <a:ext cx="442528" cy="5325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12"/>
                </a:lnSpc>
                <a:spcBef>
                  <a:spcPct val="0"/>
                </a:spcBef>
              </a:pPr>
              <a:r>
                <a:rPr lang="en-US" sz="2721" u="none" dirty="0">
                  <a:solidFill>
                    <a:srgbClr val="FFFFFF"/>
                  </a:solidFill>
                  <a:latin typeface="Horizon Bold"/>
                </a:rPr>
                <a:t>1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73434" y="4310669"/>
            <a:ext cx="881343" cy="881343"/>
            <a:chOff x="0" y="0"/>
            <a:chExt cx="1175123" cy="1175123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19CF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366298" y="330796"/>
              <a:ext cx="442528" cy="5325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12"/>
                </a:lnSpc>
                <a:spcBef>
                  <a:spcPct val="0"/>
                </a:spcBef>
              </a:pPr>
              <a:r>
                <a:rPr lang="en-US" sz="2721" dirty="0">
                  <a:solidFill>
                    <a:srgbClr val="FFFFFF"/>
                  </a:solidFill>
                  <a:latin typeface="Horizon Bold"/>
                </a:rPr>
                <a:t>2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267584" y="5745435"/>
            <a:ext cx="4174279" cy="3894345"/>
            <a:chOff x="0" y="0"/>
            <a:chExt cx="10288594" cy="9598624"/>
          </a:xfrm>
        </p:grpSpPr>
        <p:sp>
          <p:nvSpPr>
            <p:cNvPr id="11" name="Freeform 11"/>
            <p:cNvSpPr/>
            <p:nvPr/>
          </p:nvSpPr>
          <p:spPr>
            <a:xfrm>
              <a:off x="31750" y="31750"/>
              <a:ext cx="10225094" cy="9535124"/>
            </a:xfrm>
            <a:custGeom>
              <a:avLst/>
              <a:gdLst/>
              <a:ahLst/>
              <a:cxnLst/>
              <a:rect l="l" t="t" r="r" b="b"/>
              <a:pathLst>
                <a:path w="10225094" h="9535124">
                  <a:moveTo>
                    <a:pt x="10132384" y="9535124"/>
                  </a:moveTo>
                  <a:lnTo>
                    <a:pt x="92710" y="9535124"/>
                  </a:lnTo>
                  <a:cubicBezTo>
                    <a:pt x="41910" y="9535124"/>
                    <a:pt x="0" y="9493214"/>
                    <a:pt x="0" y="944241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0131113" y="0"/>
                  </a:lnTo>
                  <a:cubicBezTo>
                    <a:pt x="10181913" y="0"/>
                    <a:pt x="10223823" y="41910"/>
                    <a:pt x="10223823" y="92710"/>
                  </a:cubicBezTo>
                  <a:lnTo>
                    <a:pt x="10223823" y="9441145"/>
                  </a:lnTo>
                  <a:cubicBezTo>
                    <a:pt x="10225094" y="9493214"/>
                    <a:pt x="10183184" y="9535124"/>
                    <a:pt x="10132384" y="9535124"/>
                  </a:cubicBezTo>
                  <a:close/>
                </a:path>
              </a:pathLst>
            </a:custGeom>
            <a:solidFill>
              <a:srgbClr val="101010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10288594" cy="9598624"/>
            </a:xfrm>
            <a:custGeom>
              <a:avLst/>
              <a:gdLst/>
              <a:ahLst/>
              <a:cxnLst/>
              <a:rect l="l" t="t" r="r" b="b"/>
              <a:pathLst>
                <a:path w="10288594" h="9598624">
                  <a:moveTo>
                    <a:pt x="10164134" y="59690"/>
                  </a:moveTo>
                  <a:cubicBezTo>
                    <a:pt x="10199694" y="59690"/>
                    <a:pt x="10228904" y="88900"/>
                    <a:pt x="10228904" y="124460"/>
                  </a:cubicBezTo>
                  <a:lnTo>
                    <a:pt x="10228904" y="9474164"/>
                  </a:lnTo>
                  <a:cubicBezTo>
                    <a:pt x="10228904" y="9509724"/>
                    <a:pt x="10199694" y="9538934"/>
                    <a:pt x="10164134" y="9538934"/>
                  </a:cubicBezTo>
                  <a:lnTo>
                    <a:pt x="124460" y="9538934"/>
                  </a:lnTo>
                  <a:cubicBezTo>
                    <a:pt x="88900" y="9538934"/>
                    <a:pt x="59690" y="9509724"/>
                    <a:pt x="59690" y="947416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0164134" y="59690"/>
                  </a:lnTo>
                  <a:moveTo>
                    <a:pt x="1016413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474164"/>
                  </a:lnTo>
                  <a:cubicBezTo>
                    <a:pt x="0" y="9542745"/>
                    <a:pt x="55880" y="9598624"/>
                    <a:pt x="124460" y="9598624"/>
                  </a:cubicBezTo>
                  <a:lnTo>
                    <a:pt x="10164134" y="9598624"/>
                  </a:lnTo>
                  <a:cubicBezTo>
                    <a:pt x="10232713" y="9598624"/>
                    <a:pt x="10288594" y="9542745"/>
                    <a:pt x="10288594" y="9474164"/>
                  </a:cubicBezTo>
                  <a:lnTo>
                    <a:pt x="10288594" y="124460"/>
                  </a:lnTo>
                  <a:cubicBezTo>
                    <a:pt x="10288594" y="55880"/>
                    <a:pt x="10232713" y="0"/>
                    <a:pt x="101641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9685725" y="1553561"/>
            <a:ext cx="5945124" cy="3895301"/>
            <a:chOff x="0" y="0"/>
            <a:chExt cx="14653301" cy="9600980"/>
          </a:xfrm>
        </p:grpSpPr>
        <p:sp>
          <p:nvSpPr>
            <p:cNvPr id="14" name="Freeform 14"/>
            <p:cNvSpPr/>
            <p:nvPr/>
          </p:nvSpPr>
          <p:spPr>
            <a:xfrm>
              <a:off x="31750" y="31750"/>
              <a:ext cx="14589801" cy="9537480"/>
            </a:xfrm>
            <a:custGeom>
              <a:avLst/>
              <a:gdLst/>
              <a:ahLst/>
              <a:cxnLst/>
              <a:rect l="l" t="t" r="r" b="b"/>
              <a:pathLst>
                <a:path w="14589801" h="9537480">
                  <a:moveTo>
                    <a:pt x="14497090" y="9537480"/>
                  </a:moveTo>
                  <a:lnTo>
                    <a:pt x="92710" y="9537480"/>
                  </a:lnTo>
                  <a:cubicBezTo>
                    <a:pt x="41910" y="9537480"/>
                    <a:pt x="0" y="9495570"/>
                    <a:pt x="0" y="944477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495821" y="0"/>
                  </a:lnTo>
                  <a:cubicBezTo>
                    <a:pt x="14546621" y="0"/>
                    <a:pt x="14588531" y="41910"/>
                    <a:pt x="14588531" y="92710"/>
                  </a:cubicBezTo>
                  <a:lnTo>
                    <a:pt x="14588531" y="9443500"/>
                  </a:lnTo>
                  <a:cubicBezTo>
                    <a:pt x="14589801" y="9495570"/>
                    <a:pt x="14547890" y="9537480"/>
                    <a:pt x="14497090" y="9537480"/>
                  </a:cubicBezTo>
                  <a:close/>
                </a:path>
              </a:pathLst>
            </a:custGeom>
            <a:solidFill>
              <a:srgbClr val="10101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14653301" cy="9600980"/>
            </a:xfrm>
            <a:custGeom>
              <a:avLst/>
              <a:gdLst/>
              <a:ahLst/>
              <a:cxnLst/>
              <a:rect l="l" t="t" r="r" b="b"/>
              <a:pathLst>
                <a:path w="14653301" h="9600980">
                  <a:moveTo>
                    <a:pt x="14528840" y="59690"/>
                  </a:moveTo>
                  <a:cubicBezTo>
                    <a:pt x="14564401" y="59690"/>
                    <a:pt x="14593610" y="88900"/>
                    <a:pt x="14593610" y="124460"/>
                  </a:cubicBezTo>
                  <a:lnTo>
                    <a:pt x="14593610" y="9476520"/>
                  </a:lnTo>
                  <a:cubicBezTo>
                    <a:pt x="14593610" y="9512080"/>
                    <a:pt x="14564401" y="9541290"/>
                    <a:pt x="14528840" y="9541290"/>
                  </a:cubicBezTo>
                  <a:lnTo>
                    <a:pt x="124460" y="9541290"/>
                  </a:lnTo>
                  <a:cubicBezTo>
                    <a:pt x="88900" y="9541290"/>
                    <a:pt x="59690" y="9512080"/>
                    <a:pt x="59690" y="947652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528840" y="59690"/>
                  </a:lnTo>
                  <a:moveTo>
                    <a:pt x="1452884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476520"/>
                  </a:lnTo>
                  <a:cubicBezTo>
                    <a:pt x="0" y="9545100"/>
                    <a:pt x="55880" y="9600980"/>
                    <a:pt x="124460" y="9600980"/>
                  </a:cubicBezTo>
                  <a:lnTo>
                    <a:pt x="14528840" y="9600980"/>
                  </a:lnTo>
                  <a:cubicBezTo>
                    <a:pt x="14597421" y="9600980"/>
                    <a:pt x="14653301" y="9545100"/>
                    <a:pt x="14653301" y="9476520"/>
                  </a:cubicBezTo>
                  <a:lnTo>
                    <a:pt x="14653301" y="124460"/>
                  </a:lnTo>
                  <a:cubicBezTo>
                    <a:pt x="14653301" y="55880"/>
                    <a:pt x="14597421" y="0"/>
                    <a:pt x="1452884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2301409" y="5744479"/>
            <a:ext cx="4174279" cy="3895301"/>
            <a:chOff x="0" y="0"/>
            <a:chExt cx="10288594" cy="9600980"/>
          </a:xfrm>
        </p:grpSpPr>
        <p:sp>
          <p:nvSpPr>
            <p:cNvPr id="17" name="Freeform 17"/>
            <p:cNvSpPr/>
            <p:nvPr/>
          </p:nvSpPr>
          <p:spPr>
            <a:xfrm>
              <a:off x="31750" y="31750"/>
              <a:ext cx="10225094" cy="9537480"/>
            </a:xfrm>
            <a:custGeom>
              <a:avLst/>
              <a:gdLst/>
              <a:ahLst/>
              <a:cxnLst/>
              <a:rect l="l" t="t" r="r" b="b"/>
              <a:pathLst>
                <a:path w="10225094" h="9537480">
                  <a:moveTo>
                    <a:pt x="10132384" y="9537480"/>
                  </a:moveTo>
                  <a:lnTo>
                    <a:pt x="92710" y="9537480"/>
                  </a:lnTo>
                  <a:cubicBezTo>
                    <a:pt x="41910" y="9537480"/>
                    <a:pt x="0" y="9495570"/>
                    <a:pt x="0" y="944477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0131113" y="0"/>
                  </a:lnTo>
                  <a:cubicBezTo>
                    <a:pt x="10181913" y="0"/>
                    <a:pt x="10223823" y="41910"/>
                    <a:pt x="10223823" y="92710"/>
                  </a:cubicBezTo>
                  <a:lnTo>
                    <a:pt x="10223823" y="9443500"/>
                  </a:lnTo>
                  <a:cubicBezTo>
                    <a:pt x="10225094" y="9495570"/>
                    <a:pt x="10183184" y="9537480"/>
                    <a:pt x="10132384" y="9537480"/>
                  </a:cubicBezTo>
                  <a:close/>
                </a:path>
              </a:pathLst>
            </a:custGeom>
            <a:solidFill>
              <a:srgbClr val="101010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10288594" cy="9600980"/>
            </a:xfrm>
            <a:custGeom>
              <a:avLst/>
              <a:gdLst/>
              <a:ahLst/>
              <a:cxnLst/>
              <a:rect l="l" t="t" r="r" b="b"/>
              <a:pathLst>
                <a:path w="10288594" h="9600980">
                  <a:moveTo>
                    <a:pt x="10164134" y="59690"/>
                  </a:moveTo>
                  <a:cubicBezTo>
                    <a:pt x="10199694" y="59690"/>
                    <a:pt x="10228904" y="88900"/>
                    <a:pt x="10228904" y="124460"/>
                  </a:cubicBezTo>
                  <a:lnTo>
                    <a:pt x="10228904" y="9476520"/>
                  </a:lnTo>
                  <a:cubicBezTo>
                    <a:pt x="10228904" y="9512080"/>
                    <a:pt x="10199694" y="9541290"/>
                    <a:pt x="10164134" y="9541290"/>
                  </a:cubicBezTo>
                  <a:lnTo>
                    <a:pt x="124460" y="9541290"/>
                  </a:lnTo>
                  <a:cubicBezTo>
                    <a:pt x="88900" y="9541290"/>
                    <a:pt x="59690" y="9512080"/>
                    <a:pt x="59690" y="947652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0164134" y="59690"/>
                  </a:lnTo>
                  <a:moveTo>
                    <a:pt x="1016413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476520"/>
                  </a:lnTo>
                  <a:cubicBezTo>
                    <a:pt x="0" y="9545100"/>
                    <a:pt x="55880" y="9600980"/>
                    <a:pt x="124460" y="9600980"/>
                  </a:cubicBezTo>
                  <a:lnTo>
                    <a:pt x="10164134" y="9600980"/>
                  </a:lnTo>
                  <a:cubicBezTo>
                    <a:pt x="10232713" y="9600980"/>
                    <a:pt x="10288594" y="9545100"/>
                    <a:pt x="10288594" y="9476520"/>
                  </a:cubicBezTo>
                  <a:lnTo>
                    <a:pt x="10288594" y="124460"/>
                  </a:lnTo>
                  <a:cubicBezTo>
                    <a:pt x="10288594" y="55880"/>
                    <a:pt x="10232713" y="0"/>
                    <a:pt x="101641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2349343" y="5745435"/>
            <a:ext cx="4174279" cy="3894345"/>
            <a:chOff x="0" y="0"/>
            <a:chExt cx="10288594" cy="9598624"/>
          </a:xfrm>
        </p:grpSpPr>
        <p:sp>
          <p:nvSpPr>
            <p:cNvPr id="20" name="Freeform 20"/>
            <p:cNvSpPr/>
            <p:nvPr/>
          </p:nvSpPr>
          <p:spPr>
            <a:xfrm>
              <a:off x="31750" y="31750"/>
              <a:ext cx="10225094" cy="9535124"/>
            </a:xfrm>
            <a:custGeom>
              <a:avLst/>
              <a:gdLst/>
              <a:ahLst/>
              <a:cxnLst/>
              <a:rect l="l" t="t" r="r" b="b"/>
              <a:pathLst>
                <a:path w="10225094" h="9535124">
                  <a:moveTo>
                    <a:pt x="10132384" y="9535124"/>
                  </a:moveTo>
                  <a:lnTo>
                    <a:pt x="92710" y="9535124"/>
                  </a:lnTo>
                  <a:cubicBezTo>
                    <a:pt x="41910" y="9535124"/>
                    <a:pt x="0" y="9493214"/>
                    <a:pt x="0" y="944241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0131113" y="0"/>
                  </a:lnTo>
                  <a:cubicBezTo>
                    <a:pt x="10181913" y="0"/>
                    <a:pt x="10223823" y="41910"/>
                    <a:pt x="10223823" y="92710"/>
                  </a:cubicBezTo>
                  <a:lnTo>
                    <a:pt x="10223823" y="9441145"/>
                  </a:lnTo>
                  <a:cubicBezTo>
                    <a:pt x="10225094" y="9493214"/>
                    <a:pt x="10183184" y="9535124"/>
                    <a:pt x="10132384" y="9535124"/>
                  </a:cubicBezTo>
                  <a:close/>
                </a:path>
              </a:pathLst>
            </a:custGeom>
            <a:solidFill>
              <a:srgbClr val="101010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10288594" cy="9598624"/>
            </a:xfrm>
            <a:custGeom>
              <a:avLst/>
              <a:gdLst/>
              <a:ahLst/>
              <a:cxnLst/>
              <a:rect l="l" t="t" r="r" b="b"/>
              <a:pathLst>
                <a:path w="10288594" h="9598624">
                  <a:moveTo>
                    <a:pt x="10164134" y="59690"/>
                  </a:moveTo>
                  <a:cubicBezTo>
                    <a:pt x="10199694" y="59690"/>
                    <a:pt x="10228904" y="88900"/>
                    <a:pt x="10228904" y="124460"/>
                  </a:cubicBezTo>
                  <a:lnTo>
                    <a:pt x="10228904" y="9474164"/>
                  </a:lnTo>
                  <a:cubicBezTo>
                    <a:pt x="10228904" y="9509724"/>
                    <a:pt x="10199694" y="9538934"/>
                    <a:pt x="10164134" y="9538934"/>
                  </a:cubicBezTo>
                  <a:lnTo>
                    <a:pt x="124460" y="9538934"/>
                  </a:lnTo>
                  <a:cubicBezTo>
                    <a:pt x="88900" y="9538934"/>
                    <a:pt x="59690" y="9509724"/>
                    <a:pt x="59690" y="947416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0164134" y="59690"/>
                  </a:lnTo>
                  <a:moveTo>
                    <a:pt x="1016413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474164"/>
                  </a:lnTo>
                  <a:cubicBezTo>
                    <a:pt x="0" y="9542745"/>
                    <a:pt x="55880" y="9598624"/>
                    <a:pt x="124460" y="9598624"/>
                  </a:cubicBezTo>
                  <a:lnTo>
                    <a:pt x="10164134" y="9598624"/>
                  </a:lnTo>
                  <a:cubicBezTo>
                    <a:pt x="10232713" y="9598624"/>
                    <a:pt x="10288594" y="9542745"/>
                    <a:pt x="10288594" y="9474164"/>
                  </a:cubicBezTo>
                  <a:lnTo>
                    <a:pt x="10288594" y="124460"/>
                  </a:lnTo>
                  <a:cubicBezTo>
                    <a:pt x="10288594" y="55880"/>
                    <a:pt x="10232713" y="0"/>
                    <a:pt x="101641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83641" y="6178833"/>
            <a:ext cx="3105683" cy="3193788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714314" y="6774699"/>
            <a:ext cx="3348468" cy="228992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025296" y="2583781"/>
            <a:ext cx="5265981" cy="2101823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854910" y="6603734"/>
            <a:ext cx="2999627" cy="2768887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1028700" y="1544036"/>
            <a:ext cx="7247607" cy="846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50"/>
              </a:lnSpc>
            </a:pPr>
            <a:r>
              <a:rPr lang="en-US" sz="5499">
                <a:solidFill>
                  <a:srgbClr val="FFFFFF"/>
                </a:solidFill>
                <a:latin typeface="Horizon Bold"/>
              </a:rPr>
              <a:t>COMPONENT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099588" y="2770193"/>
            <a:ext cx="4312884" cy="1165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u="sng" dirty="0">
                <a:solidFill>
                  <a:srgbClr val="FFFFFF"/>
                </a:solidFill>
                <a:latin typeface="Agrandir Bold"/>
              </a:rPr>
              <a:t>Software:</a:t>
            </a:r>
          </a:p>
          <a:p>
            <a:pPr>
              <a:lnSpc>
                <a:spcPts val="2940"/>
              </a:lnSpc>
            </a:pPr>
            <a:r>
              <a:rPr lang="en-US" sz="2100" dirty="0" err="1">
                <a:solidFill>
                  <a:srgbClr val="FFFFFF"/>
                </a:solidFill>
                <a:latin typeface="Agrandir"/>
              </a:rPr>
              <a:t>i</a:t>
            </a:r>
            <a:r>
              <a:rPr lang="en-US" sz="2100" dirty="0">
                <a:solidFill>
                  <a:srgbClr val="FFFFFF"/>
                </a:solidFill>
                <a:latin typeface="Agrandir"/>
              </a:rPr>
              <a:t>. Proteus</a:t>
            </a:r>
          </a:p>
          <a:p>
            <a:pPr marL="0" lvl="0" indent="0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solidFill>
                  <a:srgbClr val="FFFFFF"/>
                </a:solidFill>
                <a:latin typeface="Agrandir"/>
              </a:rPr>
              <a:t>ii. Arduino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099588" y="4206997"/>
            <a:ext cx="4312884" cy="1537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u="sng" dirty="0">
                <a:solidFill>
                  <a:srgbClr val="FFFFFF"/>
                </a:solidFill>
                <a:latin typeface="Agrandir"/>
              </a:rPr>
              <a:t>Hardware:</a:t>
            </a:r>
          </a:p>
          <a:p>
            <a:pPr>
              <a:lnSpc>
                <a:spcPts val="2940"/>
              </a:lnSpc>
            </a:pPr>
            <a:r>
              <a:rPr lang="en-US" sz="2100" dirty="0">
                <a:solidFill>
                  <a:srgbClr val="FFFFFF"/>
                </a:solidFill>
                <a:latin typeface="Agrandir"/>
              </a:rPr>
              <a:t>Proteus built in hardware components.</a:t>
            </a:r>
          </a:p>
          <a:p>
            <a:pPr marL="0" lvl="0" indent="0">
              <a:lnSpc>
                <a:spcPts val="2940"/>
              </a:lnSpc>
              <a:spcBef>
                <a:spcPct val="0"/>
              </a:spcBef>
            </a:pPr>
            <a:endParaRPr lang="en-US" sz="2100" dirty="0">
              <a:solidFill>
                <a:srgbClr val="FFFFFF"/>
              </a:solidFill>
              <a:latin typeface="Agrandir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7369053" y="5745617"/>
            <a:ext cx="3391793" cy="740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50"/>
              </a:lnSpc>
              <a:spcBef>
                <a:spcPct val="0"/>
              </a:spcBef>
            </a:pPr>
            <a:r>
              <a:rPr lang="en-US" sz="1900" spc="94">
                <a:solidFill>
                  <a:srgbClr val="FFFD47"/>
                </a:solidFill>
                <a:latin typeface="Horizon"/>
              </a:rPr>
              <a:t>2. Ground, Register &amp; wire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025296" y="1605424"/>
            <a:ext cx="3391793" cy="381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850"/>
              </a:lnSpc>
              <a:spcBef>
                <a:spcPct val="0"/>
              </a:spcBef>
            </a:pPr>
            <a:r>
              <a:rPr lang="en-US" sz="1900" spc="94">
                <a:solidFill>
                  <a:srgbClr val="FFFD47"/>
                </a:solidFill>
                <a:latin typeface="Horizon"/>
              </a:rPr>
              <a:t>3. 3 -LED light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402877" y="5744661"/>
            <a:ext cx="4072811" cy="740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850"/>
              </a:lnSpc>
              <a:spcBef>
                <a:spcPct val="0"/>
              </a:spcBef>
            </a:pPr>
            <a:r>
              <a:rPr lang="en-US" sz="1900" spc="94">
                <a:solidFill>
                  <a:srgbClr val="FFFD47"/>
                </a:solidFill>
                <a:latin typeface="Horizon"/>
              </a:rPr>
              <a:t>4. Virtual Terminal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349343" y="5745617"/>
            <a:ext cx="3391793" cy="352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05105" lvl="1">
              <a:lnSpc>
                <a:spcPts val="2850"/>
              </a:lnSpc>
              <a:spcBef>
                <a:spcPct val="0"/>
              </a:spcBef>
            </a:pPr>
            <a:r>
              <a:rPr lang="en-US" sz="1900" spc="94" dirty="0">
                <a:solidFill>
                  <a:srgbClr val="FFFD47"/>
                </a:solidFill>
                <a:latin typeface="Horizon"/>
              </a:rPr>
              <a:t>1. Arduino UNO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0" y="9780424"/>
            <a:ext cx="1028700" cy="506576"/>
            <a:chOff x="0" y="0"/>
            <a:chExt cx="1371600" cy="675435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1371600" cy="675435"/>
              <a:chOff x="0" y="0"/>
              <a:chExt cx="1825612" cy="899009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1825612" cy="899009"/>
              </a:xfrm>
              <a:custGeom>
                <a:avLst/>
                <a:gdLst/>
                <a:ahLst/>
                <a:cxnLst/>
                <a:rect l="l" t="t" r="r" b="b"/>
                <a:pathLst>
                  <a:path w="1825612" h="899009">
                    <a:moveTo>
                      <a:pt x="1701151" y="899009"/>
                    </a:moveTo>
                    <a:lnTo>
                      <a:pt x="124460" y="899009"/>
                    </a:lnTo>
                    <a:cubicBezTo>
                      <a:pt x="55880" y="899009"/>
                      <a:pt x="0" y="843129"/>
                      <a:pt x="0" y="77454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01152" y="0"/>
                    </a:lnTo>
                    <a:cubicBezTo>
                      <a:pt x="1769732" y="0"/>
                      <a:pt x="1825612" y="55880"/>
                      <a:pt x="1825612" y="124460"/>
                    </a:cubicBezTo>
                    <a:lnTo>
                      <a:pt x="1825612" y="774549"/>
                    </a:lnTo>
                    <a:cubicBezTo>
                      <a:pt x="1825612" y="843129"/>
                      <a:pt x="1769732" y="899009"/>
                      <a:pt x="1701152" y="899009"/>
                    </a:cubicBezTo>
                    <a:close/>
                  </a:path>
                </a:pathLst>
              </a:custGeom>
              <a:solidFill>
                <a:srgbClr val="FFFD47"/>
              </a:solidFill>
            </p:spPr>
          </p:sp>
        </p:grpSp>
        <p:sp>
          <p:nvSpPr>
            <p:cNvPr id="36" name="TextBox 36"/>
            <p:cNvSpPr txBox="1"/>
            <p:nvPr/>
          </p:nvSpPr>
          <p:spPr>
            <a:xfrm>
              <a:off x="91591" y="31859"/>
              <a:ext cx="1188417" cy="5069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00"/>
                </a:lnSpc>
              </a:pPr>
              <a:r>
                <a:rPr lang="en-US" sz="2000">
                  <a:solidFill>
                    <a:srgbClr val="101010"/>
                  </a:solidFill>
                  <a:latin typeface="Agrandir Bold"/>
                </a:rPr>
                <a:t>3</a:t>
              </a: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5139" y="1017304"/>
            <a:ext cx="11380761" cy="2074488"/>
            <a:chOff x="0" y="0"/>
            <a:chExt cx="15174348" cy="2765984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15174348" cy="2148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50"/>
                </a:lnSpc>
              </a:pPr>
              <a:r>
                <a:rPr lang="en-US" sz="5499">
                  <a:solidFill>
                    <a:srgbClr val="FFFFFF"/>
                  </a:solidFill>
                  <a:latin typeface="Horizon Bold"/>
                </a:rPr>
                <a:t>WORKING PRECEDURE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59042"/>
              <a:ext cx="15174348" cy="5069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85139" y="3262772"/>
            <a:ext cx="16117722" cy="5995528"/>
            <a:chOff x="0" y="0"/>
            <a:chExt cx="31821557" cy="118370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821558" cy="11837095"/>
            </a:xfrm>
            <a:custGeom>
              <a:avLst/>
              <a:gdLst/>
              <a:ahLst/>
              <a:cxnLst/>
              <a:rect l="l" t="t" r="r" b="b"/>
              <a:pathLst>
                <a:path w="31821558" h="11837095">
                  <a:moveTo>
                    <a:pt x="31697098" y="59690"/>
                  </a:moveTo>
                  <a:cubicBezTo>
                    <a:pt x="31732658" y="59690"/>
                    <a:pt x="31761866" y="88900"/>
                    <a:pt x="31761866" y="124460"/>
                  </a:cubicBezTo>
                  <a:lnTo>
                    <a:pt x="31761866" y="11712635"/>
                  </a:lnTo>
                  <a:cubicBezTo>
                    <a:pt x="31761866" y="11748195"/>
                    <a:pt x="31732658" y="11777406"/>
                    <a:pt x="31697098" y="11777406"/>
                  </a:cubicBezTo>
                  <a:lnTo>
                    <a:pt x="124460" y="11777406"/>
                  </a:lnTo>
                  <a:cubicBezTo>
                    <a:pt x="88900" y="11777406"/>
                    <a:pt x="59690" y="11748195"/>
                    <a:pt x="59690" y="1171263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1697098" y="59690"/>
                  </a:lnTo>
                  <a:moveTo>
                    <a:pt x="3169709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712635"/>
                  </a:lnTo>
                  <a:cubicBezTo>
                    <a:pt x="0" y="11781216"/>
                    <a:pt x="55880" y="11837095"/>
                    <a:pt x="124460" y="11837095"/>
                  </a:cubicBezTo>
                  <a:lnTo>
                    <a:pt x="31697098" y="11837095"/>
                  </a:lnTo>
                  <a:cubicBezTo>
                    <a:pt x="31765677" y="11837095"/>
                    <a:pt x="31821558" y="11781216"/>
                    <a:pt x="31821558" y="11712635"/>
                  </a:cubicBezTo>
                  <a:lnTo>
                    <a:pt x="31821558" y="124460"/>
                  </a:lnTo>
                  <a:cubicBezTo>
                    <a:pt x="31821558" y="55880"/>
                    <a:pt x="31765677" y="0"/>
                    <a:pt x="3169709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35790" y="3643421"/>
            <a:ext cx="9847975" cy="2136206"/>
            <a:chOff x="0" y="-95250"/>
            <a:chExt cx="13130634" cy="2848276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0"/>
              <a:ext cx="13130634" cy="554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450"/>
                </a:lnSpc>
                <a:spcBef>
                  <a:spcPct val="0"/>
                </a:spcBef>
              </a:pPr>
              <a:r>
                <a:rPr lang="en-US" sz="2300" spc="114">
                  <a:solidFill>
                    <a:srgbClr val="FFFFFF"/>
                  </a:solidFill>
                  <a:latin typeface="Horizon"/>
                </a:rPr>
                <a:t>How i will implement this project?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865756"/>
              <a:ext cx="13130634" cy="18872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endParaRPr dirty="0"/>
            </a:p>
            <a:p>
              <a:pPr marL="431801" lvl="1" indent="-215900">
                <a:lnSpc>
                  <a:spcPts val="2800"/>
                </a:lnSpc>
                <a:buFont typeface="Arial"/>
                <a:buChar char="•"/>
              </a:pPr>
              <a:r>
                <a:rPr lang="en-US" sz="2000" dirty="0">
                  <a:solidFill>
                    <a:srgbClr val="FFFFFF"/>
                  </a:solidFill>
                  <a:latin typeface="Agrandir Bold"/>
                </a:rPr>
                <a:t>Proteus simulation</a:t>
              </a:r>
            </a:p>
            <a:p>
              <a:pPr marL="215901" lvl="1">
                <a:lnSpc>
                  <a:spcPts val="2800"/>
                </a:lnSpc>
              </a:pPr>
              <a:endParaRPr lang="en-US" sz="2000" dirty="0">
                <a:solidFill>
                  <a:srgbClr val="FFFFFF"/>
                </a:solidFill>
                <a:latin typeface="Agrandir Bold"/>
              </a:endParaRPr>
            </a:p>
            <a:p>
              <a:pPr marL="431801" lvl="1" indent="-215900">
                <a:lnSpc>
                  <a:spcPts val="2800"/>
                </a:lnSpc>
                <a:buFont typeface="Arial"/>
                <a:buChar char="•"/>
              </a:pPr>
              <a:r>
                <a:rPr lang="en-US" sz="2000" dirty="0">
                  <a:solidFill>
                    <a:srgbClr val="FFFFFF"/>
                  </a:solidFill>
                  <a:latin typeface="Agrandir"/>
                </a:rPr>
                <a:t>Arduino code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9780424"/>
            <a:ext cx="1028700" cy="506576"/>
            <a:chOff x="0" y="0"/>
            <a:chExt cx="1371600" cy="675435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1371600" cy="675435"/>
              <a:chOff x="0" y="0"/>
              <a:chExt cx="1825612" cy="899009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825612" cy="899009"/>
              </a:xfrm>
              <a:custGeom>
                <a:avLst/>
                <a:gdLst/>
                <a:ahLst/>
                <a:cxnLst/>
                <a:rect l="l" t="t" r="r" b="b"/>
                <a:pathLst>
                  <a:path w="1825612" h="899009">
                    <a:moveTo>
                      <a:pt x="1701151" y="899009"/>
                    </a:moveTo>
                    <a:lnTo>
                      <a:pt x="124460" y="899009"/>
                    </a:lnTo>
                    <a:cubicBezTo>
                      <a:pt x="55880" y="899009"/>
                      <a:pt x="0" y="843129"/>
                      <a:pt x="0" y="77454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01152" y="0"/>
                    </a:lnTo>
                    <a:cubicBezTo>
                      <a:pt x="1769732" y="0"/>
                      <a:pt x="1825612" y="55880"/>
                      <a:pt x="1825612" y="124460"/>
                    </a:cubicBezTo>
                    <a:lnTo>
                      <a:pt x="1825612" y="774549"/>
                    </a:lnTo>
                    <a:cubicBezTo>
                      <a:pt x="1825612" y="843129"/>
                      <a:pt x="1769732" y="899009"/>
                      <a:pt x="1701152" y="899009"/>
                    </a:cubicBezTo>
                    <a:close/>
                  </a:path>
                </a:pathLst>
              </a:custGeom>
              <a:solidFill>
                <a:srgbClr val="FFFD47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91591" y="31859"/>
              <a:ext cx="1188417" cy="5069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00"/>
                </a:lnSpc>
              </a:pPr>
              <a:r>
                <a:rPr lang="en-US" sz="2000">
                  <a:solidFill>
                    <a:srgbClr val="101010"/>
                  </a:solidFill>
                  <a:latin typeface="Agrandir Bold"/>
                </a:rPr>
                <a:t>4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AFA037DC-7011-4EF9-AC16-BC4C3700B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561" y="4522467"/>
            <a:ext cx="3124200" cy="34761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3326AA-6D3F-49F0-A272-99F3CBDFF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059" y="4059270"/>
            <a:ext cx="7363715" cy="46064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36967" y="3274156"/>
            <a:ext cx="12814067" cy="4680306"/>
            <a:chOff x="0" y="0"/>
            <a:chExt cx="17085423" cy="6240408"/>
          </a:xfrm>
        </p:grpSpPr>
        <p:sp>
          <p:nvSpPr>
            <p:cNvPr id="3" name="TextBox 3"/>
            <p:cNvSpPr txBox="1"/>
            <p:nvPr/>
          </p:nvSpPr>
          <p:spPr>
            <a:xfrm>
              <a:off x="0" y="-19050"/>
              <a:ext cx="17085423" cy="48835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750"/>
                </a:lnSpc>
              </a:pPr>
              <a:r>
                <a:rPr lang="en-US" sz="12500" dirty="0">
                  <a:solidFill>
                    <a:srgbClr val="FFFFFF"/>
                  </a:solidFill>
                  <a:latin typeface="Horizon Bold"/>
                </a:rPr>
                <a:t>- .... .- -. -.-  </a:t>
              </a:r>
            </a:p>
            <a:p>
              <a:pPr algn="ctr">
                <a:lnSpc>
                  <a:spcPts val="13749"/>
                </a:lnSpc>
              </a:pPr>
              <a:r>
                <a:rPr lang="en-US" sz="12499" dirty="0">
                  <a:solidFill>
                    <a:srgbClr val="FFFFFF"/>
                  </a:solidFill>
                  <a:latin typeface="Horizon Bold"/>
                </a:rPr>
                <a:t>-.-- --- ..-!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615910"/>
              <a:ext cx="17085423" cy="6244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00"/>
                </a:lnSpc>
                <a:spcBef>
                  <a:spcPct val="0"/>
                </a:spcBef>
              </a:pPr>
              <a:r>
                <a:rPr lang="en-US" sz="2500" dirty="0">
                  <a:solidFill>
                    <a:srgbClr val="FFFD47"/>
                  </a:solidFill>
                  <a:latin typeface="Agrandir Bold"/>
                </a:rPr>
                <a:t>Have a great day ahead.</a:t>
              </a: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106</Words>
  <Application>Microsoft Office PowerPoint</Application>
  <PresentationFormat>Custom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Horizon</vt:lpstr>
      <vt:lpstr>Agrandir Bold</vt:lpstr>
      <vt:lpstr>Agrandir</vt:lpstr>
      <vt:lpstr>Calibri</vt:lpstr>
      <vt:lpstr>Horizon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Mode Competitive Analysis Brainstorm Presentation</dc:title>
  <cp:lastModifiedBy>Who locked</cp:lastModifiedBy>
  <cp:revision>6</cp:revision>
  <dcterms:created xsi:type="dcterms:W3CDTF">2006-08-16T00:00:00Z</dcterms:created>
  <dcterms:modified xsi:type="dcterms:W3CDTF">2022-02-20T02:28:38Z</dcterms:modified>
  <dc:identifier>DAE4zQA3rtM</dc:identifier>
</cp:coreProperties>
</file>