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6" r:id="rId3"/>
    <p:sldId id="282" r:id="rId4"/>
    <p:sldId id="283" r:id="rId5"/>
    <p:sldId id="284" r:id="rId6"/>
    <p:sldId id="287" r:id="rId7"/>
    <p:sldId id="285" r:id="rId8"/>
    <p:sldId id="288" r:id="rId9"/>
    <p:sldId id="289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D87A2-67C5-4BBB-8ED7-24FFCAF78953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BDAF2-C455-47EE-A87A-ED6EA1FF0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54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FBDAF2-C455-47EE-A87A-ED6EA1FF07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64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3C35-B72D-90FE-159C-D847812AB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BD993-EBC7-24C9-E823-AB4DF7522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2FCDE-4072-4FA1-4975-5357E5E3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207C-8335-41D8-9D3E-287BA7350EC0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AC6B1-C161-37AB-9B93-21A6E4FE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25C55-5BF7-5968-6201-846119BB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5CB0-93DB-4541-AA86-AD09718F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9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62FC-A49C-6A34-8A0A-94242B1F4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9333F-6472-4065-A762-4B1434C84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0368F-B3F3-0B18-5DF6-6BEE7581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5871A-5524-475A-94F6-6BCAEF0FB5AF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B020E-2A71-1295-8649-F5362E223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E4131-7CE6-EDBD-0029-633EA7F6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5CB0-93DB-4541-AA86-AD09718F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2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59CA4-8B7E-B84C-5567-4713BCCDC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151732-F8F9-F125-0031-69A7B7D50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12E6A-0D46-EC36-36D1-FE48F4AE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1ACC-39C3-41F4-9EEA-35BD154ED220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7772D-E25E-1B23-1A5E-C82AF7A9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E8926-6088-06B0-0F06-A88038B6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5CB0-93DB-4541-AA86-AD09718F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1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D803-FD31-4BAB-CA18-7EB2934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C905-E639-BC8F-7517-1D77C59D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783AC-90C8-E0AA-A483-D7C96A01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369AB-67F7-4599-9C6E-AEE52FC7AAE0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896E7-B04A-F46F-24A3-C1B9B336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9D7E2-7275-7618-F6F5-413479C7B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5CB0-93DB-4541-AA86-AD09718F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7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ADB5-009E-C155-9964-8444197E0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46DEC-BCE7-744F-D32E-359807CFB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525DD-D156-6960-4493-9BD1C596F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D74A6-D388-4E86-993D-BB33B60CD6E3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7E8BF-7941-EABE-6D02-FBC4B7DA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5375F-6AB0-3537-E508-0B814AAC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5CB0-93DB-4541-AA86-AD09718F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85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C995-6E41-231D-DAD7-0A328151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B7F04-EB5C-BEFE-D6F1-63D6D8359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BFDE3-7291-0338-3C4B-792164142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50372-7240-4ACF-0EEB-AA4CD204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DACB-2AAB-45AC-A4DF-5F39692AB166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93BBF-E7A3-C3A3-BE48-B4C2FBA8A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08DF1-EA72-59C0-0E89-F758FEE6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5CB0-93DB-4541-AA86-AD09718F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3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B502-8C32-FC3C-6ABA-F6A7B3F75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C387C-B5FD-91AE-60F8-042D4C171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14349-D54E-B61A-5733-9D5167E06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F1845-5464-B14A-1687-8E49C3341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B678D-942E-8777-47C7-5F82B5B51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90A4E-888F-D3CD-3189-6464961C5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3C52-55DC-469B-A853-026A4ED7A9CF}" type="datetime1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4CC5E-1138-F9E8-57DD-E23B425ED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E3B574-1725-A09C-C3ED-87B6830E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5CB0-93DB-4541-AA86-AD09718F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9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BCD0-9523-593C-E9DE-D282E7BE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1D2CAC-2005-5CA7-C63E-1D071CAE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B8AF0-53DA-4DB2-9825-50E7185B516E}" type="datetime1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87FBC-D8A7-A38A-D5CF-1F1C040F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1B122-E1F5-7E42-073C-EEE63C8F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5CB0-93DB-4541-AA86-AD09718F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14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105EA-6454-0451-5257-CE6662ED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8B59E-9DE2-4F16-8D19-398F7ACC13A7}" type="datetime1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A3CCA-4CF7-1DC7-5143-B7C107FF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44B22-75F9-FDC9-91D9-EC01811A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5CB0-93DB-4541-AA86-AD09718F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33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6F80-9BC0-A63D-FA42-CFB796B4B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2A28F-B068-862F-FBFB-51E451264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01318D-3598-B941-ADB5-223977BAD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81E82-9191-C9C2-3650-B95459EC7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45692-D096-4678-9B8F-3063B2264AA5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4E47F-2BEB-89AD-0A98-3D7E07EEE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8D93D-706E-8C86-3879-BD37BF73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5CB0-93DB-4541-AA86-AD09718F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8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4FC4-FBB4-A2D7-8F89-7F32F391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3DA61C-2CE8-8A1F-FAFE-9E0E8CA43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1F4FE-C8C5-7C3A-A3E4-96E3EC869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2A7C5-2A7D-D492-AA20-F66E3CB9E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3D30-E1FF-4014-82FA-8C062DB02D92}" type="datetime1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9B7FE-29EB-45E8-872D-9304EDBBC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8CA59-71ED-3993-71B9-959FA42A0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85CB0-93DB-4541-AA86-AD09718F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2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F412F-A6EE-9891-ED05-09F157F9A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56C5-3412-B773-A8A1-9B9BFA851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0FE91-6167-B8AE-C698-C311D17CF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AA8EE-DCE1-4D59-A173-4AD765817182}" type="datetime1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6E63C-A7A8-BA30-FD8F-3BA256F0D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B421-0D41-6173-12C5-DC861DDB9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B85CB0-93DB-4541-AA86-AD09718F0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15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asibuzzaman@stud.fra-uas.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ohel.rana@stud.fra-uas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55F367-345E-499D-1096-068A84531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49" y="574385"/>
            <a:ext cx="10562851" cy="1377843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M.Eng. Information Technology</a:t>
            </a:r>
            <a:b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Autonomous Intelligent Systems</a:t>
            </a:r>
            <a:b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Prof. Dr. Peter Nauth</a:t>
            </a:r>
            <a:b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Winter Semester 24/25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1F096-14E6-88ED-D424-BDB67874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B85CB0-93DB-4541-AA86-AD09718F0320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4" name="Google Shape;368;p35">
            <a:extLst>
              <a:ext uri="{FF2B5EF4-FFF2-40B4-BE49-F238E27FC236}">
                <a16:creationId xmlns:a16="http://schemas.microsoft.com/office/drawing/2014/main" id="{55937E76-D333-27F3-2B76-73542DFEA77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652"/>
          <a:stretch/>
        </p:blipFill>
        <p:spPr>
          <a:xfrm>
            <a:off x="10049649" y="295694"/>
            <a:ext cx="1625450" cy="7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91F13-5D1F-22E2-D8F1-D21E1CB178C9}"/>
              </a:ext>
            </a:extLst>
          </p:cNvPr>
          <p:cNvSpPr txBox="1"/>
          <p:nvPr/>
        </p:nvSpPr>
        <p:spPr>
          <a:xfrm>
            <a:off x="79217" y="6503580"/>
            <a:ext cx="80055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M.Eng. Information Technology WS24-25/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Dr. </a:t>
            </a:r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Peter Nauth</a:t>
            </a:r>
            <a:r>
              <a:rPr lang="en" sz="1200" dirty="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/</a:t>
            </a:r>
            <a:r>
              <a:rPr lang="en-US" sz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Intelligent Systems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6C3D7D-0C9A-DBFE-E50A-AE2E6AAB819A}"/>
              </a:ext>
            </a:extLst>
          </p:cNvPr>
          <p:cNvSpPr txBox="1">
            <a:spLocks/>
          </p:cNvSpPr>
          <p:nvPr/>
        </p:nvSpPr>
        <p:spPr>
          <a:xfrm>
            <a:off x="706913" y="2613134"/>
            <a:ext cx="10474361" cy="109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Obstacle Avoidance for TurtleBot3 Using ROS2 and Docker-Compose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ED4CC7-BE99-F2EF-9FF5-F4450473F09A}"/>
              </a:ext>
            </a:extLst>
          </p:cNvPr>
          <p:cNvSpPr txBox="1">
            <a:spLocks/>
          </p:cNvSpPr>
          <p:nvPr/>
        </p:nvSpPr>
        <p:spPr>
          <a:xfrm>
            <a:off x="662667" y="4012645"/>
            <a:ext cx="10562851" cy="4861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algn="ctr">
              <a:buNone/>
            </a:pPr>
            <a:r>
              <a:rPr lang="en-US" sz="2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Team: OBS-07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214A20F-CF83-DB40-95DD-67B135450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2951"/>
              </p:ext>
            </p:extLst>
          </p:nvPr>
        </p:nvGraphicFramePr>
        <p:xfrm>
          <a:off x="2653742" y="4772965"/>
          <a:ext cx="6884208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05758">
                  <a:extLst>
                    <a:ext uri="{9D8B030D-6E8A-4147-A177-3AD203B41FA5}">
                      <a16:colId xmlns:a16="http://schemas.microsoft.com/office/drawing/2014/main" val="806841802"/>
                    </a:ext>
                  </a:extLst>
                </a:gridCol>
                <a:gridCol w="3478450">
                  <a:extLst>
                    <a:ext uri="{9D8B030D-6E8A-4147-A177-3AD203B41FA5}">
                      <a16:colId xmlns:a16="http://schemas.microsoft.com/office/drawing/2014/main" val="1781456826"/>
                    </a:ext>
                  </a:extLst>
                </a:gridCol>
              </a:tblGrid>
              <a:tr h="869099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Hasibuzzaman </a:t>
                      </a:r>
                    </a:p>
                    <a:p>
                      <a:pPr marL="0" marR="0" algn="ctr"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hasibuzzaman@stud.fra-uas.de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Matriculation No. 1448140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de-DE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 Sohel Rana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buNone/>
                      </a:pPr>
                      <a:r>
                        <a:rPr lang="de-DE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sohel.rana@stud.fra-uas.de</a:t>
                      </a:r>
                      <a:endParaRPr lang="de-DE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Matriculation No. 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1428128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algn="ctr"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783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993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A6A8F5-B2AE-E992-0800-52749735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BC8C2A-04E1-A44B-F10C-E77D79F7E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32DA34-D425-F3D6-613A-AA6964EBD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1F288-2F99-C760-1408-DCEE2B68F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71" y="2549237"/>
            <a:ext cx="10684151" cy="1109418"/>
          </a:xfrm>
        </p:spPr>
        <p:txBody>
          <a:bodyPr anchor="b">
            <a:normAutofit/>
          </a:bodyPr>
          <a:lstStyle/>
          <a:p>
            <a:r>
              <a:rPr lang="en-US" sz="7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C5371FF-935A-D3C2-9F20-7110CF714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78F27A-F4A1-149F-97A8-FA2C21FE3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7489E6F-2241-69BB-E290-52CFAA82D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B46AC99-E4F1-77F4-A46F-12A571E7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7448B1D-30E6-79E3-5891-8F73B753D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357E63-31E6-084C-18CA-E99407AC2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53CA86-80D9-B2A8-AD1D-500B817A5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3CE37D-AE1C-3718-3F90-F4CFC33BB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4FB0FFB-8B6A-70DB-73E7-70E523764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99F33E7-EC08-F76A-551A-A833286E6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ED7B9-A629-83BC-7CBA-B200FC7C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B85CB0-93DB-4541-AA86-AD09718F0320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4" name="Google Shape;368;p35">
            <a:extLst>
              <a:ext uri="{FF2B5EF4-FFF2-40B4-BE49-F238E27FC236}">
                <a16:creationId xmlns:a16="http://schemas.microsoft.com/office/drawing/2014/main" id="{254B37AB-7F1D-8085-9C68-59CD6B7D0ED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652"/>
          <a:stretch/>
        </p:blipFill>
        <p:spPr>
          <a:xfrm>
            <a:off x="10049649" y="296945"/>
            <a:ext cx="1625450" cy="7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41FB14-8437-F121-97E4-D7A7CAE3B4A5}"/>
              </a:ext>
            </a:extLst>
          </p:cNvPr>
          <p:cNvSpPr txBox="1"/>
          <p:nvPr/>
        </p:nvSpPr>
        <p:spPr>
          <a:xfrm>
            <a:off x="79217" y="6503580"/>
            <a:ext cx="80055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" sz="120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M.Eng. Information Technology WS24-25/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Prof. Dr. </a:t>
            </a:r>
            <a:r>
              <a:rPr 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Peter Nauth</a:t>
            </a:r>
            <a:r>
              <a:rPr lang="en" sz="120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/</a:t>
            </a:r>
            <a:r>
              <a:rPr 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Intelligent Systems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52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FC2493-1145-AB97-5A39-31C30818D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376F54-EB2E-0134-748B-90D8C757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4880C8-AD80-B026-170B-CAFED187C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75FBC-70C2-FCA1-6584-2CAEBF2EF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49" y="1086761"/>
            <a:ext cx="10562851" cy="49750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C33670-B098-57FB-5FA1-2273F1B87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14FA313-A373-B8FF-FC0A-0707E8D16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6EE6C6B-9419-2EEB-7E3A-EE210EE8A0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B7761B9-F3E4-19BC-933C-EB9330CD4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68DA7CD-0273-A325-F28E-B4EF46D1D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E6198A-FBF1-9E34-A792-9EBA6FDB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03C55EA-72E4-E096-C8D3-737F6AD11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AFDE25C-B626-83CA-0A77-CB3595617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519C74F-8990-C6EF-0560-58A664DD0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A47921D-015F-0C2C-6DE9-31E968172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75357-857F-708A-ED30-BF0F821E0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B85CB0-93DB-4541-AA86-AD09718F032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4" name="Google Shape;368;p35">
            <a:extLst>
              <a:ext uri="{FF2B5EF4-FFF2-40B4-BE49-F238E27FC236}">
                <a16:creationId xmlns:a16="http://schemas.microsoft.com/office/drawing/2014/main" id="{458DA0E7-CC33-288E-FDA7-1B01A57C7EB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652"/>
          <a:stretch/>
        </p:blipFill>
        <p:spPr>
          <a:xfrm>
            <a:off x="10049649" y="295694"/>
            <a:ext cx="1625450" cy="7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4E59C1-0335-F9F2-283B-B41F99921266}"/>
              </a:ext>
            </a:extLst>
          </p:cNvPr>
          <p:cNvSpPr txBox="1"/>
          <p:nvPr/>
        </p:nvSpPr>
        <p:spPr>
          <a:xfrm>
            <a:off x="79217" y="6503580"/>
            <a:ext cx="80055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" sz="120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M.Eng. Information Technology WS24-25/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Prof. Dr. </a:t>
            </a:r>
            <a:r>
              <a:rPr 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Peter Nauth</a:t>
            </a:r>
            <a:r>
              <a:rPr lang="en" sz="120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/</a:t>
            </a:r>
            <a:r>
              <a:rPr 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Intelligent Systems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0EC1CD2-1788-826D-B3AD-FC50D49C3C12}"/>
              </a:ext>
            </a:extLst>
          </p:cNvPr>
          <p:cNvSpPr txBox="1">
            <a:spLocks/>
          </p:cNvSpPr>
          <p:nvPr/>
        </p:nvSpPr>
        <p:spPr>
          <a:xfrm>
            <a:off x="706913" y="1729047"/>
            <a:ext cx="10474361" cy="4407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7CD5A-9C08-4299-79E6-A905D831CF0F}"/>
              </a:ext>
            </a:extLst>
          </p:cNvPr>
          <p:cNvSpPr txBox="1"/>
          <p:nvPr/>
        </p:nvSpPr>
        <p:spPr>
          <a:xfrm>
            <a:off x="706913" y="1728463"/>
            <a:ext cx="9112471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 obstacle avoidance algorithm using ROS2.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LIDAR for real-time obstacle detection.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the navigation in Gazebo.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teleoperation functionality.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using Docker for portability.</a:t>
            </a:r>
          </a:p>
        </p:txBody>
      </p:sp>
    </p:spTree>
    <p:extLst>
      <p:ext uri="{BB962C8B-B14F-4D97-AF65-F5344CB8AC3E}">
        <p14:creationId xmlns:p14="http://schemas.microsoft.com/office/powerpoint/2010/main" val="132588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CBCD39-FF5E-91AC-F5D6-E570D6318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1361177-DB32-4244-58C9-95E69D0AC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FDB324-7B8C-7815-E1CE-0A1074430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22092E-D704-0F72-733B-EED829270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49" y="1086761"/>
            <a:ext cx="10562851" cy="49750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95B168-B413-9F1B-34A1-82B881CEE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A90F2CC-9E76-F8F7-1588-882D7E8DA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2277FF7-DFA6-8F19-97C1-3107AD539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97782B-2926-314E-B86D-2D893A43C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D3F3D41-D99B-8D07-B235-72D36B00D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5207756-6459-F4E7-1E73-A77E39C2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CFE451F-7BF5-7CB9-3379-9C9A30C1B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E3FC6D5-E88C-BDCB-9A3C-8CE82B58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E692A81-C587-212E-CA45-D3596621D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7F1356-217C-45AC-5964-B4ED4736E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6015C-07A8-B8DE-F982-8FB057B7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B85CB0-93DB-4541-AA86-AD09718F0320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4" name="Google Shape;368;p35">
            <a:extLst>
              <a:ext uri="{FF2B5EF4-FFF2-40B4-BE49-F238E27FC236}">
                <a16:creationId xmlns:a16="http://schemas.microsoft.com/office/drawing/2014/main" id="{D3728AEF-1086-104C-B58B-2AA06095C09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652"/>
          <a:stretch/>
        </p:blipFill>
        <p:spPr>
          <a:xfrm>
            <a:off x="10049649" y="295694"/>
            <a:ext cx="1625450" cy="7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877ECE-B847-A980-7E97-7963FA84C45D}"/>
              </a:ext>
            </a:extLst>
          </p:cNvPr>
          <p:cNvSpPr txBox="1"/>
          <p:nvPr/>
        </p:nvSpPr>
        <p:spPr>
          <a:xfrm>
            <a:off x="79217" y="6503580"/>
            <a:ext cx="80055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" sz="120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M.Eng. Information Technology WS24-25/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Prof. Dr. </a:t>
            </a:r>
            <a:r>
              <a:rPr 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Peter Nauth</a:t>
            </a:r>
            <a:r>
              <a:rPr lang="en" sz="120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/</a:t>
            </a:r>
            <a:r>
              <a:rPr 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Intelligent Systems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6FF713D-5400-65D5-5EF9-18B754335BCA}"/>
              </a:ext>
            </a:extLst>
          </p:cNvPr>
          <p:cNvSpPr txBox="1">
            <a:spLocks/>
          </p:cNvSpPr>
          <p:nvPr/>
        </p:nvSpPr>
        <p:spPr>
          <a:xfrm>
            <a:off x="706913" y="1729047"/>
            <a:ext cx="10474361" cy="4407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diagram of a system">
            <a:extLst>
              <a:ext uri="{FF2B5EF4-FFF2-40B4-BE49-F238E27FC236}">
                <a16:creationId xmlns:a16="http://schemas.microsoft.com/office/drawing/2014/main" id="{CA4F3BD0-B4D4-7249-E2FE-D3D3493C0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05" y="1728463"/>
            <a:ext cx="5483602" cy="3739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DE3296-C844-C5F5-7708-0028A11911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553" y="2113101"/>
            <a:ext cx="5049493" cy="3155788"/>
          </a:xfrm>
          <a:prstGeom prst="rect">
            <a:avLst/>
          </a:prstGeom>
          <a:noFill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EF49E2D-154E-D4C7-25DD-2A794B6BA279}"/>
              </a:ext>
            </a:extLst>
          </p:cNvPr>
          <p:cNvSpPr txBox="1"/>
          <p:nvPr/>
        </p:nvSpPr>
        <p:spPr>
          <a:xfrm>
            <a:off x="2257528" y="5410981"/>
            <a:ext cx="2458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Fig. 1: ROS2 Services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D3C9A4-32B9-2AE1-9FDA-0448E86C2194}"/>
              </a:ext>
            </a:extLst>
          </p:cNvPr>
          <p:cNvSpPr txBox="1"/>
          <p:nvPr/>
        </p:nvSpPr>
        <p:spPr>
          <a:xfrm>
            <a:off x="8084744" y="5336783"/>
            <a:ext cx="2888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Fig. 2: Navigation2 stack.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06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223BFF-BF2B-0FC4-7DD5-5B4470717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6765FC-CD84-999E-9310-7B3740E50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D7285A-E000-A4C1-5C8A-ED1B8819E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CEC27-9357-5A34-E83C-82847710E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49" y="1086761"/>
            <a:ext cx="10562851" cy="49750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B0A3BD-9808-D2D7-D5ED-898C7FC04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405FDB-A0BB-8DFA-F26C-F7A5B4AAA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2B5BCE-8DE8-0A5F-0F22-DA0287AFF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0D66391-4760-E1C0-D265-181AB6D25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C7E4D3F-918C-52FB-ECCD-6591FA9E1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F4D0031-5E97-1687-17AD-D1F071F2B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2D36E48-F407-9700-E2C9-5DB05EA11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F868145-A868-7DCD-E68D-F7ABD16407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CB09664-84A9-D6F7-56F8-476436871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6FB87D2-D144-9234-FD8B-25EE74DD5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57204-4160-EC6F-1F4C-D25FFADE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B85CB0-93DB-4541-AA86-AD09718F0320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4" name="Google Shape;368;p35">
            <a:extLst>
              <a:ext uri="{FF2B5EF4-FFF2-40B4-BE49-F238E27FC236}">
                <a16:creationId xmlns:a16="http://schemas.microsoft.com/office/drawing/2014/main" id="{8C8790DD-F1AF-8C78-7185-6B5C8656481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652"/>
          <a:stretch/>
        </p:blipFill>
        <p:spPr>
          <a:xfrm>
            <a:off x="10049649" y="295694"/>
            <a:ext cx="1625450" cy="7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1EF8A9-4516-3264-600E-92C17951339C}"/>
              </a:ext>
            </a:extLst>
          </p:cNvPr>
          <p:cNvSpPr txBox="1"/>
          <p:nvPr/>
        </p:nvSpPr>
        <p:spPr>
          <a:xfrm>
            <a:off x="79217" y="6503580"/>
            <a:ext cx="80055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" sz="120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M.Eng. Information Technology WS24-25/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Prof. Dr. </a:t>
            </a:r>
            <a:r>
              <a:rPr 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Peter Nauth</a:t>
            </a:r>
            <a:r>
              <a:rPr lang="en" sz="120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/</a:t>
            </a:r>
            <a:r>
              <a:rPr 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Intelligent Systems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D2B894-881F-0E84-3BF6-854CDF3BBD8A}"/>
              </a:ext>
            </a:extLst>
          </p:cNvPr>
          <p:cNvSpPr txBox="1">
            <a:spLocks/>
          </p:cNvSpPr>
          <p:nvPr/>
        </p:nvSpPr>
        <p:spPr>
          <a:xfrm>
            <a:off x="706913" y="1729047"/>
            <a:ext cx="10474361" cy="4407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D890F4-FC3C-9A8C-99EA-55A4762E54B7}"/>
              </a:ext>
            </a:extLst>
          </p:cNvPr>
          <p:cNvSpPr txBox="1"/>
          <p:nvPr/>
        </p:nvSpPr>
        <p:spPr>
          <a:xfrm>
            <a:off x="2459411" y="5133244"/>
            <a:ext cx="2458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Fig. 3: LiDAR 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BE56A7-CC24-6AAC-26DF-D0658D7915F4}"/>
              </a:ext>
            </a:extLst>
          </p:cNvPr>
          <p:cNvSpPr txBox="1"/>
          <p:nvPr/>
        </p:nvSpPr>
        <p:spPr>
          <a:xfrm>
            <a:off x="8314005" y="5317910"/>
            <a:ext cx="16453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Fig. 4: Gazebo.</a:t>
            </a:r>
            <a:endParaRPr lang="en-US" dirty="0"/>
          </a:p>
        </p:txBody>
      </p:sp>
      <p:pic>
        <p:nvPicPr>
          <p:cNvPr id="5" name="Picture 4" descr="A black background with blue squares">
            <a:extLst>
              <a:ext uri="{FF2B5EF4-FFF2-40B4-BE49-F238E27FC236}">
                <a16:creationId xmlns:a16="http://schemas.microsoft.com/office/drawing/2014/main" id="{A918DFEE-C001-ADA5-3DD8-D5F2C6001A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20" y="1809661"/>
            <a:ext cx="4627771" cy="3117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C857FD-46A0-349D-122B-25B7C8E9A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0963" y="1781976"/>
            <a:ext cx="3451409" cy="34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0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B1E792-C627-980A-63DA-5A3BFE8C0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FD9376-867F-0E31-C23A-A58A3408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934FB6-B6B6-3023-0E2F-0E528A3C1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1CF01-28F6-CB44-A63E-16AEF66D9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49" y="1086761"/>
            <a:ext cx="10562851" cy="49750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A99A63-99B8-41B7-7FC8-8269312D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9351E9-2121-95EF-4DD7-9340C2DB0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66CF22-4AE7-7DCC-39DF-3A8FB610A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690864B-2988-0419-2152-7727BF2C5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140F7B7-65E9-5775-F8B8-7DE00574B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98728D-3F5F-9A93-1853-9ED0A1F5F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D643139-F962-3ECD-E3DC-92FC26384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AB05BC2-C2FB-0C99-4307-D6598A26E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6CAE83-A2FD-610A-6274-8CB046122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95F997-ACFB-0C7A-0ED8-080024D96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10658-2A85-55E3-B39A-FA0F0DF1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B85CB0-93DB-4541-AA86-AD09718F0320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4" name="Google Shape;368;p35">
            <a:extLst>
              <a:ext uri="{FF2B5EF4-FFF2-40B4-BE49-F238E27FC236}">
                <a16:creationId xmlns:a16="http://schemas.microsoft.com/office/drawing/2014/main" id="{9F6BE74D-CEC2-BAA8-B847-C8484B2C978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652"/>
          <a:stretch/>
        </p:blipFill>
        <p:spPr>
          <a:xfrm>
            <a:off x="10049649" y="295694"/>
            <a:ext cx="1625450" cy="7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6746A-1F20-18DF-4905-691C84805384}"/>
              </a:ext>
            </a:extLst>
          </p:cNvPr>
          <p:cNvSpPr txBox="1"/>
          <p:nvPr/>
        </p:nvSpPr>
        <p:spPr>
          <a:xfrm>
            <a:off x="79217" y="6503580"/>
            <a:ext cx="80055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" sz="120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M.Eng. Information Technology WS24-25/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Prof. Dr. </a:t>
            </a:r>
            <a:r>
              <a:rPr 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Peter Nauth</a:t>
            </a:r>
            <a:r>
              <a:rPr lang="en" sz="120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/</a:t>
            </a:r>
            <a:r>
              <a:rPr 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Intelligent Systems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B2A3E34-FC4B-EDF4-4170-F1B03ACB7799}"/>
              </a:ext>
            </a:extLst>
          </p:cNvPr>
          <p:cNvSpPr txBox="1">
            <a:spLocks/>
          </p:cNvSpPr>
          <p:nvPr/>
        </p:nvSpPr>
        <p:spPr>
          <a:xfrm>
            <a:off x="706913" y="1729047"/>
            <a:ext cx="10474361" cy="4407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F3D81A-925B-715E-52DA-DD33D1397007}"/>
              </a:ext>
            </a:extLst>
          </p:cNvPr>
          <p:cNvSpPr txBox="1"/>
          <p:nvPr/>
        </p:nvSpPr>
        <p:spPr>
          <a:xfrm>
            <a:off x="790949" y="2009302"/>
            <a:ext cx="5438055" cy="3500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fontAlgn="base">
              <a:spcBef>
                <a:spcPts val="600"/>
              </a:spcBef>
              <a:spcAft>
                <a:spcPts val="300"/>
              </a:spcAft>
              <a:buSzPts val="1000"/>
              <a:tabLst>
                <a:tab pos="182880" algn="l"/>
              </a:tabLst>
            </a:pPr>
            <a:r>
              <a:rPr lang="en-US" sz="2000" b="1" i="1" u="none" strike="noStrike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System Architecture:</a:t>
            </a:r>
          </a:p>
          <a:p>
            <a:pPr marL="0" marR="0" indent="0" algn="just">
              <a:lnSpc>
                <a:spcPct val="95000"/>
              </a:lnSpc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system's components are as follows:</a:t>
            </a:r>
          </a:p>
          <a:p>
            <a:pPr marL="342900" marR="0" lvl="0" indent="-342900" algn="just">
              <a:lnSpc>
                <a:spcPct val="9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x-none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ROS2 Humble allows real-time processing for robot control and communication.</a:t>
            </a:r>
            <a:endParaRPr lang="en-US" sz="20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42900" marR="0" lvl="0" indent="-342900" algn="just">
              <a:lnSpc>
                <a:spcPct val="9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Gazebo simulator offers a virtual testbed for obstacle avoidance strategies.</a:t>
            </a:r>
          </a:p>
          <a:p>
            <a:pPr marL="342900" marR="0" lvl="0" indent="-342900" algn="just">
              <a:lnSpc>
                <a:spcPct val="9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Docker-Compose arranges and deploys ROS2 nodes for modular development.</a:t>
            </a:r>
          </a:p>
          <a:p>
            <a:pPr marL="342900" marR="0" lvl="0" indent="-342900" algn="just">
              <a:lnSpc>
                <a:spcPct val="9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182880" algn="l"/>
              </a:tabLst>
            </a:pPr>
            <a:r>
              <a:rPr lang="x-none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LIDAR sensor collects environmental data to detect and avoid obstacles</a:t>
            </a: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</a:p>
        </p:txBody>
      </p:sp>
      <p:pic>
        <p:nvPicPr>
          <p:cNvPr id="14" name="Picture 13" descr="A computer screen shot of a computer program">
            <a:extLst>
              <a:ext uri="{FF2B5EF4-FFF2-40B4-BE49-F238E27FC236}">
                <a16:creationId xmlns:a16="http://schemas.microsoft.com/office/drawing/2014/main" id="{0D0BB100-AD8E-8F7A-87F3-2DCA4DA68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709" y="1804491"/>
            <a:ext cx="5147776" cy="370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3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701DF8-3CB2-8CFB-BE00-D5F6C533A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DCAC9B-BE3C-DEFF-35B1-CF4EDCB38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F4D6EF3-ED96-CBCD-417B-EE74D12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BE44A-F50C-CDC0-0D4F-9A95655D3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49" y="1086761"/>
            <a:ext cx="10562851" cy="49750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10392E-CF6F-D953-8EE6-F53D2F607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BBEE7A6-3E30-3689-7C08-66BE29CF3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0F8DF0D-CC76-A9CB-2D64-75F367E6A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2C119B6-2CDD-123B-6498-AFFA72867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9808784-8D08-6E16-D9B5-6FAAB419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1EB13D-CDB8-AA8F-9C47-458BBDAA2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D992677-6C50-B918-4F1F-2AE597BD8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597128C-BE4A-F3BF-873F-411520CD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B35AE98-C9CB-EC11-5FC5-3C91DFE0D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0BC9C81-D829-8774-307C-0691CF82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30526-5945-D9D2-C1E8-B6CF9189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B85CB0-93DB-4541-AA86-AD09718F0320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4" name="Google Shape;368;p35">
            <a:extLst>
              <a:ext uri="{FF2B5EF4-FFF2-40B4-BE49-F238E27FC236}">
                <a16:creationId xmlns:a16="http://schemas.microsoft.com/office/drawing/2014/main" id="{2EF64BD4-9AA0-D8E7-AC04-A623380BFDE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652"/>
          <a:stretch/>
        </p:blipFill>
        <p:spPr>
          <a:xfrm>
            <a:off x="10049649" y="295694"/>
            <a:ext cx="1625450" cy="7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BBA747-691D-6A14-F89B-D50510D18DE1}"/>
              </a:ext>
            </a:extLst>
          </p:cNvPr>
          <p:cNvSpPr txBox="1"/>
          <p:nvPr/>
        </p:nvSpPr>
        <p:spPr>
          <a:xfrm>
            <a:off x="79217" y="6503580"/>
            <a:ext cx="80055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" sz="120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M.Eng. Information Technology WS24-25/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Prof. Dr. </a:t>
            </a:r>
            <a:r>
              <a:rPr 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Peter Nauth</a:t>
            </a:r>
            <a:r>
              <a:rPr lang="en" sz="120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/</a:t>
            </a:r>
            <a:r>
              <a:rPr 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Intelligent Systems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F96907-4272-CC64-8BAC-6D7086770F79}"/>
              </a:ext>
            </a:extLst>
          </p:cNvPr>
          <p:cNvSpPr txBox="1">
            <a:spLocks/>
          </p:cNvSpPr>
          <p:nvPr/>
        </p:nvSpPr>
        <p:spPr>
          <a:xfrm>
            <a:off x="706913" y="1729047"/>
            <a:ext cx="10474361" cy="4407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F40A81-6A95-2144-B54B-37E14E5DDADA}"/>
              </a:ext>
            </a:extLst>
          </p:cNvPr>
          <p:cNvSpPr txBox="1"/>
          <p:nvPr/>
        </p:nvSpPr>
        <p:spPr>
          <a:xfrm>
            <a:off x="790949" y="2009302"/>
            <a:ext cx="5438055" cy="21159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1" fontAlgn="base">
              <a:spcBef>
                <a:spcPts val="600"/>
              </a:spcBef>
              <a:spcAft>
                <a:spcPts val="300"/>
              </a:spcAft>
              <a:buSzPts val="1000"/>
              <a:tabLst>
                <a:tab pos="182880" algn="l"/>
              </a:tabLst>
            </a:pPr>
            <a:r>
              <a:rPr lang="en-US" sz="2000" b="1" i="1" u="none" strike="noStrike" dirty="0">
                <a:ln>
                  <a:noFill/>
                </a:ln>
                <a:effectLst>
                  <a:outerShdw sx="0" sy="0">
                    <a:srgbClr val="000000"/>
                  </a:outerShdw>
                </a:effectLst>
                <a:latin typeface="Times New Roman" panose="02020603050405020304" pitchFamily="18" charset="0"/>
              </a:rPr>
              <a:t>Hardware and Software Setup:</a:t>
            </a:r>
          </a:p>
          <a:p>
            <a:pPr marL="342900" marR="0" indent="-34290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Hardware: TurtleBot3, LIDAR sensor.</a:t>
            </a:r>
          </a:p>
          <a:p>
            <a:pPr marL="342900" marR="0" indent="-34290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Software: ROS2 Humble, Gazebo, Docker, Nav2 Stack.</a:t>
            </a:r>
          </a:p>
          <a:p>
            <a:pPr marL="342900" marR="0" indent="-34290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20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Development Environment: Docker Desktop, Python scripts.</a:t>
            </a:r>
          </a:p>
        </p:txBody>
      </p:sp>
      <p:pic>
        <p:nvPicPr>
          <p:cNvPr id="5" name="Picture 4" descr="A screenshot of a game">
            <a:extLst>
              <a:ext uri="{FF2B5EF4-FFF2-40B4-BE49-F238E27FC236}">
                <a16:creationId xmlns:a16="http://schemas.microsoft.com/office/drawing/2014/main" id="{F509EEBE-4005-234D-47F8-D8BB3A8EC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363" y="1901862"/>
            <a:ext cx="2234571" cy="2321577"/>
          </a:xfrm>
          <a:prstGeom prst="rect">
            <a:avLst/>
          </a:prstGeom>
        </p:spPr>
      </p:pic>
      <p:pic>
        <p:nvPicPr>
          <p:cNvPr id="8" name="Picture 7" descr="A wooden square with a red line and white balls">
            <a:extLst>
              <a:ext uri="{FF2B5EF4-FFF2-40B4-BE49-F238E27FC236}">
                <a16:creationId xmlns:a16="http://schemas.microsoft.com/office/drawing/2014/main" id="{E77D8040-C487-5E6D-2D34-E34E1B5B2E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884" y="1901862"/>
            <a:ext cx="2341737" cy="234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7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731638-6A63-2376-4616-B895DB414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8643D17-1A38-DAE1-2E7F-5BD7D98BB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27A07B-CDB0-0620-B3C3-ACE4E893A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72499-04E3-B050-8BD1-F63987373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49" y="1086761"/>
            <a:ext cx="10562851" cy="49750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325DEA-F5C1-7041-4E05-E7BC1486F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1AEB63-6E10-FF34-C78D-663AD2C38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4D1875D-943B-E099-A0B6-DB533B941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83340E2-27A8-A1FC-A7E6-243FF9307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969D0D5-EF80-5C26-A3CE-D24FC54AA7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9F3621-ECE1-962E-3FB6-BDD3B77D2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AA1F7EC-BA24-484D-0AB4-1F83FC475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9130BD3-E819-31FB-182F-4B7ADE35D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9C2136F-B8C7-1B38-DF0F-AAF9F896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BC34DD6-C803-6FC7-09F4-07811786A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06423-A0E8-A003-19F4-89904344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B85CB0-93DB-4541-AA86-AD09718F0320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4" name="Google Shape;368;p35">
            <a:extLst>
              <a:ext uri="{FF2B5EF4-FFF2-40B4-BE49-F238E27FC236}">
                <a16:creationId xmlns:a16="http://schemas.microsoft.com/office/drawing/2014/main" id="{B9110499-B98D-AD37-C85C-C7C66BAAA1B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652"/>
          <a:stretch/>
        </p:blipFill>
        <p:spPr>
          <a:xfrm>
            <a:off x="10049649" y="295694"/>
            <a:ext cx="1625450" cy="7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A01C06-BD0F-4927-E335-1F54561B0A1A}"/>
              </a:ext>
            </a:extLst>
          </p:cNvPr>
          <p:cNvSpPr txBox="1"/>
          <p:nvPr/>
        </p:nvSpPr>
        <p:spPr>
          <a:xfrm>
            <a:off x="79217" y="6503580"/>
            <a:ext cx="80055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" sz="120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M.Eng. Information Technology WS24-25/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Prof. Dr. </a:t>
            </a:r>
            <a:r>
              <a:rPr 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Peter Nauth</a:t>
            </a:r>
            <a:r>
              <a:rPr lang="en" sz="120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/</a:t>
            </a:r>
            <a:r>
              <a:rPr 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Intelligent Systems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A21B39-FB4C-166E-B7AA-592D66DCB23E}"/>
              </a:ext>
            </a:extLst>
          </p:cNvPr>
          <p:cNvSpPr txBox="1">
            <a:spLocks/>
          </p:cNvSpPr>
          <p:nvPr/>
        </p:nvSpPr>
        <p:spPr>
          <a:xfrm>
            <a:off x="706913" y="1729047"/>
            <a:ext cx="10474361" cy="4407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graph showing a line of a moving graph&#10;&#10;AI-generated content may be incorrect.">
            <a:extLst>
              <a:ext uri="{FF2B5EF4-FFF2-40B4-BE49-F238E27FC236}">
                <a16:creationId xmlns:a16="http://schemas.microsoft.com/office/drawing/2014/main" id="{B22647FC-FC8F-E757-C4D8-31A529C2A4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142" y="2020090"/>
            <a:ext cx="5131724" cy="28633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2C450D-F6F0-23A1-1140-17AA7B263AAD}"/>
              </a:ext>
            </a:extLst>
          </p:cNvPr>
          <p:cNvSpPr txBox="1"/>
          <p:nvPr/>
        </p:nvSpPr>
        <p:spPr>
          <a:xfrm>
            <a:off x="6651171" y="2105604"/>
            <a:ext cx="3918857" cy="2460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Initially, the closest obstruction was located approximately 1.03 meters away.   Gradually, the distance decreased as the robot moved forward.   The robot identified an approaching collision at a distance of around 0.28 meters.   When the system replied by altering its velocity, it was verified that the real-time obstacle avoidance was successful.</a:t>
            </a:r>
            <a:endParaRPr lang="en-US" sz="18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A0BDF1-D9C9-3FE3-6F87-FF2771B26BB7}"/>
              </a:ext>
            </a:extLst>
          </p:cNvPr>
          <p:cNvSpPr txBox="1"/>
          <p:nvPr/>
        </p:nvSpPr>
        <p:spPr>
          <a:xfrm>
            <a:off x="79217" y="4815832"/>
            <a:ext cx="6096000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Fig. 5: LiDAR closest obstacle observation</a:t>
            </a:r>
            <a:endParaRPr lang="en-US" sz="20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9214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71AFB7-D9DA-C468-E352-FA3032021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CF2EE0-2070-343C-C194-493E1AB66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5ED6F1-FA2B-25BD-BC62-62B3B7C67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045F39-76CB-2694-4913-22F8A6498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49" y="1086761"/>
            <a:ext cx="10562851" cy="49750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7A6075-4256-250B-4729-BB7BD2653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6D74CFB-8CD5-EE21-275D-D67242211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74CFEFF-5924-F31C-A30A-46363E8AB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5F619E-7B8D-27BF-466D-4ECB77C9A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B8EAA14-17E7-8F5C-07F7-2BAD10B3B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376442-1147-6FF8-AED4-E4342361F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84764CB-54CB-74C1-5D2E-6EC4999F0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79F58E5-4B96-6597-4941-282F0624A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A4BD7E1-80CF-8553-5502-DB674B2D8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2F14C78-7013-DE1B-CFCF-4FAC47CC4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0F648-7BF3-71CC-0C2B-60FEE471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B85CB0-93DB-4541-AA86-AD09718F0320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4" name="Google Shape;368;p35">
            <a:extLst>
              <a:ext uri="{FF2B5EF4-FFF2-40B4-BE49-F238E27FC236}">
                <a16:creationId xmlns:a16="http://schemas.microsoft.com/office/drawing/2014/main" id="{DBDF21D1-E347-1E1E-8ACD-CFA233D0C53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652"/>
          <a:stretch/>
        </p:blipFill>
        <p:spPr>
          <a:xfrm>
            <a:off x="10049649" y="295694"/>
            <a:ext cx="1625450" cy="7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529E42-7D73-496F-8C56-400701176E21}"/>
              </a:ext>
            </a:extLst>
          </p:cNvPr>
          <p:cNvSpPr txBox="1"/>
          <p:nvPr/>
        </p:nvSpPr>
        <p:spPr>
          <a:xfrm>
            <a:off x="79217" y="6503580"/>
            <a:ext cx="80055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" sz="120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M.Eng. Information Technology WS24-25/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Prof. Dr. </a:t>
            </a:r>
            <a:r>
              <a:rPr 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Peter Nauth</a:t>
            </a:r>
            <a:r>
              <a:rPr lang="en" sz="120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/</a:t>
            </a:r>
            <a:r>
              <a:rPr 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Intelligent Systems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B983E7F-535D-D958-44EA-44D300091A45}"/>
              </a:ext>
            </a:extLst>
          </p:cNvPr>
          <p:cNvSpPr txBox="1">
            <a:spLocks/>
          </p:cNvSpPr>
          <p:nvPr/>
        </p:nvSpPr>
        <p:spPr>
          <a:xfrm>
            <a:off x="706913" y="1729047"/>
            <a:ext cx="10474361" cy="4407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4A776-DA87-EE96-BF5A-A0935813C0DC}"/>
              </a:ext>
            </a:extLst>
          </p:cNvPr>
          <p:cNvSpPr txBox="1"/>
          <p:nvPr/>
        </p:nvSpPr>
        <p:spPr>
          <a:xfrm>
            <a:off x="6802967" y="1804490"/>
            <a:ext cx="4550833" cy="3744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82880" algn="just">
              <a:lnSpc>
                <a:spcPct val="95000"/>
              </a:lnSpc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angular velocity was adjusted while the linear velocity remained constant at 0.26 m/s, according to the cmd_vel data.  This implies that the machine was proactively turning to stay clear of obstructions.</a:t>
            </a:r>
            <a:endParaRPr lang="en-US" sz="18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182880" algn="just">
              <a:lnSpc>
                <a:spcPct val="95000"/>
              </a:lnSpc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 strong avoidance maneuver was indicated by the angular velocity increasing from 1.35 rad/s to 1.5 rad/s as the object approached.</a:t>
            </a:r>
            <a:endParaRPr lang="en-US" sz="18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182880" algn="just">
              <a:lnSpc>
                <a:spcPct val="95000"/>
              </a:lnSpc>
              <a:spcAft>
                <a:spcPts val="600"/>
              </a:spcAft>
              <a:buNone/>
              <a:tabLst>
                <a:tab pos="182880" algn="l"/>
              </a:tabLst>
            </a:pP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In order to steady the trajectory, the robot's angular velocity steadily dropped as it rotated.</a:t>
            </a:r>
            <a:endParaRPr lang="en-US" sz="18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marR="0" indent="182880" algn="just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Once the obstruction was avoided, the velocity stabilized and onward motion was possible.</a:t>
            </a:r>
            <a:endParaRPr lang="en-US" sz="18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5" name="Picture 4" descr="A graph with a red line">
            <a:extLst>
              <a:ext uri="{FF2B5EF4-FFF2-40B4-BE49-F238E27FC236}">
                <a16:creationId xmlns:a16="http://schemas.microsoft.com/office/drawing/2014/main" id="{E893E535-8B73-47A3-142C-BE22EFE51F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39" y="1903148"/>
            <a:ext cx="5375333" cy="29992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DE3F62-62D9-3FDA-4C94-76F1EF693B90}"/>
              </a:ext>
            </a:extLst>
          </p:cNvPr>
          <p:cNvSpPr txBox="1"/>
          <p:nvPr/>
        </p:nvSpPr>
        <p:spPr>
          <a:xfrm>
            <a:off x="255397" y="4986060"/>
            <a:ext cx="6096946" cy="35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82880" algn="ctr">
              <a:lnSpc>
                <a:spcPct val="95000"/>
              </a:lnSpc>
              <a:spcAft>
                <a:spcPts val="600"/>
              </a:spcAft>
              <a:tabLst>
                <a:tab pos="182880" algn="l"/>
              </a:tabLst>
            </a:pP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Fig.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6</a:t>
            </a:r>
            <a:r>
              <a:rPr lang="x-none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: Angular velociy over time.</a:t>
            </a:r>
            <a:endParaRPr lang="en-US" sz="2000" spc="-5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178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36D5D-1036-332B-C461-37562FC60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7C36DA-A441-8C65-3E56-B155D2B11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FE93B5-653D-9F58-9F97-A1721A5C9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3B205F-554E-48FC-5E01-7E79FC65E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913" y="1018844"/>
            <a:ext cx="10562851" cy="497501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0783B0-C307-DDE1-FED1-ACCAF71E0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73C60EF-50C5-8FC9-A444-65AED9552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8CCBD5C-9497-3D39-437C-2E7A805BD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0274D63-034B-8B5E-0A72-C5F7D7755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48F4285-BCE4-2C00-EE91-9AF1C65EA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9A0D8F-F9C2-A6CB-DED7-6C8ACB8E2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7FE260A-DDB8-8196-34E8-57A31F40D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82F33FF-67F1-BE4D-B6B9-FE4CCD2BD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FFD0B99-E7D8-E9F3-9DE1-BCA3EBF98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1DF0780-1670-03F4-7A33-DAFF8F2BC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F0EEC-8BAF-6677-451D-E89F68103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0B85CB0-93DB-4541-AA86-AD09718F0320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4" name="Google Shape;368;p35">
            <a:extLst>
              <a:ext uri="{FF2B5EF4-FFF2-40B4-BE49-F238E27FC236}">
                <a16:creationId xmlns:a16="http://schemas.microsoft.com/office/drawing/2014/main" id="{6932130B-8555-9361-A0F7-4CC32C998E0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4652"/>
          <a:stretch/>
        </p:blipFill>
        <p:spPr>
          <a:xfrm>
            <a:off x="10049649" y="295694"/>
            <a:ext cx="1625450" cy="7231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773669-8F9B-22D3-C752-BB5F47E90004}"/>
              </a:ext>
            </a:extLst>
          </p:cNvPr>
          <p:cNvSpPr txBox="1"/>
          <p:nvPr/>
        </p:nvSpPr>
        <p:spPr>
          <a:xfrm>
            <a:off x="79217" y="6503580"/>
            <a:ext cx="80055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" sz="120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M.Eng. Information Technology WS24-25/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Prof. Dr. </a:t>
            </a:r>
            <a:r>
              <a:rPr 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Peter Nauth</a:t>
            </a:r>
            <a:r>
              <a:rPr lang="en" sz="1200">
                <a:latin typeface="Times New Roman" panose="02020603050405020304" pitchFamily="18" charset="0"/>
                <a:cs typeface="Times New Roman" panose="02020603050405020304" pitchFamily="18" charset="0"/>
                <a:sym typeface="Lato"/>
              </a:rPr>
              <a:t>/</a:t>
            </a:r>
            <a:r>
              <a:rPr lang="en-US" sz="1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Autonomous Intelligent Systems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93DD7FF-1921-FE9C-852B-7D2D9C921ACC}"/>
              </a:ext>
            </a:extLst>
          </p:cNvPr>
          <p:cNvSpPr txBox="1">
            <a:spLocks/>
          </p:cNvSpPr>
          <p:nvPr/>
        </p:nvSpPr>
        <p:spPr>
          <a:xfrm>
            <a:off x="706913" y="1729047"/>
            <a:ext cx="10474361" cy="44070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DB444-735A-EB9C-D8E1-BB78D3C4D53D}"/>
              </a:ext>
            </a:extLst>
          </p:cNvPr>
          <p:cNvSpPr txBox="1"/>
          <p:nvPr/>
        </p:nvSpPr>
        <p:spPr>
          <a:xfrm>
            <a:off x="733318" y="1883803"/>
            <a:ext cx="9170101" cy="305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24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Based on the information collected, the robot showed successful object avoidance behavior by continuously analyzing its environment and changing course when an obstruction was detected within a critical threshold.</a:t>
            </a:r>
          </a:p>
          <a:p>
            <a:pPr marL="342900" marR="0" indent="-34290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24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smooth velocity changes showed that the program dynamically changed the movement instead of halting suddenly.</a:t>
            </a:r>
          </a:p>
          <a:p>
            <a:pPr marL="342900" marR="0" indent="-34290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82880" algn="l"/>
              </a:tabLst>
            </a:pPr>
            <a:r>
              <a:rPr lang="en-US" sz="24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avoidance strategy worked properly because there were zero collisions.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ED67BC-8DA7-C94F-1296-557E7C9C9BC5}"/>
              </a:ext>
            </a:extLst>
          </p:cNvPr>
          <p:cNvSpPr txBox="1"/>
          <p:nvPr/>
        </p:nvSpPr>
        <p:spPr>
          <a:xfrm>
            <a:off x="706608" y="5081711"/>
            <a:ext cx="9107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spcAft>
                <a:spcPts val="100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In the future, multi-sensor fusion and adaptive path-planning approaches will be used to improve robustness in complex scenarios.</a:t>
            </a:r>
          </a:p>
        </p:txBody>
      </p:sp>
    </p:spTree>
    <p:extLst>
      <p:ext uri="{BB962C8B-B14F-4D97-AF65-F5344CB8AC3E}">
        <p14:creationId xmlns:p14="http://schemas.microsoft.com/office/powerpoint/2010/main" val="34099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723</TotalTime>
  <Words>667</Words>
  <Application>Microsoft Office PowerPoint</Application>
  <PresentationFormat>Widescreen</PresentationFormat>
  <Paragraphs>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M.Eng. Information Technology Module Autonomous Intelligent Systems by Prof. Dr. Peter Nauth  Winter Semester 24/25 </vt:lpstr>
      <vt:lpstr>Objectives</vt:lpstr>
      <vt:lpstr>Introduction</vt:lpstr>
      <vt:lpstr>Introduction</vt:lpstr>
      <vt:lpstr>Methodology</vt:lpstr>
      <vt:lpstr>Methodology</vt:lpstr>
      <vt:lpstr>Result and Discussion</vt:lpstr>
      <vt:lpstr>Result and Discussion</vt:lpstr>
      <vt:lpstr>Conclusion and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 MEng. IT  Winter 24/25</dc:title>
  <dc:creator>Rana, Md Sohel</dc:creator>
  <cp:lastModifiedBy>Hasibuzzaman, -</cp:lastModifiedBy>
  <cp:revision>148</cp:revision>
  <dcterms:created xsi:type="dcterms:W3CDTF">2025-02-27T00:07:11Z</dcterms:created>
  <dcterms:modified xsi:type="dcterms:W3CDTF">2025-03-20T23:39:42Z</dcterms:modified>
</cp:coreProperties>
</file>