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66" r:id="rId4"/>
    <p:sldId id="261" r:id="rId5"/>
    <p:sldId id="268" r:id="rId6"/>
    <p:sldId id="271" r:id="rId7"/>
    <p:sldId id="272" r:id="rId8"/>
    <p:sldId id="273" r:id="rId9"/>
    <p:sldId id="275" r:id="rId10"/>
    <p:sldId id="276" r:id="rId11"/>
    <p:sldId id="277" r:id="rId12"/>
    <p:sldId id="279" r:id="rId13"/>
    <p:sldId id="278" r:id="rId14"/>
    <p:sldId id="280" r:id="rId15"/>
    <p:sldId id="25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FCDD7-6B68-4D4F-9462-BD32ACB06AC9}"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9503B-C6EC-4262-BDBE-2386FFC1316A}" type="slidenum">
              <a:rPr lang="en-US" smtClean="0"/>
              <a:t>‹#›</a:t>
            </a:fld>
            <a:endParaRPr lang="en-US"/>
          </a:p>
        </p:txBody>
      </p:sp>
    </p:spTree>
    <p:extLst>
      <p:ext uri="{BB962C8B-B14F-4D97-AF65-F5344CB8AC3E}">
        <p14:creationId xmlns:p14="http://schemas.microsoft.com/office/powerpoint/2010/main" val="2425431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F9503B-C6EC-4262-BDBE-2386FFC1316A}" type="slidenum">
              <a:rPr lang="en-US" smtClean="0"/>
              <a:t>11</a:t>
            </a:fld>
            <a:endParaRPr lang="en-US"/>
          </a:p>
        </p:txBody>
      </p:sp>
    </p:spTree>
    <p:extLst>
      <p:ext uri="{BB962C8B-B14F-4D97-AF65-F5344CB8AC3E}">
        <p14:creationId xmlns:p14="http://schemas.microsoft.com/office/powerpoint/2010/main" val="408063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8B77-1EAC-4373-91C8-5EA1982EA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E138A0-36CC-4734-A083-EDB0BDD7E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02B374-9458-4D79-A43A-E52BB7BA09F9}"/>
              </a:ext>
            </a:extLst>
          </p:cNvPr>
          <p:cNvSpPr>
            <a:spLocks noGrp="1"/>
          </p:cNvSpPr>
          <p:nvPr>
            <p:ph type="dt" sz="half" idx="10"/>
          </p:nvPr>
        </p:nvSpPr>
        <p:spPr/>
        <p:txBody>
          <a:bodyPr/>
          <a:lstStyle/>
          <a:p>
            <a:fld id="{7E8E530A-8F09-4D50-8213-2AEF514F6CCA}" type="datetime1">
              <a:rPr lang="en-US" smtClean="0"/>
              <a:t>6/11/2024</a:t>
            </a:fld>
            <a:endParaRPr lang="en-US"/>
          </a:p>
        </p:txBody>
      </p:sp>
      <p:sp>
        <p:nvSpPr>
          <p:cNvPr id="5" name="Footer Placeholder 4">
            <a:extLst>
              <a:ext uri="{FF2B5EF4-FFF2-40B4-BE49-F238E27FC236}">
                <a16:creationId xmlns:a16="http://schemas.microsoft.com/office/drawing/2014/main" id="{451352BB-D416-4479-B526-91E8512D7BFC}"/>
              </a:ext>
            </a:extLst>
          </p:cNvPr>
          <p:cNvSpPr>
            <a:spLocks noGrp="1"/>
          </p:cNvSpPr>
          <p:nvPr>
            <p:ph type="ftr" sz="quarter" idx="11"/>
          </p:nvPr>
        </p:nvSpPr>
        <p:spPr/>
        <p:txBody>
          <a:bodyPr/>
          <a:lstStyle/>
          <a:p>
            <a:r>
              <a:rPr lang="en-US"/>
              <a:t>All Rights Reserved by Simply-Coders 2024</a:t>
            </a:r>
          </a:p>
        </p:txBody>
      </p:sp>
      <p:sp>
        <p:nvSpPr>
          <p:cNvPr id="6" name="Slide Number Placeholder 5">
            <a:extLst>
              <a:ext uri="{FF2B5EF4-FFF2-40B4-BE49-F238E27FC236}">
                <a16:creationId xmlns:a16="http://schemas.microsoft.com/office/drawing/2014/main" id="{5977C5D5-F47C-4FC5-B1DC-24DDBF17FD26}"/>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172931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3790-55EC-42C7-A887-8390FD4395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988667-38CA-4FFA-883E-CEC8832C78E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49507-BA35-44DE-82CC-99EA45AA237E}"/>
              </a:ext>
            </a:extLst>
          </p:cNvPr>
          <p:cNvSpPr>
            <a:spLocks noGrp="1"/>
          </p:cNvSpPr>
          <p:nvPr>
            <p:ph type="dt" sz="half" idx="10"/>
          </p:nvPr>
        </p:nvSpPr>
        <p:spPr/>
        <p:txBody>
          <a:bodyPr/>
          <a:lstStyle/>
          <a:p>
            <a:fld id="{E40486C5-2B78-4A03-9F7C-B51001C3481F}" type="datetime1">
              <a:rPr lang="en-US" smtClean="0"/>
              <a:t>6/11/2024</a:t>
            </a:fld>
            <a:endParaRPr lang="en-US"/>
          </a:p>
        </p:txBody>
      </p:sp>
      <p:sp>
        <p:nvSpPr>
          <p:cNvPr id="5" name="Footer Placeholder 4">
            <a:extLst>
              <a:ext uri="{FF2B5EF4-FFF2-40B4-BE49-F238E27FC236}">
                <a16:creationId xmlns:a16="http://schemas.microsoft.com/office/drawing/2014/main" id="{E3E8FFB8-EC32-403C-99E3-CBDF4854213D}"/>
              </a:ext>
            </a:extLst>
          </p:cNvPr>
          <p:cNvSpPr>
            <a:spLocks noGrp="1"/>
          </p:cNvSpPr>
          <p:nvPr>
            <p:ph type="ftr" sz="quarter" idx="11"/>
          </p:nvPr>
        </p:nvSpPr>
        <p:spPr/>
        <p:txBody>
          <a:bodyPr/>
          <a:lstStyle/>
          <a:p>
            <a:r>
              <a:rPr lang="en-US"/>
              <a:t>All Rights Reserved by Simply-Coders 2024</a:t>
            </a:r>
          </a:p>
        </p:txBody>
      </p:sp>
      <p:sp>
        <p:nvSpPr>
          <p:cNvPr id="6" name="Slide Number Placeholder 5">
            <a:extLst>
              <a:ext uri="{FF2B5EF4-FFF2-40B4-BE49-F238E27FC236}">
                <a16:creationId xmlns:a16="http://schemas.microsoft.com/office/drawing/2014/main" id="{126514D1-B2D4-4649-A33D-1248162BB790}"/>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24157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B7273A-2FAC-474D-A4C2-502DBE3C2F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BCEDC7-1282-4432-B326-B218CE0295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7E850-AD25-4C2F-8423-5654FEC579D8}"/>
              </a:ext>
            </a:extLst>
          </p:cNvPr>
          <p:cNvSpPr>
            <a:spLocks noGrp="1"/>
          </p:cNvSpPr>
          <p:nvPr>
            <p:ph type="dt" sz="half" idx="10"/>
          </p:nvPr>
        </p:nvSpPr>
        <p:spPr/>
        <p:txBody>
          <a:bodyPr/>
          <a:lstStyle/>
          <a:p>
            <a:fld id="{E0D71587-1BF2-4E2F-B52D-9A227C3ECE5C}" type="datetime1">
              <a:rPr lang="en-US" smtClean="0"/>
              <a:t>6/11/2024</a:t>
            </a:fld>
            <a:endParaRPr lang="en-US"/>
          </a:p>
        </p:txBody>
      </p:sp>
      <p:sp>
        <p:nvSpPr>
          <p:cNvPr id="5" name="Footer Placeholder 4">
            <a:extLst>
              <a:ext uri="{FF2B5EF4-FFF2-40B4-BE49-F238E27FC236}">
                <a16:creationId xmlns:a16="http://schemas.microsoft.com/office/drawing/2014/main" id="{F570F0C1-009B-4A5E-9914-65AFC1E7E35A}"/>
              </a:ext>
            </a:extLst>
          </p:cNvPr>
          <p:cNvSpPr>
            <a:spLocks noGrp="1"/>
          </p:cNvSpPr>
          <p:nvPr>
            <p:ph type="ftr" sz="quarter" idx="11"/>
          </p:nvPr>
        </p:nvSpPr>
        <p:spPr/>
        <p:txBody>
          <a:bodyPr/>
          <a:lstStyle/>
          <a:p>
            <a:r>
              <a:rPr lang="en-US"/>
              <a:t>All Rights Reserved by Simply-Coders 2024</a:t>
            </a:r>
          </a:p>
        </p:txBody>
      </p:sp>
      <p:sp>
        <p:nvSpPr>
          <p:cNvPr id="6" name="Slide Number Placeholder 5">
            <a:extLst>
              <a:ext uri="{FF2B5EF4-FFF2-40B4-BE49-F238E27FC236}">
                <a16:creationId xmlns:a16="http://schemas.microsoft.com/office/drawing/2014/main" id="{97B3DCDF-A472-49B3-A63A-9690D0EC14BA}"/>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363304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3C989-1DFC-4A97-8792-7F0AD32986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09660-4C70-45EE-BB3E-61F54B7B4A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D9EC8-DA4D-4A43-87F0-DA1B4CD02799}"/>
              </a:ext>
            </a:extLst>
          </p:cNvPr>
          <p:cNvSpPr>
            <a:spLocks noGrp="1"/>
          </p:cNvSpPr>
          <p:nvPr>
            <p:ph type="dt" sz="half" idx="10"/>
          </p:nvPr>
        </p:nvSpPr>
        <p:spPr/>
        <p:txBody>
          <a:bodyPr/>
          <a:lstStyle/>
          <a:p>
            <a:fld id="{7A09E5A2-D3EA-4293-B8E4-65DEE664D2CC}" type="datetime1">
              <a:rPr lang="en-US" smtClean="0"/>
              <a:t>6/11/2024</a:t>
            </a:fld>
            <a:endParaRPr lang="en-US"/>
          </a:p>
        </p:txBody>
      </p:sp>
      <p:sp>
        <p:nvSpPr>
          <p:cNvPr id="5" name="Footer Placeholder 4">
            <a:extLst>
              <a:ext uri="{FF2B5EF4-FFF2-40B4-BE49-F238E27FC236}">
                <a16:creationId xmlns:a16="http://schemas.microsoft.com/office/drawing/2014/main" id="{BEE5CE28-C319-4664-AF12-45769141C681}"/>
              </a:ext>
            </a:extLst>
          </p:cNvPr>
          <p:cNvSpPr>
            <a:spLocks noGrp="1"/>
          </p:cNvSpPr>
          <p:nvPr>
            <p:ph type="ftr" sz="quarter" idx="11"/>
          </p:nvPr>
        </p:nvSpPr>
        <p:spPr/>
        <p:txBody>
          <a:bodyPr/>
          <a:lstStyle/>
          <a:p>
            <a:r>
              <a:rPr lang="en-US"/>
              <a:t>All Rights Reserved by Simply-Coders 2024</a:t>
            </a:r>
          </a:p>
        </p:txBody>
      </p:sp>
      <p:sp>
        <p:nvSpPr>
          <p:cNvPr id="6" name="Slide Number Placeholder 5">
            <a:extLst>
              <a:ext uri="{FF2B5EF4-FFF2-40B4-BE49-F238E27FC236}">
                <a16:creationId xmlns:a16="http://schemas.microsoft.com/office/drawing/2014/main" id="{01D744BD-12F0-4AE4-8EE4-2E3FC2AE96B8}"/>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95868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FDD3-4E0C-4C78-9359-CE146B611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D8ABE6-8439-4C38-B933-227C7C3F3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4BC063-E2DE-47BC-8916-1FAE714D6DDF}"/>
              </a:ext>
            </a:extLst>
          </p:cNvPr>
          <p:cNvSpPr>
            <a:spLocks noGrp="1"/>
          </p:cNvSpPr>
          <p:nvPr>
            <p:ph type="dt" sz="half" idx="10"/>
          </p:nvPr>
        </p:nvSpPr>
        <p:spPr/>
        <p:txBody>
          <a:bodyPr/>
          <a:lstStyle/>
          <a:p>
            <a:fld id="{85BFBABD-025C-4885-A957-B0FF636024E1}" type="datetime1">
              <a:rPr lang="en-US" smtClean="0"/>
              <a:t>6/11/2024</a:t>
            </a:fld>
            <a:endParaRPr lang="en-US"/>
          </a:p>
        </p:txBody>
      </p:sp>
      <p:sp>
        <p:nvSpPr>
          <p:cNvPr id="5" name="Footer Placeholder 4">
            <a:extLst>
              <a:ext uri="{FF2B5EF4-FFF2-40B4-BE49-F238E27FC236}">
                <a16:creationId xmlns:a16="http://schemas.microsoft.com/office/drawing/2014/main" id="{ACA7A51C-CBC1-44F0-A731-1FF9EBB50452}"/>
              </a:ext>
            </a:extLst>
          </p:cNvPr>
          <p:cNvSpPr>
            <a:spLocks noGrp="1"/>
          </p:cNvSpPr>
          <p:nvPr>
            <p:ph type="ftr" sz="quarter" idx="11"/>
          </p:nvPr>
        </p:nvSpPr>
        <p:spPr/>
        <p:txBody>
          <a:bodyPr/>
          <a:lstStyle/>
          <a:p>
            <a:r>
              <a:rPr lang="en-US"/>
              <a:t>All Rights Reserved by Simply-Coders 2024</a:t>
            </a:r>
          </a:p>
        </p:txBody>
      </p:sp>
      <p:sp>
        <p:nvSpPr>
          <p:cNvPr id="6" name="Slide Number Placeholder 5">
            <a:extLst>
              <a:ext uri="{FF2B5EF4-FFF2-40B4-BE49-F238E27FC236}">
                <a16:creationId xmlns:a16="http://schemas.microsoft.com/office/drawing/2014/main" id="{563B9580-5C82-4985-ACE5-EEB47A969BD0}"/>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9321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BDE22-3021-45B8-BC81-BB51DCBEB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460402-D63D-408E-B887-712BF8C07C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BD556-FA1B-4BBF-B6F2-D01EF2B9158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85F7A0-4ED2-405E-A58F-C518827A6739}"/>
              </a:ext>
            </a:extLst>
          </p:cNvPr>
          <p:cNvSpPr>
            <a:spLocks noGrp="1"/>
          </p:cNvSpPr>
          <p:nvPr>
            <p:ph type="dt" sz="half" idx="10"/>
          </p:nvPr>
        </p:nvSpPr>
        <p:spPr/>
        <p:txBody>
          <a:bodyPr/>
          <a:lstStyle/>
          <a:p>
            <a:fld id="{BBBD93AE-6935-4731-8215-05D5664C1F61}" type="datetime1">
              <a:rPr lang="en-US" smtClean="0"/>
              <a:t>6/11/2024</a:t>
            </a:fld>
            <a:endParaRPr lang="en-US"/>
          </a:p>
        </p:txBody>
      </p:sp>
      <p:sp>
        <p:nvSpPr>
          <p:cNvPr id="6" name="Footer Placeholder 5">
            <a:extLst>
              <a:ext uri="{FF2B5EF4-FFF2-40B4-BE49-F238E27FC236}">
                <a16:creationId xmlns:a16="http://schemas.microsoft.com/office/drawing/2014/main" id="{65C04A5B-502A-42A6-A0CB-69B91DE1AC79}"/>
              </a:ext>
            </a:extLst>
          </p:cNvPr>
          <p:cNvSpPr>
            <a:spLocks noGrp="1"/>
          </p:cNvSpPr>
          <p:nvPr>
            <p:ph type="ftr" sz="quarter" idx="11"/>
          </p:nvPr>
        </p:nvSpPr>
        <p:spPr/>
        <p:txBody>
          <a:bodyPr/>
          <a:lstStyle/>
          <a:p>
            <a:r>
              <a:rPr lang="en-US"/>
              <a:t>All Rights Reserved by Simply-Coders 2024</a:t>
            </a:r>
          </a:p>
        </p:txBody>
      </p:sp>
      <p:sp>
        <p:nvSpPr>
          <p:cNvPr id="7" name="Slide Number Placeholder 6">
            <a:extLst>
              <a:ext uri="{FF2B5EF4-FFF2-40B4-BE49-F238E27FC236}">
                <a16:creationId xmlns:a16="http://schemas.microsoft.com/office/drawing/2014/main" id="{5136AC5F-5AF3-4AB6-8025-91E15BD7694F}"/>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375168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1E11-7A0F-48A2-B5AA-8FB39680B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98CAC-A135-4047-BEE0-CDE0B6BD72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B9B0CF-ECA0-44A2-BB93-365F0CAD13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6E5F3-B678-4B67-AAD4-574CF7F8C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2DB528-0EBB-458B-87A3-8E566BE10F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CA3134-E07C-4FD1-B58A-BC962AD9380B}"/>
              </a:ext>
            </a:extLst>
          </p:cNvPr>
          <p:cNvSpPr>
            <a:spLocks noGrp="1"/>
          </p:cNvSpPr>
          <p:nvPr>
            <p:ph type="dt" sz="half" idx="10"/>
          </p:nvPr>
        </p:nvSpPr>
        <p:spPr/>
        <p:txBody>
          <a:bodyPr/>
          <a:lstStyle/>
          <a:p>
            <a:fld id="{994E1519-8400-40C9-BE6E-10D2629490DF}" type="datetime1">
              <a:rPr lang="en-US" smtClean="0"/>
              <a:t>6/11/2024</a:t>
            </a:fld>
            <a:endParaRPr lang="en-US"/>
          </a:p>
        </p:txBody>
      </p:sp>
      <p:sp>
        <p:nvSpPr>
          <p:cNvPr id="8" name="Footer Placeholder 7">
            <a:extLst>
              <a:ext uri="{FF2B5EF4-FFF2-40B4-BE49-F238E27FC236}">
                <a16:creationId xmlns:a16="http://schemas.microsoft.com/office/drawing/2014/main" id="{FBA6FF0D-701D-4DC3-A890-6B06E3A08141}"/>
              </a:ext>
            </a:extLst>
          </p:cNvPr>
          <p:cNvSpPr>
            <a:spLocks noGrp="1"/>
          </p:cNvSpPr>
          <p:nvPr>
            <p:ph type="ftr" sz="quarter" idx="11"/>
          </p:nvPr>
        </p:nvSpPr>
        <p:spPr/>
        <p:txBody>
          <a:bodyPr/>
          <a:lstStyle/>
          <a:p>
            <a:r>
              <a:rPr lang="en-US"/>
              <a:t>All Rights Reserved by Simply-Coders 2024</a:t>
            </a:r>
          </a:p>
        </p:txBody>
      </p:sp>
      <p:sp>
        <p:nvSpPr>
          <p:cNvPr id="9" name="Slide Number Placeholder 8">
            <a:extLst>
              <a:ext uri="{FF2B5EF4-FFF2-40B4-BE49-F238E27FC236}">
                <a16:creationId xmlns:a16="http://schemas.microsoft.com/office/drawing/2014/main" id="{809CA3BB-DEF5-4F71-B067-1023ECFA70CD}"/>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375516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BCAD-160B-45CC-A34E-1FED58574D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D2A71B-10A9-4972-BC35-72A936886B64}"/>
              </a:ext>
            </a:extLst>
          </p:cNvPr>
          <p:cNvSpPr>
            <a:spLocks noGrp="1"/>
          </p:cNvSpPr>
          <p:nvPr>
            <p:ph type="dt" sz="half" idx="10"/>
          </p:nvPr>
        </p:nvSpPr>
        <p:spPr/>
        <p:txBody>
          <a:bodyPr/>
          <a:lstStyle/>
          <a:p>
            <a:fld id="{FF277436-8700-4288-AAAF-FA704A11421B}" type="datetime1">
              <a:rPr lang="en-US" smtClean="0"/>
              <a:t>6/11/2024</a:t>
            </a:fld>
            <a:endParaRPr lang="en-US"/>
          </a:p>
        </p:txBody>
      </p:sp>
      <p:sp>
        <p:nvSpPr>
          <p:cNvPr id="4" name="Footer Placeholder 3">
            <a:extLst>
              <a:ext uri="{FF2B5EF4-FFF2-40B4-BE49-F238E27FC236}">
                <a16:creationId xmlns:a16="http://schemas.microsoft.com/office/drawing/2014/main" id="{1F9F4FF2-8F6B-4EEB-8112-18098BFE4151}"/>
              </a:ext>
            </a:extLst>
          </p:cNvPr>
          <p:cNvSpPr>
            <a:spLocks noGrp="1"/>
          </p:cNvSpPr>
          <p:nvPr>
            <p:ph type="ftr" sz="quarter" idx="11"/>
          </p:nvPr>
        </p:nvSpPr>
        <p:spPr/>
        <p:txBody>
          <a:bodyPr/>
          <a:lstStyle/>
          <a:p>
            <a:r>
              <a:rPr lang="en-US"/>
              <a:t>All Rights Reserved by Simply-Coders 2024</a:t>
            </a:r>
          </a:p>
        </p:txBody>
      </p:sp>
      <p:sp>
        <p:nvSpPr>
          <p:cNvPr id="5" name="Slide Number Placeholder 4">
            <a:extLst>
              <a:ext uri="{FF2B5EF4-FFF2-40B4-BE49-F238E27FC236}">
                <a16:creationId xmlns:a16="http://schemas.microsoft.com/office/drawing/2014/main" id="{EA1CD295-23A4-44B8-B119-26824100106E}"/>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92598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4C08F-20E8-46EF-9D0C-44E82277B46F}"/>
              </a:ext>
            </a:extLst>
          </p:cNvPr>
          <p:cNvSpPr>
            <a:spLocks noGrp="1"/>
          </p:cNvSpPr>
          <p:nvPr>
            <p:ph type="dt" sz="half" idx="10"/>
          </p:nvPr>
        </p:nvSpPr>
        <p:spPr/>
        <p:txBody>
          <a:bodyPr/>
          <a:lstStyle/>
          <a:p>
            <a:fld id="{110436B4-634D-44CE-BD5E-3634B25F5124}" type="datetime1">
              <a:rPr lang="en-US" smtClean="0"/>
              <a:t>6/11/2024</a:t>
            </a:fld>
            <a:endParaRPr lang="en-US"/>
          </a:p>
        </p:txBody>
      </p:sp>
      <p:sp>
        <p:nvSpPr>
          <p:cNvPr id="3" name="Footer Placeholder 2">
            <a:extLst>
              <a:ext uri="{FF2B5EF4-FFF2-40B4-BE49-F238E27FC236}">
                <a16:creationId xmlns:a16="http://schemas.microsoft.com/office/drawing/2014/main" id="{FBB9426D-2451-474A-8E99-0FCA856A80D3}"/>
              </a:ext>
            </a:extLst>
          </p:cNvPr>
          <p:cNvSpPr>
            <a:spLocks noGrp="1"/>
          </p:cNvSpPr>
          <p:nvPr>
            <p:ph type="ftr" sz="quarter" idx="11"/>
          </p:nvPr>
        </p:nvSpPr>
        <p:spPr/>
        <p:txBody>
          <a:bodyPr/>
          <a:lstStyle/>
          <a:p>
            <a:r>
              <a:rPr lang="en-US"/>
              <a:t>All Rights Reserved by Simply-Coders 2024</a:t>
            </a:r>
          </a:p>
        </p:txBody>
      </p:sp>
      <p:sp>
        <p:nvSpPr>
          <p:cNvPr id="4" name="Slide Number Placeholder 3">
            <a:extLst>
              <a:ext uri="{FF2B5EF4-FFF2-40B4-BE49-F238E27FC236}">
                <a16:creationId xmlns:a16="http://schemas.microsoft.com/office/drawing/2014/main" id="{F7984309-E36F-4EB4-AF2E-BC5A577D9E6B}"/>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66771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B736-C031-4DDC-BF35-B061DABF3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A9A87E-A09D-4AFE-A97C-37F641187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C285EF-1DDD-47AE-835D-9835D3BC0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FB9983-CCB4-4317-A940-25B1E804551A}"/>
              </a:ext>
            </a:extLst>
          </p:cNvPr>
          <p:cNvSpPr>
            <a:spLocks noGrp="1"/>
          </p:cNvSpPr>
          <p:nvPr>
            <p:ph type="dt" sz="half" idx="10"/>
          </p:nvPr>
        </p:nvSpPr>
        <p:spPr/>
        <p:txBody>
          <a:bodyPr/>
          <a:lstStyle/>
          <a:p>
            <a:fld id="{2761E121-DBDB-459F-8318-BCFE346F53B7}" type="datetime1">
              <a:rPr lang="en-US" smtClean="0"/>
              <a:t>6/11/2024</a:t>
            </a:fld>
            <a:endParaRPr lang="en-US"/>
          </a:p>
        </p:txBody>
      </p:sp>
      <p:sp>
        <p:nvSpPr>
          <p:cNvPr id="6" name="Footer Placeholder 5">
            <a:extLst>
              <a:ext uri="{FF2B5EF4-FFF2-40B4-BE49-F238E27FC236}">
                <a16:creationId xmlns:a16="http://schemas.microsoft.com/office/drawing/2014/main" id="{A70949DF-4FD1-4598-B631-C78459C2DFE5}"/>
              </a:ext>
            </a:extLst>
          </p:cNvPr>
          <p:cNvSpPr>
            <a:spLocks noGrp="1"/>
          </p:cNvSpPr>
          <p:nvPr>
            <p:ph type="ftr" sz="quarter" idx="11"/>
          </p:nvPr>
        </p:nvSpPr>
        <p:spPr/>
        <p:txBody>
          <a:bodyPr/>
          <a:lstStyle/>
          <a:p>
            <a:r>
              <a:rPr lang="en-US"/>
              <a:t>All Rights Reserved by Simply-Coders 2024</a:t>
            </a:r>
          </a:p>
        </p:txBody>
      </p:sp>
      <p:sp>
        <p:nvSpPr>
          <p:cNvPr id="7" name="Slide Number Placeholder 6">
            <a:extLst>
              <a:ext uri="{FF2B5EF4-FFF2-40B4-BE49-F238E27FC236}">
                <a16:creationId xmlns:a16="http://schemas.microsoft.com/office/drawing/2014/main" id="{2B81A2D1-FF18-44E4-9C94-313B9AE1F9E2}"/>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208755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B60A-6ED9-4D95-A898-5DAF9373B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D6127-E8C9-4CDA-A39F-FDA43E5B3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8E60BD-42CF-41F7-BFFB-75EE5F52A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B33FF7-C830-4A1E-9173-A64D5D5FA25A}"/>
              </a:ext>
            </a:extLst>
          </p:cNvPr>
          <p:cNvSpPr>
            <a:spLocks noGrp="1"/>
          </p:cNvSpPr>
          <p:nvPr>
            <p:ph type="dt" sz="half" idx="10"/>
          </p:nvPr>
        </p:nvSpPr>
        <p:spPr/>
        <p:txBody>
          <a:bodyPr/>
          <a:lstStyle/>
          <a:p>
            <a:fld id="{3EC71AB6-A0B0-4EC1-AF01-6E353DB17D9C}" type="datetime1">
              <a:rPr lang="en-US" smtClean="0"/>
              <a:t>6/11/2024</a:t>
            </a:fld>
            <a:endParaRPr lang="en-US"/>
          </a:p>
        </p:txBody>
      </p:sp>
      <p:sp>
        <p:nvSpPr>
          <p:cNvPr id="6" name="Footer Placeholder 5">
            <a:extLst>
              <a:ext uri="{FF2B5EF4-FFF2-40B4-BE49-F238E27FC236}">
                <a16:creationId xmlns:a16="http://schemas.microsoft.com/office/drawing/2014/main" id="{D86B9BF2-A3CE-4256-B9E7-89A54DC6506F}"/>
              </a:ext>
            </a:extLst>
          </p:cNvPr>
          <p:cNvSpPr>
            <a:spLocks noGrp="1"/>
          </p:cNvSpPr>
          <p:nvPr>
            <p:ph type="ftr" sz="quarter" idx="11"/>
          </p:nvPr>
        </p:nvSpPr>
        <p:spPr/>
        <p:txBody>
          <a:bodyPr/>
          <a:lstStyle/>
          <a:p>
            <a:r>
              <a:rPr lang="en-US"/>
              <a:t>All Rights Reserved by Simply-Coders 2024</a:t>
            </a:r>
          </a:p>
        </p:txBody>
      </p:sp>
      <p:sp>
        <p:nvSpPr>
          <p:cNvPr id="7" name="Slide Number Placeholder 6">
            <a:extLst>
              <a:ext uri="{FF2B5EF4-FFF2-40B4-BE49-F238E27FC236}">
                <a16:creationId xmlns:a16="http://schemas.microsoft.com/office/drawing/2014/main" id="{AE519F59-9EC0-4963-9DE6-BFC924F3AA33}"/>
              </a:ext>
            </a:extLst>
          </p:cNvPr>
          <p:cNvSpPr>
            <a:spLocks noGrp="1"/>
          </p:cNvSpPr>
          <p:nvPr>
            <p:ph type="sldNum" sz="quarter" idx="12"/>
          </p:nvPr>
        </p:nvSpPr>
        <p:spPr/>
        <p:txBody>
          <a:bodyPr/>
          <a:lstStyle/>
          <a:p>
            <a:fld id="{934D7852-21D4-441F-AC09-05A7427740EC}" type="slidenum">
              <a:rPr lang="en-US" smtClean="0"/>
              <a:t>‹#›</a:t>
            </a:fld>
            <a:endParaRPr lang="en-US"/>
          </a:p>
        </p:txBody>
      </p:sp>
    </p:spTree>
    <p:extLst>
      <p:ext uri="{BB962C8B-B14F-4D97-AF65-F5344CB8AC3E}">
        <p14:creationId xmlns:p14="http://schemas.microsoft.com/office/powerpoint/2010/main" val="332375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3CD1E-B865-42BD-8192-F00F872B1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437D93-C3BB-447E-A065-10BEB1C74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92689-8E6C-4B6D-B325-2FC7E33C2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77A50-769D-4A5F-B262-F2FBA2CA77AA}" type="datetime1">
              <a:rPr lang="en-US" smtClean="0"/>
              <a:t>6/11/2024</a:t>
            </a:fld>
            <a:endParaRPr lang="en-US"/>
          </a:p>
        </p:txBody>
      </p:sp>
      <p:sp>
        <p:nvSpPr>
          <p:cNvPr id="5" name="Footer Placeholder 4">
            <a:extLst>
              <a:ext uri="{FF2B5EF4-FFF2-40B4-BE49-F238E27FC236}">
                <a16:creationId xmlns:a16="http://schemas.microsoft.com/office/drawing/2014/main" id="{B2527E05-4DFB-4EF5-9396-0430B133C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All Rights Reserved by Simply-Coders 2024</a:t>
            </a:r>
          </a:p>
        </p:txBody>
      </p:sp>
      <p:sp>
        <p:nvSpPr>
          <p:cNvPr id="6" name="Slide Number Placeholder 5">
            <a:extLst>
              <a:ext uri="{FF2B5EF4-FFF2-40B4-BE49-F238E27FC236}">
                <a16:creationId xmlns:a16="http://schemas.microsoft.com/office/drawing/2014/main" id="{7FEAA18D-DD48-4A9F-A01A-0506B622F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D7852-21D4-441F-AC09-05A7427740EC}" type="slidenum">
              <a:rPr lang="en-US" smtClean="0"/>
              <a:t>‹#›</a:t>
            </a:fld>
            <a:endParaRPr lang="en-US"/>
          </a:p>
        </p:txBody>
      </p:sp>
    </p:spTree>
    <p:extLst>
      <p:ext uri="{BB962C8B-B14F-4D97-AF65-F5344CB8AC3E}">
        <p14:creationId xmlns:p14="http://schemas.microsoft.com/office/powerpoint/2010/main" val="4121441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9F4F-96C9-4F97-9D3F-E617675C52FC}"/>
              </a:ext>
            </a:extLst>
          </p:cNvPr>
          <p:cNvSpPr>
            <a:spLocks noGrp="1"/>
          </p:cNvSpPr>
          <p:nvPr>
            <p:ph type="ctrTitle"/>
          </p:nvPr>
        </p:nvSpPr>
        <p:spPr>
          <a:xfrm>
            <a:off x="581464" y="643241"/>
            <a:ext cx="4215618" cy="1195755"/>
          </a:xfrm>
        </p:spPr>
        <p:txBody>
          <a:bodyPr>
            <a:noAutofit/>
          </a:bodyPr>
          <a:lstStyle/>
          <a:p>
            <a:r>
              <a:rPr lang="en-US" sz="2000" dirty="0">
                <a:latin typeface="Times New Roman" panose="02020603050405020304" pitchFamily="18" charset="0"/>
                <a:cs typeface="Times New Roman" panose="02020603050405020304" pitchFamily="18" charset="0"/>
              </a:rPr>
              <a:t>Information Technology Course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Module Computational Intelligence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by Prof. Dr. Andreas Pech</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F991135-F02C-4D3D-AFE8-BBCA9BE377B1}"/>
              </a:ext>
            </a:extLst>
          </p:cNvPr>
          <p:cNvSpPr>
            <a:spLocks noGrp="1"/>
          </p:cNvSpPr>
          <p:nvPr>
            <p:ph type="subTitle" idx="1"/>
          </p:nvPr>
        </p:nvSpPr>
        <p:spPr>
          <a:xfrm>
            <a:off x="876886" y="2039814"/>
            <a:ext cx="10438228" cy="2447779"/>
          </a:xfrm>
        </p:spPr>
        <p:txBody>
          <a:bodyPr>
            <a:normAutofit lnSpcReduction="10000"/>
          </a:bodyPr>
          <a:lstStyle/>
          <a:p>
            <a:r>
              <a:rPr lang="en-US" dirty="0">
                <a:latin typeface="Times New Roman" panose="02020603050405020304" pitchFamily="18" charset="0"/>
                <a:cs typeface="Times New Roman" panose="02020603050405020304" pitchFamily="18" charset="0"/>
              </a:rPr>
              <a:t>Presentation On</a:t>
            </a:r>
          </a:p>
          <a:p>
            <a:r>
              <a:rPr lang="en-US" sz="3900" dirty="0">
                <a:latin typeface="Times New Roman" panose="02020603050405020304" pitchFamily="18" charset="0"/>
                <a:cs typeface="Times New Roman" panose="02020603050405020304" pitchFamily="18" charset="0"/>
              </a:rPr>
              <a:t>Ensemble Learning</a:t>
            </a:r>
          </a:p>
          <a:p>
            <a:r>
              <a:rPr lang="en-US" kern="100" dirty="0">
                <a:solidFill>
                  <a:schemeClr val="tx1"/>
                </a:solidFill>
                <a:effectLst/>
                <a:latin typeface="Times New Roman" panose="02020603050405020304" pitchFamily="18" charset="0"/>
                <a:cs typeface="Times New Roman" panose="02020603050405020304" pitchFamily="18" charset="0"/>
              </a:rPr>
              <a:t>Hasibuzzaman</a:t>
            </a:r>
          </a:p>
          <a:p>
            <a:r>
              <a:rPr lang="en-US" kern="100" dirty="0">
                <a:solidFill>
                  <a:schemeClr val="tx1"/>
                </a:solidFill>
                <a:effectLst/>
                <a:latin typeface="Times New Roman" panose="02020603050405020304" pitchFamily="18" charset="0"/>
                <a:cs typeface="Times New Roman" panose="02020603050405020304" pitchFamily="18" charset="0"/>
              </a:rPr>
              <a:t>Matriculation Number: 1448140</a:t>
            </a:r>
          </a:p>
          <a:p>
            <a:r>
              <a:rPr lang="en-US" kern="100" dirty="0">
                <a:solidFill>
                  <a:schemeClr val="tx1"/>
                </a:solidFill>
                <a:effectLst/>
                <a:latin typeface="Times New Roman" panose="02020603050405020304" pitchFamily="18" charset="0"/>
                <a:cs typeface="Times New Roman" panose="02020603050405020304" pitchFamily="18" charset="0"/>
              </a:rPr>
              <a:t>hasibuzzaman@stud.fra-uas.de</a:t>
            </a:r>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51D8A66-9971-4CE1-9618-35482EE37398}"/>
              </a:ext>
            </a:extLst>
          </p:cNvPr>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959927" y="164940"/>
            <a:ext cx="2016370" cy="1062110"/>
          </a:xfrm>
          <a:prstGeom prst="rect">
            <a:avLst/>
          </a:prstGeom>
          <a:effectLst/>
        </p:spPr>
      </p:pic>
      <p:sp>
        <p:nvSpPr>
          <p:cNvPr id="7" name="TextBox 6">
            <a:extLst>
              <a:ext uri="{FF2B5EF4-FFF2-40B4-BE49-F238E27FC236}">
                <a16:creationId xmlns:a16="http://schemas.microsoft.com/office/drawing/2014/main" id="{2C9F27A7-79BF-40DB-9DB0-2849C01B8619}"/>
              </a:ext>
            </a:extLst>
          </p:cNvPr>
          <p:cNvSpPr txBox="1"/>
          <p:nvPr/>
        </p:nvSpPr>
        <p:spPr>
          <a:xfrm>
            <a:off x="9495385" y="5699829"/>
            <a:ext cx="18197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Date: 02.07.2024</a:t>
            </a:r>
          </a:p>
        </p:txBody>
      </p:sp>
      <p:sp>
        <p:nvSpPr>
          <p:cNvPr id="8" name="Footer Placeholder 7">
            <a:extLst>
              <a:ext uri="{FF2B5EF4-FFF2-40B4-BE49-F238E27FC236}">
                <a16:creationId xmlns:a16="http://schemas.microsoft.com/office/drawing/2014/main" id="{288C5321-0B58-43DB-B976-6C7F2A93D0D4}"/>
              </a:ext>
            </a:extLst>
          </p:cNvPr>
          <p:cNvSpPr>
            <a:spLocks noGrp="1"/>
          </p:cNvSpPr>
          <p:nvPr>
            <p:ph type="ftr" sz="quarter" idx="11"/>
          </p:nvPr>
        </p:nvSpPr>
        <p:spPr/>
        <p:txBody>
          <a:bodyPr/>
          <a:lstStyle/>
          <a:p>
            <a:r>
              <a:rPr lang="en-US" dirty="0"/>
              <a:t>All Rights Reserved by Hasibuzzaman 2024</a:t>
            </a:r>
          </a:p>
        </p:txBody>
      </p:sp>
    </p:spTree>
    <p:extLst>
      <p:ext uri="{BB962C8B-B14F-4D97-AF65-F5344CB8AC3E}">
        <p14:creationId xmlns:p14="http://schemas.microsoft.com/office/powerpoint/2010/main" val="2842527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Different Approaches of Ensemble Learning</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838200" y="1545420"/>
            <a:ext cx="5455847" cy="4555342"/>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Stacking:</a:t>
            </a:r>
          </a:p>
          <a:p>
            <a:pPr algn="just"/>
            <a:r>
              <a:rPr lang="en-GB" dirty="0">
                <a:latin typeface="Times New Roman" panose="02020603050405020304" pitchFamily="18" charset="0"/>
                <a:ea typeface="Times New Roman" panose="02020603050405020304" pitchFamily="18" charset="0"/>
              </a:rPr>
              <a:t>It is heterogeneous i.e. apply different model/algorithm to train weak learners.</a:t>
            </a:r>
          </a:p>
          <a:p>
            <a:pPr algn="just"/>
            <a:r>
              <a:rPr lang="en-GB" dirty="0">
                <a:latin typeface="Times New Roman" panose="02020603050405020304" pitchFamily="18" charset="0"/>
                <a:ea typeface="Times New Roman" panose="02020603050405020304" pitchFamily="18" charset="0"/>
              </a:rPr>
              <a:t>W</a:t>
            </a:r>
            <a:r>
              <a:rPr lang="en-GB" sz="2800" dirty="0">
                <a:effectLst/>
                <a:latin typeface="Times New Roman" panose="02020603050405020304" pitchFamily="18" charset="0"/>
                <a:ea typeface="Times New Roman" panose="02020603050405020304" pitchFamily="18" charset="0"/>
              </a:rPr>
              <a:t>hich take advantage of various algorithms' strengths, leading to better performance and robustness. Using these methods can really boost the predictive powers.</a:t>
            </a:r>
          </a:p>
          <a:p>
            <a:pPr algn="just"/>
            <a:r>
              <a:rPr lang="en-GB" dirty="0">
                <a:latin typeface="Times New Roman" panose="02020603050405020304" pitchFamily="18" charset="0"/>
                <a:cs typeface="Times New Roman" panose="02020603050405020304" pitchFamily="18" charset="0"/>
              </a:rPr>
              <a:t>Make prediction from all model by using meta learner.</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9A87900-4CDF-1E1A-4F00-28DF29AFADDC}"/>
              </a:ext>
            </a:extLst>
          </p:cNvPr>
          <p:cNvSpPr txBox="1"/>
          <p:nvPr/>
        </p:nvSpPr>
        <p:spPr>
          <a:xfrm>
            <a:off x="7239000" y="5148760"/>
            <a:ext cx="4114800" cy="369332"/>
          </a:xfrm>
          <a:prstGeom prst="rect">
            <a:avLst/>
          </a:prstGeom>
          <a:noFill/>
        </p:spPr>
        <p:txBody>
          <a:bodyPr wrap="square" rtlCol="0">
            <a:spAutoFit/>
          </a:bodyPr>
          <a:lstStyle/>
          <a:p>
            <a:pPr algn="ctr"/>
            <a:r>
              <a:rPr lang="en-GB" sz="1800" dirty="0">
                <a:effectLst/>
                <a:latin typeface="Times New Roman" panose="02020603050405020304" pitchFamily="18" charset="0"/>
                <a:ea typeface="Times New Roman" panose="02020603050405020304" pitchFamily="18" charset="0"/>
              </a:rPr>
              <a:t>Fig. 3. Stacking Architecture</a:t>
            </a:r>
            <a:endParaRPr lang="en-US" sz="1800" dirty="0">
              <a:effectLst/>
              <a:latin typeface="Times New Roman" panose="02020603050405020304" pitchFamily="18" charset="0"/>
              <a:ea typeface="Times New Roman" panose="02020603050405020304" pitchFamily="18" charset="0"/>
            </a:endParaRPr>
          </a:p>
        </p:txBody>
      </p:sp>
      <p:pic>
        <p:nvPicPr>
          <p:cNvPr id="1028" name="Picture 4">
            <a:extLst>
              <a:ext uri="{FF2B5EF4-FFF2-40B4-BE49-F238E27FC236}">
                <a16:creationId xmlns:a16="http://schemas.microsoft.com/office/drawing/2014/main" id="{44738E7D-4AF4-FD9B-3A13-AC0136F5B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5" y="2013622"/>
            <a:ext cx="5455847"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7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163929" cy="1325563"/>
          </a:xfrm>
        </p:spPr>
        <p:txBody>
          <a:bodyPr/>
          <a:lstStyle/>
          <a:p>
            <a:pPr algn="ctr"/>
            <a:r>
              <a:rPr lang="en-US" sz="4400" dirty="0">
                <a:latin typeface="Times New Roman" panose="02020603050405020304" pitchFamily="18" charset="0"/>
                <a:cs typeface="Times New Roman" panose="02020603050405020304" pitchFamily="18" charset="0"/>
              </a:rPr>
              <a:t>Self elaborated example using ensemble learning</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3"/>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838199" y="1690688"/>
            <a:ext cx="10626969" cy="4665662"/>
          </a:xfrm>
        </p:spPr>
        <p:txBody>
          <a:bodyPr>
            <a:normAutofit/>
          </a:bodyPr>
          <a:lstStyle/>
          <a:p>
            <a:pPr algn="just"/>
            <a:r>
              <a:rPr lang="en-US" b="1" dirty="0">
                <a:latin typeface="Times New Roman" panose="02020603050405020304" pitchFamily="18" charset="0"/>
                <a:cs typeface="Times New Roman" panose="02020603050405020304" pitchFamily="18" charset="0"/>
              </a:rPr>
              <a:t>Malware Detection in Ensemble Learning</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To identify malicious software (malware) within a vast repository of system behavior data. </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Implemented Random Forest for Bagging technique and AdaBoost for Boosting technique to compare the result on the same dataset.</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Dataset contains 100,000 rows and 35 columns, including the features pertaining to network activity and system metrics, the dataset is taken from a public repository.</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Data preprocessing to fit on the model and choose target class to train the model.</a:t>
            </a:r>
          </a:p>
          <a:p>
            <a:pPr marL="514350" indent="-514350" algn="just">
              <a:buFont typeface="+mj-lt"/>
              <a:buAutoNum type="alphaLcParenR"/>
            </a:pPr>
            <a:r>
              <a:rPr lang="en-US" sz="2400" dirty="0">
                <a:latin typeface="Times New Roman" panose="02020603050405020304" pitchFamily="18" charset="0"/>
                <a:cs typeface="Times New Roman" panose="02020603050405020304" pitchFamily="18" charset="0"/>
              </a:rPr>
              <a:t>Got the outcome (accuracy and classification report). [Fig. 4]</a:t>
            </a:r>
          </a:p>
          <a:p>
            <a:pPr marL="0" indent="0" algn="just">
              <a:buNone/>
            </a:pPr>
            <a:r>
              <a:rPr lang="en-US" sz="2000" i="1" dirty="0">
                <a:latin typeface="Times New Roman" panose="02020603050405020304" pitchFamily="18" charset="0"/>
                <a:cs typeface="Times New Roman" panose="02020603050405020304" pitchFamily="18" charset="0"/>
              </a:rPr>
              <a:t>Two more experiments have done intrusion and anomaly detection same way(on result slide).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45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505262" y="252584"/>
            <a:ext cx="10247142" cy="1325563"/>
          </a:xfrm>
        </p:spPr>
        <p:txBody>
          <a:bodyPr/>
          <a:lstStyle/>
          <a:p>
            <a:pPr algn="ctr"/>
            <a:r>
              <a:rPr lang="en-US" sz="4400" dirty="0">
                <a:latin typeface="Times New Roman" panose="02020603050405020304" pitchFamily="18" charset="0"/>
                <a:cs typeface="Times New Roman" panose="02020603050405020304" pitchFamily="18" charset="0"/>
              </a:rPr>
              <a:t>Outcome for Malware Detection using ensemble learning model</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838200" y="2104474"/>
            <a:ext cx="10247142" cy="3996287"/>
          </a:xfrm>
        </p:spPr>
        <p:txBody>
          <a:bodyPr>
            <a:normAutofit/>
          </a:bodyPr>
          <a:lstStyle/>
          <a:p>
            <a:pPr marL="0" indent="0" algn="just">
              <a:buNone/>
            </a:pPr>
            <a:r>
              <a:rPr lang="en-US" sz="2800" b="1" dirty="0">
                <a:effectLst/>
                <a:latin typeface="Times New Roman" panose="02020603050405020304" pitchFamily="18" charset="0"/>
                <a:ea typeface="Times New Roman" panose="02020603050405020304" pitchFamily="18" charset="0"/>
              </a:rPr>
              <a:t>Parameters to Follow:</a:t>
            </a:r>
          </a:p>
          <a:p>
            <a:pPr marL="0" indent="0" algn="just">
              <a:buNone/>
            </a:pPr>
            <a:endParaRPr lang="en-US" sz="2800" b="1" dirty="0">
              <a:effectLst/>
              <a:latin typeface="Times New Roman" panose="02020603050405020304" pitchFamily="18" charset="0"/>
              <a:ea typeface="Times New Roman" panose="02020603050405020304" pitchFamily="18" charset="0"/>
            </a:endParaRPr>
          </a:p>
          <a:p>
            <a:pPr algn="just"/>
            <a:r>
              <a:rPr lang="en-US" sz="2800" dirty="0">
                <a:effectLst/>
                <a:latin typeface="Times New Roman" panose="02020603050405020304" pitchFamily="18" charset="0"/>
                <a:ea typeface="Times New Roman" panose="02020603050405020304" pitchFamily="18" charset="0"/>
              </a:rPr>
              <a:t>Overfitting: MSE Train&lt; MSE Test and R2 Train &gt; R2 Test</a:t>
            </a:r>
          </a:p>
          <a:p>
            <a:pPr marL="0" indent="0" algn="just">
              <a:buNone/>
            </a:pPr>
            <a:endParaRPr lang="en-US" sz="2800" dirty="0">
              <a:effectLst/>
              <a:latin typeface="Times New Roman" panose="02020603050405020304" pitchFamily="18" charset="0"/>
              <a:ea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Underfitting: High MSE and Low R2 values for both.</a:t>
            </a:r>
          </a:p>
          <a:p>
            <a:pPr algn="just"/>
            <a:endParaRPr lang="en-US"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Good Model: Low MSE and High R2 values with low difference.</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91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505262" y="252584"/>
            <a:ext cx="11015004" cy="1325563"/>
          </a:xfrm>
        </p:spPr>
        <p:txBody>
          <a:bodyPr/>
          <a:lstStyle/>
          <a:p>
            <a:pPr algn="ctr"/>
            <a:r>
              <a:rPr lang="en-US" dirty="0">
                <a:latin typeface="Times New Roman" panose="02020603050405020304" pitchFamily="18" charset="0"/>
                <a:cs typeface="Times New Roman" panose="02020603050405020304" pitchFamily="18" charset="0"/>
              </a:rPr>
              <a:t>Outcome: Bagging vs Boosting: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pic>
        <p:nvPicPr>
          <p:cNvPr id="3" name="Picture 2" descr="A graph of a number of estimators&#10;&#10;Description automatically generated">
            <a:extLst>
              <a:ext uri="{FF2B5EF4-FFF2-40B4-BE49-F238E27FC236}">
                <a16:creationId xmlns:a16="http://schemas.microsoft.com/office/drawing/2014/main" id="{A9F6D062-758D-2523-8C4D-48BC43B836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832" y="1157067"/>
            <a:ext cx="3884403" cy="2511682"/>
          </a:xfrm>
          <a:prstGeom prst="rect">
            <a:avLst/>
          </a:prstGeom>
          <a:noFill/>
          <a:ln>
            <a:noFill/>
          </a:ln>
        </p:spPr>
      </p:pic>
      <p:pic>
        <p:nvPicPr>
          <p:cNvPr id="6" name="Picture 5" descr="A graph of blue and orange bars&#10;&#10;Description automatically generated">
            <a:extLst>
              <a:ext uri="{FF2B5EF4-FFF2-40B4-BE49-F238E27FC236}">
                <a16:creationId xmlns:a16="http://schemas.microsoft.com/office/drawing/2014/main" id="{8A619DF1-6BE4-12CB-62E0-3BF123AF00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356" y="3781290"/>
            <a:ext cx="3884403" cy="2511682"/>
          </a:xfrm>
          <a:prstGeom prst="rect">
            <a:avLst/>
          </a:prstGeom>
          <a:noFill/>
          <a:ln>
            <a:noFill/>
          </a:ln>
        </p:spPr>
      </p:pic>
      <p:pic>
        <p:nvPicPr>
          <p:cNvPr id="9" name="Content Placeholder 8" descr="A graph of a bar graph&#10;&#10;Description automatically generated">
            <a:extLst>
              <a:ext uri="{FF2B5EF4-FFF2-40B4-BE49-F238E27FC236}">
                <a16:creationId xmlns:a16="http://schemas.microsoft.com/office/drawing/2014/main" id="{AD27EB3B-7B6B-75A5-771D-8AF3F138265F}"/>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962671" y="1036654"/>
            <a:ext cx="4319480" cy="2682307"/>
          </a:xfrm>
          <a:prstGeom prst="rect">
            <a:avLst/>
          </a:prstGeom>
          <a:noFill/>
          <a:ln>
            <a:noFill/>
          </a:ln>
        </p:spPr>
      </p:pic>
      <p:pic>
        <p:nvPicPr>
          <p:cNvPr id="10" name="Picture 9" descr="A graph of blue and orange bars&#10;&#10;Description automatically generated">
            <a:extLst>
              <a:ext uri="{FF2B5EF4-FFF2-40B4-BE49-F238E27FC236}">
                <a16:creationId xmlns:a16="http://schemas.microsoft.com/office/drawing/2014/main" id="{73362D57-781F-22EF-14B6-FA5E234F8B5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5688" y="3790673"/>
            <a:ext cx="4136463" cy="2674666"/>
          </a:xfrm>
          <a:prstGeom prst="rect">
            <a:avLst/>
          </a:prstGeom>
          <a:noFill/>
          <a:ln>
            <a:noFill/>
          </a:ln>
        </p:spPr>
      </p:pic>
      <p:cxnSp>
        <p:nvCxnSpPr>
          <p:cNvPr id="12" name="Straight Connector 11">
            <a:extLst>
              <a:ext uri="{FF2B5EF4-FFF2-40B4-BE49-F238E27FC236}">
                <a16:creationId xmlns:a16="http://schemas.microsoft.com/office/drawing/2014/main" id="{6369C4CD-781E-53E9-A7BE-6080FC8D0F86}"/>
              </a:ext>
            </a:extLst>
          </p:cNvPr>
          <p:cNvCxnSpPr/>
          <p:nvPr/>
        </p:nvCxnSpPr>
        <p:spPr>
          <a:xfrm>
            <a:off x="5824025" y="1157067"/>
            <a:ext cx="0" cy="5199283"/>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22E41E7-9455-D6CD-C619-68AB112380C7}"/>
              </a:ext>
            </a:extLst>
          </p:cNvPr>
          <p:cNvSpPr txBox="1"/>
          <p:nvPr/>
        </p:nvSpPr>
        <p:spPr>
          <a:xfrm rot="16200000">
            <a:off x="3383738" y="3226163"/>
            <a:ext cx="3335512" cy="400110"/>
          </a:xfrm>
          <a:prstGeom prst="rect">
            <a:avLst/>
          </a:prstGeom>
          <a:noFill/>
        </p:spPr>
        <p:txBody>
          <a:bodyPr wrap="square" rtlCol="0">
            <a:spAutoFit/>
          </a:bodyPr>
          <a:lstStyle/>
          <a:p>
            <a:r>
              <a:rPr lang="en-US" sz="2000" dirty="0"/>
              <a:t>Bagging technique Result</a:t>
            </a:r>
          </a:p>
        </p:txBody>
      </p:sp>
      <p:sp>
        <p:nvSpPr>
          <p:cNvPr id="16" name="TextBox 15">
            <a:extLst>
              <a:ext uri="{FF2B5EF4-FFF2-40B4-BE49-F238E27FC236}">
                <a16:creationId xmlns:a16="http://schemas.microsoft.com/office/drawing/2014/main" id="{6622D903-EE42-BB92-CF81-CB3316DBB1F7}"/>
              </a:ext>
            </a:extLst>
          </p:cNvPr>
          <p:cNvSpPr txBox="1"/>
          <p:nvPr/>
        </p:nvSpPr>
        <p:spPr>
          <a:xfrm rot="16200000">
            <a:off x="4907233" y="3518906"/>
            <a:ext cx="2965922" cy="400110"/>
          </a:xfrm>
          <a:prstGeom prst="rect">
            <a:avLst/>
          </a:prstGeom>
          <a:noFill/>
        </p:spPr>
        <p:txBody>
          <a:bodyPr wrap="square" rtlCol="0">
            <a:spAutoFit/>
          </a:bodyPr>
          <a:lstStyle/>
          <a:p>
            <a:r>
              <a:rPr lang="en-US" sz="2000" dirty="0"/>
              <a:t>Boosting technique Result</a:t>
            </a:r>
          </a:p>
        </p:txBody>
      </p:sp>
    </p:spTree>
    <p:extLst>
      <p:ext uri="{BB962C8B-B14F-4D97-AF65-F5344CB8AC3E}">
        <p14:creationId xmlns:p14="http://schemas.microsoft.com/office/powerpoint/2010/main" val="291089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505261" y="252584"/>
            <a:ext cx="10626969" cy="1325563"/>
          </a:xfrm>
        </p:spPr>
        <p:txBody>
          <a:bodyPr/>
          <a:lstStyle/>
          <a:p>
            <a:pPr algn="ctr"/>
            <a:r>
              <a:rPr lang="en-US" sz="4400" dirty="0">
                <a:latin typeface="Times New Roman" panose="02020603050405020304" pitchFamily="18" charset="0"/>
                <a:cs typeface="Times New Roman" panose="02020603050405020304" pitchFamily="18" charset="0"/>
              </a:rPr>
              <a:t>Result and Discussion</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838199" y="1690688"/>
            <a:ext cx="10626969" cy="1707806"/>
          </a:xfrm>
        </p:spPr>
        <p:txBody>
          <a:bodyPr>
            <a:normAutofit fontScale="92500"/>
          </a:bodyPr>
          <a:lstStyle/>
          <a:p>
            <a:pPr marL="0" indent="0" algn="just">
              <a:buNone/>
            </a:pPr>
            <a:r>
              <a:rPr lang="en-US" sz="2800" dirty="0">
                <a:effectLst/>
                <a:latin typeface="Times New Roman" panose="02020603050405020304" pitchFamily="18" charset="0"/>
                <a:ea typeface="Times New Roman" panose="02020603050405020304" pitchFamily="18" charset="0"/>
              </a:rPr>
              <a:t>For Malware Detection, The MSE values of both train and test data are very close to 0, also the R-squared train and test values are high and closed with each other, so both bagging and boosting model generalize well without any overfitting and underfitting. Although the boosting model has better accuracy.</a:t>
            </a:r>
          </a:p>
          <a:p>
            <a:pPr marL="0" indent="0" algn="just">
              <a:buNone/>
            </a:pPr>
            <a:endParaRPr lang="en-US" dirty="0">
              <a:latin typeface="Times New Roman" panose="02020603050405020304" pitchFamily="18" charset="0"/>
            </a:endParaRPr>
          </a:p>
          <a:p>
            <a:pPr marL="0" indent="0" algn="just">
              <a:buNone/>
            </a:pPr>
            <a:endParaRPr lang="en-US" dirty="0"/>
          </a:p>
          <a:p>
            <a:pPr marL="0" indent="0" algn="just">
              <a:buNone/>
            </a:pPr>
            <a:endParaRPr lang="en-US"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A891CDE5-60B1-A3B3-D7D5-4E118CF8F848}"/>
              </a:ext>
            </a:extLst>
          </p:cNvPr>
          <p:cNvGraphicFramePr>
            <a:graphicFrameLocks noGrp="1"/>
          </p:cNvGraphicFramePr>
          <p:nvPr>
            <p:extLst>
              <p:ext uri="{D42A27DB-BD31-4B8C-83A1-F6EECF244321}">
                <p14:modId xmlns:p14="http://schemas.microsoft.com/office/powerpoint/2010/main" val="3886990277"/>
              </p:ext>
            </p:extLst>
          </p:nvPr>
        </p:nvGraphicFramePr>
        <p:xfrm>
          <a:off x="1887793" y="3400861"/>
          <a:ext cx="8745794" cy="2671762"/>
        </p:xfrm>
        <a:graphic>
          <a:graphicData uri="http://schemas.openxmlformats.org/drawingml/2006/table">
            <a:tbl>
              <a:tblPr firstRow="1" firstCol="1" bandRow="1">
                <a:tableStyleId>{5C22544A-7EE6-4342-B048-85BDC9FD1C3A}</a:tableStyleId>
              </a:tblPr>
              <a:tblGrid>
                <a:gridCol w="4077738">
                  <a:extLst>
                    <a:ext uri="{9D8B030D-6E8A-4147-A177-3AD203B41FA5}">
                      <a16:colId xmlns:a16="http://schemas.microsoft.com/office/drawing/2014/main" val="3324870388"/>
                    </a:ext>
                  </a:extLst>
                </a:gridCol>
                <a:gridCol w="2452092">
                  <a:extLst>
                    <a:ext uri="{9D8B030D-6E8A-4147-A177-3AD203B41FA5}">
                      <a16:colId xmlns:a16="http://schemas.microsoft.com/office/drawing/2014/main" val="1402555980"/>
                    </a:ext>
                  </a:extLst>
                </a:gridCol>
                <a:gridCol w="2215964">
                  <a:extLst>
                    <a:ext uri="{9D8B030D-6E8A-4147-A177-3AD203B41FA5}">
                      <a16:colId xmlns:a16="http://schemas.microsoft.com/office/drawing/2014/main" val="1807060212"/>
                    </a:ext>
                  </a:extLst>
                </a:gridCol>
              </a:tblGrid>
              <a:tr h="716984">
                <a:tc gridSpan="3">
                  <a:txBody>
                    <a:bodyPr/>
                    <a:lstStyle/>
                    <a:p>
                      <a:pPr marL="0" marR="0" algn="ctr">
                        <a:lnSpc>
                          <a:spcPct val="95000"/>
                        </a:lnSpc>
                        <a:spcBef>
                          <a:spcPts val="0"/>
                        </a:spcBef>
                        <a:spcAft>
                          <a:spcPts val="600"/>
                        </a:spcAft>
                        <a:tabLst>
                          <a:tab pos="182880" algn="l"/>
                        </a:tabLst>
                      </a:pPr>
                      <a:r>
                        <a:rPr lang="en-US" sz="2200" dirty="0">
                          <a:effectLst/>
                          <a:latin typeface="Times New Roman" panose="02020603050405020304" pitchFamily="18" charset="0"/>
                          <a:cs typeface="Times New Roman" panose="02020603050405020304" pitchFamily="18" charset="0"/>
                        </a:rPr>
                        <a:t>Accuracy Comparison </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48010" marR="248010" marT="124005" marB="12400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02594782"/>
                  </a:ext>
                </a:extLst>
              </a:tr>
              <a:tr h="745457">
                <a:tc>
                  <a:txBody>
                    <a:bodyPr/>
                    <a:lstStyle/>
                    <a:p>
                      <a:pPr marL="0" marR="0" algn="ctr">
                        <a:lnSpc>
                          <a:spcPct val="95000"/>
                        </a:lnSpc>
                        <a:spcBef>
                          <a:spcPts val="0"/>
                        </a:spcBef>
                        <a:spcAft>
                          <a:spcPts val="600"/>
                        </a:spcAft>
                        <a:tabLst>
                          <a:tab pos="182880" algn="l"/>
                        </a:tabLst>
                      </a:pPr>
                      <a:r>
                        <a:rPr lang="en-US" sz="2000" dirty="0">
                          <a:effectLst/>
                          <a:latin typeface="Times New Roman" panose="02020603050405020304" pitchFamily="18" charset="0"/>
                          <a:cs typeface="Times New Roman" panose="02020603050405020304" pitchFamily="18" charset="0"/>
                        </a:rPr>
                        <a:t>Applications</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0"/>
                        </a:spcAft>
                        <a:tabLst>
                          <a:tab pos="182880" algn="l"/>
                        </a:tabLst>
                      </a:pPr>
                      <a:r>
                        <a:rPr lang="en-US" sz="2000">
                          <a:effectLst/>
                          <a:latin typeface="Times New Roman" panose="02020603050405020304" pitchFamily="18" charset="0"/>
                          <a:cs typeface="Times New Roman" panose="02020603050405020304" pitchFamily="18" charset="0"/>
                        </a:rPr>
                        <a:t>Bagging</a:t>
                      </a:r>
                      <a:endParaRPr lang="en-US" sz="2700">
                        <a:effectLst/>
                        <a:latin typeface="Times New Roman" panose="02020603050405020304" pitchFamily="18" charset="0"/>
                        <a:cs typeface="Times New Roman" panose="02020603050405020304" pitchFamily="18" charset="0"/>
                      </a:endParaRPr>
                    </a:p>
                    <a:p>
                      <a:pPr marL="0" marR="0" algn="ctr">
                        <a:lnSpc>
                          <a:spcPct val="95000"/>
                        </a:lnSpc>
                        <a:spcBef>
                          <a:spcPts val="0"/>
                        </a:spcBef>
                        <a:spcAft>
                          <a:spcPts val="0"/>
                        </a:spcAft>
                        <a:tabLst>
                          <a:tab pos="182880" algn="l"/>
                        </a:tabLst>
                      </a:pPr>
                      <a:r>
                        <a:rPr lang="en-US" sz="2000">
                          <a:effectLst/>
                          <a:latin typeface="Times New Roman" panose="02020603050405020304" pitchFamily="18" charset="0"/>
                          <a:cs typeface="Times New Roman" panose="02020603050405020304" pitchFamily="18" charset="0"/>
                        </a:rPr>
                        <a:t>(Random Forest)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0"/>
                        </a:spcAft>
                        <a:tabLst>
                          <a:tab pos="182880" algn="l"/>
                        </a:tabLst>
                      </a:pPr>
                      <a:r>
                        <a:rPr lang="en-US" sz="2000">
                          <a:effectLst/>
                          <a:latin typeface="Times New Roman" panose="02020603050405020304" pitchFamily="18" charset="0"/>
                          <a:cs typeface="Times New Roman" panose="02020603050405020304" pitchFamily="18" charset="0"/>
                        </a:rPr>
                        <a:t>Boosting</a:t>
                      </a:r>
                      <a:endParaRPr lang="en-US" sz="2700">
                        <a:effectLst/>
                        <a:latin typeface="Times New Roman" panose="02020603050405020304" pitchFamily="18" charset="0"/>
                        <a:cs typeface="Times New Roman" panose="02020603050405020304" pitchFamily="18" charset="0"/>
                      </a:endParaRPr>
                    </a:p>
                    <a:p>
                      <a:pPr marL="0" marR="0" algn="ctr">
                        <a:lnSpc>
                          <a:spcPct val="95000"/>
                        </a:lnSpc>
                        <a:spcBef>
                          <a:spcPts val="0"/>
                        </a:spcBef>
                        <a:spcAft>
                          <a:spcPts val="0"/>
                        </a:spcAft>
                        <a:tabLst>
                          <a:tab pos="182880" algn="l"/>
                        </a:tabLst>
                      </a:pPr>
                      <a:r>
                        <a:rPr lang="en-US" sz="2000">
                          <a:effectLst/>
                          <a:latin typeface="Times New Roman" panose="02020603050405020304" pitchFamily="18" charset="0"/>
                          <a:cs typeface="Times New Roman" panose="02020603050405020304" pitchFamily="18" charset="0"/>
                        </a:rPr>
                        <a:t>(AdaBoost)</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extLst>
                  <a:ext uri="{0D108BD9-81ED-4DB2-BD59-A6C34878D82A}">
                    <a16:rowId xmlns:a16="http://schemas.microsoft.com/office/drawing/2014/main" val="23728001"/>
                  </a:ext>
                </a:extLst>
              </a:tr>
              <a:tr h="403107">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IDS</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98%</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74.32%</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extLst>
                  <a:ext uri="{0D108BD9-81ED-4DB2-BD59-A6C34878D82A}">
                    <a16:rowId xmlns:a16="http://schemas.microsoft.com/office/drawing/2014/main" val="158513210"/>
                  </a:ext>
                </a:extLst>
              </a:tr>
              <a:tr h="403107">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Malware Detection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99%</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100%</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extLst>
                  <a:ext uri="{0D108BD9-81ED-4DB2-BD59-A6C34878D82A}">
                    <a16:rowId xmlns:a16="http://schemas.microsoft.com/office/drawing/2014/main" val="2502017369"/>
                  </a:ext>
                </a:extLst>
              </a:tr>
              <a:tr h="403107">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Network Anomaly Detection</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a:effectLst/>
                          <a:latin typeface="Times New Roman" panose="02020603050405020304" pitchFamily="18" charset="0"/>
                          <a:cs typeface="Times New Roman" panose="02020603050405020304" pitchFamily="18" charset="0"/>
                        </a:rPr>
                        <a:t>98.26%</a:t>
                      </a:r>
                      <a:endParaRPr lang="en-US" sz="2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tc>
                  <a:txBody>
                    <a:bodyPr/>
                    <a:lstStyle/>
                    <a:p>
                      <a:pPr marL="0" marR="0" algn="ctr">
                        <a:lnSpc>
                          <a:spcPct val="95000"/>
                        </a:lnSpc>
                        <a:spcBef>
                          <a:spcPts val="0"/>
                        </a:spcBef>
                        <a:spcAft>
                          <a:spcPts val="600"/>
                        </a:spcAft>
                        <a:tabLst>
                          <a:tab pos="182880" algn="l"/>
                        </a:tabLst>
                      </a:pPr>
                      <a:r>
                        <a:rPr lang="en-US" sz="2200" dirty="0">
                          <a:effectLst/>
                          <a:latin typeface="Times New Roman" panose="02020603050405020304" pitchFamily="18" charset="0"/>
                          <a:cs typeface="Times New Roman" panose="02020603050405020304" pitchFamily="18" charset="0"/>
                        </a:rPr>
                        <a:t>62.6%</a:t>
                      </a:r>
                      <a:endParaRPr lang="en-US" sz="2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6007" marR="186007" marT="0" marB="0"/>
                </a:tc>
                <a:extLst>
                  <a:ext uri="{0D108BD9-81ED-4DB2-BD59-A6C34878D82A}">
                    <a16:rowId xmlns:a16="http://schemas.microsoft.com/office/drawing/2014/main" val="3768433995"/>
                  </a:ext>
                </a:extLst>
              </a:tr>
            </a:tbl>
          </a:graphicData>
        </a:graphic>
      </p:graphicFrame>
    </p:spTree>
    <p:extLst>
      <p:ext uri="{BB962C8B-B14F-4D97-AF65-F5344CB8AC3E}">
        <p14:creationId xmlns:p14="http://schemas.microsoft.com/office/powerpoint/2010/main" val="275599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EFFD-72BC-4AB4-91E2-C892A73C7D8F}"/>
              </a:ext>
            </a:extLst>
          </p:cNvPr>
          <p:cNvSpPr>
            <a:spLocks noGrp="1"/>
          </p:cNvSpPr>
          <p:nvPr>
            <p:ph type="title"/>
          </p:nvPr>
        </p:nvSpPr>
        <p:spPr>
          <a:xfrm>
            <a:off x="3476772" y="2223330"/>
            <a:ext cx="5238456" cy="1758462"/>
          </a:xfrm>
        </p:spPr>
        <p:txBody>
          <a:bodyPr>
            <a:normAutofit/>
          </a:bodyPr>
          <a:lstStyle/>
          <a:p>
            <a:pPr algn="ctr"/>
            <a:r>
              <a:rPr lang="en-US" sz="5400" b="1" dirty="0">
                <a:latin typeface="Times New Roman" panose="02020603050405020304" pitchFamily="18" charset="0"/>
                <a:cs typeface="Times New Roman" panose="02020603050405020304" pitchFamily="18" charset="0"/>
              </a:rPr>
              <a:t>Q &amp; A</a:t>
            </a:r>
          </a:p>
        </p:txBody>
      </p:sp>
      <p:sp>
        <p:nvSpPr>
          <p:cNvPr id="4" name="Footer Placeholder 3">
            <a:extLst>
              <a:ext uri="{FF2B5EF4-FFF2-40B4-BE49-F238E27FC236}">
                <a16:creationId xmlns:a16="http://schemas.microsoft.com/office/drawing/2014/main" id="{7D7D7A81-E646-4D30-9AAD-B0269DAFBF1C}"/>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D61D2AFC-5F97-4F2B-97DE-DBC9790BCB72}"/>
              </a:ext>
            </a:extLst>
          </p:cNvPr>
          <p:cNvPicPr/>
          <p:nvPr/>
        </p:nvPicPr>
        <p:blipFill>
          <a:blip r:embed="rId2"/>
          <a:stretch>
            <a:fillRect/>
          </a:stretch>
        </p:blipFill>
        <p:spPr>
          <a:xfrm>
            <a:off x="9959926" y="164992"/>
            <a:ext cx="2016370" cy="1062110"/>
          </a:xfrm>
          <a:prstGeom prst="rect">
            <a:avLst/>
          </a:prstGeom>
        </p:spPr>
      </p:pic>
    </p:spTree>
    <p:extLst>
      <p:ext uri="{BB962C8B-B14F-4D97-AF65-F5344CB8AC3E}">
        <p14:creationId xmlns:p14="http://schemas.microsoft.com/office/powerpoint/2010/main" val="366877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EFFD-72BC-4AB4-91E2-C892A73C7D8F}"/>
              </a:ext>
            </a:extLst>
          </p:cNvPr>
          <p:cNvSpPr>
            <a:spLocks noGrp="1"/>
          </p:cNvSpPr>
          <p:nvPr>
            <p:ph type="title"/>
          </p:nvPr>
        </p:nvSpPr>
        <p:spPr>
          <a:xfrm>
            <a:off x="3476772" y="2223330"/>
            <a:ext cx="5238456" cy="1758462"/>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p>
        </p:txBody>
      </p:sp>
      <p:sp>
        <p:nvSpPr>
          <p:cNvPr id="4" name="Footer Placeholder 3">
            <a:extLst>
              <a:ext uri="{FF2B5EF4-FFF2-40B4-BE49-F238E27FC236}">
                <a16:creationId xmlns:a16="http://schemas.microsoft.com/office/drawing/2014/main" id="{7D7D7A81-E646-4D30-9AAD-B0269DAFBF1C}"/>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D61D2AFC-5F97-4F2B-97DE-DBC9790BCB72}"/>
              </a:ext>
            </a:extLst>
          </p:cNvPr>
          <p:cNvPicPr/>
          <p:nvPr/>
        </p:nvPicPr>
        <p:blipFill>
          <a:blip r:embed="rId2"/>
          <a:stretch>
            <a:fillRect/>
          </a:stretch>
        </p:blipFill>
        <p:spPr>
          <a:xfrm>
            <a:off x="9959926" y="164992"/>
            <a:ext cx="2016370" cy="1062110"/>
          </a:xfrm>
          <a:prstGeom prst="rect">
            <a:avLst/>
          </a:prstGeom>
        </p:spPr>
      </p:pic>
    </p:spTree>
    <p:extLst>
      <p:ext uri="{BB962C8B-B14F-4D97-AF65-F5344CB8AC3E}">
        <p14:creationId xmlns:p14="http://schemas.microsoft.com/office/powerpoint/2010/main" val="111191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C2CA-9B57-4AF4-986D-C9C45ACAC89E}"/>
              </a:ext>
            </a:extLst>
          </p:cNvPr>
          <p:cNvSpPr>
            <a:spLocks noGrp="1"/>
          </p:cNvSpPr>
          <p:nvPr>
            <p:ph type="title"/>
          </p:nvPr>
        </p:nvSpPr>
        <p:spPr>
          <a:xfrm>
            <a:off x="761840" y="1138266"/>
            <a:ext cx="4544762" cy="1210672"/>
          </a:xfrm>
        </p:spPr>
        <p:txBody>
          <a:bodyPr anchor="t">
            <a:normAutofit/>
          </a:bodyPr>
          <a:lstStyle/>
          <a:p>
            <a:r>
              <a:rPr lang="en-US" sz="3200" dirty="0">
                <a:latin typeface="Times New Roman" panose="02020603050405020304" pitchFamily="18" charset="0"/>
                <a:cs typeface="Times New Roman" panose="02020603050405020304" pitchFamily="18" charset="0"/>
              </a:rPr>
              <a:t>Presentation Topics</a:t>
            </a:r>
          </a:p>
        </p:txBody>
      </p:sp>
      <p:cxnSp>
        <p:nvCxnSpPr>
          <p:cNvPr id="2073" name="Straight Connector 207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A4B16E-E7CF-44E1-A27C-6CE9F9DFC16C}"/>
              </a:ext>
            </a:extLst>
          </p:cNvPr>
          <p:cNvSpPr>
            <a:spLocks noGrp="1"/>
          </p:cNvSpPr>
          <p:nvPr>
            <p:ph idx="1"/>
          </p:nvPr>
        </p:nvSpPr>
        <p:spPr>
          <a:xfrm>
            <a:off x="761839" y="2348938"/>
            <a:ext cx="5004078" cy="3805173"/>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In this presentation I will cover these below topics:</a:t>
            </a:r>
          </a:p>
          <a:p>
            <a:pPr marL="0" indent="0">
              <a:buNone/>
            </a:pP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Introduction and Objective.</a:t>
            </a:r>
          </a:p>
          <a:p>
            <a:r>
              <a:rPr lang="en-US" sz="2000" dirty="0">
                <a:latin typeface="Times New Roman" panose="02020603050405020304" pitchFamily="18" charset="0"/>
                <a:cs typeface="Times New Roman" panose="02020603050405020304" pitchFamily="18" charset="0"/>
              </a:rPr>
              <a:t>Ensemble Learning Methods</a:t>
            </a:r>
          </a:p>
          <a:p>
            <a:r>
              <a:rPr lang="en-US" sz="2000" dirty="0">
                <a:latin typeface="Times New Roman" panose="02020603050405020304" pitchFamily="18" charset="0"/>
                <a:cs typeface="Times New Roman" panose="02020603050405020304" pitchFamily="18" charset="0"/>
              </a:rPr>
              <a:t>Different Approaches of Ensemble Learning</a:t>
            </a:r>
          </a:p>
          <a:p>
            <a:r>
              <a:rPr lang="en-US" sz="2000" dirty="0">
                <a:latin typeface="Times New Roman" panose="02020603050405020304" pitchFamily="18" charset="0"/>
                <a:cs typeface="Times New Roman" panose="02020603050405020304" pitchFamily="18" charset="0"/>
              </a:rPr>
              <a:t>Self elaborated example using ensemble learning.</a:t>
            </a:r>
          </a:p>
          <a:p>
            <a:r>
              <a:rPr lang="en-US" sz="2000" dirty="0">
                <a:latin typeface="Times New Roman" panose="02020603050405020304" pitchFamily="18" charset="0"/>
                <a:cs typeface="Times New Roman" panose="02020603050405020304" pitchFamily="18" charset="0"/>
              </a:rPr>
              <a:t>Outcome for Malware Detection using ensemble learning model.</a:t>
            </a:r>
          </a:p>
          <a:p>
            <a:r>
              <a:rPr lang="en-US" sz="2000" dirty="0">
                <a:latin typeface="Times New Roman" panose="02020603050405020304" pitchFamily="18" charset="0"/>
                <a:cs typeface="Times New Roman" panose="02020603050405020304" pitchFamily="18" charset="0"/>
              </a:rPr>
              <a:t>Result and Discussion</a:t>
            </a:r>
          </a:p>
          <a:p>
            <a:pPr marL="0" indent="0">
              <a:buNone/>
            </a:pPr>
            <a:endParaRPr lang="en-US" sz="2000" dirty="0"/>
          </a:p>
        </p:txBody>
      </p:sp>
      <p:pic>
        <p:nvPicPr>
          <p:cNvPr id="8" name="Picture 7">
            <a:extLst>
              <a:ext uri="{FF2B5EF4-FFF2-40B4-BE49-F238E27FC236}">
                <a16:creationId xmlns:a16="http://schemas.microsoft.com/office/drawing/2014/main" id="{57249585-6FB9-44BA-ECCB-18757DA49425}"/>
              </a:ext>
            </a:extLst>
          </p:cNvPr>
          <p:cNvPicPr>
            <a:picLocks noChangeAspect="1"/>
          </p:cNvPicPr>
          <p:nvPr/>
        </p:nvPicPr>
        <p:blipFill>
          <a:blip r:embed="rId2"/>
          <a:stretch>
            <a:fillRect/>
          </a:stretch>
        </p:blipFill>
        <p:spPr>
          <a:xfrm>
            <a:off x="6117348" y="1644315"/>
            <a:ext cx="5004078" cy="3602936"/>
          </a:xfrm>
          <a:prstGeom prst="rect">
            <a:avLst/>
          </a:prstGeom>
        </p:spPr>
      </p:pic>
      <p:sp>
        <p:nvSpPr>
          <p:cNvPr id="4" name="Footer Placeholder 3">
            <a:extLst>
              <a:ext uri="{FF2B5EF4-FFF2-40B4-BE49-F238E27FC236}">
                <a16:creationId xmlns:a16="http://schemas.microsoft.com/office/drawing/2014/main" id="{AFE3B673-BD49-492E-9353-86C96F7E795C}"/>
              </a:ext>
            </a:extLst>
          </p:cNvPr>
          <p:cNvSpPr>
            <a:spLocks noGrp="1"/>
          </p:cNvSpPr>
          <p:nvPr>
            <p:ph type="ftr" sz="quarter" idx="11"/>
          </p:nvPr>
        </p:nvSpPr>
        <p:spPr>
          <a:xfrm>
            <a:off x="4038600" y="6356350"/>
            <a:ext cx="4114800" cy="365125"/>
          </a:xfrm>
        </p:spPr>
        <p:txBody>
          <a:bodyPr>
            <a:normAutofit/>
          </a:bodyPr>
          <a:lstStyle/>
          <a:p>
            <a:r>
              <a:rPr lang="en-US" dirty="0"/>
              <a:t>All Rights Reserved by Hasibuzzaman 2024</a:t>
            </a:r>
          </a:p>
        </p:txBody>
      </p:sp>
      <p:pic>
        <p:nvPicPr>
          <p:cNvPr id="7" name="Picture 6" descr="A logo for a university&#10;&#10;Description automatically generated">
            <a:extLst>
              <a:ext uri="{FF2B5EF4-FFF2-40B4-BE49-F238E27FC236}">
                <a16:creationId xmlns:a16="http://schemas.microsoft.com/office/drawing/2014/main" id="{39746671-A1E9-4887-A21F-F37AACA77292}"/>
              </a:ext>
            </a:extLst>
          </p:cNvPr>
          <p:cNvPicPr/>
          <p:nvPr/>
        </p:nvPicPr>
        <p:blipFill>
          <a:blip r:embed="rId3"/>
          <a:stretch>
            <a:fillRect/>
          </a:stretch>
        </p:blipFill>
        <p:spPr>
          <a:xfrm>
            <a:off x="9959926" y="164992"/>
            <a:ext cx="2016370" cy="1062110"/>
          </a:xfrm>
          <a:prstGeom prst="rect">
            <a:avLst/>
          </a:prstGeom>
        </p:spPr>
      </p:pic>
    </p:spTree>
    <p:extLst>
      <p:ext uri="{BB962C8B-B14F-4D97-AF65-F5344CB8AC3E}">
        <p14:creationId xmlns:p14="http://schemas.microsoft.com/office/powerpoint/2010/main" val="320306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 and Objective</a:t>
            </a:r>
            <a:endParaRPr lang="en-US" dirty="0"/>
          </a:p>
        </p:txBody>
      </p:sp>
      <p:sp>
        <p:nvSpPr>
          <p:cNvPr id="3" name="Content Placeholder 2">
            <a:extLst>
              <a:ext uri="{FF2B5EF4-FFF2-40B4-BE49-F238E27FC236}">
                <a16:creationId xmlns:a16="http://schemas.microsoft.com/office/drawing/2014/main" id="{755C6A02-357E-43E7-A701-2C062206948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goal is to delve into ensemble learning techniques, focusing on Bagging and Boosting and their self-elaborated examples at the end such as malware, anomaly and Intrusion detection system using ensemble learning.</a:t>
            </a:r>
          </a:p>
          <a:p>
            <a:pPr algn="just"/>
            <a:r>
              <a:rPr lang="en-US" dirty="0">
                <a:latin typeface="Times New Roman" panose="02020603050405020304" pitchFamily="18" charset="0"/>
                <a:cs typeface="Times New Roman" panose="02020603050405020304" pitchFamily="18" charset="0"/>
              </a:rPr>
              <a:t>By leveraging Ensemble algorithms and techniques, we aim to choose and compare the model using both bagging and boosting method to enhance decision-making, mitigate risks, and improve overall system(by extracting the system data) reliability and accuracy.</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Tree>
    <p:extLst>
      <p:ext uri="{BB962C8B-B14F-4D97-AF65-F5344CB8AC3E}">
        <p14:creationId xmlns:p14="http://schemas.microsoft.com/office/powerpoint/2010/main" val="652505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1294228" y="365125"/>
            <a:ext cx="8006862" cy="1325563"/>
          </a:xfrm>
        </p:spPr>
        <p:txBody>
          <a:bodyPr/>
          <a:lstStyle/>
          <a:p>
            <a:pPr algn="ctr"/>
            <a:r>
              <a:rPr lang="en-US" dirty="0">
                <a:latin typeface="Times New Roman" panose="02020603050405020304" pitchFamily="18" charset="0"/>
                <a:cs typeface="Times New Roman" panose="02020603050405020304" pitchFamily="18" charset="0"/>
              </a:rPr>
              <a:t>Ensemble Learning Methods</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pic>
        <p:nvPicPr>
          <p:cNvPr id="6" name="Content Placeholder 5" descr="A diagram of a process&#10;&#10;Description automatically generated">
            <a:extLst>
              <a:ext uri="{FF2B5EF4-FFF2-40B4-BE49-F238E27FC236}">
                <a16:creationId xmlns:a16="http://schemas.microsoft.com/office/drawing/2014/main" id="{A2F8ED9A-280B-4E9C-9F83-4D0346B21789}"/>
              </a:ext>
            </a:extLst>
          </p:cNvPr>
          <p:cNvPicPr>
            <a:picLocks noGrp="1" noChangeAspect="1"/>
          </p:cNvPicPr>
          <p:nvPr>
            <p:ph idx="1"/>
          </p:nvPr>
        </p:nvPicPr>
        <p:blipFill>
          <a:blip r:embed="rId3"/>
          <a:stretch>
            <a:fillRect/>
          </a:stretch>
        </p:blipFill>
        <p:spPr>
          <a:xfrm>
            <a:off x="2391507" y="1952463"/>
            <a:ext cx="6995072" cy="3413702"/>
          </a:xfrm>
          <a:prstGeom prst="rect">
            <a:avLst/>
          </a:prstGeom>
        </p:spPr>
      </p:pic>
      <p:sp>
        <p:nvSpPr>
          <p:cNvPr id="7" name="TextBox 6">
            <a:extLst>
              <a:ext uri="{FF2B5EF4-FFF2-40B4-BE49-F238E27FC236}">
                <a16:creationId xmlns:a16="http://schemas.microsoft.com/office/drawing/2014/main" id="{B328BE3D-4A72-ACE5-287B-B3AEF7C1DA0C}"/>
              </a:ext>
            </a:extLst>
          </p:cNvPr>
          <p:cNvSpPr txBox="1"/>
          <p:nvPr/>
        </p:nvSpPr>
        <p:spPr>
          <a:xfrm>
            <a:off x="1294228" y="3429000"/>
            <a:ext cx="1097279"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Training Dataset</a:t>
            </a:r>
          </a:p>
        </p:txBody>
      </p:sp>
      <p:sp>
        <p:nvSpPr>
          <p:cNvPr id="8" name="TextBox 7">
            <a:extLst>
              <a:ext uri="{FF2B5EF4-FFF2-40B4-BE49-F238E27FC236}">
                <a16:creationId xmlns:a16="http://schemas.microsoft.com/office/drawing/2014/main" id="{2873D548-ED36-88F2-F5E4-C4A916E2E01F}"/>
              </a:ext>
            </a:extLst>
          </p:cNvPr>
          <p:cNvSpPr txBox="1"/>
          <p:nvPr/>
        </p:nvSpPr>
        <p:spPr>
          <a:xfrm>
            <a:off x="4555587" y="1443408"/>
            <a:ext cx="115589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Test Data</a:t>
            </a:r>
          </a:p>
        </p:txBody>
      </p:sp>
      <p:sp>
        <p:nvSpPr>
          <p:cNvPr id="9" name="TextBox 8">
            <a:extLst>
              <a:ext uri="{FF2B5EF4-FFF2-40B4-BE49-F238E27FC236}">
                <a16:creationId xmlns:a16="http://schemas.microsoft.com/office/drawing/2014/main" id="{E2986D3F-D710-FD68-2745-7AC93E56F9A8}"/>
              </a:ext>
            </a:extLst>
          </p:cNvPr>
          <p:cNvSpPr txBox="1"/>
          <p:nvPr/>
        </p:nvSpPr>
        <p:spPr>
          <a:xfrm>
            <a:off x="6921305" y="2831851"/>
            <a:ext cx="174439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Ensemble Model</a:t>
            </a:r>
          </a:p>
        </p:txBody>
      </p:sp>
      <p:sp>
        <p:nvSpPr>
          <p:cNvPr id="10" name="Arrow: Down 9">
            <a:extLst>
              <a:ext uri="{FF2B5EF4-FFF2-40B4-BE49-F238E27FC236}">
                <a16:creationId xmlns:a16="http://schemas.microsoft.com/office/drawing/2014/main" id="{9C47EFBA-DFF0-7D48-3ECE-12074C3F669F}"/>
              </a:ext>
            </a:extLst>
          </p:cNvPr>
          <p:cNvSpPr/>
          <p:nvPr/>
        </p:nvSpPr>
        <p:spPr>
          <a:xfrm>
            <a:off x="4907280" y="1824817"/>
            <a:ext cx="254391" cy="369333"/>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FC03207A-C875-B2A1-02B2-F28259372B42}"/>
              </a:ext>
            </a:extLst>
          </p:cNvPr>
          <p:cNvSpPr txBox="1"/>
          <p:nvPr/>
        </p:nvSpPr>
        <p:spPr>
          <a:xfrm>
            <a:off x="9301090" y="3429000"/>
            <a:ext cx="1207476"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Final Prediction</a:t>
            </a:r>
          </a:p>
        </p:txBody>
      </p:sp>
      <p:sp>
        <p:nvSpPr>
          <p:cNvPr id="12" name="TextBox 11">
            <a:extLst>
              <a:ext uri="{FF2B5EF4-FFF2-40B4-BE49-F238E27FC236}">
                <a16:creationId xmlns:a16="http://schemas.microsoft.com/office/drawing/2014/main" id="{DA7357AC-DDBB-C625-8EC5-109328DCCB95}"/>
              </a:ext>
            </a:extLst>
          </p:cNvPr>
          <p:cNvSpPr txBox="1"/>
          <p:nvPr/>
        </p:nvSpPr>
        <p:spPr>
          <a:xfrm>
            <a:off x="3374488" y="5414592"/>
            <a:ext cx="38422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 Simple Ensemble Architecture</a:t>
            </a:r>
          </a:p>
        </p:txBody>
      </p:sp>
    </p:spTree>
    <p:extLst>
      <p:ext uri="{BB962C8B-B14F-4D97-AF65-F5344CB8AC3E}">
        <p14:creationId xmlns:p14="http://schemas.microsoft.com/office/powerpoint/2010/main" val="311058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Ensemble Learning Methods</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1339949" y="1802595"/>
            <a:ext cx="9670365" cy="4121149"/>
          </a:xfrm>
        </p:spPr>
        <p:txBody>
          <a:bodyPr/>
          <a:lstStyle/>
          <a:p>
            <a:pPr algn="just"/>
            <a:r>
              <a:rPr lang="en-US" dirty="0">
                <a:latin typeface="Times New Roman" panose="02020603050405020304" pitchFamily="18" charset="0"/>
                <a:cs typeface="Times New Roman" panose="02020603050405020304" pitchFamily="18" charset="0"/>
              </a:rPr>
              <a:t>Ensemble learning, It is a powerful machine learning approach, combines multiple weak learners [Fig. 1.] to create a strong one, robust model with improved predictive accuracy and stability. </a:t>
            </a:r>
          </a:p>
          <a:p>
            <a:pPr algn="just"/>
            <a:r>
              <a:rPr lang="en-US" dirty="0">
                <a:latin typeface="Times New Roman" panose="02020603050405020304" pitchFamily="18" charset="0"/>
                <a:cs typeface="Times New Roman" panose="02020603050405020304" pitchFamily="18" charset="0"/>
              </a:rPr>
              <a:t>Modify into the sub-dataset from Original Training data called weak learners or base learners or single model.</a:t>
            </a:r>
          </a:p>
          <a:p>
            <a:pPr algn="just"/>
            <a:r>
              <a:rPr lang="en-US" dirty="0">
                <a:latin typeface="Times New Roman" panose="02020603050405020304" pitchFamily="18" charset="0"/>
                <a:cs typeface="Times New Roman" panose="02020603050405020304" pitchFamily="18" charset="0"/>
              </a:rPr>
              <a:t>Combine it into strong learner using the ensemble algorithm like bagging, boosting and stacking.(follow further slides)</a:t>
            </a:r>
          </a:p>
          <a:p>
            <a:pPr algn="just"/>
            <a:r>
              <a:rPr lang="en-US" dirty="0">
                <a:latin typeface="Times New Roman" panose="02020603050405020304" pitchFamily="18" charset="0"/>
                <a:cs typeface="Times New Roman" panose="02020603050405020304" pitchFamily="18" charset="0"/>
              </a:rPr>
              <a:t>Get the final prediction using voting or averaging.</a:t>
            </a:r>
          </a:p>
        </p:txBody>
      </p:sp>
    </p:spTree>
    <p:extLst>
      <p:ext uri="{BB962C8B-B14F-4D97-AF65-F5344CB8AC3E}">
        <p14:creationId xmlns:p14="http://schemas.microsoft.com/office/powerpoint/2010/main" val="41443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Different Approaches of Ensemble Learning</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1339949" y="1802595"/>
            <a:ext cx="9670365" cy="4121149"/>
          </a:xfrm>
        </p:spPr>
        <p:txBody>
          <a:bodyPr>
            <a:normAutofit/>
          </a:bodyPr>
          <a:lstStyle/>
          <a:p>
            <a:pPr algn="just"/>
            <a:r>
              <a:rPr lang="en-US" dirty="0">
                <a:latin typeface="Times New Roman" panose="02020603050405020304" pitchFamily="18" charset="0"/>
                <a:cs typeface="Times New Roman" panose="02020603050405020304" pitchFamily="18" charset="0"/>
              </a:rPr>
              <a:t>Weak Learners</a:t>
            </a:r>
          </a:p>
          <a:p>
            <a:pPr marL="0" indent="0" algn="just">
              <a:buNone/>
            </a:pPr>
            <a:r>
              <a:rPr lang="en-US" dirty="0">
                <a:latin typeface="Times New Roman" panose="02020603050405020304" pitchFamily="18" charset="0"/>
                <a:cs typeface="Times New Roman" panose="02020603050405020304" pitchFamily="18" charset="0"/>
              </a:rPr>
              <a:t>A weak learner, or weak classifier, is a model that does just a little better than guessing randomly. </a:t>
            </a:r>
          </a:p>
          <a:p>
            <a:pPr marL="0" indent="0" algn="just">
              <a:buNone/>
            </a:pPr>
            <a:r>
              <a:rPr lang="en-US" dirty="0">
                <a:latin typeface="Times New Roman" panose="02020603050405020304" pitchFamily="18" charset="0"/>
                <a:cs typeface="Times New Roman" panose="02020603050405020304" pitchFamily="18" charset="0"/>
              </a:rPr>
              <a:t>Weak learners are often simple models with high bias(</a:t>
            </a:r>
            <a:r>
              <a:rPr lang="en-US" sz="2000" i="1" dirty="0">
                <a:effectLst/>
                <a:latin typeface="Times New Roman" panose="02020603050405020304" pitchFamily="18" charset="0"/>
                <a:ea typeface="Times New Roman" panose="02020603050405020304" pitchFamily="18" charset="0"/>
              </a:rPr>
              <a:t>Bias is how well the model fits the training data</a:t>
            </a:r>
            <a:r>
              <a:rPr lang="en-US" dirty="0">
                <a:latin typeface="Times New Roman" panose="02020603050405020304" pitchFamily="18" charset="0"/>
                <a:cs typeface="Times New Roman" panose="02020603050405020304" pitchFamily="18" charset="0"/>
              </a:rPr>
              <a:t>) &amp; low variance(</a:t>
            </a:r>
            <a:r>
              <a:rPr lang="en-US" sz="2000" i="1" dirty="0">
                <a:effectLst/>
                <a:latin typeface="Times New Roman" panose="02020603050405020304" pitchFamily="18" charset="0"/>
                <a:ea typeface="Times New Roman" panose="02020603050405020304" pitchFamily="18" charset="0"/>
              </a:rPr>
              <a:t>Variance focuses on how well the model performs on testing </a:t>
            </a:r>
            <a:r>
              <a:rPr lang="en-US" dirty="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Low bias is good for a model to predict better.</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High variance means more errors in these checks. So, low variance helps achieve better accuracy.</a:t>
            </a:r>
          </a:p>
        </p:txBody>
      </p:sp>
    </p:spTree>
    <p:extLst>
      <p:ext uri="{BB962C8B-B14F-4D97-AF65-F5344CB8AC3E}">
        <p14:creationId xmlns:p14="http://schemas.microsoft.com/office/powerpoint/2010/main" val="25673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Different Approaches of Ensemble Learning</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1339949" y="1802595"/>
            <a:ext cx="9670365" cy="412114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Two Parent Types:</a:t>
            </a:r>
          </a:p>
          <a:p>
            <a:pPr marL="514350" indent="-514350" algn="just">
              <a:buAutoNum type="arabicPeriod"/>
            </a:pPr>
            <a:r>
              <a:rPr lang="en-US" b="1" dirty="0">
                <a:latin typeface="Times New Roman" panose="02020603050405020304" pitchFamily="18" charset="0"/>
                <a:cs typeface="Times New Roman" panose="02020603050405020304" pitchFamily="18" charset="0"/>
              </a:rPr>
              <a:t>Sequential</a:t>
            </a:r>
            <a:r>
              <a:rPr lang="en-US" dirty="0">
                <a:latin typeface="Times New Roman" panose="02020603050405020304" pitchFamily="18" charset="0"/>
                <a:cs typeface="Times New Roman" panose="02020603050405020304" pitchFamily="18" charset="0"/>
              </a:rPr>
              <a:t> Ensemble Learning </a:t>
            </a:r>
          </a:p>
          <a:p>
            <a:pPr marL="514350" indent="-514350" algn="just">
              <a:buAutoNum type="arabicPeriod"/>
            </a:pPr>
            <a:r>
              <a:rPr lang="en-US" b="1" dirty="0">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Ensemble Learning</a:t>
            </a:r>
          </a:p>
          <a:p>
            <a:pPr marL="514350" indent="-514350" algn="just">
              <a:buAutoNum type="arabicPeriod"/>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Sequential Ensemble Learning represents </a:t>
            </a:r>
            <a:r>
              <a:rPr lang="en-US" b="1" dirty="0">
                <a:latin typeface="Times New Roman" panose="02020603050405020304" pitchFamily="18" charset="0"/>
                <a:cs typeface="Times New Roman" panose="02020603050405020304" pitchFamily="18" charset="0"/>
              </a:rPr>
              <a:t>Boosting</a:t>
            </a:r>
            <a:r>
              <a:rPr lang="en-US" dirty="0">
                <a:latin typeface="Times New Roman" panose="02020603050405020304" pitchFamily="18" charset="0"/>
                <a:cs typeface="Times New Roman" panose="02020603050405020304" pitchFamily="18" charset="0"/>
              </a:rPr>
              <a:t> method</a:t>
            </a:r>
          </a:p>
          <a:p>
            <a:pPr marL="0" indent="0" algn="just">
              <a:buNone/>
            </a:pPr>
            <a:r>
              <a:rPr lang="en-US" dirty="0">
                <a:latin typeface="Times New Roman" panose="02020603050405020304" pitchFamily="18" charset="0"/>
                <a:cs typeface="Times New Roman" panose="02020603050405020304" pitchFamily="18" charset="0"/>
              </a:rPr>
              <a:t>E.g., AdaBoost,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Parallel Ensemble Learning indicates </a:t>
            </a:r>
            <a:r>
              <a:rPr lang="en-US" b="1" dirty="0">
                <a:latin typeface="Times New Roman" panose="02020603050405020304" pitchFamily="18" charset="0"/>
                <a:cs typeface="Times New Roman" panose="02020603050405020304" pitchFamily="18" charset="0"/>
              </a:rPr>
              <a:t>Bagging</a:t>
            </a:r>
            <a:r>
              <a:rPr lang="en-US" dirty="0">
                <a:latin typeface="Times New Roman" panose="02020603050405020304" pitchFamily="18" charset="0"/>
                <a:cs typeface="Times New Roman" panose="02020603050405020304" pitchFamily="18" charset="0"/>
              </a:rPr>
              <a:t> method</a:t>
            </a:r>
          </a:p>
          <a:p>
            <a:pPr marL="0" indent="0" algn="just">
              <a:buNone/>
            </a:pPr>
            <a:r>
              <a:rPr lang="en-US" dirty="0">
                <a:latin typeface="Times New Roman" panose="02020603050405020304" pitchFamily="18" charset="0"/>
                <a:cs typeface="Times New Roman" panose="02020603050405020304" pitchFamily="18" charset="0"/>
              </a:rPr>
              <a:t>E.g., Random Forest, Stacking</a:t>
            </a:r>
          </a:p>
        </p:txBody>
      </p:sp>
    </p:spTree>
    <p:extLst>
      <p:ext uri="{BB962C8B-B14F-4D97-AF65-F5344CB8AC3E}">
        <p14:creationId xmlns:p14="http://schemas.microsoft.com/office/powerpoint/2010/main" val="141386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Different Approaches of Ensemble Learning</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1339949" y="1802595"/>
            <a:ext cx="9670365" cy="4121149"/>
          </a:xfrm>
        </p:spPr>
        <p:txBody>
          <a:bodyPr>
            <a:normAutofit/>
          </a:bodyPr>
          <a:lstStyle/>
          <a:p>
            <a:pPr algn="just"/>
            <a:r>
              <a:rPr lang="en-US" b="1" dirty="0">
                <a:latin typeface="Times New Roman" panose="02020603050405020304" pitchFamily="18" charset="0"/>
                <a:cs typeface="Times New Roman" panose="02020603050405020304" pitchFamily="18" charset="0"/>
              </a:rPr>
              <a:t>Boosting or Sequential:</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3" name="Picture 2" descr="A diagram of a model&#10;&#10;Description automatically generated">
            <a:extLst>
              <a:ext uri="{FF2B5EF4-FFF2-40B4-BE49-F238E27FC236}">
                <a16:creationId xmlns:a16="http://schemas.microsoft.com/office/drawing/2014/main" id="{0FEE695B-4509-EE1A-EE14-88AFB67FE629}"/>
              </a:ext>
            </a:extLst>
          </p:cNvPr>
          <p:cNvPicPr>
            <a:picLocks noChangeAspect="1"/>
          </p:cNvPicPr>
          <p:nvPr/>
        </p:nvPicPr>
        <p:blipFill>
          <a:blip r:embed="rId3"/>
          <a:stretch>
            <a:fillRect/>
          </a:stretch>
        </p:blipFill>
        <p:spPr>
          <a:xfrm>
            <a:off x="3093948" y="2388969"/>
            <a:ext cx="6162366" cy="3392852"/>
          </a:xfrm>
          <a:prstGeom prst="rect">
            <a:avLst/>
          </a:prstGeom>
        </p:spPr>
      </p:pic>
      <p:sp>
        <p:nvSpPr>
          <p:cNvPr id="6" name="TextBox 5">
            <a:extLst>
              <a:ext uri="{FF2B5EF4-FFF2-40B4-BE49-F238E27FC236}">
                <a16:creationId xmlns:a16="http://schemas.microsoft.com/office/drawing/2014/main" id="{6EF9687C-E76E-20EF-3F59-E99F963CACFE}"/>
              </a:ext>
            </a:extLst>
          </p:cNvPr>
          <p:cNvSpPr txBox="1"/>
          <p:nvPr/>
        </p:nvSpPr>
        <p:spPr>
          <a:xfrm>
            <a:off x="3793002" y="5896251"/>
            <a:ext cx="4764258" cy="369332"/>
          </a:xfrm>
          <a:prstGeom prst="rect">
            <a:avLst/>
          </a:prstGeom>
          <a:noFill/>
        </p:spPr>
        <p:txBody>
          <a:bodyPr wrap="square" rtlCol="0">
            <a:spAutoFit/>
          </a:bodyPr>
          <a:lstStyle/>
          <a:p>
            <a:pPr algn="ctr"/>
            <a:r>
              <a:rPr lang="en-GB" sz="1800" dirty="0">
                <a:effectLst/>
                <a:latin typeface="Times New Roman" panose="02020603050405020304" pitchFamily="18" charset="0"/>
                <a:ea typeface="Times New Roman" panose="02020603050405020304" pitchFamily="18" charset="0"/>
              </a:rPr>
              <a:t>Fig. 2 Boosting Architecture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7041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AA91-86DC-4B55-8D39-A88ACF40EEA7}"/>
              </a:ext>
            </a:extLst>
          </p:cNvPr>
          <p:cNvSpPr>
            <a:spLocks noGrp="1"/>
          </p:cNvSpPr>
          <p:nvPr>
            <p:ph type="title"/>
          </p:nvPr>
        </p:nvSpPr>
        <p:spPr>
          <a:xfrm>
            <a:off x="838200" y="365125"/>
            <a:ext cx="9670366" cy="1325563"/>
          </a:xfrm>
        </p:spPr>
        <p:txBody>
          <a:bodyPr/>
          <a:lstStyle/>
          <a:p>
            <a:pPr algn="ctr"/>
            <a:r>
              <a:rPr lang="en-US" dirty="0">
                <a:latin typeface="Times New Roman" panose="02020603050405020304" pitchFamily="18" charset="0"/>
                <a:cs typeface="Times New Roman" panose="02020603050405020304" pitchFamily="18" charset="0"/>
              </a:rPr>
              <a:t>Different Approaches of Ensemble Learning</a:t>
            </a:r>
          </a:p>
        </p:txBody>
      </p:sp>
      <p:sp>
        <p:nvSpPr>
          <p:cNvPr id="4" name="Footer Placeholder 3">
            <a:extLst>
              <a:ext uri="{FF2B5EF4-FFF2-40B4-BE49-F238E27FC236}">
                <a16:creationId xmlns:a16="http://schemas.microsoft.com/office/drawing/2014/main" id="{1A5B17CA-5B25-411F-AF4C-F32D2ACDAC8B}"/>
              </a:ext>
            </a:extLst>
          </p:cNvPr>
          <p:cNvSpPr>
            <a:spLocks noGrp="1"/>
          </p:cNvSpPr>
          <p:nvPr>
            <p:ph type="ftr" sz="quarter" idx="11"/>
          </p:nvPr>
        </p:nvSpPr>
        <p:spPr/>
        <p:txBody>
          <a:bodyPr/>
          <a:lstStyle/>
          <a:p>
            <a:r>
              <a:rPr lang="en-US" dirty="0"/>
              <a:t>All Rights Reserved by Hasibuzzaman 2024</a:t>
            </a:r>
          </a:p>
        </p:txBody>
      </p:sp>
      <p:pic>
        <p:nvPicPr>
          <p:cNvPr id="5" name="Picture 4">
            <a:extLst>
              <a:ext uri="{FF2B5EF4-FFF2-40B4-BE49-F238E27FC236}">
                <a16:creationId xmlns:a16="http://schemas.microsoft.com/office/drawing/2014/main" id="{5FE48DBB-56D2-4B7E-BD79-AF625A7CCAC9}"/>
              </a:ext>
            </a:extLst>
          </p:cNvPr>
          <p:cNvPicPr/>
          <p:nvPr/>
        </p:nvPicPr>
        <p:blipFill>
          <a:blip r:embed="rId2"/>
          <a:stretch>
            <a:fillRect/>
          </a:stretch>
        </p:blipFill>
        <p:spPr>
          <a:xfrm>
            <a:off x="10002129" y="0"/>
            <a:ext cx="2016370" cy="1062110"/>
          </a:xfrm>
          <a:prstGeom prst="rect">
            <a:avLst/>
          </a:prstGeom>
        </p:spPr>
      </p:pic>
      <p:sp>
        <p:nvSpPr>
          <p:cNvPr id="13" name="Content Placeholder 12">
            <a:extLst>
              <a:ext uri="{FF2B5EF4-FFF2-40B4-BE49-F238E27FC236}">
                <a16:creationId xmlns:a16="http://schemas.microsoft.com/office/drawing/2014/main" id="{A7B4630B-57A5-75B2-F7B4-95A86B235E64}"/>
              </a:ext>
            </a:extLst>
          </p:cNvPr>
          <p:cNvSpPr>
            <a:spLocks noGrp="1"/>
          </p:cNvSpPr>
          <p:nvPr>
            <p:ph idx="1"/>
          </p:nvPr>
        </p:nvSpPr>
        <p:spPr>
          <a:xfrm>
            <a:off x="1339949" y="1802595"/>
            <a:ext cx="9670365" cy="4121149"/>
          </a:xfrm>
        </p:spPr>
        <p:txBody>
          <a:bodyPr>
            <a:normAutofit/>
          </a:bodyPr>
          <a:lstStyle/>
          <a:p>
            <a:pPr algn="just"/>
            <a:r>
              <a:rPr lang="en-US" b="1" dirty="0">
                <a:latin typeface="Times New Roman" panose="02020603050405020304" pitchFamily="18" charset="0"/>
                <a:cs typeface="Times New Roman" panose="02020603050405020304" pitchFamily="18" charset="0"/>
              </a:rPr>
              <a:t>Bagging or Parallel:</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6" name="Picture 5" descr="A diagram of a algorithm&#10;&#10;Description automatically generated">
            <a:extLst>
              <a:ext uri="{FF2B5EF4-FFF2-40B4-BE49-F238E27FC236}">
                <a16:creationId xmlns:a16="http://schemas.microsoft.com/office/drawing/2014/main" id="{EBAB5104-EEC9-AC6A-73E5-5A2AF86DBBA9}"/>
              </a:ext>
            </a:extLst>
          </p:cNvPr>
          <p:cNvPicPr>
            <a:picLocks noChangeAspect="1"/>
          </p:cNvPicPr>
          <p:nvPr/>
        </p:nvPicPr>
        <p:blipFill>
          <a:blip r:embed="rId3"/>
          <a:stretch>
            <a:fillRect/>
          </a:stretch>
        </p:blipFill>
        <p:spPr>
          <a:xfrm>
            <a:off x="1339949" y="2418891"/>
            <a:ext cx="6570931" cy="3497205"/>
          </a:xfrm>
          <a:prstGeom prst="rect">
            <a:avLst/>
          </a:prstGeom>
        </p:spPr>
      </p:pic>
      <p:sp>
        <p:nvSpPr>
          <p:cNvPr id="7" name="TextBox 6">
            <a:extLst>
              <a:ext uri="{FF2B5EF4-FFF2-40B4-BE49-F238E27FC236}">
                <a16:creationId xmlns:a16="http://schemas.microsoft.com/office/drawing/2014/main" id="{D9A87900-4CDF-1E1A-4F00-28DF29AFADDC}"/>
              </a:ext>
            </a:extLst>
          </p:cNvPr>
          <p:cNvSpPr txBox="1"/>
          <p:nvPr/>
        </p:nvSpPr>
        <p:spPr>
          <a:xfrm>
            <a:off x="1751465" y="5770715"/>
            <a:ext cx="5747898" cy="369332"/>
          </a:xfrm>
          <a:prstGeom prst="rect">
            <a:avLst/>
          </a:prstGeom>
          <a:noFill/>
        </p:spPr>
        <p:txBody>
          <a:bodyPr wrap="square" rtlCol="0">
            <a:spAutoFit/>
          </a:bodyPr>
          <a:lstStyle/>
          <a:p>
            <a:pPr algn="ctr"/>
            <a:r>
              <a:rPr lang="en-GB" sz="1800" dirty="0">
                <a:effectLst/>
                <a:latin typeface="Times New Roman" panose="02020603050405020304" pitchFamily="18" charset="0"/>
                <a:ea typeface="Times New Roman" panose="02020603050405020304" pitchFamily="18" charset="0"/>
              </a:rPr>
              <a:t>Fig. 2. Bagging Architecture</a:t>
            </a: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111D72B-F6F2-9E1C-D3A3-A2F956BA45AD}"/>
              </a:ext>
            </a:extLst>
          </p:cNvPr>
          <p:cNvSpPr txBox="1"/>
          <p:nvPr/>
        </p:nvSpPr>
        <p:spPr>
          <a:xfrm>
            <a:off x="8046720" y="2597832"/>
            <a:ext cx="3460653"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Bagging has two different scenarios that is </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Homogeneous ensembles ( use same model as base learners or weak learners to make into strong learner like Random Forests) are simpler to implement &amp; tune up. But then we have got heterogeneous ensembles (like Stacking) that use different model at base learners and use meta learner to get final prediction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8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928</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Information Technology Course Module Computational Intelligence by Prof. Dr. Andreas Pech </vt:lpstr>
      <vt:lpstr>Presentation Topics</vt:lpstr>
      <vt:lpstr>Introduction and Objective</vt:lpstr>
      <vt:lpstr>Ensemble Learning Methods</vt:lpstr>
      <vt:lpstr>Ensemble Learning Methods</vt:lpstr>
      <vt:lpstr>Different Approaches of Ensemble Learning</vt:lpstr>
      <vt:lpstr>Different Approaches of Ensemble Learning</vt:lpstr>
      <vt:lpstr>Different Approaches of Ensemble Learning</vt:lpstr>
      <vt:lpstr>Different Approaches of Ensemble Learning</vt:lpstr>
      <vt:lpstr>Different Approaches of Ensemble Learning</vt:lpstr>
      <vt:lpstr>Self elaborated example using ensemble learning</vt:lpstr>
      <vt:lpstr>Outcome for Malware Detection using ensemble learning model</vt:lpstr>
      <vt:lpstr>Outcome: Bagging vs Boosting: </vt:lpstr>
      <vt:lpstr>Result and Discussion</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Technology Course Module Software Engineering by Damir Dobric / Andreas Pech </dc:title>
  <dc:creator>Hasibuzzaman Niloy</dc:creator>
  <cp:lastModifiedBy>Hasibuzzaman Hasibuzzaman</cp:lastModifiedBy>
  <cp:revision>26</cp:revision>
  <dcterms:created xsi:type="dcterms:W3CDTF">2024-03-31T10:35:58Z</dcterms:created>
  <dcterms:modified xsi:type="dcterms:W3CDTF">2024-06-11T15:50:58Z</dcterms:modified>
</cp:coreProperties>
</file>