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60" d="100"/>
          <a:sy n="60" d="100"/>
        </p:scale>
        <p:origin x="93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5B97E6-1E73-4E52-A733-14D5B0F9B9A4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soft" dir="t">
            <a:rot lat="0" lon="0" rev="0"/>
          </a:lightRig>
        </a:scene3d>
      </dgm:spPr>
      <dgm:t>
        <a:bodyPr/>
        <a:lstStyle/>
        <a:p>
          <a:endParaRPr lang="en-PK"/>
        </a:p>
      </dgm:t>
    </dgm:pt>
    <dgm:pt modelId="{533B7D6A-5137-4914-8FA5-B7595ABFD41B}">
      <dgm:prSet phldrT="[Text]" custT="1"/>
      <dgm:spPr>
        <a:solidFill>
          <a:srgbClr val="00B050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2800" baseline="0" dirty="0"/>
            <a:t>Computerize Manual Work</a:t>
          </a:r>
          <a:endParaRPr lang="en-PK" sz="2800" baseline="0" dirty="0"/>
        </a:p>
      </dgm:t>
    </dgm:pt>
    <dgm:pt modelId="{0F685196-B2B6-4A4C-8EBE-C80190622518}" type="parTrans" cxnId="{8C469674-9FAA-49EE-9052-AB448342A69B}">
      <dgm:prSet/>
      <dgm:spPr/>
      <dgm:t>
        <a:bodyPr/>
        <a:lstStyle/>
        <a:p>
          <a:endParaRPr lang="en-PK"/>
        </a:p>
      </dgm:t>
    </dgm:pt>
    <dgm:pt modelId="{08F0FFB7-6969-4D50-94AE-8DA46DC0020C}" type="sibTrans" cxnId="{8C469674-9FAA-49EE-9052-AB448342A69B}">
      <dgm:prSet/>
      <dgm:spPr/>
      <dgm:t>
        <a:bodyPr/>
        <a:lstStyle/>
        <a:p>
          <a:endParaRPr lang="en-PK"/>
        </a:p>
      </dgm:t>
    </dgm:pt>
    <dgm:pt modelId="{F0E52062-63E9-49D0-AA70-784000AE40FC}">
      <dgm:prSet phldrT="[Text]" custT="1"/>
      <dgm:spPr>
        <a:solidFill>
          <a:srgbClr val="00B0F0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2800" dirty="0"/>
            <a:t>Maintain Records in Database instead of manual storage</a:t>
          </a:r>
          <a:endParaRPr lang="en-PK" sz="2800" dirty="0"/>
        </a:p>
      </dgm:t>
    </dgm:pt>
    <dgm:pt modelId="{3F8D3E5D-4884-44CD-B462-B56E30A486CE}" type="parTrans" cxnId="{E15F3B0F-CC41-4433-8740-5DD68E4ABCAF}">
      <dgm:prSet/>
      <dgm:spPr/>
      <dgm:t>
        <a:bodyPr/>
        <a:lstStyle/>
        <a:p>
          <a:endParaRPr lang="en-PK"/>
        </a:p>
      </dgm:t>
    </dgm:pt>
    <dgm:pt modelId="{30D26EB6-8F5B-4655-84DD-E4DBCAF880A8}" type="sibTrans" cxnId="{E15F3B0F-CC41-4433-8740-5DD68E4ABCAF}">
      <dgm:prSet/>
      <dgm:spPr/>
      <dgm:t>
        <a:bodyPr/>
        <a:lstStyle/>
        <a:p>
          <a:endParaRPr lang="en-PK"/>
        </a:p>
      </dgm:t>
    </dgm:pt>
    <dgm:pt modelId="{3BE36DE8-79EA-4227-BDC3-05C01496E096}">
      <dgm:prSet phldrT="[Text]" custT="1"/>
      <dgm:spPr>
        <a:solidFill>
          <a:srgbClr val="0070C0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2800" dirty="0"/>
            <a:t>Introduce a system that solves problems typically associated with manual systems</a:t>
          </a:r>
          <a:endParaRPr lang="en-PK" sz="2800" dirty="0"/>
        </a:p>
      </dgm:t>
    </dgm:pt>
    <dgm:pt modelId="{AE36DD3A-97A4-4E3A-8C05-1B3E1C9FBC0F}" type="parTrans" cxnId="{8BFDB553-5D12-4B82-A08B-85AE55D9D1D5}">
      <dgm:prSet/>
      <dgm:spPr/>
      <dgm:t>
        <a:bodyPr/>
        <a:lstStyle/>
        <a:p>
          <a:endParaRPr lang="en-PK"/>
        </a:p>
      </dgm:t>
    </dgm:pt>
    <dgm:pt modelId="{112D0F38-1753-4DBF-8E1D-86837B61DCFF}" type="sibTrans" cxnId="{8BFDB553-5D12-4B82-A08B-85AE55D9D1D5}">
      <dgm:prSet/>
      <dgm:spPr/>
      <dgm:t>
        <a:bodyPr/>
        <a:lstStyle/>
        <a:p>
          <a:endParaRPr lang="en-PK"/>
        </a:p>
      </dgm:t>
    </dgm:pt>
    <dgm:pt modelId="{91ACBC30-DB8A-4841-B560-E2D37C2F77FC}" type="pres">
      <dgm:prSet presAssocID="{555B97E6-1E73-4E52-A733-14D5B0F9B9A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A725C4D-FE4C-4DCB-B59F-085BE5400DF8}" type="pres">
      <dgm:prSet presAssocID="{533B7D6A-5137-4914-8FA5-B7595ABFD41B}" presName="vertOne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7A008C48-1B85-4434-8DB8-F5695D475DFE}" type="pres">
      <dgm:prSet presAssocID="{533B7D6A-5137-4914-8FA5-B7595ABFD41B}" presName="txOne" presStyleLbl="node0" presStyleIdx="0" presStyleCnt="3">
        <dgm:presLayoutVars>
          <dgm:chPref val="3"/>
        </dgm:presLayoutVars>
      </dgm:prSet>
      <dgm:spPr/>
    </dgm:pt>
    <dgm:pt modelId="{E98A63A4-D60F-4D4F-A1DF-844D4475A07F}" type="pres">
      <dgm:prSet presAssocID="{533B7D6A-5137-4914-8FA5-B7595ABFD41B}" presName="horzOne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2BFAFE1A-F44B-43FE-AC2F-BFE1B4960F1B}" type="pres">
      <dgm:prSet presAssocID="{08F0FFB7-6969-4D50-94AE-8DA46DC0020C}" presName="sibSpaceOne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4BCA486B-DE92-499C-83D6-A872FAE972A2}" type="pres">
      <dgm:prSet presAssocID="{F0E52062-63E9-49D0-AA70-784000AE40FC}" presName="vertOne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AEF99906-71C5-427D-91EE-113C4DCD4CA7}" type="pres">
      <dgm:prSet presAssocID="{F0E52062-63E9-49D0-AA70-784000AE40FC}" presName="txOne" presStyleLbl="node0" presStyleIdx="1" presStyleCnt="3">
        <dgm:presLayoutVars>
          <dgm:chPref val="3"/>
        </dgm:presLayoutVars>
      </dgm:prSet>
      <dgm:spPr/>
    </dgm:pt>
    <dgm:pt modelId="{394D5165-2923-4C26-87C2-9B1FD1B644F7}" type="pres">
      <dgm:prSet presAssocID="{F0E52062-63E9-49D0-AA70-784000AE40FC}" presName="horzOne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2490D08A-04E2-4640-9D04-86761CBD7B0C}" type="pres">
      <dgm:prSet presAssocID="{30D26EB6-8F5B-4655-84DD-E4DBCAF880A8}" presName="sibSpaceOne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F07B8421-D0D2-4BE7-B8CB-71055BC72642}" type="pres">
      <dgm:prSet presAssocID="{3BE36DE8-79EA-4227-BDC3-05C01496E096}" presName="vertOne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2E748886-61C8-4240-9E88-9683CDC285F8}" type="pres">
      <dgm:prSet presAssocID="{3BE36DE8-79EA-4227-BDC3-05C01496E096}" presName="txOne" presStyleLbl="node0" presStyleIdx="2" presStyleCnt="3">
        <dgm:presLayoutVars>
          <dgm:chPref val="3"/>
        </dgm:presLayoutVars>
      </dgm:prSet>
      <dgm:spPr/>
    </dgm:pt>
    <dgm:pt modelId="{AC8738CD-BDB2-49B3-A847-0E6060C40247}" type="pres">
      <dgm:prSet presAssocID="{3BE36DE8-79EA-4227-BDC3-05C01496E096}" presName="horzOne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</dgm:ptLst>
  <dgm:cxnLst>
    <dgm:cxn modelId="{E15F3B0F-CC41-4433-8740-5DD68E4ABCAF}" srcId="{555B97E6-1E73-4E52-A733-14D5B0F9B9A4}" destId="{F0E52062-63E9-49D0-AA70-784000AE40FC}" srcOrd="1" destOrd="0" parTransId="{3F8D3E5D-4884-44CD-B462-B56E30A486CE}" sibTransId="{30D26EB6-8F5B-4655-84DD-E4DBCAF880A8}"/>
    <dgm:cxn modelId="{BE86501D-AC0B-46C0-872B-3EAE617E9517}" type="presOf" srcId="{F0E52062-63E9-49D0-AA70-784000AE40FC}" destId="{AEF99906-71C5-427D-91EE-113C4DCD4CA7}" srcOrd="0" destOrd="0" presId="urn:microsoft.com/office/officeart/2005/8/layout/architecture"/>
    <dgm:cxn modelId="{8BFDB553-5D12-4B82-A08B-85AE55D9D1D5}" srcId="{555B97E6-1E73-4E52-A733-14D5B0F9B9A4}" destId="{3BE36DE8-79EA-4227-BDC3-05C01496E096}" srcOrd="2" destOrd="0" parTransId="{AE36DD3A-97A4-4E3A-8C05-1B3E1C9FBC0F}" sibTransId="{112D0F38-1753-4DBF-8E1D-86837B61DCFF}"/>
    <dgm:cxn modelId="{8C469674-9FAA-49EE-9052-AB448342A69B}" srcId="{555B97E6-1E73-4E52-A733-14D5B0F9B9A4}" destId="{533B7D6A-5137-4914-8FA5-B7595ABFD41B}" srcOrd="0" destOrd="0" parTransId="{0F685196-B2B6-4A4C-8EBE-C80190622518}" sibTransId="{08F0FFB7-6969-4D50-94AE-8DA46DC0020C}"/>
    <dgm:cxn modelId="{ECC65C79-D3AB-4AE9-8B8B-091FB9C2A24F}" type="presOf" srcId="{3BE36DE8-79EA-4227-BDC3-05C01496E096}" destId="{2E748886-61C8-4240-9E88-9683CDC285F8}" srcOrd="0" destOrd="0" presId="urn:microsoft.com/office/officeart/2005/8/layout/architecture"/>
    <dgm:cxn modelId="{0E78ACAB-3F33-4358-81E2-8C916BE2F516}" type="presOf" srcId="{555B97E6-1E73-4E52-A733-14D5B0F9B9A4}" destId="{91ACBC30-DB8A-4841-B560-E2D37C2F77FC}" srcOrd="0" destOrd="0" presId="urn:microsoft.com/office/officeart/2005/8/layout/architecture"/>
    <dgm:cxn modelId="{812F66B9-0BCE-432D-ADCF-97EAF5B10569}" type="presOf" srcId="{533B7D6A-5137-4914-8FA5-B7595ABFD41B}" destId="{7A008C48-1B85-4434-8DB8-F5695D475DFE}" srcOrd="0" destOrd="0" presId="urn:microsoft.com/office/officeart/2005/8/layout/architecture"/>
    <dgm:cxn modelId="{7A72F976-13B5-401A-A000-F18E211A81D8}" type="presParOf" srcId="{91ACBC30-DB8A-4841-B560-E2D37C2F77FC}" destId="{0A725C4D-FE4C-4DCB-B59F-085BE5400DF8}" srcOrd="0" destOrd="0" presId="urn:microsoft.com/office/officeart/2005/8/layout/architecture"/>
    <dgm:cxn modelId="{AB1BB86B-33E9-4005-B18A-E8C63AED4D87}" type="presParOf" srcId="{0A725C4D-FE4C-4DCB-B59F-085BE5400DF8}" destId="{7A008C48-1B85-4434-8DB8-F5695D475DFE}" srcOrd="0" destOrd="0" presId="urn:microsoft.com/office/officeart/2005/8/layout/architecture"/>
    <dgm:cxn modelId="{4E46AC1C-DF39-47C2-B61B-34E3BB606B82}" type="presParOf" srcId="{0A725C4D-FE4C-4DCB-B59F-085BE5400DF8}" destId="{E98A63A4-D60F-4D4F-A1DF-844D4475A07F}" srcOrd="1" destOrd="0" presId="urn:microsoft.com/office/officeart/2005/8/layout/architecture"/>
    <dgm:cxn modelId="{A8061088-AF12-4E89-9B10-E1F9680E714A}" type="presParOf" srcId="{91ACBC30-DB8A-4841-B560-E2D37C2F77FC}" destId="{2BFAFE1A-F44B-43FE-AC2F-BFE1B4960F1B}" srcOrd="1" destOrd="0" presId="urn:microsoft.com/office/officeart/2005/8/layout/architecture"/>
    <dgm:cxn modelId="{0CDB9462-A204-4EAC-8EB9-1AE1D554593B}" type="presParOf" srcId="{91ACBC30-DB8A-4841-B560-E2D37C2F77FC}" destId="{4BCA486B-DE92-499C-83D6-A872FAE972A2}" srcOrd="2" destOrd="0" presId="urn:microsoft.com/office/officeart/2005/8/layout/architecture"/>
    <dgm:cxn modelId="{768F6313-734E-4A5E-804F-FA9B44595E11}" type="presParOf" srcId="{4BCA486B-DE92-499C-83D6-A872FAE972A2}" destId="{AEF99906-71C5-427D-91EE-113C4DCD4CA7}" srcOrd="0" destOrd="0" presId="urn:microsoft.com/office/officeart/2005/8/layout/architecture"/>
    <dgm:cxn modelId="{E859E5AD-6B0F-44F4-B2DF-8D5F36277998}" type="presParOf" srcId="{4BCA486B-DE92-499C-83D6-A872FAE972A2}" destId="{394D5165-2923-4C26-87C2-9B1FD1B644F7}" srcOrd="1" destOrd="0" presId="urn:microsoft.com/office/officeart/2005/8/layout/architecture"/>
    <dgm:cxn modelId="{F8763DC2-C15D-4406-8CF2-3946A39283FB}" type="presParOf" srcId="{91ACBC30-DB8A-4841-B560-E2D37C2F77FC}" destId="{2490D08A-04E2-4640-9D04-86761CBD7B0C}" srcOrd="3" destOrd="0" presId="urn:microsoft.com/office/officeart/2005/8/layout/architecture"/>
    <dgm:cxn modelId="{4B291A1A-E691-417E-92CD-8668117C1778}" type="presParOf" srcId="{91ACBC30-DB8A-4841-B560-E2D37C2F77FC}" destId="{F07B8421-D0D2-4BE7-B8CB-71055BC72642}" srcOrd="4" destOrd="0" presId="urn:microsoft.com/office/officeart/2005/8/layout/architecture"/>
    <dgm:cxn modelId="{7B700122-EEC3-47EA-9986-AE45E676159E}" type="presParOf" srcId="{F07B8421-D0D2-4BE7-B8CB-71055BC72642}" destId="{2E748886-61C8-4240-9E88-9683CDC285F8}" srcOrd="0" destOrd="0" presId="urn:microsoft.com/office/officeart/2005/8/layout/architecture"/>
    <dgm:cxn modelId="{6434B56D-FE48-4426-BE8C-ADB8DA24004F}" type="presParOf" srcId="{F07B8421-D0D2-4BE7-B8CB-71055BC72642}" destId="{AC8738CD-BDB2-49B3-A847-0E6060C40247}" srcOrd="1" destOrd="0" presId="urn:microsoft.com/office/officeart/2005/8/layout/architecture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008C48-1B85-4434-8DB8-F5695D475DFE}">
      <dsp:nvSpPr>
        <dsp:cNvPr id="0" name=""/>
        <dsp:cNvSpPr/>
      </dsp:nvSpPr>
      <dsp:spPr>
        <a:xfrm>
          <a:off x="6362" y="0"/>
          <a:ext cx="2572542" cy="4351338"/>
        </a:xfrm>
        <a:prstGeom prst="roundRect">
          <a:avLst>
            <a:gd name="adj" fmla="val 10000"/>
          </a:avLst>
        </a:prstGeom>
        <a:solidFill>
          <a:srgbClr val="00B050"/>
        </a:solidFill>
        <a:ln w="13970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Computerize Manual Work</a:t>
          </a:r>
          <a:endParaRPr lang="en-PK" sz="2800" kern="1200" baseline="0" dirty="0"/>
        </a:p>
      </dsp:txBody>
      <dsp:txXfrm>
        <a:off x="81709" y="75347"/>
        <a:ext cx="2421848" cy="4200644"/>
      </dsp:txXfrm>
    </dsp:sp>
    <dsp:sp modelId="{AEF99906-71C5-427D-91EE-113C4DCD4CA7}">
      <dsp:nvSpPr>
        <dsp:cNvPr id="0" name=""/>
        <dsp:cNvSpPr/>
      </dsp:nvSpPr>
      <dsp:spPr>
        <a:xfrm>
          <a:off x="3011091" y="0"/>
          <a:ext cx="2572542" cy="4351338"/>
        </a:xfrm>
        <a:prstGeom prst="roundRect">
          <a:avLst>
            <a:gd name="adj" fmla="val 10000"/>
          </a:avLst>
        </a:prstGeom>
        <a:solidFill>
          <a:srgbClr val="00B0F0"/>
        </a:solidFill>
        <a:ln w="13970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Maintain Records in Database instead of manual storage</a:t>
          </a:r>
          <a:endParaRPr lang="en-PK" sz="2800" kern="1200" dirty="0"/>
        </a:p>
      </dsp:txBody>
      <dsp:txXfrm>
        <a:off x="3086438" y="75347"/>
        <a:ext cx="2421848" cy="4200644"/>
      </dsp:txXfrm>
    </dsp:sp>
    <dsp:sp modelId="{2E748886-61C8-4240-9E88-9683CDC285F8}">
      <dsp:nvSpPr>
        <dsp:cNvPr id="0" name=""/>
        <dsp:cNvSpPr/>
      </dsp:nvSpPr>
      <dsp:spPr>
        <a:xfrm>
          <a:off x="6015820" y="0"/>
          <a:ext cx="2572542" cy="4351338"/>
        </a:xfrm>
        <a:prstGeom prst="roundRect">
          <a:avLst>
            <a:gd name="adj" fmla="val 10000"/>
          </a:avLst>
        </a:prstGeom>
        <a:solidFill>
          <a:srgbClr val="0070C0"/>
        </a:solidFill>
        <a:ln w="13970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Introduce a system that solves problems typically associated with manual systems</a:t>
          </a:r>
          <a:endParaRPr lang="en-PK" sz="2800" kern="1200" dirty="0"/>
        </a:p>
      </dsp:txBody>
      <dsp:txXfrm>
        <a:off x="6091167" y="75347"/>
        <a:ext cx="2421848" cy="4200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1509E45-BE22-4E1C-90DF-5A877B212A73}" type="datetimeFigureOut">
              <a:rPr lang="en-PK" smtClean="0"/>
              <a:t>04/01/2023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2473DFC-EF96-4FDD-ADF0-D1F5BE386A3B}" type="slidenum">
              <a:rPr lang="en-PK" smtClean="0"/>
              <a:t>‹#›</a:t>
            </a:fld>
            <a:endParaRPr lang="en-PK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6841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9E45-BE22-4E1C-90DF-5A877B212A73}" type="datetimeFigureOut">
              <a:rPr lang="en-PK" smtClean="0"/>
              <a:t>04/01/2023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3DFC-EF96-4FDD-ADF0-D1F5BE386A3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3692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9E45-BE22-4E1C-90DF-5A877B212A73}" type="datetimeFigureOut">
              <a:rPr lang="en-PK" smtClean="0"/>
              <a:t>04/01/2023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3DFC-EF96-4FDD-ADF0-D1F5BE386A3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8616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9E45-BE22-4E1C-90DF-5A877B212A73}" type="datetimeFigureOut">
              <a:rPr lang="en-PK" smtClean="0"/>
              <a:t>04/01/2023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3DFC-EF96-4FDD-ADF0-D1F5BE386A3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2732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9E45-BE22-4E1C-90DF-5A877B212A73}" type="datetimeFigureOut">
              <a:rPr lang="en-PK" smtClean="0"/>
              <a:t>04/01/2023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3DFC-EF96-4FDD-ADF0-D1F5BE386A3B}" type="slidenum">
              <a:rPr lang="en-PK" smtClean="0"/>
              <a:t>‹#›</a:t>
            </a:fld>
            <a:endParaRPr lang="en-PK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898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9E45-BE22-4E1C-90DF-5A877B212A73}" type="datetimeFigureOut">
              <a:rPr lang="en-PK" smtClean="0"/>
              <a:t>04/01/2023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3DFC-EF96-4FDD-ADF0-D1F5BE386A3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1881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9E45-BE22-4E1C-90DF-5A877B212A73}" type="datetimeFigureOut">
              <a:rPr lang="en-PK" smtClean="0"/>
              <a:t>04/01/2023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3DFC-EF96-4FDD-ADF0-D1F5BE386A3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3319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9E45-BE22-4E1C-90DF-5A877B212A73}" type="datetimeFigureOut">
              <a:rPr lang="en-PK" smtClean="0"/>
              <a:t>04/01/2023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3DFC-EF96-4FDD-ADF0-D1F5BE386A3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7177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9E45-BE22-4E1C-90DF-5A877B212A73}" type="datetimeFigureOut">
              <a:rPr lang="en-PK" smtClean="0"/>
              <a:t>04/01/2023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3DFC-EF96-4FDD-ADF0-D1F5BE386A3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2847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9E45-BE22-4E1C-90DF-5A877B212A73}" type="datetimeFigureOut">
              <a:rPr lang="en-PK" smtClean="0"/>
              <a:t>04/01/2023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3DFC-EF96-4FDD-ADF0-D1F5BE386A3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1367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9E45-BE22-4E1C-90DF-5A877B212A73}" type="datetimeFigureOut">
              <a:rPr lang="en-PK" smtClean="0"/>
              <a:t>04/01/2023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3DFC-EF96-4FDD-ADF0-D1F5BE386A3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7264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1509E45-BE22-4E1C-90DF-5A877B212A73}" type="datetimeFigureOut">
              <a:rPr lang="en-PK" smtClean="0"/>
              <a:t>04/01/2023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2473DFC-EF96-4FDD-ADF0-D1F5BE386A3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8786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3D94-7DFB-0F40-B420-CE59BDCC93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Railway Reservation System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A7B61-E044-92B2-B0A1-6948D60ADB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Members: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Hamid Ali Khan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Mohtasim</a:t>
            </a:r>
            <a:r>
              <a:rPr lang="en-US" dirty="0"/>
              <a:t> </a:t>
            </a:r>
            <a:r>
              <a:rPr lang="en-US" dirty="0" err="1"/>
              <a:t>Arif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38405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BE58-C1BA-904A-4F57-F9E14905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and its Attributes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E1FBC-4EF9-5DA5-9A15-5537EA8C1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Ticket_no</a:t>
            </a:r>
            <a:r>
              <a:rPr lang="en-US" sz="2800" dirty="0"/>
              <a:t> (P.K)</a:t>
            </a:r>
          </a:p>
          <a:p>
            <a:r>
              <a:rPr lang="en-US" sz="2800" dirty="0" err="1"/>
              <a:t>Seat_no</a:t>
            </a:r>
            <a:r>
              <a:rPr lang="en-US" sz="2800" dirty="0"/>
              <a:t> </a:t>
            </a:r>
          </a:p>
          <a:p>
            <a:r>
              <a:rPr lang="en-US" sz="2800" dirty="0"/>
              <a:t>Price</a:t>
            </a:r>
          </a:p>
          <a:p>
            <a:r>
              <a:rPr lang="en-US" sz="2800" dirty="0" err="1"/>
              <a:t>Class_id</a:t>
            </a:r>
            <a:r>
              <a:rPr lang="en-US" sz="2800" dirty="0"/>
              <a:t> (F.K)</a:t>
            </a:r>
          </a:p>
          <a:p>
            <a:r>
              <a:rPr lang="en-US" sz="2800" dirty="0" err="1"/>
              <a:t>Train_id</a:t>
            </a:r>
            <a:r>
              <a:rPr lang="en-US" sz="2800" dirty="0"/>
              <a:t> (F.K)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1930612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606C-E4FD-D058-9DCF-A7BF6D7E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Passenger and its Attributes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0FED-E5DF-26C2-78A3-CE74DB7D0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err="1"/>
              <a:t>Passenger_id</a:t>
            </a:r>
            <a:r>
              <a:rPr lang="en-US" sz="2800" dirty="0"/>
              <a:t> (P.K)</a:t>
            </a:r>
          </a:p>
          <a:p>
            <a:r>
              <a:rPr lang="en-US" sz="2800" dirty="0" err="1"/>
              <a:t>First_name</a:t>
            </a:r>
            <a:endParaRPr lang="en-US" sz="2800" dirty="0"/>
          </a:p>
          <a:p>
            <a:r>
              <a:rPr lang="en-US" sz="2800" dirty="0" err="1"/>
              <a:t>Last_name</a:t>
            </a:r>
            <a:endParaRPr lang="en-US" sz="2800" dirty="0"/>
          </a:p>
          <a:p>
            <a:r>
              <a:rPr lang="en-US" sz="2800" dirty="0"/>
              <a:t>DOB</a:t>
            </a:r>
          </a:p>
          <a:p>
            <a:r>
              <a:rPr lang="en-US" sz="2800" dirty="0"/>
              <a:t>GENDER</a:t>
            </a:r>
          </a:p>
          <a:p>
            <a:r>
              <a:rPr lang="en-US" sz="2800" dirty="0" err="1"/>
              <a:t>Mobile_no</a:t>
            </a:r>
            <a:endParaRPr lang="en-US" sz="2800" dirty="0"/>
          </a:p>
          <a:p>
            <a:r>
              <a:rPr lang="en-US" sz="2800" dirty="0" err="1"/>
              <a:t>User_name</a:t>
            </a:r>
            <a:r>
              <a:rPr lang="en-US" sz="2800" dirty="0"/>
              <a:t> (F.K)</a:t>
            </a:r>
          </a:p>
          <a:p>
            <a:r>
              <a:rPr lang="en-US" sz="2800" dirty="0" err="1"/>
              <a:t>Address_id</a:t>
            </a:r>
            <a:r>
              <a:rPr lang="en-US" sz="2800" dirty="0"/>
              <a:t> (F.K)</a:t>
            </a:r>
          </a:p>
          <a:p>
            <a:r>
              <a:rPr lang="en-US" sz="2800" dirty="0" err="1"/>
              <a:t>Ticket_no</a:t>
            </a:r>
            <a:r>
              <a:rPr lang="en-US" sz="2800" dirty="0"/>
              <a:t> (F.K)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4144150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F440-4905-795B-5E95-E01E27A1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and its Attributes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F981D-0806-706C-ABC5-499A2926B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Address_id</a:t>
            </a:r>
            <a:r>
              <a:rPr lang="en-US" sz="2800" dirty="0"/>
              <a:t> (P.K)</a:t>
            </a:r>
          </a:p>
          <a:p>
            <a:r>
              <a:rPr lang="en-US" sz="2800" dirty="0"/>
              <a:t>City</a:t>
            </a:r>
          </a:p>
          <a:p>
            <a:r>
              <a:rPr lang="en-US" sz="2800" dirty="0"/>
              <a:t>Province</a:t>
            </a:r>
          </a:p>
          <a:p>
            <a:r>
              <a:rPr lang="en-US" sz="2800" dirty="0" err="1"/>
              <a:t>Zip_code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775108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1B154-379E-EE90-0548-2C6176A7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72" y="30321"/>
            <a:ext cx="9692640" cy="1325562"/>
          </a:xfrm>
        </p:spPr>
        <p:txBody>
          <a:bodyPr/>
          <a:lstStyle/>
          <a:p>
            <a:r>
              <a:rPr lang="en-US" dirty="0"/>
              <a:t>ER Diagram</a:t>
            </a:r>
            <a:endParaRPr lang="en-PK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59B7A9-8BC0-DE83-6C59-F1CE60354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64" y="-151396"/>
            <a:ext cx="10549128" cy="6384753"/>
          </a:xfrm>
        </p:spPr>
      </p:pic>
    </p:spTree>
    <p:extLst>
      <p:ext uri="{BB962C8B-B14F-4D97-AF65-F5344CB8AC3E}">
        <p14:creationId xmlns:p14="http://schemas.microsoft.com/office/powerpoint/2010/main" val="2649166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9A2D-C4B3-F438-E9CD-7AD4C84C6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80" y="-623371"/>
            <a:ext cx="9692640" cy="1325562"/>
          </a:xfrm>
        </p:spPr>
        <p:txBody>
          <a:bodyPr/>
          <a:lstStyle/>
          <a:p>
            <a:r>
              <a:rPr lang="en-US" dirty="0"/>
              <a:t>Database Schema</a:t>
            </a:r>
            <a:endParaRPr lang="en-PK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8B126D-3D56-B2DF-6F06-081A1E637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9746500"/>
              </p:ext>
            </p:extLst>
          </p:nvPr>
        </p:nvGraphicFramePr>
        <p:xfrm>
          <a:off x="1249677" y="1742601"/>
          <a:ext cx="8973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2967">
                  <a:extLst>
                    <a:ext uri="{9D8B030D-6E8A-4147-A177-3AD203B41FA5}">
                      <a16:colId xmlns:a16="http://schemas.microsoft.com/office/drawing/2014/main" val="2143400872"/>
                    </a:ext>
                  </a:extLst>
                </a:gridCol>
                <a:gridCol w="5040853">
                  <a:extLst>
                    <a:ext uri="{9D8B030D-6E8A-4147-A177-3AD203B41FA5}">
                      <a16:colId xmlns:a16="http://schemas.microsoft.com/office/drawing/2014/main" val="3041610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station_id</a:t>
                      </a:r>
                      <a:endParaRPr lang="en-PK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station_name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4499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CA1F2EB-ABC6-6D7B-7A1D-9E444606623F}"/>
              </a:ext>
            </a:extLst>
          </p:cNvPr>
          <p:cNvSpPr txBox="1"/>
          <p:nvPr/>
        </p:nvSpPr>
        <p:spPr>
          <a:xfrm>
            <a:off x="1249680" y="1392112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Station</a:t>
            </a:r>
            <a:endParaRPr lang="en-PK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6FCA8CF7-4ED6-CC89-EFB8-9B76753968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8093749"/>
              </p:ext>
            </p:extLst>
          </p:nvPr>
        </p:nvGraphicFramePr>
        <p:xfrm>
          <a:off x="1249677" y="2457936"/>
          <a:ext cx="8973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366">
                  <a:extLst>
                    <a:ext uri="{9D8B030D-6E8A-4147-A177-3AD203B41FA5}">
                      <a16:colId xmlns:a16="http://schemas.microsoft.com/office/drawing/2014/main" val="2143400872"/>
                    </a:ext>
                  </a:extLst>
                </a:gridCol>
                <a:gridCol w="1609344">
                  <a:extLst>
                    <a:ext uri="{9D8B030D-6E8A-4147-A177-3AD203B41FA5}">
                      <a16:colId xmlns:a16="http://schemas.microsoft.com/office/drawing/2014/main" val="3041610126"/>
                    </a:ext>
                  </a:extLst>
                </a:gridCol>
                <a:gridCol w="1749121">
                  <a:extLst>
                    <a:ext uri="{9D8B030D-6E8A-4147-A177-3AD203B41FA5}">
                      <a16:colId xmlns:a16="http://schemas.microsoft.com/office/drawing/2014/main" val="1246739824"/>
                    </a:ext>
                  </a:extLst>
                </a:gridCol>
                <a:gridCol w="2251048">
                  <a:extLst>
                    <a:ext uri="{9D8B030D-6E8A-4147-A177-3AD203B41FA5}">
                      <a16:colId xmlns:a16="http://schemas.microsoft.com/office/drawing/2014/main" val="2274710995"/>
                    </a:ext>
                  </a:extLst>
                </a:gridCol>
                <a:gridCol w="2167941">
                  <a:extLst>
                    <a:ext uri="{9D8B030D-6E8A-4147-A177-3AD203B41FA5}">
                      <a16:colId xmlns:a16="http://schemas.microsoft.com/office/drawing/2014/main" val="3961020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train_id</a:t>
                      </a:r>
                      <a:endParaRPr lang="en-PK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train_name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train_source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train_destination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departure_time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4499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B38D023-80D2-C07B-8956-B54F54A18103}"/>
              </a:ext>
            </a:extLst>
          </p:cNvPr>
          <p:cNvSpPr txBox="1"/>
          <p:nvPr/>
        </p:nvSpPr>
        <p:spPr>
          <a:xfrm>
            <a:off x="1249680" y="2110444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  <a:endParaRPr lang="en-PK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B362243B-AC9E-88B0-01D5-70538193E6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81662"/>
              </p:ext>
            </p:extLst>
          </p:nvPr>
        </p:nvGraphicFramePr>
        <p:xfrm>
          <a:off x="1249679" y="3194609"/>
          <a:ext cx="8973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130">
                  <a:extLst>
                    <a:ext uri="{9D8B030D-6E8A-4147-A177-3AD203B41FA5}">
                      <a16:colId xmlns:a16="http://schemas.microsoft.com/office/drawing/2014/main" val="2143400872"/>
                    </a:ext>
                  </a:extLst>
                </a:gridCol>
                <a:gridCol w="1714298">
                  <a:extLst>
                    <a:ext uri="{9D8B030D-6E8A-4147-A177-3AD203B41FA5}">
                      <a16:colId xmlns:a16="http://schemas.microsoft.com/office/drawing/2014/main" val="3041610126"/>
                    </a:ext>
                  </a:extLst>
                </a:gridCol>
                <a:gridCol w="1727485">
                  <a:extLst>
                    <a:ext uri="{9D8B030D-6E8A-4147-A177-3AD203B41FA5}">
                      <a16:colId xmlns:a16="http://schemas.microsoft.com/office/drawing/2014/main" val="1246739824"/>
                    </a:ext>
                  </a:extLst>
                </a:gridCol>
                <a:gridCol w="2202213">
                  <a:extLst>
                    <a:ext uri="{9D8B030D-6E8A-4147-A177-3AD203B41FA5}">
                      <a16:colId xmlns:a16="http://schemas.microsoft.com/office/drawing/2014/main" val="2274710995"/>
                    </a:ext>
                  </a:extLst>
                </a:gridCol>
                <a:gridCol w="2002692">
                  <a:extLst>
                    <a:ext uri="{9D8B030D-6E8A-4147-A177-3AD203B41FA5}">
                      <a16:colId xmlns:a16="http://schemas.microsoft.com/office/drawing/2014/main" val="3961020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ticket_no</a:t>
                      </a:r>
                      <a:endParaRPr lang="en-PK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seat_no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class_id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train_id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44990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7C0E32B-EEEE-9A6A-489A-B0AC91F1873D}"/>
              </a:ext>
            </a:extLst>
          </p:cNvPr>
          <p:cNvSpPr txBox="1"/>
          <p:nvPr/>
        </p:nvSpPr>
        <p:spPr>
          <a:xfrm>
            <a:off x="1249680" y="2862153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Ticket</a:t>
            </a:r>
            <a:endParaRPr lang="en-PK" dirty="0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32A88AF-DBE1-958F-CB9E-77C80655D1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6966536"/>
              </p:ext>
            </p:extLst>
          </p:nvPr>
        </p:nvGraphicFramePr>
        <p:xfrm>
          <a:off x="1249679" y="3867833"/>
          <a:ext cx="8973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394">
                  <a:extLst>
                    <a:ext uri="{9D8B030D-6E8A-4147-A177-3AD203B41FA5}">
                      <a16:colId xmlns:a16="http://schemas.microsoft.com/office/drawing/2014/main" val="2143400872"/>
                    </a:ext>
                  </a:extLst>
                </a:gridCol>
                <a:gridCol w="2206788">
                  <a:extLst>
                    <a:ext uri="{9D8B030D-6E8A-4147-A177-3AD203B41FA5}">
                      <a16:colId xmlns:a16="http://schemas.microsoft.com/office/drawing/2014/main" val="3041610126"/>
                    </a:ext>
                  </a:extLst>
                </a:gridCol>
                <a:gridCol w="2223763">
                  <a:extLst>
                    <a:ext uri="{9D8B030D-6E8A-4147-A177-3AD203B41FA5}">
                      <a16:colId xmlns:a16="http://schemas.microsoft.com/office/drawing/2014/main" val="1246739824"/>
                    </a:ext>
                  </a:extLst>
                </a:gridCol>
                <a:gridCol w="2834873">
                  <a:extLst>
                    <a:ext uri="{9D8B030D-6E8A-4147-A177-3AD203B41FA5}">
                      <a16:colId xmlns:a16="http://schemas.microsoft.com/office/drawing/2014/main" val="2274710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class_id</a:t>
                      </a:r>
                      <a:endParaRPr lang="en-PK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no_of_seats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base_fare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train_id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44990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F4DFD85-8EA3-9FC9-86AE-8DCBEF49A3FD}"/>
              </a:ext>
            </a:extLst>
          </p:cNvPr>
          <p:cNvSpPr txBox="1"/>
          <p:nvPr/>
        </p:nvSpPr>
        <p:spPr>
          <a:xfrm>
            <a:off x="1249680" y="3550413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Classes</a:t>
            </a:r>
            <a:endParaRPr lang="en-PK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EA5E7B3D-360F-325A-519E-B6440DB4D6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7454978"/>
              </p:ext>
            </p:extLst>
          </p:nvPr>
        </p:nvGraphicFramePr>
        <p:xfrm>
          <a:off x="1249679" y="1059362"/>
          <a:ext cx="8973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5736">
                  <a:extLst>
                    <a:ext uri="{9D8B030D-6E8A-4147-A177-3AD203B41FA5}">
                      <a16:colId xmlns:a16="http://schemas.microsoft.com/office/drawing/2014/main" val="2143400872"/>
                    </a:ext>
                  </a:extLst>
                </a:gridCol>
                <a:gridCol w="5058084">
                  <a:extLst>
                    <a:ext uri="{9D8B030D-6E8A-4147-A177-3AD203B41FA5}">
                      <a16:colId xmlns:a16="http://schemas.microsoft.com/office/drawing/2014/main" val="3041610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user_name</a:t>
                      </a:r>
                      <a:endParaRPr lang="en-PK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user_password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44990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5E6243E-6BE9-F6ED-2409-6DD18E6050C6}"/>
              </a:ext>
            </a:extLst>
          </p:cNvPr>
          <p:cNvSpPr txBox="1"/>
          <p:nvPr/>
        </p:nvSpPr>
        <p:spPr>
          <a:xfrm>
            <a:off x="1249680" y="690030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  <a:endParaRPr lang="en-PK" dirty="0"/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2723C3EA-B5C4-C096-9DCC-3C5068CA20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793150"/>
              </p:ext>
            </p:extLst>
          </p:nvPr>
        </p:nvGraphicFramePr>
        <p:xfrm>
          <a:off x="1249679" y="5305238"/>
          <a:ext cx="8973818" cy="647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609">
                  <a:extLst>
                    <a:ext uri="{9D8B030D-6E8A-4147-A177-3AD203B41FA5}">
                      <a16:colId xmlns:a16="http://schemas.microsoft.com/office/drawing/2014/main" val="2143400872"/>
                    </a:ext>
                  </a:extLst>
                </a:gridCol>
                <a:gridCol w="1063354">
                  <a:extLst>
                    <a:ext uri="{9D8B030D-6E8A-4147-A177-3AD203B41FA5}">
                      <a16:colId xmlns:a16="http://schemas.microsoft.com/office/drawing/2014/main" val="3600068494"/>
                    </a:ext>
                  </a:extLst>
                </a:gridCol>
                <a:gridCol w="1032972">
                  <a:extLst>
                    <a:ext uri="{9D8B030D-6E8A-4147-A177-3AD203B41FA5}">
                      <a16:colId xmlns:a16="http://schemas.microsoft.com/office/drawing/2014/main" val="1374488775"/>
                    </a:ext>
                  </a:extLst>
                </a:gridCol>
                <a:gridCol w="492181">
                  <a:extLst>
                    <a:ext uri="{9D8B030D-6E8A-4147-A177-3AD203B41FA5}">
                      <a16:colId xmlns:a16="http://schemas.microsoft.com/office/drawing/2014/main" val="3066282136"/>
                    </a:ext>
                  </a:extLst>
                </a:gridCol>
                <a:gridCol w="804097">
                  <a:extLst>
                    <a:ext uri="{9D8B030D-6E8A-4147-A177-3AD203B41FA5}">
                      <a16:colId xmlns:a16="http://schemas.microsoft.com/office/drawing/2014/main" val="3041610126"/>
                    </a:ext>
                  </a:extLst>
                </a:gridCol>
                <a:gridCol w="1083608">
                  <a:extLst>
                    <a:ext uri="{9D8B030D-6E8A-4147-A177-3AD203B41FA5}">
                      <a16:colId xmlns:a16="http://schemas.microsoft.com/office/drawing/2014/main" val="1246739824"/>
                    </a:ext>
                  </a:extLst>
                </a:gridCol>
                <a:gridCol w="1103862">
                  <a:extLst>
                    <a:ext uri="{9D8B030D-6E8A-4147-A177-3AD203B41FA5}">
                      <a16:colId xmlns:a16="http://schemas.microsoft.com/office/drawing/2014/main" val="2274710995"/>
                    </a:ext>
                  </a:extLst>
                </a:gridCol>
                <a:gridCol w="1148422">
                  <a:extLst>
                    <a:ext uri="{9D8B030D-6E8A-4147-A177-3AD203B41FA5}">
                      <a16:colId xmlns:a16="http://schemas.microsoft.com/office/drawing/2014/main" val="3961020708"/>
                    </a:ext>
                  </a:extLst>
                </a:gridCol>
                <a:gridCol w="922713">
                  <a:extLst>
                    <a:ext uri="{9D8B030D-6E8A-4147-A177-3AD203B41FA5}">
                      <a16:colId xmlns:a16="http://schemas.microsoft.com/office/drawing/2014/main" val="2330504837"/>
                    </a:ext>
                  </a:extLst>
                </a:gridCol>
              </a:tblGrid>
              <a:tr h="647898">
                <a:tc>
                  <a:txBody>
                    <a:bodyPr/>
                    <a:lstStyle/>
                    <a:p>
                      <a:r>
                        <a:rPr lang="en-US" u="sng" dirty="0" err="1"/>
                        <a:t>passenger_id</a:t>
                      </a:r>
                      <a:endParaRPr lang="en-PK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first_name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mobile_no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user_name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address_id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ticket_no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44990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3A93F6-8406-4203-6940-AB85A762F90D}"/>
              </a:ext>
            </a:extLst>
          </p:cNvPr>
          <p:cNvSpPr txBox="1"/>
          <p:nvPr/>
        </p:nvSpPr>
        <p:spPr>
          <a:xfrm>
            <a:off x="1249680" y="4935906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Passenger</a:t>
            </a:r>
            <a:endParaRPr lang="en-PK" dirty="0"/>
          </a:p>
        </p:txBody>
      </p: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42314254-C5DF-7109-95D2-BE4A2F9E39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0342928"/>
              </p:ext>
            </p:extLst>
          </p:nvPr>
        </p:nvGraphicFramePr>
        <p:xfrm>
          <a:off x="1249680" y="6310307"/>
          <a:ext cx="89738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393">
                  <a:extLst>
                    <a:ext uri="{9D8B030D-6E8A-4147-A177-3AD203B41FA5}">
                      <a16:colId xmlns:a16="http://schemas.microsoft.com/office/drawing/2014/main" val="2143400872"/>
                    </a:ext>
                  </a:extLst>
                </a:gridCol>
                <a:gridCol w="2206787">
                  <a:extLst>
                    <a:ext uri="{9D8B030D-6E8A-4147-A177-3AD203B41FA5}">
                      <a16:colId xmlns:a16="http://schemas.microsoft.com/office/drawing/2014/main" val="3041610126"/>
                    </a:ext>
                  </a:extLst>
                </a:gridCol>
                <a:gridCol w="2223764">
                  <a:extLst>
                    <a:ext uri="{9D8B030D-6E8A-4147-A177-3AD203B41FA5}">
                      <a16:colId xmlns:a16="http://schemas.microsoft.com/office/drawing/2014/main" val="1246739824"/>
                    </a:ext>
                  </a:extLst>
                </a:gridCol>
                <a:gridCol w="2834873">
                  <a:extLst>
                    <a:ext uri="{9D8B030D-6E8A-4147-A177-3AD203B41FA5}">
                      <a16:colId xmlns:a16="http://schemas.microsoft.com/office/drawing/2014/main" val="2274710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address_id</a:t>
                      </a:r>
                      <a:endParaRPr lang="en-PK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province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zip_code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4499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8F2B320-6590-5FA4-32E1-30B287198CA8}"/>
              </a:ext>
            </a:extLst>
          </p:cNvPr>
          <p:cNvSpPr txBox="1"/>
          <p:nvPr/>
        </p:nvSpPr>
        <p:spPr>
          <a:xfrm>
            <a:off x="1249680" y="5953136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  <a:endParaRPr lang="en-PK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C3811EC-CD1F-8FBE-303D-DE94201692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0426186"/>
              </p:ext>
            </p:extLst>
          </p:nvPr>
        </p:nvGraphicFramePr>
        <p:xfrm>
          <a:off x="1249677" y="4610449"/>
          <a:ext cx="8973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2967">
                  <a:extLst>
                    <a:ext uri="{9D8B030D-6E8A-4147-A177-3AD203B41FA5}">
                      <a16:colId xmlns:a16="http://schemas.microsoft.com/office/drawing/2014/main" val="2143400872"/>
                    </a:ext>
                  </a:extLst>
                </a:gridCol>
                <a:gridCol w="5040853">
                  <a:extLst>
                    <a:ext uri="{9D8B030D-6E8A-4147-A177-3AD203B41FA5}">
                      <a16:colId xmlns:a16="http://schemas.microsoft.com/office/drawing/2014/main" val="3041610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class_id</a:t>
                      </a:r>
                      <a:endParaRPr lang="en-PK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train_id</a:t>
                      </a:r>
                      <a:endParaRPr lang="en-PK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4499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07B0779-78D3-A44F-A887-3846E0CFC485}"/>
              </a:ext>
            </a:extLst>
          </p:cNvPr>
          <p:cNvSpPr txBox="1"/>
          <p:nvPr/>
        </p:nvSpPr>
        <p:spPr>
          <a:xfrm>
            <a:off x="1249677" y="4242625"/>
            <a:ext cx="225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Ticket_Classes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11052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5A77-2566-F26F-004D-C56356135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511300"/>
            <a:ext cx="8771128" cy="4406900"/>
          </a:xfrm>
        </p:spPr>
        <p:txBody>
          <a:bodyPr/>
          <a:lstStyle/>
          <a:p>
            <a:r>
              <a:rPr lang="en-US" dirty="0"/>
              <a:t>Lets move on to SQL DEVELOPER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89405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3A846-EBFD-F118-39C0-10C20CC25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474119"/>
            <a:ext cx="9692640" cy="1325562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  <a:endParaRPr lang="en-PK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2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114D-6141-E464-8F1E-C725BEE03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046EB-F4A4-0F49-299D-E24088D49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Our system is particularly concerned about customers making reservations of tickets.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Store and retrieve information about passengers, tickets, trains and their sources and destinations.</a:t>
            </a:r>
          </a:p>
          <a:p>
            <a:r>
              <a:rPr lang="en-US" sz="2400" dirty="0"/>
              <a:t>Maintain records of all the passengers who travels using our reservation system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67270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57AC-DCB6-417F-5A0D-A998D0C3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en-P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B58535-3A9B-A595-E7F3-6FD16462C8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33939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035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8779-3BF4-90A9-9C3B-8856E6E5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CDFF-DA47-0BA7-9899-AD158101A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Data is at the hands of users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Time saving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Accurate Data</a:t>
            </a:r>
          </a:p>
        </p:txBody>
      </p:sp>
    </p:spTree>
    <p:extLst>
      <p:ext uri="{BB962C8B-B14F-4D97-AF65-F5344CB8AC3E}">
        <p14:creationId xmlns:p14="http://schemas.microsoft.com/office/powerpoint/2010/main" val="155810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34C38-416D-3DEC-C51E-B546BEA9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505A6-1725-D838-666A-42ACA234F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following are the entities involved in the reservation system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800" dirty="0"/>
              <a:t>User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800" dirty="0"/>
              <a:t>Station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800" dirty="0"/>
              <a:t>Train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800" dirty="0"/>
              <a:t>Class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800" dirty="0"/>
              <a:t>Ticket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800" dirty="0"/>
              <a:t>Passenger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800" dirty="0"/>
              <a:t>Address</a:t>
            </a:r>
            <a:endParaRPr lang="en-US" dirty="0"/>
          </a:p>
          <a:p>
            <a:pPr marL="617220" lvl="1" indent="-342900">
              <a:buFont typeface="+mj-lt"/>
              <a:buAutoNum type="arabicPeriod"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84392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1458-799B-75D5-3390-2D51FBB1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and its Attributes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EF51B-205B-3206-B228-C75E29BD5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User_name</a:t>
            </a:r>
            <a:r>
              <a:rPr lang="en-US" sz="2800" dirty="0"/>
              <a:t> (P.K)</a:t>
            </a:r>
          </a:p>
          <a:p>
            <a:r>
              <a:rPr lang="en-US" sz="2800" dirty="0" err="1"/>
              <a:t>User_password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184601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745E5-E473-6F9F-E6F0-2417EA7C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 and its Attributes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15F98-D905-2494-7EF9-28B834A4D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Station_id</a:t>
            </a:r>
            <a:r>
              <a:rPr lang="en-US" sz="2800" dirty="0"/>
              <a:t> (P.K)</a:t>
            </a:r>
          </a:p>
          <a:p>
            <a:r>
              <a:rPr lang="en-US" sz="2800" dirty="0" err="1"/>
              <a:t>Station_name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57814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E1CA-5BCE-6FE2-8FF5-5D39AEED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and its Attributes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686CA-E8BC-428D-ABF5-4AD482B82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Train_id</a:t>
            </a:r>
            <a:r>
              <a:rPr lang="en-US" sz="2800" dirty="0"/>
              <a:t> (P.K)</a:t>
            </a:r>
          </a:p>
          <a:p>
            <a:r>
              <a:rPr lang="en-US" sz="2800" dirty="0" err="1"/>
              <a:t>Train_name</a:t>
            </a:r>
            <a:endParaRPr lang="en-US" sz="2800" dirty="0"/>
          </a:p>
          <a:p>
            <a:r>
              <a:rPr lang="en-US" sz="2800" dirty="0" err="1"/>
              <a:t>Train_source</a:t>
            </a:r>
            <a:r>
              <a:rPr lang="en-US" sz="2800" dirty="0"/>
              <a:t> (F.K)</a:t>
            </a:r>
          </a:p>
          <a:p>
            <a:r>
              <a:rPr lang="en-US" sz="2800" dirty="0" err="1"/>
              <a:t>Train_Destination</a:t>
            </a:r>
            <a:r>
              <a:rPr lang="en-US" sz="2800" dirty="0"/>
              <a:t> (F.K)</a:t>
            </a:r>
          </a:p>
          <a:p>
            <a:r>
              <a:rPr lang="en-US" sz="2800" dirty="0" err="1"/>
              <a:t>Departure_time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1249452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A5F5-8886-F35B-9876-65E9586AB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its Attributes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20A65-1649-0433-05BE-A98BD090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Class_id</a:t>
            </a:r>
            <a:r>
              <a:rPr lang="en-US" sz="2800" dirty="0"/>
              <a:t> (P.K)</a:t>
            </a:r>
          </a:p>
          <a:p>
            <a:r>
              <a:rPr lang="en-US" sz="2800" dirty="0" err="1"/>
              <a:t>No_of_seats</a:t>
            </a:r>
            <a:endParaRPr lang="en-US" sz="2800" dirty="0"/>
          </a:p>
          <a:p>
            <a:r>
              <a:rPr lang="en-US" sz="2800" dirty="0" err="1"/>
              <a:t>Base_fare</a:t>
            </a:r>
            <a:endParaRPr lang="en-US" sz="2800" dirty="0"/>
          </a:p>
          <a:p>
            <a:r>
              <a:rPr lang="en-US" sz="2800" dirty="0" err="1"/>
              <a:t>Train_id</a:t>
            </a:r>
            <a:r>
              <a:rPr lang="en-US" sz="2800" dirty="0"/>
              <a:t> (F.K)</a:t>
            </a:r>
          </a:p>
        </p:txBody>
      </p:sp>
    </p:spTree>
    <p:extLst>
      <p:ext uri="{BB962C8B-B14F-4D97-AF65-F5344CB8AC3E}">
        <p14:creationId xmlns:p14="http://schemas.microsoft.com/office/powerpoint/2010/main" val="370544289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201</TotalTime>
  <Words>407</Words>
  <Application>Microsoft Office PowerPoint</Application>
  <PresentationFormat>Widescreen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Schoolbook</vt:lpstr>
      <vt:lpstr>Verdana</vt:lpstr>
      <vt:lpstr>Wingdings 2</vt:lpstr>
      <vt:lpstr>View</vt:lpstr>
      <vt:lpstr>Railway Reservation System</vt:lpstr>
      <vt:lpstr>Introduction</vt:lpstr>
      <vt:lpstr>Scope</vt:lpstr>
      <vt:lpstr>Features</vt:lpstr>
      <vt:lpstr>Entities</vt:lpstr>
      <vt:lpstr>User and its Attributes</vt:lpstr>
      <vt:lpstr>Station and its Attributes</vt:lpstr>
      <vt:lpstr>Train and its Attributes</vt:lpstr>
      <vt:lpstr>Class and its Attributes</vt:lpstr>
      <vt:lpstr>Ticket and its Attributes</vt:lpstr>
      <vt:lpstr>Passenger and its Attributes</vt:lpstr>
      <vt:lpstr>Address and its Attributes</vt:lpstr>
      <vt:lpstr>ER Diagram</vt:lpstr>
      <vt:lpstr>Database Schema</vt:lpstr>
      <vt:lpstr>Lets move on to SQL DEVELOPER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Railway Reservation System</dc:title>
  <dc:creator>Hamid Ali Khan</dc:creator>
  <cp:lastModifiedBy>Fridon</cp:lastModifiedBy>
  <cp:revision>3</cp:revision>
  <dcterms:created xsi:type="dcterms:W3CDTF">2023-01-03T22:09:08Z</dcterms:created>
  <dcterms:modified xsi:type="dcterms:W3CDTF">2023-01-04T05:59:24Z</dcterms:modified>
</cp:coreProperties>
</file>