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57" r:id="rId16"/>
    <p:sldId id="258" r:id="rId17"/>
    <p:sldId id="274" r:id="rId18"/>
    <p:sldId id="273" r:id="rId19"/>
    <p:sldId id="259" r:id="rId20"/>
    <p:sldId id="275" r:id="rId21"/>
    <p:sldId id="276" r:id="rId22"/>
    <p:sldId id="277" r:id="rId23"/>
    <p:sldId id="294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2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6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8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2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7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3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8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5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2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8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0D76-AA50-4916-ACA4-02DCFD20C52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ocw.mit.edu/courses/electrical-engineering-and-computer-science/6-035-computer-language-engineering-spring-2010/lecture-notes/MIT6_035S10_lec10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Data flow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487269" y="152400"/>
            <a:ext cx="28328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 smtClean="0">
                <a:solidFill>
                  <a:srgbClr val="FF0000"/>
                </a:solidFill>
              </a:rPr>
              <a:t>t1 := a + b</a:t>
            </a:r>
          </a:p>
          <a:p>
            <a:r>
              <a:rPr lang="pt-BR" sz="2200" dirty="0" smtClean="0"/>
              <a:t>c:=t1 </a:t>
            </a:r>
          </a:p>
          <a:p>
            <a:r>
              <a:rPr lang="pt-BR" sz="2200" dirty="0" smtClean="0">
                <a:solidFill>
                  <a:schemeClr val="accent6"/>
                </a:solidFill>
              </a:rPr>
              <a:t>t2 := m &amp; n</a:t>
            </a:r>
          </a:p>
          <a:p>
            <a:r>
              <a:rPr lang="pt-BR" sz="2200" dirty="0" smtClean="0"/>
              <a:t>d=t2 </a:t>
            </a:r>
          </a:p>
          <a:p>
            <a:r>
              <a:rPr lang="pt-BR" sz="2200" dirty="0" smtClean="0">
                <a:solidFill>
                  <a:schemeClr val="accent5"/>
                </a:solidFill>
              </a:rPr>
              <a:t>t3 := b + d </a:t>
            </a:r>
          </a:p>
          <a:p>
            <a:r>
              <a:rPr lang="pt-BR" sz="2200" dirty="0"/>
              <a:t>e</a:t>
            </a:r>
            <a:r>
              <a:rPr lang="pt-BR" sz="2200" dirty="0" smtClean="0"/>
              <a:t>=t3</a:t>
            </a:r>
          </a:p>
          <a:p>
            <a:r>
              <a:rPr lang="pt-BR" sz="2200" dirty="0" smtClean="0"/>
              <a:t>f=c</a:t>
            </a:r>
          </a:p>
          <a:p>
            <a:r>
              <a:rPr lang="pt-BR" sz="2200" dirty="0" smtClean="0">
                <a:solidFill>
                  <a:schemeClr val="accent2"/>
                </a:solidFill>
              </a:rPr>
              <a:t>t5 := -b</a:t>
            </a:r>
          </a:p>
          <a:p>
            <a:r>
              <a:rPr lang="pt-BR" sz="2200" dirty="0" smtClean="0"/>
              <a:t>g=t5 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121022" y="3829237"/>
            <a:ext cx="288215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/>
              <a:t>h:=t1</a:t>
            </a:r>
          </a:p>
          <a:p>
            <a:r>
              <a:rPr lang="pt-BR" sz="2200" dirty="0" smtClean="0"/>
              <a:t>t6 := j + a</a:t>
            </a:r>
          </a:p>
          <a:p>
            <a:r>
              <a:rPr lang="pt-BR" sz="2200" dirty="0" smtClean="0"/>
              <a:t>a:=t6 </a:t>
            </a:r>
          </a:p>
          <a:p>
            <a:r>
              <a:rPr lang="pt-BR" sz="2200" dirty="0" smtClean="0"/>
              <a:t>k:=t2 </a:t>
            </a:r>
          </a:p>
          <a:p>
            <a:r>
              <a:rPr lang="pt-BR" sz="2200" dirty="0" smtClean="0"/>
              <a:t>i:=t3</a:t>
            </a:r>
          </a:p>
          <a:p>
            <a:r>
              <a:rPr lang="pt-BR" sz="2200" dirty="0" smtClean="0"/>
              <a:t>a:=t5</a:t>
            </a:r>
          </a:p>
          <a:p>
            <a:r>
              <a:rPr lang="pt-BR" sz="2200" dirty="0" smtClean="0"/>
              <a:t>if m &amp; n goto L2</a:t>
            </a:r>
            <a:endParaRPr lang="pt-BR" sz="2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152400"/>
            <a:ext cx="28328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 smtClean="0">
                <a:solidFill>
                  <a:srgbClr val="FF0000"/>
                </a:solidFill>
              </a:rPr>
              <a:t>t1 := a + b</a:t>
            </a:r>
          </a:p>
          <a:p>
            <a:r>
              <a:rPr lang="pt-BR" sz="2200" dirty="0" smtClean="0"/>
              <a:t>c:=t1 </a:t>
            </a:r>
          </a:p>
          <a:p>
            <a:r>
              <a:rPr lang="pt-BR" sz="2200" dirty="0" smtClean="0">
                <a:solidFill>
                  <a:schemeClr val="accent6"/>
                </a:solidFill>
              </a:rPr>
              <a:t>t2 := m &amp; n</a:t>
            </a:r>
          </a:p>
          <a:p>
            <a:r>
              <a:rPr lang="pt-BR" sz="2200" dirty="0" smtClean="0"/>
              <a:t>d=t2 </a:t>
            </a:r>
          </a:p>
          <a:p>
            <a:r>
              <a:rPr lang="pt-BR" sz="2200" dirty="0" smtClean="0">
                <a:solidFill>
                  <a:schemeClr val="accent5"/>
                </a:solidFill>
              </a:rPr>
              <a:t>t3 := b + d </a:t>
            </a:r>
          </a:p>
          <a:p>
            <a:r>
              <a:rPr lang="pt-BR" sz="2200" dirty="0"/>
              <a:t>e</a:t>
            </a:r>
            <a:r>
              <a:rPr lang="pt-BR" sz="2200" dirty="0" smtClean="0"/>
              <a:t>=t3</a:t>
            </a:r>
          </a:p>
          <a:p>
            <a:r>
              <a:rPr lang="pt-BR" sz="2200" dirty="0" smtClean="0"/>
              <a:t>f=t1</a:t>
            </a:r>
          </a:p>
          <a:p>
            <a:r>
              <a:rPr lang="pt-BR" sz="2200" dirty="0" smtClean="0">
                <a:solidFill>
                  <a:schemeClr val="accent2"/>
                </a:solidFill>
              </a:rPr>
              <a:t>t5 := -b</a:t>
            </a:r>
          </a:p>
          <a:p>
            <a:r>
              <a:rPr lang="pt-BR" sz="2200" dirty="0" smtClean="0"/>
              <a:t>g=t5 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3666562" y="3990600"/>
            <a:ext cx="288215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/>
              <a:t>h:=c</a:t>
            </a:r>
          </a:p>
          <a:p>
            <a:r>
              <a:rPr lang="pt-BR" sz="2200" dirty="0" smtClean="0"/>
              <a:t>t6 := j + a</a:t>
            </a:r>
          </a:p>
          <a:p>
            <a:r>
              <a:rPr lang="pt-BR" sz="2200" dirty="0" smtClean="0"/>
              <a:t>a:=t6 </a:t>
            </a:r>
          </a:p>
          <a:p>
            <a:r>
              <a:rPr lang="pt-BR" sz="2200" dirty="0" smtClean="0"/>
              <a:t>k:=d </a:t>
            </a:r>
          </a:p>
          <a:p>
            <a:r>
              <a:rPr lang="pt-BR" sz="2200" dirty="0" smtClean="0"/>
              <a:t>i:=e</a:t>
            </a:r>
          </a:p>
          <a:p>
            <a:r>
              <a:rPr lang="pt-BR" sz="2200" dirty="0" smtClean="0"/>
              <a:t>a:=g</a:t>
            </a:r>
          </a:p>
          <a:p>
            <a:r>
              <a:rPr lang="pt-BR" sz="2200" dirty="0" smtClean="0"/>
              <a:t>if m &amp; n goto L2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71229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94443" y="0"/>
            <a:ext cx="28328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 smtClean="0">
                <a:solidFill>
                  <a:srgbClr val="FF0000"/>
                </a:solidFill>
              </a:rPr>
              <a:t>c:= a + b</a:t>
            </a:r>
          </a:p>
          <a:p>
            <a:r>
              <a:rPr lang="pt-BR" sz="2200" strike="dblStrike" dirty="0" smtClean="0"/>
              <a:t>c:=t1 </a:t>
            </a:r>
          </a:p>
          <a:p>
            <a:r>
              <a:rPr lang="pt-BR" sz="2200" dirty="0">
                <a:solidFill>
                  <a:schemeClr val="accent6"/>
                </a:solidFill>
              </a:rPr>
              <a:t>d</a:t>
            </a:r>
            <a:r>
              <a:rPr lang="pt-BR" sz="2200" dirty="0" smtClean="0">
                <a:solidFill>
                  <a:schemeClr val="accent6"/>
                </a:solidFill>
              </a:rPr>
              <a:t> := m &amp; n</a:t>
            </a:r>
          </a:p>
          <a:p>
            <a:r>
              <a:rPr lang="pt-BR" sz="2200" strike="dblStrike" dirty="0" smtClean="0"/>
              <a:t>d=t2 </a:t>
            </a:r>
          </a:p>
          <a:p>
            <a:r>
              <a:rPr lang="pt-BR" sz="2200" dirty="0">
                <a:solidFill>
                  <a:schemeClr val="accent5"/>
                </a:solidFill>
              </a:rPr>
              <a:t>c</a:t>
            </a:r>
            <a:r>
              <a:rPr lang="pt-BR" sz="2200" dirty="0" smtClean="0">
                <a:solidFill>
                  <a:schemeClr val="accent5"/>
                </a:solidFill>
              </a:rPr>
              <a:t> := b + d </a:t>
            </a:r>
          </a:p>
          <a:p>
            <a:r>
              <a:rPr lang="pt-BR" sz="2200" strike="dblStrike" dirty="0"/>
              <a:t>e</a:t>
            </a:r>
            <a:r>
              <a:rPr lang="pt-BR" sz="2200" strike="dblStrike" dirty="0" smtClean="0"/>
              <a:t>=t3</a:t>
            </a:r>
          </a:p>
          <a:p>
            <a:r>
              <a:rPr lang="pt-BR" sz="2200" dirty="0" smtClean="0"/>
              <a:t>f=c</a:t>
            </a:r>
          </a:p>
          <a:p>
            <a:r>
              <a:rPr lang="pt-BR" sz="2200" dirty="0">
                <a:solidFill>
                  <a:schemeClr val="accent2"/>
                </a:solidFill>
              </a:rPr>
              <a:t>g</a:t>
            </a:r>
            <a:r>
              <a:rPr lang="pt-BR" sz="2200" dirty="0" smtClean="0">
                <a:solidFill>
                  <a:schemeClr val="accent2"/>
                </a:solidFill>
              </a:rPr>
              <a:t> := -b</a:t>
            </a:r>
          </a:p>
          <a:p>
            <a:r>
              <a:rPr lang="pt-BR" sz="2200" strike="dblStrike" dirty="0" smtClean="0"/>
              <a:t>g=t5 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5741894" y="914400"/>
            <a:ext cx="3468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Reset original variable assignments</a:t>
            </a:r>
          </a:p>
          <a:p>
            <a:r>
              <a:rPr lang="en-IN" dirty="0" smtClean="0"/>
              <a:t>Remove temps (using </a:t>
            </a:r>
            <a:r>
              <a:rPr lang="en-US" dirty="0" smtClean="0"/>
              <a:t>coalescing)</a:t>
            </a:r>
            <a:r>
              <a:rPr lang="en-US" dirty="0"/>
              <a:t> 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41894" y="1560731"/>
            <a:ext cx="28328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 smtClean="0">
                <a:solidFill>
                  <a:srgbClr val="FF0000"/>
                </a:solidFill>
              </a:rPr>
              <a:t>c:= a + b</a:t>
            </a:r>
            <a:r>
              <a:rPr lang="pt-BR" sz="2200" strike="dblStrike" dirty="0" smtClean="0"/>
              <a:t> </a:t>
            </a:r>
          </a:p>
          <a:p>
            <a:r>
              <a:rPr lang="pt-BR" sz="2200" dirty="0">
                <a:solidFill>
                  <a:schemeClr val="accent6"/>
                </a:solidFill>
              </a:rPr>
              <a:t>d</a:t>
            </a:r>
            <a:r>
              <a:rPr lang="pt-BR" sz="2200" dirty="0" smtClean="0">
                <a:solidFill>
                  <a:schemeClr val="accent6"/>
                </a:solidFill>
              </a:rPr>
              <a:t> := m &amp; n</a:t>
            </a:r>
            <a:endParaRPr lang="pt-BR" sz="2200" strike="dblStrike" dirty="0" smtClean="0"/>
          </a:p>
          <a:p>
            <a:r>
              <a:rPr lang="pt-BR" sz="2200" dirty="0">
                <a:solidFill>
                  <a:schemeClr val="accent5"/>
                </a:solidFill>
              </a:rPr>
              <a:t>c</a:t>
            </a:r>
            <a:r>
              <a:rPr lang="pt-BR" sz="2200" dirty="0" smtClean="0">
                <a:solidFill>
                  <a:schemeClr val="accent5"/>
                </a:solidFill>
              </a:rPr>
              <a:t> := b + d </a:t>
            </a:r>
            <a:endParaRPr lang="pt-BR" sz="2200" strike="dblStrike" dirty="0" smtClean="0"/>
          </a:p>
          <a:p>
            <a:r>
              <a:rPr lang="pt-BR" sz="2200" dirty="0" smtClean="0"/>
              <a:t>f=c</a:t>
            </a:r>
          </a:p>
          <a:p>
            <a:r>
              <a:rPr lang="pt-BR" sz="2200" dirty="0">
                <a:solidFill>
                  <a:schemeClr val="accent2"/>
                </a:solidFill>
              </a:rPr>
              <a:t>g</a:t>
            </a:r>
            <a:r>
              <a:rPr lang="pt-BR" sz="2200" dirty="0" smtClean="0">
                <a:solidFill>
                  <a:schemeClr val="accent2"/>
                </a:solidFill>
              </a:rPr>
              <a:t> := -b</a:t>
            </a:r>
          </a:p>
          <a:p>
            <a:r>
              <a:rPr lang="pt-BR" sz="2200" dirty="0" smtClean="0"/>
              <a:t>h:=c</a:t>
            </a:r>
          </a:p>
          <a:p>
            <a:r>
              <a:rPr lang="pt-BR" sz="2200" dirty="0" smtClean="0"/>
              <a:t>a := j + a</a:t>
            </a:r>
            <a:endParaRPr lang="pt-BR" sz="2200" strike="dblStrike" dirty="0" smtClean="0"/>
          </a:p>
          <a:p>
            <a:r>
              <a:rPr lang="pt-BR" sz="2200" dirty="0" smtClean="0"/>
              <a:t>k:=d </a:t>
            </a:r>
          </a:p>
          <a:p>
            <a:r>
              <a:rPr lang="pt-BR" sz="2200" dirty="0" smtClean="0"/>
              <a:t>i:=e</a:t>
            </a:r>
          </a:p>
          <a:p>
            <a:r>
              <a:rPr lang="pt-BR" sz="2200" dirty="0" smtClean="0"/>
              <a:t>a:=g</a:t>
            </a:r>
          </a:p>
          <a:p>
            <a:r>
              <a:rPr lang="pt-BR" sz="2200" dirty="0" smtClean="0"/>
              <a:t>if m &amp; n goto L2</a:t>
            </a:r>
          </a:p>
          <a:p>
            <a:endParaRPr lang="pt-BR" sz="22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pt-BR" sz="2200" strike="dblStrike" dirty="0" smtClean="0"/>
          </a:p>
          <a:p>
            <a:endParaRPr lang="en-US" sz="2200" dirty="0" smtClean="0"/>
          </a:p>
          <a:p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681313" y="3954740"/>
            <a:ext cx="288215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/>
              <a:t>h:=c</a:t>
            </a:r>
          </a:p>
          <a:p>
            <a:r>
              <a:rPr lang="pt-BR" sz="2200" dirty="0" smtClean="0"/>
              <a:t>a := j + a</a:t>
            </a:r>
          </a:p>
          <a:p>
            <a:r>
              <a:rPr lang="pt-BR" sz="2200" strike="dblStrike" dirty="0" smtClean="0"/>
              <a:t>a:=t6 </a:t>
            </a:r>
          </a:p>
          <a:p>
            <a:r>
              <a:rPr lang="pt-BR" sz="2200" dirty="0" smtClean="0"/>
              <a:t>k:=d </a:t>
            </a:r>
          </a:p>
          <a:p>
            <a:r>
              <a:rPr lang="pt-BR" sz="2200" dirty="0" smtClean="0"/>
              <a:t>i:=e</a:t>
            </a:r>
          </a:p>
          <a:p>
            <a:r>
              <a:rPr lang="pt-BR" sz="2200" dirty="0" smtClean="0"/>
              <a:t>a:=g</a:t>
            </a:r>
          </a:p>
          <a:p>
            <a:r>
              <a:rPr lang="pt-BR" sz="2200" dirty="0" smtClean="0"/>
              <a:t>if m &amp; n goto L2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4870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5125"/>
            <a:ext cx="10515600" cy="1325563"/>
          </a:xfrm>
        </p:spPr>
        <p:txBody>
          <a:bodyPr/>
          <a:lstStyle/>
          <a:p>
            <a:r>
              <a:rPr lang="en-IN" dirty="0" smtClean="0"/>
              <a:t>Dead code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283" y="1166719"/>
            <a:ext cx="10515600" cy="4351338"/>
          </a:xfrm>
        </p:spPr>
        <p:txBody>
          <a:bodyPr/>
          <a:lstStyle/>
          <a:p>
            <a:r>
              <a:rPr lang="en-IN" dirty="0" smtClean="0"/>
              <a:t>Check whether an assignment is every used</a:t>
            </a:r>
          </a:p>
          <a:p>
            <a:r>
              <a:rPr lang="en-IN" dirty="0" smtClean="0"/>
              <a:t>Runs in reverse order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506662"/>
            <a:ext cx="28328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 smtClean="0">
                <a:solidFill>
                  <a:srgbClr val="002060"/>
                </a:solidFill>
              </a:rPr>
              <a:t>c:= a + b</a:t>
            </a:r>
            <a:r>
              <a:rPr lang="pt-BR" sz="2200" strike="dblStrike" dirty="0" smtClean="0">
                <a:solidFill>
                  <a:srgbClr val="002060"/>
                </a:solidFill>
              </a:rPr>
              <a:t> </a:t>
            </a:r>
          </a:p>
          <a:p>
            <a:r>
              <a:rPr lang="pt-BR" sz="2200" dirty="0">
                <a:solidFill>
                  <a:srgbClr val="002060"/>
                </a:solidFill>
              </a:rPr>
              <a:t>d</a:t>
            </a:r>
            <a:r>
              <a:rPr lang="pt-BR" sz="2200" dirty="0" smtClean="0">
                <a:solidFill>
                  <a:srgbClr val="002060"/>
                </a:solidFill>
              </a:rPr>
              <a:t> := m &amp; n</a:t>
            </a:r>
            <a:endParaRPr lang="pt-BR" sz="2200" strike="dblStrike" dirty="0" smtClean="0">
              <a:solidFill>
                <a:srgbClr val="002060"/>
              </a:solidFill>
            </a:endParaRPr>
          </a:p>
          <a:p>
            <a:r>
              <a:rPr lang="pt-BR" sz="2200" dirty="0">
                <a:solidFill>
                  <a:srgbClr val="002060"/>
                </a:solidFill>
              </a:rPr>
              <a:t>c</a:t>
            </a:r>
            <a:r>
              <a:rPr lang="pt-BR" sz="2200" dirty="0" smtClean="0">
                <a:solidFill>
                  <a:srgbClr val="002060"/>
                </a:solidFill>
              </a:rPr>
              <a:t> := b + d </a:t>
            </a:r>
            <a:endParaRPr lang="pt-BR" sz="2200" strike="dblStrike" dirty="0" smtClean="0">
              <a:solidFill>
                <a:srgbClr val="002060"/>
              </a:solidFill>
            </a:endParaRPr>
          </a:p>
          <a:p>
            <a:r>
              <a:rPr lang="pt-BR" sz="2200" dirty="0" smtClean="0">
                <a:solidFill>
                  <a:srgbClr val="002060"/>
                </a:solidFill>
              </a:rPr>
              <a:t>f=c</a:t>
            </a:r>
          </a:p>
          <a:p>
            <a:r>
              <a:rPr lang="pt-BR" sz="2200" dirty="0">
                <a:solidFill>
                  <a:srgbClr val="002060"/>
                </a:solidFill>
              </a:rPr>
              <a:t>g</a:t>
            </a:r>
            <a:r>
              <a:rPr lang="pt-BR" sz="2200" dirty="0" smtClean="0">
                <a:solidFill>
                  <a:srgbClr val="002060"/>
                </a:solidFill>
              </a:rPr>
              <a:t> := -b</a:t>
            </a:r>
          </a:p>
          <a:p>
            <a:r>
              <a:rPr lang="pt-BR" sz="2200" dirty="0" smtClean="0">
                <a:solidFill>
                  <a:srgbClr val="002060"/>
                </a:solidFill>
              </a:rPr>
              <a:t>h:=c</a:t>
            </a:r>
          </a:p>
          <a:p>
            <a:r>
              <a:rPr lang="pt-BR" sz="2200" dirty="0" smtClean="0">
                <a:solidFill>
                  <a:srgbClr val="FF0000"/>
                </a:solidFill>
              </a:rPr>
              <a:t>a := j + a</a:t>
            </a:r>
            <a:endParaRPr lang="pt-BR" sz="2200" strike="dblStrike" dirty="0" smtClean="0">
              <a:solidFill>
                <a:srgbClr val="FF0000"/>
              </a:solidFill>
            </a:endParaRPr>
          </a:p>
          <a:p>
            <a:r>
              <a:rPr lang="pt-BR" sz="2200" dirty="0" smtClean="0">
                <a:solidFill>
                  <a:srgbClr val="002060"/>
                </a:solidFill>
              </a:rPr>
              <a:t>k:=d </a:t>
            </a:r>
          </a:p>
          <a:p>
            <a:r>
              <a:rPr lang="pt-BR" sz="2200" dirty="0" smtClean="0">
                <a:solidFill>
                  <a:srgbClr val="002060"/>
                </a:solidFill>
              </a:rPr>
              <a:t>i:=e</a:t>
            </a:r>
          </a:p>
          <a:p>
            <a:r>
              <a:rPr lang="pt-BR" sz="2200" dirty="0" smtClean="0">
                <a:solidFill>
                  <a:srgbClr val="FF0000"/>
                </a:solidFill>
              </a:rPr>
              <a:t>a:=g</a:t>
            </a:r>
          </a:p>
          <a:p>
            <a:r>
              <a:rPr lang="pt-BR" sz="2200" dirty="0" smtClean="0"/>
              <a:t>if m &amp; n goto L2</a:t>
            </a:r>
          </a:p>
          <a:p>
            <a:endParaRPr lang="pt-BR" sz="22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pt-BR" sz="2200" strike="dblStrike" dirty="0" smtClean="0"/>
          </a:p>
          <a:p>
            <a:endParaRPr lang="en-US" sz="2200" dirty="0" smtClean="0"/>
          </a:p>
          <a:p>
            <a:endParaRPr lang="en-US" sz="2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71047" y="2506662"/>
            <a:ext cx="28328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 smtClean="0">
                <a:solidFill>
                  <a:srgbClr val="002060"/>
                </a:solidFill>
              </a:rPr>
              <a:t>c:= a + b</a:t>
            </a:r>
            <a:r>
              <a:rPr lang="pt-BR" sz="2200" strike="dblStrike" dirty="0" smtClean="0">
                <a:solidFill>
                  <a:srgbClr val="002060"/>
                </a:solidFill>
              </a:rPr>
              <a:t> </a:t>
            </a:r>
          </a:p>
          <a:p>
            <a:r>
              <a:rPr lang="pt-BR" sz="2200" dirty="0">
                <a:solidFill>
                  <a:srgbClr val="002060"/>
                </a:solidFill>
              </a:rPr>
              <a:t>d</a:t>
            </a:r>
            <a:r>
              <a:rPr lang="pt-BR" sz="2200" dirty="0" smtClean="0">
                <a:solidFill>
                  <a:srgbClr val="002060"/>
                </a:solidFill>
              </a:rPr>
              <a:t> := m &amp; n</a:t>
            </a:r>
            <a:endParaRPr lang="pt-BR" sz="2200" strike="dblStrike" dirty="0" smtClean="0">
              <a:solidFill>
                <a:srgbClr val="002060"/>
              </a:solidFill>
            </a:endParaRPr>
          </a:p>
          <a:p>
            <a:r>
              <a:rPr lang="pt-BR" sz="2200" dirty="0">
                <a:solidFill>
                  <a:srgbClr val="002060"/>
                </a:solidFill>
              </a:rPr>
              <a:t>c</a:t>
            </a:r>
            <a:r>
              <a:rPr lang="pt-BR" sz="2200" dirty="0" smtClean="0">
                <a:solidFill>
                  <a:srgbClr val="002060"/>
                </a:solidFill>
              </a:rPr>
              <a:t> := b + d </a:t>
            </a:r>
            <a:endParaRPr lang="pt-BR" sz="2200" strike="dblStrike" dirty="0" smtClean="0">
              <a:solidFill>
                <a:srgbClr val="002060"/>
              </a:solidFill>
            </a:endParaRPr>
          </a:p>
          <a:p>
            <a:r>
              <a:rPr lang="pt-BR" sz="2200" dirty="0" smtClean="0">
                <a:solidFill>
                  <a:srgbClr val="002060"/>
                </a:solidFill>
              </a:rPr>
              <a:t>f=c</a:t>
            </a:r>
          </a:p>
          <a:p>
            <a:r>
              <a:rPr lang="pt-BR" sz="2200" dirty="0">
                <a:solidFill>
                  <a:srgbClr val="002060"/>
                </a:solidFill>
              </a:rPr>
              <a:t>g</a:t>
            </a:r>
            <a:r>
              <a:rPr lang="pt-BR" sz="2200" dirty="0" smtClean="0">
                <a:solidFill>
                  <a:srgbClr val="002060"/>
                </a:solidFill>
              </a:rPr>
              <a:t> := -b</a:t>
            </a:r>
          </a:p>
          <a:p>
            <a:r>
              <a:rPr lang="pt-BR" sz="2200" dirty="0" smtClean="0">
                <a:solidFill>
                  <a:srgbClr val="002060"/>
                </a:solidFill>
              </a:rPr>
              <a:t>h:=c</a:t>
            </a:r>
          </a:p>
          <a:p>
            <a:r>
              <a:rPr lang="pt-BR" sz="2200" strike="dblStrike" dirty="0" smtClean="0">
                <a:solidFill>
                  <a:srgbClr val="FF0000"/>
                </a:solidFill>
              </a:rPr>
              <a:t>a := j + a</a:t>
            </a:r>
          </a:p>
          <a:p>
            <a:r>
              <a:rPr lang="pt-BR" sz="2200" dirty="0" smtClean="0">
                <a:solidFill>
                  <a:srgbClr val="002060"/>
                </a:solidFill>
              </a:rPr>
              <a:t>k:=d </a:t>
            </a:r>
          </a:p>
          <a:p>
            <a:r>
              <a:rPr lang="pt-BR" sz="2200" dirty="0" smtClean="0">
                <a:solidFill>
                  <a:srgbClr val="002060"/>
                </a:solidFill>
              </a:rPr>
              <a:t>i:=e</a:t>
            </a:r>
          </a:p>
          <a:p>
            <a:r>
              <a:rPr lang="pt-BR" sz="2200" dirty="0" smtClean="0">
                <a:solidFill>
                  <a:srgbClr val="FF0000"/>
                </a:solidFill>
              </a:rPr>
              <a:t>a:=g</a:t>
            </a:r>
          </a:p>
          <a:p>
            <a:r>
              <a:rPr lang="pt-BR" sz="2200" dirty="0" smtClean="0"/>
              <a:t>if m &amp; n goto L2</a:t>
            </a:r>
          </a:p>
          <a:p>
            <a:endParaRPr lang="pt-BR" sz="22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pt-BR" sz="2200" strike="dblStrike" dirty="0" smtClean="0"/>
          </a:p>
          <a:p>
            <a:endParaRPr lang="en-US" sz="2200" dirty="0" smtClean="0"/>
          </a:p>
          <a:p>
            <a:endParaRPr lang="en-US" sz="2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17977" y="2107733"/>
            <a:ext cx="28328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 smtClean="0">
                <a:solidFill>
                  <a:srgbClr val="002060"/>
                </a:solidFill>
              </a:rPr>
              <a:t>c:= a + b</a:t>
            </a:r>
            <a:r>
              <a:rPr lang="pt-BR" sz="2200" strike="dblStrike" dirty="0" smtClean="0">
                <a:solidFill>
                  <a:srgbClr val="002060"/>
                </a:solidFill>
              </a:rPr>
              <a:t> </a:t>
            </a:r>
          </a:p>
          <a:p>
            <a:r>
              <a:rPr lang="pt-BR" sz="2200" dirty="0">
                <a:solidFill>
                  <a:srgbClr val="002060"/>
                </a:solidFill>
              </a:rPr>
              <a:t>d</a:t>
            </a:r>
            <a:r>
              <a:rPr lang="pt-BR" sz="2200" dirty="0" smtClean="0">
                <a:solidFill>
                  <a:srgbClr val="002060"/>
                </a:solidFill>
              </a:rPr>
              <a:t> := m &amp; n</a:t>
            </a:r>
            <a:endParaRPr lang="pt-BR" sz="2200" strike="dblStrike" dirty="0" smtClean="0">
              <a:solidFill>
                <a:srgbClr val="002060"/>
              </a:solidFill>
            </a:endParaRPr>
          </a:p>
          <a:p>
            <a:r>
              <a:rPr lang="pt-BR" sz="2200" dirty="0">
                <a:solidFill>
                  <a:srgbClr val="002060"/>
                </a:solidFill>
              </a:rPr>
              <a:t>c</a:t>
            </a:r>
            <a:r>
              <a:rPr lang="pt-BR" sz="2200" dirty="0" smtClean="0">
                <a:solidFill>
                  <a:srgbClr val="002060"/>
                </a:solidFill>
              </a:rPr>
              <a:t> := b + d </a:t>
            </a:r>
            <a:endParaRPr lang="pt-BR" sz="2200" strike="dblStrike" dirty="0" smtClean="0">
              <a:solidFill>
                <a:srgbClr val="002060"/>
              </a:solidFill>
            </a:endParaRPr>
          </a:p>
          <a:p>
            <a:r>
              <a:rPr lang="pt-BR" sz="2200" dirty="0" smtClean="0">
                <a:solidFill>
                  <a:srgbClr val="002060"/>
                </a:solidFill>
              </a:rPr>
              <a:t>f=c</a:t>
            </a:r>
          </a:p>
          <a:p>
            <a:r>
              <a:rPr lang="pt-BR" sz="2200" dirty="0">
                <a:solidFill>
                  <a:srgbClr val="002060"/>
                </a:solidFill>
              </a:rPr>
              <a:t>g</a:t>
            </a:r>
            <a:r>
              <a:rPr lang="pt-BR" sz="2200" dirty="0" smtClean="0">
                <a:solidFill>
                  <a:srgbClr val="002060"/>
                </a:solidFill>
              </a:rPr>
              <a:t> := -b</a:t>
            </a:r>
          </a:p>
          <a:p>
            <a:r>
              <a:rPr lang="pt-BR" sz="2200" dirty="0" smtClean="0">
                <a:solidFill>
                  <a:srgbClr val="002060"/>
                </a:solidFill>
              </a:rPr>
              <a:t>h:=c</a:t>
            </a:r>
          </a:p>
          <a:p>
            <a:r>
              <a:rPr lang="pt-BR" sz="2200" dirty="0" smtClean="0">
                <a:solidFill>
                  <a:srgbClr val="002060"/>
                </a:solidFill>
              </a:rPr>
              <a:t>k:=d </a:t>
            </a:r>
          </a:p>
          <a:p>
            <a:r>
              <a:rPr lang="pt-BR" sz="2200" dirty="0" smtClean="0">
                <a:solidFill>
                  <a:srgbClr val="002060"/>
                </a:solidFill>
              </a:rPr>
              <a:t>i:=e</a:t>
            </a:r>
          </a:p>
          <a:p>
            <a:r>
              <a:rPr lang="pt-BR" sz="2200" dirty="0" smtClean="0">
                <a:solidFill>
                  <a:srgbClr val="FF0000"/>
                </a:solidFill>
              </a:rPr>
              <a:t>a:=g</a:t>
            </a:r>
          </a:p>
          <a:p>
            <a:r>
              <a:rPr lang="pt-BR" sz="2200" dirty="0" smtClean="0"/>
              <a:t>if m &amp; n goto L2</a:t>
            </a:r>
          </a:p>
          <a:p>
            <a:endParaRPr lang="pt-BR" sz="22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pt-BR" sz="2200" strike="dblStrike" dirty="0" smtClean="0"/>
          </a:p>
          <a:p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037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Can we replace this?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01271" y="1475722"/>
            <a:ext cx="28328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 smtClean="0">
                <a:solidFill>
                  <a:srgbClr val="002060"/>
                </a:solidFill>
              </a:rPr>
              <a:t>c:= a + b</a:t>
            </a:r>
            <a:r>
              <a:rPr lang="pt-BR" sz="2200" strike="dblStrike" dirty="0" smtClean="0">
                <a:solidFill>
                  <a:srgbClr val="002060"/>
                </a:solidFill>
              </a:rPr>
              <a:t> </a:t>
            </a:r>
          </a:p>
          <a:p>
            <a:r>
              <a:rPr lang="pt-BR" sz="2200" dirty="0">
                <a:solidFill>
                  <a:srgbClr val="002060"/>
                </a:solidFill>
              </a:rPr>
              <a:t>d</a:t>
            </a:r>
            <a:r>
              <a:rPr lang="pt-BR" sz="2200" dirty="0" smtClean="0">
                <a:solidFill>
                  <a:srgbClr val="002060"/>
                </a:solidFill>
              </a:rPr>
              <a:t> := m &amp; n</a:t>
            </a:r>
            <a:endParaRPr lang="pt-BR" sz="2200" strike="dblStrike" dirty="0" smtClean="0">
              <a:solidFill>
                <a:srgbClr val="002060"/>
              </a:solidFill>
            </a:endParaRPr>
          </a:p>
          <a:p>
            <a:r>
              <a:rPr lang="pt-BR" sz="2200" dirty="0">
                <a:solidFill>
                  <a:srgbClr val="002060"/>
                </a:solidFill>
              </a:rPr>
              <a:t>c</a:t>
            </a:r>
            <a:r>
              <a:rPr lang="pt-BR" sz="2200" dirty="0" smtClean="0">
                <a:solidFill>
                  <a:srgbClr val="002060"/>
                </a:solidFill>
              </a:rPr>
              <a:t> := b + d </a:t>
            </a:r>
            <a:endParaRPr lang="pt-BR" sz="2200" strike="dblStrike" dirty="0" smtClean="0">
              <a:solidFill>
                <a:srgbClr val="002060"/>
              </a:solidFill>
            </a:endParaRPr>
          </a:p>
          <a:p>
            <a:r>
              <a:rPr lang="pt-BR" sz="2200" dirty="0" smtClean="0">
                <a:solidFill>
                  <a:srgbClr val="002060"/>
                </a:solidFill>
              </a:rPr>
              <a:t>f=c</a:t>
            </a:r>
          </a:p>
          <a:p>
            <a:r>
              <a:rPr lang="pt-BR" sz="2200" dirty="0">
                <a:solidFill>
                  <a:srgbClr val="002060"/>
                </a:solidFill>
              </a:rPr>
              <a:t>g</a:t>
            </a:r>
            <a:r>
              <a:rPr lang="pt-BR" sz="2200" dirty="0" smtClean="0">
                <a:solidFill>
                  <a:srgbClr val="002060"/>
                </a:solidFill>
              </a:rPr>
              <a:t> := -b</a:t>
            </a:r>
          </a:p>
          <a:p>
            <a:r>
              <a:rPr lang="pt-BR" sz="2200" dirty="0" smtClean="0">
                <a:solidFill>
                  <a:srgbClr val="002060"/>
                </a:solidFill>
              </a:rPr>
              <a:t>h:=c</a:t>
            </a:r>
          </a:p>
          <a:p>
            <a:r>
              <a:rPr lang="pt-BR" sz="2200" dirty="0" smtClean="0">
                <a:solidFill>
                  <a:srgbClr val="002060"/>
                </a:solidFill>
              </a:rPr>
              <a:t>k:=d </a:t>
            </a:r>
          </a:p>
          <a:p>
            <a:r>
              <a:rPr lang="pt-BR" sz="2200" dirty="0" smtClean="0">
                <a:solidFill>
                  <a:srgbClr val="002060"/>
                </a:solidFill>
              </a:rPr>
              <a:t>i:=e</a:t>
            </a:r>
          </a:p>
          <a:p>
            <a:r>
              <a:rPr lang="pt-BR" sz="2200" dirty="0" smtClean="0"/>
              <a:t>a:=g</a:t>
            </a:r>
          </a:p>
          <a:p>
            <a:r>
              <a:rPr lang="pt-BR" sz="2200" dirty="0" smtClean="0"/>
              <a:t>if </a:t>
            </a:r>
            <a:r>
              <a:rPr lang="pt-BR" sz="2200" dirty="0" smtClean="0">
                <a:solidFill>
                  <a:srgbClr val="FF0000"/>
                </a:solidFill>
              </a:rPr>
              <a:t>m &amp; n </a:t>
            </a:r>
            <a:r>
              <a:rPr lang="pt-BR" sz="2200" dirty="0" smtClean="0"/>
              <a:t>goto L2</a:t>
            </a:r>
          </a:p>
          <a:p>
            <a:endParaRPr lang="pt-BR" sz="22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pt-BR" sz="2200" strike="dblStrike" dirty="0" smtClean="0"/>
          </a:p>
          <a:p>
            <a:endParaRPr lang="en-US" sz="2200" dirty="0" smtClean="0"/>
          </a:p>
          <a:p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1855694"/>
            <a:ext cx="5423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No! as there might be more than one Path reaching </a:t>
            </a:r>
            <a:endParaRPr lang="en-IN" dirty="0"/>
          </a:p>
          <a:p>
            <a:r>
              <a:rPr lang="en-IN" dirty="0" smtClean="0"/>
              <a:t>If m &amp; n </a:t>
            </a:r>
            <a:r>
              <a:rPr lang="en-IN" dirty="0" err="1" smtClean="0"/>
              <a:t>goto</a:t>
            </a:r>
            <a:r>
              <a:rPr lang="en-IN" dirty="0" smtClean="0"/>
              <a:t> L2 remember this is a separate basic block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66012" y="2667031"/>
            <a:ext cx="1483659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 smtClean="0"/>
              <a:t>c:= a + b</a:t>
            </a:r>
            <a:r>
              <a:rPr lang="pt-BR" strike="dblStrike" dirty="0" smtClean="0"/>
              <a:t> </a:t>
            </a:r>
          </a:p>
          <a:p>
            <a:r>
              <a:rPr lang="pt-BR" dirty="0" smtClean="0"/>
              <a:t>d := m &amp; n</a:t>
            </a:r>
            <a:endParaRPr lang="pt-BR" strike="dblStrike" dirty="0" smtClean="0"/>
          </a:p>
          <a:p>
            <a:r>
              <a:rPr lang="pt-BR" dirty="0" smtClean="0"/>
              <a:t>c := b + d </a:t>
            </a:r>
            <a:endParaRPr lang="pt-BR" strike="dblStrike" dirty="0" smtClean="0"/>
          </a:p>
          <a:p>
            <a:r>
              <a:rPr lang="pt-BR" dirty="0" smtClean="0"/>
              <a:t>f=c</a:t>
            </a:r>
          </a:p>
          <a:p>
            <a:r>
              <a:rPr lang="pt-BR" dirty="0" smtClean="0"/>
              <a:t>g := -b</a:t>
            </a:r>
          </a:p>
          <a:p>
            <a:r>
              <a:rPr lang="pt-BR" dirty="0" smtClean="0"/>
              <a:t>h:=c</a:t>
            </a:r>
          </a:p>
          <a:p>
            <a:r>
              <a:rPr lang="pt-BR" dirty="0" smtClean="0"/>
              <a:t>k:=d </a:t>
            </a:r>
          </a:p>
          <a:p>
            <a:r>
              <a:rPr lang="pt-BR" dirty="0" smtClean="0"/>
              <a:t>i:=e</a:t>
            </a:r>
          </a:p>
          <a:p>
            <a:r>
              <a:rPr lang="pt-BR" dirty="0" smtClean="0"/>
              <a:t>a:=g</a:t>
            </a:r>
          </a:p>
        </p:txBody>
      </p:sp>
      <p:sp>
        <p:nvSpPr>
          <p:cNvPr id="7" name="Rectangle 6"/>
          <p:cNvSpPr/>
          <p:nvPr/>
        </p:nvSpPr>
        <p:spPr>
          <a:xfrm>
            <a:off x="5869630" y="5859365"/>
            <a:ext cx="167642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dirty="0" smtClean="0"/>
              <a:t>if </a:t>
            </a:r>
            <a:r>
              <a:rPr lang="pt-BR" dirty="0" smtClean="0">
                <a:solidFill>
                  <a:srgbClr val="FF0000"/>
                </a:solidFill>
              </a:rPr>
              <a:t>m &amp; n </a:t>
            </a:r>
            <a:r>
              <a:rPr lang="pt-BR" dirty="0" smtClean="0"/>
              <a:t>goto L2</a:t>
            </a: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flipH="1">
            <a:off x="6707841" y="5252354"/>
            <a:ext cx="1" cy="60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6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 need to do analysis across basic blocks for such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briefly touched flow analysis previously</a:t>
            </a:r>
          </a:p>
          <a:p>
            <a:r>
              <a:rPr lang="en-IN" dirty="0" smtClean="0"/>
              <a:t>Control flow analysis</a:t>
            </a:r>
          </a:p>
          <a:p>
            <a:r>
              <a:rPr lang="en-IN" dirty="0" smtClean="0"/>
              <a:t>Data flow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8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block is a maximal sequence of consecutive instructions such that</a:t>
            </a:r>
          </a:p>
          <a:p>
            <a:pPr lvl="1"/>
            <a:r>
              <a:rPr lang="en-US" sz="2800" dirty="0" smtClean="0"/>
              <a:t>flow of control only enters at the beginning</a:t>
            </a:r>
          </a:p>
          <a:p>
            <a:pPr lvl="1"/>
            <a:r>
              <a:rPr lang="en-US" sz="2800" dirty="0" smtClean="0"/>
              <a:t>flow of control can only leave at the end</a:t>
            </a:r>
          </a:p>
          <a:p>
            <a:pPr lvl="1"/>
            <a:r>
              <a:rPr lang="en-US" sz="2800" dirty="0" smtClean="0"/>
              <a:t>(no halting or branching except perhaps at end of block)</a:t>
            </a:r>
          </a:p>
          <a:p>
            <a:r>
              <a:rPr lang="en-US" dirty="0" smtClean="0"/>
              <a:t>Flow Graphs</a:t>
            </a:r>
          </a:p>
          <a:p>
            <a:pPr lvl="1"/>
            <a:r>
              <a:rPr lang="en-US" dirty="0" smtClean="0"/>
              <a:t> Nodes: basic blocks</a:t>
            </a:r>
          </a:p>
          <a:p>
            <a:pPr lvl="1"/>
            <a:r>
              <a:rPr lang="en-US" dirty="0" smtClean="0"/>
              <a:t> Edges: A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B, </a:t>
            </a:r>
            <a:r>
              <a:rPr lang="en-US" dirty="0" err="1" smtClean="0"/>
              <a:t>iff</a:t>
            </a:r>
            <a:r>
              <a:rPr lang="en-US" dirty="0" smtClean="0"/>
              <a:t> B can follow A immediately in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6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flow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Data-flow analysis derives information about the dynamic behavior of a program by only examining the static code. , </a:t>
            </a:r>
            <a:r>
              <a:rPr lang="en-US" dirty="0"/>
              <a:t>D</a:t>
            </a:r>
            <a:r>
              <a:rPr lang="en-US" dirty="0" smtClean="0"/>
              <a:t>etermines the information regarding the definition and use of data in program. </a:t>
            </a:r>
          </a:p>
          <a:p>
            <a:r>
              <a:rPr lang="en-US" dirty="0"/>
              <a:t>Data-flow analysis is the process of collecting information about the way the variables are used, defined in the program. </a:t>
            </a:r>
            <a:r>
              <a:rPr lang="en-US" dirty="0" smtClean="0"/>
              <a:t>It </a:t>
            </a:r>
            <a:r>
              <a:rPr lang="en-US" dirty="0"/>
              <a:t>attempts to obtain particular information at each point in a procedure. </a:t>
            </a:r>
            <a:endParaRPr lang="en-US" dirty="0" smtClean="0"/>
          </a:p>
          <a:p>
            <a:r>
              <a:rPr lang="en-US" dirty="0" smtClean="0"/>
              <a:t>Usually</a:t>
            </a:r>
            <a:r>
              <a:rPr lang="en-US" dirty="0"/>
              <a:t>, it is enough to obtain this information at the boundaries of basic blocks, since from that it is easy to compute the information at points in the basic </a:t>
            </a:r>
            <a:r>
              <a:rPr lang="en-US" dirty="0" smtClean="0"/>
              <a:t>block.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5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960" y="600164"/>
            <a:ext cx="4095750" cy="2647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918" y="0"/>
            <a:ext cx="6414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Which value of a to use in g=a</a:t>
            </a:r>
          </a:p>
          <a:p>
            <a:r>
              <a:rPr lang="en-US" dirty="0" smtClean="0"/>
              <a:t>Value of a? </a:t>
            </a:r>
          </a:p>
          <a:p>
            <a:r>
              <a:rPr lang="en-US" dirty="0" smtClean="0"/>
              <a:t>Which “definition” defines a? </a:t>
            </a:r>
          </a:p>
          <a:p>
            <a:r>
              <a:rPr lang="en-US" dirty="0" smtClean="0"/>
              <a:t>Is the definition still meaningful (live)?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flow analysis:</a:t>
            </a:r>
          </a:p>
          <a:p>
            <a:r>
              <a:rPr lang="en-US" dirty="0" smtClean="0"/>
              <a:t>– Flow-sensitive: sensitive to the control flow in a function</a:t>
            </a:r>
          </a:p>
          <a:p>
            <a:r>
              <a:rPr lang="en-US" dirty="0" smtClean="0"/>
              <a:t>– intra-procedural analysis</a:t>
            </a:r>
          </a:p>
          <a:p>
            <a:r>
              <a:rPr lang="en-US" dirty="0" smtClean="0"/>
              <a:t>Examples of optimizations:</a:t>
            </a:r>
          </a:p>
          <a:p>
            <a:r>
              <a:rPr lang="en-US" dirty="0" smtClean="0"/>
              <a:t>– Constant propagation</a:t>
            </a:r>
          </a:p>
          <a:p>
            <a:r>
              <a:rPr lang="en-US" dirty="0" smtClean="0"/>
              <a:t>– Common subexpression elimination</a:t>
            </a:r>
          </a:p>
          <a:p>
            <a:r>
              <a:rPr lang="en-US" dirty="0" smtClean="0"/>
              <a:t>– Dead code elimination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5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Forward and backward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Forward analysis </a:t>
            </a:r>
            <a:r>
              <a:rPr lang="en-US" dirty="0"/>
              <a:t>calculates for each program point the set of definitions that may potentially reach this program </a:t>
            </a:r>
            <a:r>
              <a:rPr lang="en-US" dirty="0" smtClean="0"/>
              <a:t>point. </a:t>
            </a:r>
            <a:r>
              <a:rPr lang="en-US" b="1" dirty="0" smtClean="0"/>
              <a:t>Also called reaching definitions</a:t>
            </a:r>
          </a:p>
          <a:p>
            <a:r>
              <a:rPr lang="en-IN" dirty="0" smtClean="0"/>
              <a:t>Backward analysis calculates </a:t>
            </a:r>
            <a:r>
              <a:rPr lang="en-US" dirty="0" smtClean="0"/>
              <a:t>for each program point the variables that may be potentially read afterwards before their next write update. </a:t>
            </a:r>
            <a:r>
              <a:rPr lang="en-US" b="1" dirty="0" smtClean="0"/>
              <a:t>Also called liveness analysis</a:t>
            </a:r>
          </a:p>
          <a:p>
            <a:r>
              <a:rPr lang="en-US" dirty="0" smtClean="0"/>
              <a:t>The result is typically used by dead code elimination to remove statements that assign to a variable whose value is not used afterwards.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of Common sub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IN" dirty="0" smtClean="0"/>
          </a:p>
          <a:p>
            <a:r>
              <a:rPr lang="pt-BR" dirty="0" smtClean="0"/>
              <a:t>c := a + b </a:t>
            </a:r>
          </a:p>
          <a:p>
            <a:r>
              <a:rPr lang="pt-BR" dirty="0" smtClean="0"/>
              <a:t>d := m &amp; n </a:t>
            </a:r>
          </a:p>
          <a:p>
            <a:r>
              <a:rPr lang="pt-BR" dirty="0" smtClean="0"/>
              <a:t>e := b + d </a:t>
            </a:r>
          </a:p>
          <a:p>
            <a:r>
              <a:rPr lang="pt-BR" dirty="0" smtClean="0"/>
              <a:t>f := a + b </a:t>
            </a:r>
          </a:p>
          <a:p>
            <a:r>
              <a:rPr lang="pt-BR" dirty="0" smtClean="0"/>
              <a:t>g := -b </a:t>
            </a:r>
          </a:p>
          <a:p>
            <a:r>
              <a:rPr lang="pt-BR" dirty="0" smtClean="0"/>
              <a:t>h := b + a </a:t>
            </a:r>
          </a:p>
          <a:p>
            <a:r>
              <a:rPr lang="pt-BR" dirty="0" smtClean="0"/>
              <a:t>a := j + a </a:t>
            </a:r>
          </a:p>
          <a:p>
            <a:r>
              <a:rPr lang="pt-BR" dirty="0" smtClean="0"/>
              <a:t>k := m &amp; n </a:t>
            </a:r>
          </a:p>
          <a:p>
            <a:r>
              <a:rPr lang="pt-BR" dirty="0" smtClean="0"/>
              <a:t>j := b + d </a:t>
            </a:r>
          </a:p>
          <a:p>
            <a:r>
              <a:rPr lang="pt-BR" dirty="0" smtClean="0"/>
              <a:t>a := -b </a:t>
            </a:r>
          </a:p>
          <a:p>
            <a:r>
              <a:rPr lang="pt-BR" dirty="0" smtClean="0"/>
              <a:t>if m &amp; n goto L2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Reaching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 of definition and use</a:t>
            </a:r>
          </a:p>
          <a:p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en-US" dirty="0" err="1"/>
              <a:t>x+y</a:t>
            </a:r>
            <a:endParaRPr lang="en-US" dirty="0"/>
          </a:p>
          <a:p>
            <a:pPr lvl="1"/>
            <a:r>
              <a:rPr lang="en-US" dirty="0" smtClean="0"/>
              <a:t>is  </a:t>
            </a:r>
            <a:r>
              <a:rPr lang="en-US" dirty="0"/>
              <a:t>a definition of a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a use of x and y</a:t>
            </a:r>
          </a:p>
          <a:p>
            <a:r>
              <a:rPr lang="en-US" dirty="0" smtClean="0"/>
              <a:t>A </a:t>
            </a:r>
            <a:r>
              <a:rPr lang="en-US" dirty="0"/>
              <a:t>definition reaches a use if A definition reaches a use if</a:t>
            </a:r>
          </a:p>
          <a:p>
            <a:pPr lvl="1"/>
            <a:r>
              <a:rPr lang="en-US" dirty="0" smtClean="0"/>
              <a:t>value </a:t>
            </a:r>
            <a:r>
              <a:rPr lang="en-US" dirty="0"/>
              <a:t>written by definition</a:t>
            </a:r>
          </a:p>
          <a:p>
            <a:pPr lvl="1"/>
            <a:r>
              <a:rPr lang="en-US" dirty="0" smtClean="0"/>
              <a:t>may </a:t>
            </a:r>
            <a:r>
              <a:rPr lang="en-US" dirty="0"/>
              <a:t>be read by use</a:t>
            </a:r>
          </a:p>
        </p:txBody>
      </p:sp>
    </p:spTree>
    <p:extLst>
      <p:ext uri="{BB962C8B-B14F-4D97-AF65-F5344CB8AC3E}">
        <p14:creationId xmlns:p14="http://schemas.microsoft.com/office/powerpoint/2010/main" val="267536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Constant propagation with reaching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Does the variable value remain constant e.g. x=3</a:t>
            </a:r>
          </a:p>
          <a:p>
            <a:pPr lvl="1"/>
            <a:r>
              <a:rPr lang="en-IN" dirty="0" smtClean="0"/>
              <a:t>Check all reaching definitions</a:t>
            </a:r>
          </a:p>
          <a:p>
            <a:pPr lvl="1"/>
            <a:r>
              <a:rPr lang="en-IN" dirty="0" smtClean="0"/>
              <a:t>If no new assignment to variable</a:t>
            </a:r>
          </a:p>
          <a:p>
            <a:pPr lvl="1"/>
            <a:r>
              <a:rPr lang="en-IN" dirty="0" smtClean="0"/>
              <a:t>Then the use of variable is as a constant</a:t>
            </a:r>
          </a:p>
          <a:p>
            <a:r>
              <a:rPr lang="en-IN" dirty="0" smtClean="0"/>
              <a:t>Replace variable with constant where applicable.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9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Calculating reaching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 with sets of definitions</a:t>
            </a:r>
          </a:p>
          <a:p>
            <a:r>
              <a:rPr lang="en-US" dirty="0" smtClean="0"/>
              <a:t> </a:t>
            </a:r>
            <a:r>
              <a:rPr lang="en-US" dirty="0"/>
              <a:t>represent sets using bit vectors</a:t>
            </a:r>
          </a:p>
          <a:p>
            <a:r>
              <a:rPr lang="en-US" dirty="0" smtClean="0"/>
              <a:t> </a:t>
            </a:r>
            <a:r>
              <a:rPr lang="en-US" dirty="0"/>
              <a:t>each definition has a </a:t>
            </a:r>
            <a:r>
              <a:rPr lang="en-US" dirty="0" smtClean="0"/>
              <a:t>position </a:t>
            </a:r>
            <a:r>
              <a:rPr lang="en-US" dirty="0"/>
              <a:t>in bit vector</a:t>
            </a:r>
          </a:p>
          <a:p>
            <a:r>
              <a:rPr lang="en-US" dirty="0" smtClean="0"/>
              <a:t>At </a:t>
            </a:r>
            <a:r>
              <a:rPr lang="en-US" dirty="0"/>
              <a:t>each basic block, compute</a:t>
            </a:r>
          </a:p>
          <a:p>
            <a:r>
              <a:rPr lang="en-US" dirty="0" smtClean="0"/>
              <a:t> </a:t>
            </a:r>
            <a:r>
              <a:rPr lang="en-US" dirty="0"/>
              <a:t>definitions </a:t>
            </a:r>
            <a:r>
              <a:rPr lang="en-US" dirty="0" smtClean="0"/>
              <a:t>that </a:t>
            </a:r>
            <a:r>
              <a:rPr lang="en-US" dirty="0"/>
              <a:t>reach start of block</a:t>
            </a:r>
          </a:p>
          <a:p>
            <a:r>
              <a:rPr lang="en-US" dirty="0" smtClean="0"/>
              <a:t> </a:t>
            </a:r>
            <a:r>
              <a:rPr lang="en-US" dirty="0"/>
              <a:t>definitions that reach end of block</a:t>
            </a:r>
          </a:p>
          <a:p>
            <a:r>
              <a:rPr lang="en-US" dirty="0" smtClean="0"/>
              <a:t>Do </a:t>
            </a:r>
            <a:r>
              <a:rPr lang="en-US" dirty="0"/>
              <a:t>computation </a:t>
            </a:r>
            <a:r>
              <a:rPr lang="en-US" dirty="0" smtClean="0"/>
              <a:t>by simulating execution of program </a:t>
            </a:r>
            <a:r>
              <a:rPr lang="en-US" dirty="0"/>
              <a:t>until reach fixed point</a:t>
            </a:r>
          </a:p>
        </p:txBody>
      </p:sp>
    </p:spTree>
    <p:extLst>
      <p:ext uri="{BB962C8B-B14F-4D97-AF65-F5344CB8AC3E}">
        <p14:creationId xmlns:p14="http://schemas.microsoft.com/office/powerpoint/2010/main" val="40165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</a:t>
            </a:r>
            <a:r>
              <a:rPr lang="en-US" dirty="0"/>
              <a:t>basic block has</a:t>
            </a:r>
          </a:p>
          <a:p>
            <a:pPr marL="0" indent="0">
              <a:buNone/>
            </a:pPr>
            <a:r>
              <a:rPr lang="en-US" dirty="0"/>
              <a:t>– IN - set of definitions that reach beginning of block</a:t>
            </a:r>
          </a:p>
          <a:p>
            <a:pPr marL="0" indent="0">
              <a:buNone/>
            </a:pPr>
            <a:r>
              <a:rPr lang="en-US" dirty="0"/>
              <a:t>– OUT - set of definitions that reach end of block</a:t>
            </a:r>
          </a:p>
          <a:p>
            <a:pPr marL="0" indent="0">
              <a:buNone/>
            </a:pPr>
            <a:r>
              <a:rPr lang="en-US" dirty="0"/>
              <a:t>– GEN - set of definitions generated in block</a:t>
            </a:r>
          </a:p>
          <a:p>
            <a:pPr marL="0" indent="0">
              <a:buNone/>
            </a:pPr>
            <a:r>
              <a:rPr lang="en-US" dirty="0"/>
              <a:t>– KILL - set of definitions killed in block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Compiler </a:t>
            </a:r>
            <a:r>
              <a:rPr lang="en-US" dirty="0"/>
              <a:t>scans </a:t>
            </a:r>
            <a:r>
              <a:rPr lang="en-US" dirty="0" smtClean="0"/>
              <a:t>each basic block </a:t>
            </a:r>
            <a:r>
              <a:rPr lang="en-US" dirty="0"/>
              <a:t>to </a:t>
            </a:r>
            <a:r>
              <a:rPr lang="en-US" dirty="0" smtClean="0"/>
              <a:t>derive GEN and </a:t>
            </a:r>
            <a:r>
              <a:rPr lang="en-US" dirty="0"/>
              <a:t>KILL sets </a:t>
            </a:r>
          </a:p>
        </p:txBody>
      </p:sp>
    </p:spTree>
    <p:extLst>
      <p:ext uri="{BB962C8B-B14F-4D97-AF65-F5344CB8AC3E}">
        <p14:creationId xmlns:p14="http://schemas.microsoft.com/office/powerpoint/2010/main" val="291453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0094" y="1250576"/>
            <a:ext cx="5501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A=3</a:t>
            </a:r>
          </a:p>
          <a:p>
            <a:r>
              <a:rPr lang="en-IN" dirty="0" smtClean="0"/>
              <a:t>B=4</a:t>
            </a:r>
          </a:p>
          <a:p>
            <a:r>
              <a:rPr lang="en-IN" dirty="0" smtClean="0"/>
              <a:t>C=5</a:t>
            </a:r>
          </a:p>
        </p:txBody>
      </p:sp>
      <p:sp>
        <p:nvSpPr>
          <p:cNvPr id="5" name="Rectangle 4"/>
          <p:cNvSpPr/>
          <p:nvPr/>
        </p:nvSpPr>
        <p:spPr>
          <a:xfrm>
            <a:off x="2702767" y="2639217"/>
            <a:ext cx="68480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IN" dirty="0"/>
              <a:t>If x&lt;y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6412" y="3603812"/>
            <a:ext cx="559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D=4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62083" y="3600219"/>
            <a:ext cx="559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D=5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3045169" y="2173906"/>
            <a:ext cx="1" cy="46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826297" y="3008549"/>
            <a:ext cx="1218872" cy="59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3045169" y="3008549"/>
            <a:ext cx="896799" cy="59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547" y="4370295"/>
            <a:ext cx="6671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If t&lt;g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2"/>
            <a:endCxn id="14" idx="0"/>
          </p:cNvCxnSpPr>
          <p:nvPr/>
        </p:nvCxnSpPr>
        <p:spPr>
          <a:xfrm>
            <a:off x="1826297" y="3973144"/>
            <a:ext cx="1022835" cy="39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4" idx="0"/>
          </p:cNvCxnSpPr>
          <p:nvPr/>
        </p:nvCxnSpPr>
        <p:spPr>
          <a:xfrm flipH="1">
            <a:off x="2849132" y="3969551"/>
            <a:ext cx="1092836" cy="40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58153" y="5392271"/>
            <a:ext cx="13484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A=C*D+2 *A</a:t>
            </a:r>
            <a:endParaRPr lang="en-US" dirty="0" smtClean="0"/>
          </a:p>
          <a:p>
            <a:r>
              <a:rPr lang="en-IN" dirty="0" smtClean="0"/>
              <a:t>t=t+1</a:t>
            </a:r>
          </a:p>
        </p:txBody>
      </p:sp>
      <p:cxnSp>
        <p:nvCxnSpPr>
          <p:cNvPr id="21" name="Straight Arrow Connector 20"/>
          <p:cNvCxnSpPr>
            <a:stCxn id="19" idx="1"/>
            <a:endCxn id="14" idx="1"/>
          </p:cNvCxnSpPr>
          <p:nvPr/>
        </p:nvCxnSpPr>
        <p:spPr>
          <a:xfrm rot="10800000" flipH="1">
            <a:off x="1358153" y="4554961"/>
            <a:ext cx="1157394" cy="1160476"/>
          </a:xfrm>
          <a:prstGeom prst="curvedConnector3">
            <a:avLst>
              <a:gd name="adj1" fmla="val -19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19" idx="0"/>
          </p:cNvCxnSpPr>
          <p:nvPr/>
        </p:nvCxnSpPr>
        <p:spPr>
          <a:xfrm flipH="1">
            <a:off x="2032376" y="4739627"/>
            <a:ext cx="816756" cy="65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41968" y="5392271"/>
            <a:ext cx="10065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Return A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4" idx="2"/>
            <a:endCxn id="24" idx="0"/>
          </p:cNvCxnSpPr>
          <p:nvPr/>
        </p:nvCxnSpPr>
        <p:spPr>
          <a:xfrm>
            <a:off x="2849132" y="4739627"/>
            <a:ext cx="1596115" cy="65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29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0094" y="1250576"/>
            <a:ext cx="5501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A=3</a:t>
            </a:r>
          </a:p>
          <a:p>
            <a:r>
              <a:rPr lang="en-IN" dirty="0" smtClean="0"/>
              <a:t>B=4</a:t>
            </a:r>
          </a:p>
          <a:p>
            <a:r>
              <a:rPr lang="en-IN" dirty="0" smtClean="0"/>
              <a:t>C=5</a:t>
            </a:r>
          </a:p>
        </p:txBody>
      </p:sp>
      <p:sp>
        <p:nvSpPr>
          <p:cNvPr id="5" name="Rectangle 4"/>
          <p:cNvSpPr/>
          <p:nvPr/>
        </p:nvSpPr>
        <p:spPr>
          <a:xfrm>
            <a:off x="2702767" y="2639217"/>
            <a:ext cx="68480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IN" dirty="0"/>
              <a:t>If x&lt;y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6412" y="3603812"/>
            <a:ext cx="559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D=4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62083" y="3600219"/>
            <a:ext cx="559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D=5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3045169" y="2173906"/>
            <a:ext cx="1" cy="46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826297" y="3008549"/>
            <a:ext cx="1218872" cy="59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3045169" y="3008549"/>
            <a:ext cx="896799" cy="59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547" y="4370295"/>
            <a:ext cx="6671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If t&lt;g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2"/>
            <a:endCxn id="14" idx="0"/>
          </p:cNvCxnSpPr>
          <p:nvPr/>
        </p:nvCxnSpPr>
        <p:spPr>
          <a:xfrm>
            <a:off x="1826297" y="3973144"/>
            <a:ext cx="1022835" cy="39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4" idx="0"/>
          </p:cNvCxnSpPr>
          <p:nvPr/>
        </p:nvCxnSpPr>
        <p:spPr>
          <a:xfrm flipH="1">
            <a:off x="2849132" y="3969551"/>
            <a:ext cx="1092836" cy="40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58153" y="5392271"/>
            <a:ext cx="13484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A=C*D+2 *A</a:t>
            </a:r>
            <a:endParaRPr lang="en-US" dirty="0" smtClean="0"/>
          </a:p>
          <a:p>
            <a:r>
              <a:rPr lang="en-IN" dirty="0" smtClean="0"/>
              <a:t>t=t+1</a:t>
            </a:r>
          </a:p>
        </p:txBody>
      </p:sp>
      <p:cxnSp>
        <p:nvCxnSpPr>
          <p:cNvPr id="21" name="Straight Arrow Connector 20"/>
          <p:cNvCxnSpPr>
            <a:stCxn id="19" idx="1"/>
            <a:endCxn id="14" idx="1"/>
          </p:cNvCxnSpPr>
          <p:nvPr/>
        </p:nvCxnSpPr>
        <p:spPr>
          <a:xfrm rot="10800000" flipH="1">
            <a:off x="1358153" y="4554961"/>
            <a:ext cx="1157394" cy="1160476"/>
          </a:xfrm>
          <a:prstGeom prst="curvedConnector3">
            <a:avLst>
              <a:gd name="adj1" fmla="val -19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19" idx="0"/>
          </p:cNvCxnSpPr>
          <p:nvPr/>
        </p:nvCxnSpPr>
        <p:spPr>
          <a:xfrm flipH="1">
            <a:off x="2032376" y="4739627"/>
            <a:ext cx="816756" cy="65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41968" y="5392271"/>
            <a:ext cx="10065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Return A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4" idx="2"/>
            <a:endCxn id="24" idx="0"/>
          </p:cNvCxnSpPr>
          <p:nvPr/>
        </p:nvCxnSpPr>
        <p:spPr>
          <a:xfrm>
            <a:off x="2849132" y="4739627"/>
            <a:ext cx="1596115" cy="65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905085"/>
              </p:ext>
            </p:extLst>
          </p:nvPr>
        </p:nvGraphicFramePr>
        <p:xfrm>
          <a:off x="2436961" y="414425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81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0094" y="1250576"/>
            <a:ext cx="5501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A=3</a:t>
            </a:r>
          </a:p>
          <a:p>
            <a:r>
              <a:rPr lang="en-IN" dirty="0" smtClean="0"/>
              <a:t>B=4</a:t>
            </a:r>
          </a:p>
          <a:p>
            <a:r>
              <a:rPr lang="en-IN" dirty="0" smtClean="0"/>
              <a:t>C=5</a:t>
            </a:r>
          </a:p>
        </p:txBody>
      </p:sp>
      <p:sp>
        <p:nvSpPr>
          <p:cNvPr id="5" name="Rectangle 4"/>
          <p:cNvSpPr/>
          <p:nvPr/>
        </p:nvSpPr>
        <p:spPr>
          <a:xfrm>
            <a:off x="2702767" y="2639217"/>
            <a:ext cx="68480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IN" dirty="0"/>
              <a:t>If x&lt;y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6412" y="3603812"/>
            <a:ext cx="559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D=4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62083" y="3600219"/>
            <a:ext cx="559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D=5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3045169" y="2173906"/>
            <a:ext cx="1" cy="46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826297" y="3008549"/>
            <a:ext cx="1218872" cy="59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3045169" y="3008549"/>
            <a:ext cx="896799" cy="59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547" y="4370295"/>
            <a:ext cx="6671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If t&lt;g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2"/>
            <a:endCxn id="14" idx="0"/>
          </p:cNvCxnSpPr>
          <p:nvPr/>
        </p:nvCxnSpPr>
        <p:spPr>
          <a:xfrm>
            <a:off x="1826297" y="3973144"/>
            <a:ext cx="1022835" cy="39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4" idx="0"/>
          </p:cNvCxnSpPr>
          <p:nvPr/>
        </p:nvCxnSpPr>
        <p:spPr>
          <a:xfrm flipH="1">
            <a:off x="2849132" y="3969551"/>
            <a:ext cx="1092836" cy="40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58153" y="5392271"/>
            <a:ext cx="13484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A=C*D+2 *A</a:t>
            </a:r>
            <a:endParaRPr lang="en-US" dirty="0" smtClean="0"/>
          </a:p>
          <a:p>
            <a:r>
              <a:rPr lang="en-IN" dirty="0" smtClean="0"/>
              <a:t>t=t+1</a:t>
            </a:r>
          </a:p>
        </p:txBody>
      </p:sp>
      <p:cxnSp>
        <p:nvCxnSpPr>
          <p:cNvPr id="21" name="Straight Arrow Connector 20"/>
          <p:cNvCxnSpPr>
            <a:stCxn id="19" idx="1"/>
            <a:endCxn id="14" idx="1"/>
          </p:cNvCxnSpPr>
          <p:nvPr/>
        </p:nvCxnSpPr>
        <p:spPr>
          <a:xfrm rot="10800000" flipH="1">
            <a:off x="1358153" y="4554961"/>
            <a:ext cx="1157394" cy="1160476"/>
          </a:xfrm>
          <a:prstGeom prst="curvedConnector3">
            <a:avLst>
              <a:gd name="adj1" fmla="val -19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19" idx="0"/>
          </p:cNvCxnSpPr>
          <p:nvPr/>
        </p:nvCxnSpPr>
        <p:spPr>
          <a:xfrm flipH="1">
            <a:off x="2032376" y="4739627"/>
            <a:ext cx="816756" cy="65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41968" y="5392271"/>
            <a:ext cx="10065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Return A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4" idx="2"/>
            <a:endCxn id="24" idx="0"/>
          </p:cNvCxnSpPr>
          <p:nvPr/>
        </p:nvCxnSpPr>
        <p:spPr>
          <a:xfrm>
            <a:off x="2849132" y="4739627"/>
            <a:ext cx="1596115" cy="65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436961" y="414425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01930"/>
              </p:ext>
            </p:extLst>
          </p:nvPr>
        </p:nvGraphicFramePr>
        <p:xfrm>
          <a:off x="3957394" y="1897537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1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8518" y="836151"/>
            <a:ext cx="5501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A=3</a:t>
            </a:r>
          </a:p>
          <a:p>
            <a:r>
              <a:rPr lang="en-IN" dirty="0" smtClean="0"/>
              <a:t>B=4</a:t>
            </a:r>
          </a:p>
          <a:p>
            <a:r>
              <a:rPr lang="en-IN" dirty="0" smtClean="0"/>
              <a:t>C=5</a:t>
            </a:r>
          </a:p>
        </p:txBody>
      </p:sp>
      <p:sp>
        <p:nvSpPr>
          <p:cNvPr id="5" name="Rectangle 4"/>
          <p:cNvSpPr/>
          <p:nvPr/>
        </p:nvSpPr>
        <p:spPr>
          <a:xfrm>
            <a:off x="4881191" y="2224792"/>
            <a:ext cx="68480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IN" dirty="0"/>
              <a:t>If x&lt;y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24836" y="3189387"/>
            <a:ext cx="559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D=4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40507" y="3185794"/>
            <a:ext cx="559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D=5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5223593" y="1759481"/>
            <a:ext cx="1" cy="46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4004721" y="2594124"/>
            <a:ext cx="1218872" cy="59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5223593" y="2594124"/>
            <a:ext cx="896799" cy="59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3971" y="3955870"/>
            <a:ext cx="6671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If t&lt;g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2"/>
            <a:endCxn id="14" idx="0"/>
          </p:cNvCxnSpPr>
          <p:nvPr/>
        </p:nvCxnSpPr>
        <p:spPr>
          <a:xfrm>
            <a:off x="4004721" y="3558719"/>
            <a:ext cx="1022835" cy="39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4" idx="0"/>
          </p:cNvCxnSpPr>
          <p:nvPr/>
        </p:nvCxnSpPr>
        <p:spPr>
          <a:xfrm flipH="1">
            <a:off x="5027556" y="3555126"/>
            <a:ext cx="1092836" cy="40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36577" y="4977846"/>
            <a:ext cx="13484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A=C*D+2 *A</a:t>
            </a:r>
            <a:endParaRPr lang="en-US" dirty="0" smtClean="0"/>
          </a:p>
          <a:p>
            <a:r>
              <a:rPr lang="en-IN" dirty="0" smtClean="0"/>
              <a:t>t=t+1</a:t>
            </a:r>
          </a:p>
        </p:txBody>
      </p:sp>
      <p:cxnSp>
        <p:nvCxnSpPr>
          <p:cNvPr id="21" name="Straight Arrow Connector 20"/>
          <p:cNvCxnSpPr>
            <a:stCxn id="19" idx="1"/>
            <a:endCxn id="14" idx="1"/>
          </p:cNvCxnSpPr>
          <p:nvPr/>
        </p:nvCxnSpPr>
        <p:spPr>
          <a:xfrm rot="10800000" flipH="1">
            <a:off x="3536577" y="4140536"/>
            <a:ext cx="1157394" cy="1160476"/>
          </a:xfrm>
          <a:prstGeom prst="curvedConnector3">
            <a:avLst>
              <a:gd name="adj1" fmla="val -19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19" idx="0"/>
          </p:cNvCxnSpPr>
          <p:nvPr/>
        </p:nvCxnSpPr>
        <p:spPr>
          <a:xfrm flipH="1">
            <a:off x="4210800" y="4325202"/>
            <a:ext cx="816756" cy="65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20392" y="4977846"/>
            <a:ext cx="10065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Return A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4" idx="2"/>
            <a:endCxn id="24" idx="0"/>
          </p:cNvCxnSpPr>
          <p:nvPr/>
        </p:nvCxnSpPr>
        <p:spPr>
          <a:xfrm>
            <a:off x="5027556" y="4325202"/>
            <a:ext cx="1596115" cy="65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163178"/>
              </p:ext>
            </p:extLst>
          </p:nvPr>
        </p:nvGraphicFramePr>
        <p:xfrm>
          <a:off x="4615385" y="0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700967"/>
              </p:ext>
            </p:extLst>
          </p:nvPr>
        </p:nvGraphicFramePr>
        <p:xfrm>
          <a:off x="5501010" y="1420921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167707"/>
              </p:ext>
            </p:extLst>
          </p:nvPr>
        </p:nvGraphicFramePr>
        <p:xfrm>
          <a:off x="1353213" y="2399892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11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8518" y="836151"/>
            <a:ext cx="5501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A=3</a:t>
            </a:r>
          </a:p>
          <a:p>
            <a:r>
              <a:rPr lang="en-IN" dirty="0" smtClean="0"/>
              <a:t>B=4</a:t>
            </a:r>
          </a:p>
          <a:p>
            <a:r>
              <a:rPr lang="en-IN" dirty="0" smtClean="0"/>
              <a:t>C=5</a:t>
            </a:r>
          </a:p>
        </p:txBody>
      </p:sp>
      <p:sp>
        <p:nvSpPr>
          <p:cNvPr id="5" name="Rectangle 4"/>
          <p:cNvSpPr/>
          <p:nvPr/>
        </p:nvSpPr>
        <p:spPr>
          <a:xfrm>
            <a:off x="4881191" y="2383784"/>
            <a:ext cx="68480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IN" dirty="0"/>
              <a:t>If x&lt;y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24836" y="3189387"/>
            <a:ext cx="559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D=4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40507" y="3185794"/>
            <a:ext cx="559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D=5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5223593" y="1759481"/>
            <a:ext cx="1" cy="62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4004721" y="2753116"/>
            <a:ext cx="1218872" cy="43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5223593" y="2753116"/>
            <a:ext cx="886632" cy="48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20290" y="4664155"/>
            <a:ext cx="6671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If t&lt;g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2"/>
            <a:endCxn id="14" idx="0"/>
          </p:cNvCxnSpPr>
          <p:nvPr/>
        </p:nvCxnSpPr>
        <p:spPr>
          <a:xfrm>
            <a:off x="4004721" y="3558719"/>
            <a:ext cx="949154" cy="110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4" idx="0"/>
          </p:cNvCxnSpPr>
          <p:nvPr/>
        </p:nvCxnSpPr>
        <p:spPr>
          <a:xfrm flipH="1">
            <a:off x="4953875" y="3555126"/>
            <a:ext cx="1166517" cy="110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33481" y="5784669"/>
            <a:ext cx="13484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A=C*D+2 *A</a:t>
            </a:r>
            <a:endParaRPr lang="en-US" dirty="0" smtClean="0"/>
          </a:p>
          <a:p>
            <a:r>
              <a:rPr lang="en-IN" dirty="0" smtClean="0"/>
              <a:t>t=t+1</a:t>
            </a:r>
          </a:p>
        </p:txBody>
      </p:sp>
      <p:cxnSp>
        <p:nvCxnSpPr>
          <p:cNvPr id="21" name="Straight Arrow Connector 20"/>
          <p:cNvCxnSpPr>
            <a:stCxn id="19" idx="1"/>
            <a:endCxn id="14" idx="1"/>
          </p:cNvCxnSpPr>
          <p:nvPr/>
        </p:nvCxnSpPr>
        <p:spPr>
          <a:xfrm rot="10800000" flipH="1">
            <a:off x="3133480" y="4848821"/>
            <a:ext cx="1486809" cy="1259014"/>
          </a:xfrm>
          <a:prstGeom prst="curvedConnector3">
            <a:avLst>
              <a:gd name="adj1" fmla="val -15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19" idx="0"/>
          </p:cNvCxnSpPr>
          <p:nvPr/>
        </p:nvCxnSpPr>
        <p:spPr>
          <a:xfrm flipH="1">
            <a:off x="3807704" y="5033487"/>
            <a:ext cx="1146171" cy="75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07751" y="6060852"/>
            <a:ext cx="10065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Return A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4" idx="2"/>
            <a:endCxn id="24" idx="0"/>
          </p:cNvCxnSpPr>
          <p:nvPr/>
        </p:nvCxnSpPr>
        <p:spPr>
          <a:xfrm>
            <a:off x="4953875" y="5033487"/>
            <a:ext cx="1457155" cy="102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615385" y="0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20318"/>
              </p:ext>
            </p:extLst>
          </p:nvPr>
        </p:nvGraphicFramePr>
        <p:xfrm>
          <a:off x="5537133" y="1653324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353213" y="2399892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04517"/>
              </p:ext>
            </p:extLst>
          </p:nvPr>
        </p:nvGraphicFramePr>
        <p:xfrm>
          <a:off x="1629844" y="3689727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1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8518" y="836151"/>
            <a:ext cx="5501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A=3</a:t>
            </a:r>
          </a:p>
          <a:p>
            <a:r>
              <a:rPr lang="en-IN" dirty="0" smtClean="0"/>
              <a:t>B=4</a:t>
            </a:r>
          </a:p>
          <a:p>
            <a:r>
              <a:rPr lang="en-IN" dirty="0" smtClean="0"/>
              <a:t>C=5</a:t>
            </a:r>
          </a:p>
        </p:txBody>
      </p:sp>
      <p:sp>
        <p:nvSpPr>
          <p:cNvPr id="5" name="Rectangle 4"/>
          <p:cNvSpPr/>
          <p:nvPr/>
        </p:nvSpPr>
        <p:spPr>
          <a:xfrm>
            <a:off x="4881191" y="2383784"/>
            <a:ext cx="68480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IN" dirty="0"/>
              <a:t>If x&lt;y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24836" y="3189387"/>
            <a:ext cx="559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D=4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40507" y="3185794"/>
            <a:ext cx="559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D=5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5223593" y="1759481"/>
            <a:ext cx="1" cy="62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4004721" y="2753116"/>
            <a:ext cx="1218872" cy="43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5223593" y="2753116"/>
            <a:ext cx="886632" cy="48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20290" y="4664155"/>
            <a:ext cx="6671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If t&lt;g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2"/>
            <a:endCxn id="14" idx="0"/>
          </p:cNvCxnSpPr>
          <p:nvPr/>
        </p:nvCxnSpPr>
        <p:spPr>
          <a:xfrm>
            <a:off x="4004721" y="3558719"/>
            <a:ext cx="949154" cy="110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4" idx="0"/>
          </p:cNvCxnSpPr>
          <p:nvPr/>
        </p:nvCxnSpPr>
        <p:spPr>
          <a:xfrm flipH="1">
            <a:off x="4953875" y="3555126"/>
            <a:ext cx="1166517" cy="110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33481" y="5784669"/>
            <a:ext cx="13484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A=C*D+2 *A</a:t>
            </a:r>
            <a:endParaRPr lang="en-US" dirty="0" smtClean="0"/>
          </a:p>
          <a:p>
            <a:r>
              <a:rPr lang="en-IN" dirty="0" smtClean="0"/>
              <a:t>t=t+1</a:t>
            </a:r>
          </a:p>
        </p:txBody>
      </p:sp>
      <p:cxnSp>
        <p:nvCxnSpPr>
          <p:cNvPr id="21" name="Straight Arrow Connector 20"/>
          <p:cNvCxnSpPr>
            <a:stCxn id="19" idx="1"/>
            <a:endCxn id="14" idx="1"/>
          </p:cNvCxnSpPr>
          <p:nvPr/>
        </p:nvCxnSpPr>
        <p:spPr>
          <a:xfrm rot="10800000" flipH="1">
            <a:off x="3133480" y="4848821"/>
            <a:ext cx="1486809" cy="1259014"/>
          </a:xfrm>
          <a:prstGeom prst="curvedConnector3">
            <a:avLst>
              <a:gd name="adj1" fmla="val -15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19" idx="0"/>
          </p:cNvCxnSpPr>
          <p:nvPr/>
        </p:nvCxnSpPr>
        <p:spPr>
          <a:xfrm flipH="1">
            <a:off x="3807704" y="5033487"/>
            <a:ext cx="1146171" cy="75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07751" y="6060852"/>
            <a:ext cx="10065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Return A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4" idx="2"/>
            <a:endCxn id="24" idx="0"/>
          </p:cNvCxnSpPr>
          <p:nvPr/>
        </p:nvCxnSpPr>
        <p:spPr>
          <a:xfrm>
            <a:off x="4953875" y="5033487"/>
            <a:ext cx="1457155" cy="102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615385" y="0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537133" y="1653324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353213" y="2399892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629844" y="3689727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428169"/>
              </p:ext>
            </p:extLst>
          </p:nvPr>
        </p:nvGraphicFramePr>
        <p:xfrm>
          <a:off x="6470113" y="2564968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95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Set each expression as temporary</a:t>
            </a:r>
          </a:p>
          <a:p>
            <a:r>
              <a:rPr lang="en-IN" dirty="0" smtClean="0"/>
              <a:t>Set original variable equal to above set temporary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1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8518" y="836151"/>
            <a:ext cx="5501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A=3</a:t>
            </a:r>
          </a:p>
          <a:p>
            <a:r>
              <a:rPr lang="en-IN" dirty="0" smtClean="0"/>
              <a:t>B=4</a:t>
            </a:r>
          </a:p>
          <a:p>
            <a:r>
              <a:rPr lang="en-IN" dirty="0" smtClean="0"/>
              <a:t>C=5</a:t>
            </a:r>
          </a:p>
        </p:txBody>
      </p:sp>
      <p:sp>
        <p:nvSpPr>
          <p:cNvPr id="5" name="Rectangle 4"/>
          <p:cNvSpPr/>
          <p:nvPr/>
        </p:nvSpPr>
        <p:spPr>
          <a:xfrm>
            <a:off x="4881191" y="2383784"/>
            <a:ext cx="68480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IN" dirty="0"/>
              <a:t>If x&lt;y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24836" y="3189387"/>
            <a:ext cx="559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D=4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40507" y="3185794"/>
            <a:ext cx="559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D=5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5223593" y="1759481"/>
            <a:ext cx="1" cy="62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4004721" y="2753116"/>
            <a:ext cx="1218872" cy="43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5223593" y="2753116"/>
            <a:ext cx="886632" cy="48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20290" y="4664155"/>
            <a:ext cx="6671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If t&lt;g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2"/>
            <a:endCxn id="14" idx="0"/>
          </p:cNvCxnSpPr>
          <p:nvPr/>
        </p:nvCxnSpPr>
        <p:spPr>
          <a:xfrm>
            <a:off x="4004721" y="3558719"/>
            <a:ext cx="949154" cy="110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4" idx="0"/>
          </p:cNvCxnSpPr>
          <p:nvPr/>
        </p:nvCxnSpPr>
        <p:spPr>
          <a:xfrm flipH="1">
            <a:off x="4953875" y="3555126"/>
            <a:ext cx="1166517" cy="110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33481" y="5784669"/>
            <a:ext cx="13484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A=C*D+2 *A</a:t>
            </a:r>
            <a:endParaRPr lang="en-US" dirty="0" smtClean="0"/>
          </a:p>
          <a:p>
            <a:r>
              <a:rPr lang="en-IN" dirty="0" smtClean="0"/>
              <a:t>t=t+1</a:t>
            </a:r>
          </a:p>
        </p:txBody>
      </p:sp>
      <p:cxnSp>
        <p:nvCxnSpPr>
          <p:cNvPr id="21" name="Straight Arrow Connector 20"/>
          <p:cNvCxnSpPr>
            <a:stCxn id="19" idx="1"/>
            <a:endCxn id="14" idx="1"/>
          </p:cNvCxnSpPr>
          <p:nvPr/>
        </p:nvCxnSpPr>
        <p:spPr>
          <a:xfrm rot="10800000" flipH="1">
            <a:off x="3133480" y="4848821"/>
            <a:ext cx="1486809" cy="1259014"/>
          </a:xfrm>
          <a:prstGeom prst="curvedConnector3">
            <a:avLst>
              <a:gd name="adj1" fmla="val -15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19" idx="0"/>
          </p:cNvCxnSpPr>
          <p:nvPr/>
        </p:nvCxnSpPr>
        <p:spPr>
          <a:xfrm flipH="1">
            <a:off x="3807704" y="5033487"/>
            <a:ext cx="1146171" cy="75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07751" y="6060852"/>
            <a:ext cx="10065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Return A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4" idx="2"/>
            <a:endCxn id="24" idx="0"/>
          </p:cNvCxnSpPr>
          <p:nvPr/>
        </p:nvCxnSpPr>
        <p:spPr>
          <a:xfrm>
            <a:off x="4953875" y="5033487"/>
            <a:ext cx="1457155" cy="102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615385" y="0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537133" y="1653324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353213" y="2399892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629844" y="3689727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470113" y="2564968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57724"/>
              </p:ext>
            </p:extLst>
          </p:nvPr>
        </p:nvGraphicFramePr>
        <p:xfrm>
          <a:off x="6120391" y="3616964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02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8518" y="836151"/>
            <a:ext cx="5501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A=3</a:t>
            </a:r>
          </a:p>
          <a:p>
            <a:r>
              <a:rPr lang="en-IN" dirty="0" smtClean="0"/>
              <a:t>B=4</a:t>
            </a:r>
          </a:p>
          <a:p>
            <a:r>
              <a:rPr lang="en-IN" dirty="0" smtClean="0"/>
              <a:t>C=5</a:t>
            </a:r>
          </a:p>
        </p:txBody>
      </p:sp>
      <p:sp>
        <p:nvSpPr>
          <p:cNvPr id="5" name="Rectangle 4"/>
          <p:cNvSpPr/>
          <p:nvPr/>
        </p:nvSpPr>
        <p:spPr>
          <a:xfrm>
            <a:off x="4881191" y="2383784"/>
            <a:ext cx="68480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IN" dirty="0"/>
              <a:t>If x&lt;y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24836" y="3189387"/>
            <a:ext cx="559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D=4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40507" y="3185794"/>
            <a:ext cx="559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D=5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5223593" y="1759481"/>
            <a:ext cx="1" cy="62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4004721" y="2753116"/>
            <a:ext cx="1218872" cy="43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5223593" y="2753116"/>
            <a:ext cx="886632" cy="48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20290" y="4664155"/>
            <a:ext cx="6671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If t&lt;g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2"/>
            <a:endCxn id="14" idx="0"/>
          </p:cNvCxnSpPr>
          <p:nvPr/>
        </p:nvCxnSpPr>
        <p:spPr>
          <a:xfrm>
            <a:off x="4004721" y="3558719"/>
            <a:ext cx="949154" cy="110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4" idx="0"/>
          </p:cNvCxnSpPr>
          <p:nvPr/>
        </p:nvCxnSpPr>
        <p:spPr>
          <a:xfrm flipH="1">
            <a:off x="4953875" y="3555126"/>
            <a:ext cx="1166517" cy="110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33481" y="5784669"/>
            <a:ext cx="13484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A=C*D+2 *A</a:t>
            </a:r>
            <a:endParaRPr lang="en-US" dirty="0" smtClean="0"/>
          </a:p>
          <a:p>
            <a:r>
              <a:rPr lang="en-IN" dirty="0" smtClean="0"/>
              <a:t>t=t+1</a:t>
            </a:r>
          </a:p>
        </p:txBody>
      </p:sp>
      <p:cxnSp>
        <p:nvCxnSpPr>
          <p:cNvPr id="21" name="Straight Arrow Connector 20"/>
          <p:cNvCxnSpPr>
            <a:stCxn id="19" idx="1"/>
            <a:endCxn id="14" idx="1"/>
          </p:cNvCxnSpPr>
          <p:nvPr/>
        </p:nvCxnSpPr>
        <p:spPr>
          <a:xfrm rot="10800000" flipH="1">
            <a:off x="3133480" y="4848821"/>
            <a:ext cx="1486809" cy="1259014"/>
          </a:xfrm>
          <a:prstGeom prst="curvedConnector3">
            <a:avLst>
              <a:gd name="adj1" fmla="val -15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19" idx="0"/>
          </p:cNvCxnSpPr>
          <p:nvPr/>
        </p:nvCxnSpPr>
        <p:spPr>
          <a:xfrm flipH="1">
            <a:off x="3807704" y="5033487"/>
            <a:ext cx="1146171" cy="75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07751" y="6060852"/>
            <a:ext cx="10065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Return A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4" idx="2"/>
            <a:endCxn id="24" idx="0"/>
          </p:cNvCxnSpPr>
          <p:nvPr/>
        </p:nvCxnSpPr>
        <p:spPr>
          <a:xfrm>
            <a:off x="4953875" y="5033487"/>
            <a:ext cx="1457155" cy="102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615385" y="0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537133" y="1653324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353213" y="2399892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629844" y="3689727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470113" y="2564968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120391" y="3616964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6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8518" y="836151"/>
            <a:ext cx="5501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A=3</a:t>
            </a:r>
          </a:p>
          <a:p>
            <a:r>
              <a:rPr lang="en-IN" dirty="0" smtClean="0"/>
              <a:t>B=4</a:t>
            </a:r>
          </a:p>
          <a:p>
            <a:r>
              <a:rPr lang="en-IN" dirty="0" smtClean="0"/>
              <a:t>C=5</a:t>
            </a:r>
          </a:p>
        </p:txBody>
      </p:sp>
      <p:sp>
        <p:nvSpPr>
          <p:cNvPr id="5" name="Rectangle 4"/>
          <p:cNvSpPr/>
          <p:nvPr/>
        </p:nvSpPr>
        <p:spPr>
          <a:xfrm>
            <a:off x="4881191" y="2383784"/>
            <a:ext cx="68480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IN" dirty="0"/>
              <a:t>If x&lt;y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24836" y="3189387"/>
            <a:ext cx="559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D=4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40507" y="3185794"/>
            <a:ext cx="559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D=5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5223593" y="1759481"/>
            <a:ext cx="1" cy="62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4004721" y="2753116"/>
            <a:ext cx="1218872" cy="43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5223593" y="2753116"/>
            <a:ext cx="886632" cy="48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20290" y="4664155"/>
            <a:ext cx="6671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If t&lt;g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2"/>
            <a:endCxn id="14" idx="0"/>
          </p:cNvCxnSpPr>
          <p:nvPr/>
        </p:nvCxnSpPr>
        <p:spPr>
          <a:xfrm>
            <a:off x="4004721" y="3558719"/>
            <a:ext cx="949154" cy="110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4" idx="0"/>
          </p:cNvCxnSpPr>
          <p:nvPr/>
        </p:nvCxnSpPr>
        <p:spPr>
          <a:xfrm flipH="1">
            <a:off x="4953875" y="3555126"/>
            <a:ext cx="1166517" cy="110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33481" y="5784669"/>
            <a:ext cx="13484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A=C*D+2 *A</a:t>
            </a:r>
            <a:endParaRPr lang="en-US" dirty="0" smtClean="0"/>
          </a:p>
          <a:p>
            <a:r>
              <a:rPr lang="en-IN" dirty="0" smtClean="0"/>
              <a:t>t=t+1</a:t>
            </a:r>
          </a:p>
        </p:txBody>
      </p:sp>
      <p:cxnSp>
        <p:nvCxnSpPr>
          <p:cNvPr id="21" name="Straight Arrow Connector 20"/>
          <p:cNvCxnSpPr>
            <a:stCxn id="19" idx="1"/>
            <a:endCxn id="14" idx="1"/>
          </p:cNvCxnSpPr>
          <p:nvPr/>
        </p:nvCxnSpPr>
        <p:spPr>
          <a:xfrm rot="10800000" flipH="1">
            <a:off x="3133480" y="4848821"/>
            <a:ext cx="1486809" cy="1259014"/>
          </a:xfrm>
          <a:prstGeom prst="curvedConnector3">
            <a:avLst>
              <a:gd name="adj1" fmla="val -15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19" idx="0"/>
          </p:cNvCxnSpPr>
          <p:nvPr/>
        </p:nvCxnSpPr>
        <p:spPr>
          <a:xfrm flipH="1">
            <a:off x="3807704" y="5033487"/>
            <a:ext cx="1146171" cy="75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07751" y="6060852"/>
            <a:ext cx="10065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Return A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4" idx="2"/>
            <a:endCxn id="24" idx="0"/>
          </p:cNvCxnSpPr>
          <p:nvPr/>
        </p:nvCxnSpPr>
        <p:spPr>
          <a:xfrm>
            <a:off x="4953875" y="5033487"/>
            <a:ext cx="1457155" cy="102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615385" y="0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537133" y="1653324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353213" y="2399892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865119"/>
              </p:ext>
            </p:extLst>
          </p:nvPr>
        </p:nvGraphicFramePr>
        <p:xfrm>
          <a:off x="1092999" y="3448278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470113" y="2564968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631979"/>
              </p:ext>
            </p:extLst>
          </p:nvPr>
        </p:nvGraphicFramePr>
        <p:xfrm>
          <a:off x="6777752" y="3448278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81296"/>
              </p:ext>
            </p:extLst>
          </p:nvPr>
        </p:nvGraphicFramePr>
        <p:xfrm>
          <a:off x="3923827" y="3895058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78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8518" y="836151"/>
            <a:ext cx="5501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A=3</a:t>
            </a:r>
          </a:p>
          <a:p>
            <a:r>
              <a:rPr lang="en-IN" dirty="0" smtClean="0"/>
              <a:t>B=4</a:t>
            </a:r>
          </a:p>
          <a:p>
            <a:r>
              <a:rPr lang="en-IN" dirty="0" smtClean="0"/>
              <a:t>C=5</a:t>
            </a:r>
          </a:p>
        </p:txBody>
      </p:sp>
      <p:sp>
        <p:nvSpPr>
          <p:cNvPr id="5" name="Rectangle 4"/>
          <p:cNvSpPr/>
          <p:nvPr/>
        </p:nvSpPr>
        <p:spPr>
          <a:xfrm>
            <a:off x="4881191" y="2383784"/>
            <a:ext cx="68480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IN" dirty="0"/>
              <a:t>If x&lt;y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24836" y="3189387"/>
            <a:ext cx="559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D=4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40507" y="3185794"/>
            <a:ext cx="559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D=5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5223593" y="1759481"/>
            <a:ext cx="1" cy="62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4004721" y="2753116"/>
            <a:ext cx="1218872" cy="43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5223593" y="2753116"/>
            <a:ext cx="886632" cy="48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20290" y="4664155"/>
            <a:ext cx="6671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If t&lt;g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2"/>
            <a:endCxn id="14" idx="0"/>
          </p:cNvCxnSpPr>
          <p:nvPr/>
        </p:nvCxnSpPr>
        <p:spPr>
          <a:xfrm>
            <a:off x="4004721" y="3558719"/>
            <a:ext cx="949154" cy="110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4" idx="0"/>
          </p:cNvCxnSpPr>
          <p:nvPr/>
        </p:nvCxnSpPr>
        <p:spPr>
          <a:xfrm flipH="1">
            <a:off x="4953875" y="3555126"/>
            <a:ext cx="1166517" cy="110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33481" y="5784669"/>
            <a:ext cx="13484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A=C*D+2 *A</a:t>
            </a:r>
            <a:endParaRPr lang="en-US" dirty="0" smtClean="0"/>
          </a:p>
          <a:p>
            <a:r>
              <a:rPr lang="en-IN" dirty="0" smtClean="0"/>
              <a:t>t=t+1</a:t>
            </a:r>
          </a:p>
        </p:txBody>
      </p:sp>
      <p:cxnSp>
        <p:nvCxnSpPr>
          <p:cNvPr id="21" name="Straight Arrow Connector 20"/>
          <p:cNvCxnSpPr>
            <a:stCxn id="19" idx="1"/>
            <a:endCxn id="14" idx="1"/>
          </p:cNvCxnSpPr>
          <p:nvPr/>
        </p:nvCxnSpPr>
        <p:spPr>
          <a:xfrm rot="10800000" flipH="1">
            <a:off x="3133480" y="4848821"/>
            <a:ext cx="1486809" cy="1259014"/>
          </a:xfrm>
          <a:prstGeom prst="curvedConnector3">
            <a:avLst>
              <a:gd name="adj1" fmla="val -15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19" idx="0"/>
          </p:cNvCxnSpPr>
          <p:nvPr/>
        </p:nvCxnSpPr>
        <p:spPr>
          <a:xfrm flipH="1">
            <a:off x="3807704" y="5033487"/>
            <a:ext cx="1146171" cy="75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07751" y="6060852"/>
            <a:ext cx="10065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Return A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4" idx="2"/>
            <a:endCxn id="24" idx="0"/>
          </p:cNvCxnSpPr>
          <p:nvPr/>
        </p:nvCxnSpPr>
        <p:spPr>
          <a:xfrm>
            <a:off x="4953875" y="5033487"/>
            <a:ext cx="1457155" cy="102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615385" y="0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537133" y="1653324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353213" y="2399892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092999" y="3448278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470113" y="2564968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777752" y="3448278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923827" y="3895058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141516"/>
              </p:ext>
            </p:extLst>
          </p:nvPr>
        </p:nvGraphicFramePr>
        <p:xfrm>
          <a:off x="95528" y="5107488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28960"/>
                <a:gridCol w="388630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0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8518" y="836151"/>
            <a:ext cx="5501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A=3</a:t>
            </a:r>
          </a:p>
          <a:p>
            <a:r>
              <a:rPr lang="en-IN" dirty="0" smtClean="0"/>
              <a:t>B=4</a:t>
            </a:r>
          </a:p>
          <a:p>
            <a:r>
              <a:rPr lang="en-IN" dirty="0" smtClean="0"/>
              <a:t>C=5</a:t>
            </a:r>
          </a:p>
        </p:txBody>
      </p:sp>
      <p:sp>
        <p:nvSpPr>
          <p:cNvPr id="5" name="Rectangle 4"/>
          <p:cNvSpPr/>
          <p:nvPr/>
        </p:nvSpPr>
        <p:spPr>
          <a:xfrm>
            <a:off x="4881191" y="2383784"/>
            <a:ext cx="68480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IN" dirty="0"/>
              <a:t>If x&lt;y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24836" y="3189387"/>
            <a:ext cx="559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D=4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40507" y="3185794"/>
            <a:ext cx="559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D=5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5223593" y="1759481"/>
            <a:ext cx="1" cy="62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4004721" y="2753116"/>
            <a:ext cx="1218872" cy="43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5223593" y="2753116"/>
            <a:ext cx="886632" cy="48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20290" y="4664155"/>
            <a:ext cx="6671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If t&lt;g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2"/>
            <a:endCxn id="14" idx="0"/>
          </p:cNvCxnSpPr>
          <p:nvPr/>
        </p:nvCxnSpPr>
        <p:spPr>
          <a:xfrm>
            <a:off x="4004721" y="3558719"/>
            <a:ext cx="949154" cy="110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4" idx="0"/>
          </p:cNvCxnSpPr>
          <p:nvPr/>
        </p:nvCxnSpPr>
        <p:spPr>
          <a:xfrm flipH="1">
            <a:off x="4953875" y="3555126"/>
            <a:ext cx="1166517" cy="110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33481" y="5784669"/>
            <a:ext cx="13484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A=C*D+2 *A</a:t>
            </a:r>
            <a:endParaRPr lang="en-US" dirty="0" smtClean="0"/>
          </a:p>
          <a:p>
            <a:r>
              <a:rPr lang="en-IN" dirty="0" smtClean="0"/>
              <a:t>t=t+1</a:t>
            </a:r>
          </a:p>
        </p:txBody>
      </p:sp>
      <p:cxnSp>
        <p:nvCxnSpPr>
          <p:cNvPr id="21" name="Straight Arrow Connector 20"/>
          <p:cNvCxnSpPr>
            <a:stCxn id="19" idx="1"/>
            <a:endCxn id="14" idx="1"/>
          </p:cNvCxnSpPr>
          <p:nvPr/>
        </p:nvCxnSpPr>
        <p:spPr>
          <a:xfrm rot="10800000" flipH="1">
            <a:off x="3133480" y="4848821"/>
            <a:ext cx="1486809" cy="1259014"/>
          </a:xfrm>
          <a:prstGeom prst="curvedConnector3">
            <a:avLst>
              <a:gd name="adj1" fmla="val -15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19" idx="0"/>
          </p:cNvCxnSpPr>
          <p:nvPr/>
        </p:nvCxnSpPr>
        <p:spPr>
          <a:xfrm flipH="1">
            <a:off x="3807704" y="5033487"/>
            <a:ext cx="1146171" cy="75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07751" y="6060852"/>
            <a:ext cx="10065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Return A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4" idx="2"/>
            <a:endCxn id="24" idx="0"/>
          </p:cNvCxnSpPr>
          <p:nvPr/>
        </p:nvCxnSpPr>
        <p:spPr>
          <a:xfrm>
            <a:off x="4953875" y="5033487"/>
            <a:ext cx="1457155" cy="102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615385" y="0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537133" y="1653324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353213" y="2399892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092999" y="3448278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470113" y="2564968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777752" y="3448278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923827" y="3895058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75849"/>
              </p:ext>
            </p:extLst>
          </p:nvPr>
        </p:nvGraphicFramePr>
        <p:xfrm>
          <a:off x="145438" y="5042989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269773"/>
              </p:ext>
            </p:extLst>
          </p:nvPr>
        </p:nvGraphicFramePr>
        <p:xfrm>
          <a:off x="483554" y="6266860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2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8518" y="836151"/>
            <a:ext cx="5501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A=3</a:t>
            </a:r>
          </a:p>
          <a:p>
            <a:r>
              <a:rPr lang="en-IN" dirty="0" smtClean="0"/>
              <a:t>B=4</a:t>
            </a:r>
          </a:p>
          <a:p>
            <a:r>
              <a:rPr lang="en-IN" dirty="0" smtClean="0"/>
              <a:t>C=5</a:t>
            </a:r>
          </a:p>
        </p:txBody>
      </p:sp>
      <p:sp>
        <p:nvSpPr>
          <p:cNvPr id="5" name="Rectangle 4"/>
          <p:cNvSpPr/>
          <p:nvPr/>
        </p:nvSpPr>
        <p:spPr>
          <a:xfrm>
            <a:off x="4881191" y="2383784"/>
            <a:ext cx="68480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IN" dirty="0"/>
              <a:t>If x&lt;y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24836" y="3189387"/>
            <a:ext cx="559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D=4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40507" y="3185794"/>
            <a:ext cx="559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D=5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5223593" y="1759481"/>
            <a:ext cx="1" cy="62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4004721" y="2753116"/>
            <a:ext cx="1218872" cy="43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5223593" y="2753116"/>
            <a:ext cx="886632" cy="48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20290" y="4664155"/>
            <a:ext cx="6671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If t&lt;g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2"/>
            <a:endCxn id="14" idx="0"/>
          </p:cNvCxnSpPr>
          <p:nvPr/>
        </p:nvCxnSpPr>
        <p:spPr>
          <a:xfrm>
            <a:off x="4004721" y="3558719"/>
            <a:ext cx="949154" cy="110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4" idx="0"/>
          </p:cNvCxnSpPr>
          <p:nvPr/>
        </p:nvCxnSpPr>
        <p:spPr>
          <a:xfrm flipH="1">
            <a:off x="4953875" y="3555126"/>
            <a:ext cx="1166517" cy="110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33481" y="5784669"/>
            <a:ext cx="13484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A=C*D+2 *A</a:t>
            </a:r>
            <a:endParaRPr lang="en-US" dirty="0" smtClean="0"/>
          </a:p>
          <a:p>
            <a:r>
              <a:rPr lang="en-IN" dirty="0" smtClean="0"/>
              <a:t>t=t+1</a:t>
            </a:r>
          </a:p>
        </p:txBody>
      </p:sp>
      <p:cxnSp>
        <p:nvCxnSpPr>
          <p:cNvPr id="21" name="Straight Arrow Connector 20"/>
          <p:cNvCxnSpPr>
            <a:stCxn id="19" idx="1"/>
            <a:endCxn id="14" idx="1"/>
          </p:cNvCxnSpPr>
          <p:nvPr/>
        </p:nvCxnSpPr>
        <p:spPr>
          <a:xfrm rot="10800000" flipH="1">
            <a:off x="3133480" y="4848821"/>
            <a:ext cx="1486809" cy="1259014"/>
          </a:xfrm>
          <a:prstGeom prst="curvedConnector3">
            <a:avLst>
              <a:gd name="adj1" fmla="val -15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19" idx="0"/>
          </p:cNvCxnSpPr>
          <p:nvPr/>
        </p:nvCxnSpPr>
        <p:spPr>
          <a:xfrm flipH="1">
            <a:off x="3807704" y="5033487"/>
            <a:ext cx="1146171" cy="75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07751" y="6060852"/>
            <a:ext cx="10065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Return A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4" idx="2"/>
            <a:endCxn id="24" idx="0"/>
          </p:cNvCxnSpPr>
          <p:nvPr/>
        </p:nvCxnSpPr>
        <p:spPr>
          <a:xfrm>
            <a:off x="4953875" y="5033487"/>
            <a:ext cx="1457155" cy="102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615385" y="0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537133" y="1653324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353213" y="2399892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092999" y="3448278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470113" y="2564968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777752" y="3448278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3456"/>
              </p:ext>
            </p:extLst>
          </p:nvPr>
        </p:nvGraphicFramePr>
        <p:xfrm>
          <a:off x="3923827" y="3895058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45438" y="5042989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83554" y="6266860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72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8518" y="836151"/>
            <a:ext cx="5501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A=3</a:t>
            </a:r>
          </a:p>
          <a:p>
            <a:r>
              <a:rPr lang="en-IN" dirty="0" smtClean="0"/>
              <a:t>B=4</a:t>
            </a:r>
          </a:p>
          <a:p>
            <a:r>
              <a:rPr lang="en-IN" dirty="0" smtClean="0"/>
              <a:t>C=5</a:t>
            </a:r>
          </a:p>
        </p:txBody>
      </p:sp>
      <p:sp>
        <p:nvSpPr>
          <p:cNvPr id="5" name="Rectangle 4"/>
          <p:cNvSpPr/>
          <p:nvPr/>
        </p:nvSpPr>
        <p:spPr>
          <a:xfrm>
            <a:off x="4881191" y="2383784"/>
            <a:ext cx="68480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IN" dirty="0"/>
              <a:t>If x&lt;y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24836" y="3189387"/>
            <a:ext cx="559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D=4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40507" y="3185794"/>
            <a:ext cx="559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D=5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5223593" y="1759481"/>
            <a:ext cx="1" cy="62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4004721" y="2753116"/>
            <a:ext cx="1218872" cy="43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5223593" y="2753116"/>
            <a:ext cx="886632" cy="48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20290" y="4664155"/>
            <a:ext cx="6671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If t&lt;g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2"/>
            <a:endCxn id="14" idx="0"/>
          </p:cNvCxnSpPr>
          <p:nvPr/>
        </p:nvCxnSpPr>
        <p:spPr>
          <a:xfrm>
            <a:off x="4004721" y="3558719"/>
            <a:ext cx="949154" cy="110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4" idx="0"/>
          </p:cNvCxnSpPr>
          <p:nvPr/>
        </p:nvCxnSpPr>
        <p:spPr>
          <a:xfrm flipH="1">
            <a:off x="4953875" y="3555126"/>
            <a:ext cx="1166517" cy="110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12721" y="5943694"/>
            <a:ext cx="13484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A=C*D+2 *A</a:t>
            </a:r>
            <a:endParaRPr lang="en-US" dirty="0" smtClean="0"/>
          </a:p>
          <a:p>
            <a:r>
              <a:rPr lang="en-IN" dirty="0" smtClean="0"/>
              <a:t>t=t+1</a:t>
            </a:r>
          </a:p>
        </p:txBody>
      </p:sp>
      <p:cxnSp>
        <p:nvCxnSpPr>
          <p:cNvPr id="21" name="Straight Arrow Connector 20"/>
          <p:cNvCxnSpPr>
            <a:stCxn id="19" idx="1"/>
            <a:endCxn id="14" idx="1"/>
          </p:cNvCxnSpPr>
          <p:nvPr/>
        </p:nvCxnSpPr>
        <p:spPr>
          <a:xfrm rot="10800000" flipH="1">
            <a:off x="3112720" y="4848822"/>
            <a:ext cx="1507569" cy="1418039"/>
          </a:xfrm>
          <a:prstGeom prst="curvedConnector3">
            <a:avLst>
              <a:gd name="adj1" fmla="val -15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19" idx="0"/>
          </p:cNvCxnSpPr>
          <p:nvPr/>
        </p:nvCxnSpPr>
        <p:spPr>
          <a:xfrm flipH="1">
            <a:off x="3786944" y="5033487"/>
            <a:ext cx="1166931" cy="91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07751" y="6060852"/>
            <a:ext cx="10065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Return A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4" idx="2"/>
            <a:endCxn id="24" idx="0"/>
          </p:cNvCxnSpPr>
          <p:nvPr/>
        </p:nvCxnSpPr>
        <p:spPr>
          <a:xfrm>
            <a:off x="4953875" y="5033487"/>
            <a:ext cx="1457155" cy="102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615385" y="0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537133" y="1653324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353213" y="2399892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092999" y="3448278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470113" y="2564968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777752" y="3448278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923827" y="3895058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45438" y="5042989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83554" y="6266860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73540"/>
              </p:ext>
            </p:extLst>
          </p:nvPr>
        </p:nvGraphicFramePr>
        <p:xfrm>
          <a:off x="3786944" y="4950656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1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8518" y="836151"/>
            <a:ext cx="5501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A=3</a:t>
            </a:r>
          </a:p>
          <a:p>
            <a:r>
              <a:rPr lang="en-IN" dirty="0" smtClean="0"/>
              <a:t>B=4</a:t>
            </a:r>
          </a:p>
          <a:p>
            <a:r>
              <a:rPr lang="en-IN" dirty="0" smtClean="0"/>
              <a:t>C=5</a:t>
            </a:r>
          </a:p>
        </p:txBody>
      </p:sp>
      <p:sp>
        <p:nvSpPr>
          <p:cNvPr id="5" name="Rectangle 4"/>
          <p:cNvSpPr/>
          <p:nvPr/>
        </p:nvSpPr>
        <p:spPr>
          <a:xfrm>
            <a:off x="4881191" y="2383784"/>
            <a:ext cx="68480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IN" dirty="0"/>
              <a:t>If x&lt;y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24836" y="3189387"/>
            <a:ext cx="559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D=4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40507" y="3185794"/>
            <a:ext cx="559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D=5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5223593" y="1759481"/>
            <a:ext cx="1" cy="62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4004721" y="2753116"/>
            <a:ext cx="1218872" cy="43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5223593" y="2753116"/>
            <a:ext cx="886632" cy="48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20290" y="4664155"/>
            <a:ext cx="6671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If t&lt;g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2"/>
            <a:endCxn id="14" idx="0"/>
          </p:cNvCxnSpPr>
          <p:nvPr/>
        </p:nvCxnSpPr>
        <p:spPr>
          <a:xfrm>
            <a:off x="4004721" y="3558719"/>
            <a:ext cx="949154" cy="110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4" idx="0"/>
          </p:cNvCxnSpPr>
          <p:nvPr/>
        </p:nvCxnSpPr>
        <p:spPr>
          <a:xfrm flipH="1">
            <a:off x="4953875" y="3555126"/>
            <a:ext cx="1166517" cy="110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12721" y="5943694"/>
            <a:ext cx="13484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A=C*D+2 *A</a:t>
            </a:r>
            <a:endParaRPr lang="en-US" dirty="0" smtClean="0"/>
          </a:p>
          <a:p>
            <a:r>
              <a:rPr lang="en-IN" dirty="0" smtClean="0"/>
              <a:t>t=t+1</a:t>
            </a:r>
          </a:p>
        </p:txBody>
      </p:sp>
      <p:cxnSp>
        <p:nvCxnSpPr>
          <p:cNvPr id="21" name="Straight Arrow Connector 20"/>
          <p:cNvCxnSpPr>
            <a:stCxn id="19" idx="1"/>
            <a:endCxn id="14" idx="1"/>
          </p:cNvCxnSpPr>
          <p:nvPr/>
        </p:nvCxnSpPr>
        <p:spPr>
          <a:xfrm rot="10800000" flipH="1">
            <a:off x="3112720" y="4848822"/>
            <a:ext cx="1507569" cy="1418039"/>
          </a:xfrm>
          <a:prstGeom prst="curvedConnector3">
            <a:avLst>
              <a:gd name="adj1" fmla="val -15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19" idx="0"/>
          </p:cNvCxnSpPr>
          <p:nvPr/>
        </p:nvCxnSpPr>
        <p:spPr>
          <a:xfrm flipH="1">
            <a:off x="3786944" y="5033487"/>
            <a:ext cx="1166931" cy="91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07751" y="6060852"/>
            <a:ext cx="10065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Return A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4" idx="2"/>
            <a:endCxn id="24" idx="0"/>
          </p:cNvCxnSpPr>
          <p:nvPr/>
        </p:nvCxnSpPr>
        <p:spPr>
          <a:xfrm>
            <a:off x="4953875" y="5033487"/>
            <a:ext cx="1457155" cy="102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615385" y="0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57287"/>
              </p:ext>
            </p:extLst>
          </p:nvPr>
        </p:nvGraphicFramePr>
        <p:xfrm>
          <a:off x="5537133" y="1653324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16982"/>
              </p:ext>
            </p:extLst>
          </p:nvPr>
        </p:nvGraphicFramePr>
        <p:xfrm>
          <a:off x="1353213" y="2399892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092999" y="3448278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892808"/>
              </p:ext>
            </p:extLst>
          </p:nvPr>
        </p:nvGraphicFramePr>
        <p:xfrm>
          <a:off x="6470113" y="2564968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950711"/>
              </p:ext>
            </p:extLst>
          </p:nvPr>
        </p:nvGraphicFramePr>
        <p:xfrm>
          <a:off x="6777752" y="3448278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36739"/>
              </p:ext>
            </p:extLst>
          </p:nvPr>
        </p:nvGraphicFramePr>
        <p:xfrm>
          <a:off x="3923827" y="3895058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484965"/>
              </p:ext>
            </p:extLst>
          </p:nvPr>
        </p:nvGraphicFramePr>
        <p:xfrm>
          <a:off x="145438" y="5042989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185716"/>
              </p:ext>
            </p:extLst>
          </p:nvPr>
        </p:nvGraphicFramePr>
        <p:xfrm>
          <a:off x="483554" y="6266860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087075"/>
              </p:ext>
            </p:extLst>
          </p:nvPr>
        </p:nvGraphicFramePr>
        <p:xfrm>
          <a:off x="3786944" y="4950656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02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8518" y="836151"/>
            <a:ext cx="5501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A=3</a:t>
            </a:r>
          </a:p>
          <a:p>
            <a:r>
              <a:rPr lang="en-IN" dirty="0" smtClean="0"/>
              <a:t>B=4</a:t>
            </a:r>
          </a:p>
          <a:p>
            <a:r>
              <a:rPr lang="en-IN" dirty="0" smtClean="0"/>
              <a:t>C=5</a:t>
            </a:r>
          </a:p>
        </p:txBody>
      </p:sp>
      <p:sp>
        <p:nvSpPr>
          <p:cNvPr id="5" name="Rectangle 4"/>
          <p:cNvSpPr/>
          <p:nvPr/>
        </p:nvSpPr>
        <p:spPr>
          <a:xfrm>
            <a:off x="4881191" y="2383784"/>
            <a:ext cx="68480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IN" dirty="0"/>
              <a:t>If x&lt;y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24836" y="3189387"/>
            <a:ext cx="559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D=4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40507" y="3185794"/>
            <a:ext cx="559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D=5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5223593" y="1759481"/>
            <a:ext cx="1" cy="62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4004721" y="2753116"/>
            <a:ext cx="1218872" cy="43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5223593" y="2753116"/>
            <a:ext cx="886632" cy="48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20290" y="4664155"/>
            <a:ext cx="6671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If t&lt;g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2"/>
            <a:endCxn id="14" idx="0"/>
          </p:cNvCxnSpPr>
          <p:nvPr/>
        </p:nvCxnSpPr>
        <p:spPr>
          <a:xfrm>
            <a:off x="4004721" y="3558719"/>
            <a:ext cx="949154" cy="110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4" idx="0"/>
          </p:cNvCxnSpPr>
          <p:nvPr/>
        </p:nvCxnSpPr>
        <p:spPr>
          <a:xfrm flipH="1">
            <a:off x="4953875" y="3555126"/>
            <a:ext cx="1166517" cy="110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12721" y="5943694"/>
            <a:ext cx="13484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A=5*D+2 *A</a:t>
            </a:r>
            <a:endParaRPr lang="en-US" dirty="0" smtClean="0"/>
          </a:p>
          <a:p>
            <a:r>
              <a:rPr lang="en-IN" dirty="0" smtClean="0"/>
              <a:t>t=t+1</a:t>
            </a:r>
          </a:p>
        </p:txBody>
      </p:sp>
      <p:cxnSp>
        <p:nvCxnSpPr>
          <p:cNvPr id="21" name="Straight Arrow Connector 20"/>
          <p:cNvCxnSpPr>
            <a:stCxn id="19" idx="1"/>
            <a:endCxn id="14" idx="1"/>
          </p:cNvCxnSpPr>
          <p:nvPr/>
        </p:nvCxnSpPr>
        <p:spPr>
          <a:xfrm rot="10800000" flipH="1">
            <a:off x="3112720" y="4848822"/>
            <a:ext cx="1507569" cy="1418039"/>
          </a:xfrm>
          <a:prstGeom prst="curvedConnector3">
            <a:avLst>
              <a:gd name="adj1" fmla="val -15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19" idx="0"/>
          </p:cNvCxnSpPr>
          <p:nvPr/>
        </p:nvCxnSpPr>
        <p:spPr>
          <a:xfrm flipH="1">
            <a:off x="3786944" y="5033487"/>
            <a:ext cx="1166931" cy="91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07751" y="6060852"/>
            <a:ext cx="10065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Return A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4" idx="2"/>
            <a:endCxn id="24" idx="0"/>
          </p:cNvCxnSpPr>
          <p:nvPr/>
        </p:nvCxnSpPr>
        <p:spPr>
          <a:xfrm>
            <a:off x="4953875" y="5033487"/>
            <a:ext cx="1457155" cy="102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615385" y="0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537133" y="1653324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353213" y="2399892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092999" y="3448278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470113" y="2564968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777752" y="3448278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923827" y="3895058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45438" y="5042989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83554" y="6266860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786944" y="4950656"/>
          <a:ext cx="2511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5"/>
                <a:gridCol w="358795"/>
                <a:gridCol w="358795"/>
                <a:gridCol w="358795"/>
                <a:gridCol w="358795"/>
                <a:gridCol w="358795"/>
                <a:gridCol w="3587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1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flow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IN[b] = OUT[b1] U ... U OUT[</a:t>
            </a:r>
            <a:r>
              <a:rPr lang="en-US" dirty="0" err="1"/>
              <a:t>bn</a:t>
            </a:r>
            <a:r>
              <a:rPr lang="en-US" dirty="0"/>
              <a:t>]</a:t>
            </a:r>
          </a:p>
          <a:p>
            <a:r>
              <a:rPr lang="en-US" dirty="0"/>
              <a:t>– where b1, ..., </a:t>
            </a:r>
            <a:r>
              <a:rPr lang="en-US" dirty="0" err="1"/>
              <a:t>bn</a:t>
            </a:r>
            <a:r>
              <a:rPr lang="en-US" dirty="0"/>
              <a:t> are predecessors of b in CFG</a:t>
            </a:r>
          </a:p>
          <a:p>
            <a:r>
              <a:rPr lang="en-US" dirty="0"/>
              <a:t>• OUT[b] = (IN[b] - KILL[b]) U GEN[b]</a:t>
            </a:r>
          </a:p>
          <a:p>
            <a:r>
              <a:rPr lang="en-US" dirty="0"/>
              <a:t>• IN[entry] = 0000000</a:t>
            </a:r>
          </a:p>
          <a:p>
            <a:r>
              <a:rPr lang="en-US" dirty="0"/>
              <a:t>• Result: system of equations </a:t>
            </a:r>
          </a:p>
        </p:txBody>
      </p:sp>
    </p:spTree>
    <p:extLst>
      <p:ext uri="{BB962C8B-B14F-4D97-AF65-F5344CB8AC3E}">
        <p14:creationId xmlns:p14="http://schemas.microsoft.com/office/powerpoint/2010/main" val="259581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016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32847" cy="4351338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t1 := a + b</a:t>
            </a:r>
          </a:p>
          <a:p>
            <a:r>
              <a:rPr lang="pt-BR" dirty="0" smtClean="0"/>
              <a:t>c:=t1 </a:t>
            </a:r>
          </a:p>
          <a:p>
            <a:r>
              <a:rPr lang="pt-BR" dirty="0" smtClean="0"/>
              <a:t>d := m &amp; n </a:t>
            </a:r>
          </a:p>
          <a:p>
            <a:r>
              <a:rPr lang="pt-BR" dirty="0" smtClean="0"/>
              <a:t>e := b + d </a:t>
            </a:r>
          </a:p>
          <a:p>
            <a:r>
              <a:rPr lang="pt-BR" dirty="0" smtClean="0"/>
              <a:t>f := a + b </a:t>
            </a:r>
          </a:p>
          <a:p>
            <a:r>
              <a:rPr lang="pt-BR" dirty="0" smtClean="0"/>
              <a:t>g := -b </a:t>
            </a:r>
          </a:p>
          <a:p>
            <a:r>
              <a:rPr lang="pt-BR" dirty="0" smtClean="0"/>
              <a:t>h := b + a </a:t>
            </a:r>
          </a:p>
          <a:p>
            <a:r>
              <a:rPr lang="pt-BR" dirty="0" smtClean="0"/>
              <a:t>a := j + a </a:t>
            </a:r>
          </a:p>
          <a:p>
            <a:r>
              <a:rPr lang="pt-BR" dirty="0" smtClean="0"/>
              <a:t>k := m &amp; n </a:t>
            </a:r>
          </a:p>
          <a:p>
            <a:r>
              <a:rPr lang="pt-BR" dirty="0" smtClean="0"/>
              <a:t>j := b + d </a:t>
            </a:r>
          </a:p>
          <a:p>
            <a:r>
              <a:rPr lang="pt-BR" dirty="0" smtClean="0"/>
              <a:t>a := -b </a:t>
            </a:r>
          </a:p>
          <a:p>
            <a:r>
              <a:rPr lang="pt-BR" dirty="0" smtClean="0"/>
              <a:t>if m &amp; n goto L2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63153" y="1825625"/>
            <a:ext cx="28328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t1 := a + b</a:t>
            </a:r>
          </a:p>
          <a:p>
            <a:r>
              <a:rPr lang="pt-BR" dirty="0" smtClean="0"/>
              <a:t>c:=t1 </a:t>
            </a:r>
          </a:p>
          <a:p>
            <a:r>
              <a:rPr lang="pt-BR" dirty="0" smtClean="0"/>
              <a:t>t2 := m &amp; n</a:t>
            </a:r>
          </a:p>
          <a:p>
            <a:r>
              <a:rPr lang="pt-BR" dirty="0" smtClean="0"/>
              <a:t>d=t2 </a:t>
            </a:r>
          </a:p>
          <a:p>
            <a:r>
              <a:rPr lang="pt-BR" dirty="0" smtClean="0"/>
              <a:t>e := b + d </a:t>
            </a:r>
          </a:p>
          <a:p>
            <a:r>
              <a:rPr lang="pt-BR" dirty="0" smtClean="0"/>
              <a:t>f := a + b </a:t>
            </a:r>
          </a:p>
          <a:p>
            <a:r>
              <a:rPr lang="pt-BR" dirty="0" smtClean="0"/>
              <a:t>g := -b </a:t>
            </a:r>
          </a:p>
          <a:p>
            <a:r>
              <a:rPr lang="pt-BR" dirty="0" smtClean="0"/>
              <a:t>h := b + a </a:t>
            </a:r>
          </a:p>
          <a:p>
            <a:r>
              <a:rPr lang="pt-BR" dirty="0" smtClean="0"/>
              <a:t>a := j + a </a:t>
            </a:r>
          </a:p>
          <a:p>
            <a:r>
              <a:rPr lang="pt-BR" dirty="0" smtClean="0"/>
              <a:t>k := m &amp; n </a:t>
            </a:r>
          </a:p>
          <a:p>
            <a:r>
              <a:rPr lang="pt-BR" dirty="0" smtClean="0"/>
              <a:t>j := b + d </a:t>
            </a:r>
          </a:p>
          <a:p>
            <a:r>
              <a:rPr lang="pt-BR" dirty="0" smtClean="0"/>
              <a:t>a := -b </a:t>
            </a:r>
          </a:p>
          <a:p>
            <a:r>
              <a:rPr lang="pt-BR" dirty="0" smtClean="0"/>
              <a:t>if m &amp; n goto L2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88106" y="1825625"/>
            <a:ext cx="28328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t1 := a + b</a:t>
            </a:r>
          </a:p>
          <a:p>
            <a:r>
              <a:rPr lang="pt-BR" dirty="0" smtClean="0"/>
              <a:t>c:=t1 </a:t>
            </a:r>
          </a:p>
          <a:p>
            <a:r>
              <a:rPr lang="pt-BR" dirty="0" smtClean="0"/>
              <a:t>t2 := m &amp; n</a:t>
            </a:r>
          </a:p>
          <a:p>
            <a:r>
              <a:rPr lang="pt-BR" dirty="0" smtClean="0"/>
              <a:t>d=t2 </a:t>
            </a:r>
          </a:p>
          <a:p>
            <a:r>
              <a:rPr lang="pt-BR" dirty="0" smtClean="0"/>
              <a:t>t3 := b + d </a:t>
            </a:r>
          </a:p>
          <a:p>
            <a:r>
              <a:rPr lang="pt-BR" dirty="0"/>
              <a:t>e</a:t>
            </a:r>
            <a:r>
              <a:rPr lang="pt-BR" dirty="0" smtClean="0"/>
              <a:t>=t3</a:t>
            </a:r>
          </a:p>
          <a:p>
            <a:r>
              <a:rPr lang="pt-BR" dirty="0" smtClean="0"/>
              <a:t>t4:= a + b</a:t>
            </a:r>
          </a:p>
          <a:p>
            <a:r>
              <a:rPr lang="pt-BR" dirty="0" smtClean="0"/>
              <a:t>f=t4 </a:t>
            </a:r>
          </a:p>
          <a:p>
            <a:r>
              <a:rPr lang="pt-BR" dirty="0" smtClean="0"/>
              <a:t>t5 := -b</a:t>
            </a:r>
          </a:p>
          <a:p>
            <a:r>
              <a:rPr lang="pt-BR" dirty="0" smtClean="0"/>
              <a:t>g=t5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83071" y="1825625"/>
            <a:ext cx="206188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t5 := b + a </a:t>
            </a:r>
          </a:p>
          <a:p>
            <a:r>
              <a:rPr lang="pt-BR" dirty="0" smtClean="0"/>
              <a:t>h:=t5</a:t>
            </a:r>
          </a:p>
          <a:p>
            <a:r>
              <a:rPr lang="pt-BR" dirty="0" smtClean="0"/>
              <a:t>t6 := j + a</a:t>
            </a:r>
          </a:p>
          <a:p>
            <a:r>
              <a:rPr lang="pt-BR" dirty="0" smtClean="0"/>
              <a:t>a:=t6 </a:t>
            </a:r>
          </a:p>
          <a:p>
            <a:r>
              <a:rPr lang="pt-BR" dirty="0" smtClean="0"/>
              <a:t>t7:= m &amp; n</a:t>
            </a:r>
          </a:p>
          <a:p>
            <a:r>
              <a:rPr lang="pt-BR" dirty="0"/>
              <a:t>k</a:t>
            </a:r>
            <a:r>
              <a:rPr lang="pt-BR" dirty="0" smtClean="0"/>
              <a:t>:=t7 </a:t>
            </a:r>
          </a:p>
          <a:p>
            <a:r>
              <a:rPr lang="pt-BR" dirty="0" smtClean="0"/>
              <a:t>t8:= b + d </a:t>
            </a:r>
          </a:p>
          <a:p>
            <a:r>
              <a:rPr lang="pt-BR" dirty="0"/>
              <a:t>i</a:t>
            </a:r>
            <a:r>
              <a:rPr lang="pt-BR" dirty="0" smtClean="0"/>
              <a:t>:=t8</a:t>
            </a:r>
          </a:p>
          <a:p>
            <a:r>
              <a:rPr lang="pt-BR" dirty="0" smtClean="0"/>
              <a:t>t9 := -b </a:t>
            </a:r>
          </a:p>
          <a:p>
            <a:r>
              <a:rPr lang="pt-BR" dirty="0" smtClean="0"/>
              <a:t>a:=t9</a:t>
            </a:r>
          </a:p>
          <a:p>
            <a:r>
              <a:rPr lang="pt-BR" dirty="0" smtClean="0"/>
              <a:t>if m &amp; n goto L2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58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fixed point algorithm</a:t>
            </a:r>
          </a:p>
          <a:p>
            <a:r>
              <a:rPr lang="en-US" dirty="0"/>
              <a:t>• Initialize </a:t>
            </a:r>
            <a:r>
              <a:rPr lang="en-US" dirty="0" smtClean="0"/>
              <a:t>with </a:t>
            </a:r>
            <a:r>
              <a:rPr lang="en-US" dirty="0"/>
              <a:t>solution </a:t>
            </a:r>
            <a:r>
              <a:rPr lang="en-US" dirty="0" smtClean="0"/>
              <a:t>of </a:t>
            </a:r>
            <a:r>
              <a:rPr lang="en-US" dirty="0"/>
              <a:t>OUT[b] = </a:t>
            </a:r>
            <a:r>
              <a:rPr lang="en-US" dirty="0" smtClean="0"/>
              <a:t>0000000</a:t>
            </a:r>
            <a:endParaRPr lang="en-US" dirty="0"/>
          </a:p>
          <a:p>
            <a:r>
              <a:rPr lang="en-US" dirty="0"/>
              <a:t>• Repeatedly apply equations</a:t>
            </a:r>
          </a:p>
          <a:p>
            <a:r>
              <a:rPr lang="en-US" dirty="0"/>
              <a:t>– IN[b] = OUT[b1] OUT[b1] U... U OUT[</a:t>
            </a:r>
            <a:r>
              <a:rPr lang="en-US" dirty="0" err="1"/>
              <a:t>bn</a:t>
            </a:r>
            <a:r>
              <a:rPr lang="en-US" dirty="0"/>
              <a:t>] OUT[</a:t>
            </a:r>
            <a:r>
              <a:rPr lang="en-US" dirty="0" err="1"/>
              <a:t>bn</a:t>
            </a:r>
            <a:r>
              <a:rPr lang="en-US" dirty="0"/>
              <a:t>]</a:t>
            </a:r>
          </a:p>
          <a:p>
            <a:r>
              <a:rPr lang="en-US" dirty="0"/>
              <a:t>– OUT[b] = (IN[b] - KILL[b]) U GEN[b]</a:t>
            </a:r>
          </a:p>
          <a:p>
            <a:r>
              <a:rPr lang="en-US" dirty="0"/>
              <a:t>• Until reach fixed point</a:t>
            </a:r>
          </a:p>
          <a:p>
            <a:r>
              <a:rPr lang="en-US" dirty="0"/>
              <a:t>• Until equation application has no further effect</a:t>
            </a:r>
          </a:p>
          <a:p>
            <a:r>
              <a:rPr lang="en-US" dirty="0"/>
              <a:t>• Use a worklist </a:t>
            </a:r>
            <a:r>
              <a:rPr lang="en-US" dirty="0" err="1"/>
              <a:t>worklist</a:t>
            </a:r>
            <a:r>
              <a:rPr lang="en-US" dirty="0"/>
              <a:t> to track which equation </a:t>
            </a:r>
            <a:r>
              <a:rPr lang="en-US" dirty="0" err="1"/>
              <a:t>quation</a:t>
            </a:r>
            <a:endParaRPr lang="en-US" dirty="0"/>
          </a:p>
          <a:p>
            <a:r>
              <a:rPr lang="en-US" dirty="0"/>
              <a:t>applications may have a further effect </a:t>
            </a:r>
          </a:p>
        </p:txBody>
      </p:sp>
    </p:spTree>
    <p:extLst>
      <p:ext uri="{BB962C8B-B14F-4D97-AF65-F5344CB8AC3E}">
        <p14:creationId xmlns:p14="http://schemas.microsoft.com/office/powerpoint/2010/main" val="33547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for all nodes n in N</a:t>
            </a:r>
          </a:p>
          <a:p>
            <a:r>
              <a:rPr lang="en-US" dirty="0"/>
              <a:t>OUT[n] = </a:t>
            </a:r>
            <a:r>
              <a:rPr lang="en-US" dirty="0" err="1"/>
              <a:t>emptyset</a:t>
            </a:r>
            <a:r>
              <a:rPr lang="en-US" dirty="0"/>
              <a:t>; // OUT[n] = GEN[n];</a:t>
            </a:r>
          </a:p>
          <a:p>
            <a:r>
              <a:rPr lang="en-US" dirty="0"/>
              <a:t>IN[Entry] = </a:t>
            </a:r>
            <a:r>
              <a:rPr lang="en-US" dirty="0" err="1"/>
              <a:t>emptyset</a:t>
            </a:r>
            <a:r>
              <a:rPr lang="en-US" dirty="0"/>
              <a:t>;</a:t>
            </a:r>
          </a:p>
          <a:p>
            <a:r>
              <a:rPr lang="en-US" dirty="0"/>
              <a:t>OUT[Entry] = GEN[Entry];</a:t>
            </a:r>
          </a:p>
          <a:p>
            <a:r>
              <a:rPr lang="en-US" dirty="0"/>
              <a:t>Changed = N - { Entry }; // N = all nodes in graph</a:t>
            </a:r>
          </a:p>
          <a:p>
            <a:r>
              <a:rPr lang="en-US" dirty="0"/>
              <a:t>while (Changed != </a:t>
            </a:r>
            <a:r>
              <a:rPr lang="en-US" dirty="0" err="1"/>
              <a:t>emptyset</a:t>
            </a:r>
            <a:r>
              <a:rPr lang="en-US" dirty="0"/>
              <a:t>)</a:t>
            </a:r>
          </a:p>
          <a:p>
            <a:r>
              <a:rPr lang="en-US" dirty="0"/>
              <a:t>choose a node n in Changed;</a:t>
            </a:r>
          </a:p>
          <a:p>
            <a:r>
              <a:rPr lang="en-US" dirty="0"/>
              <a:t>Changed = Changed - { n };</a:t>
            </a:r>
          </a:p>
          <a:p>
            <a:r>
              <a:rPr lang="en-US" dirty="0"/>
              <a:t>IN[n] = </a:t>
            </a:r>
            <a:r>
              <a:rPr lang="en-US" dirty="0" err="1"/>
              <a:t>emptyset</a:t>
            </a:r>
            <a:r>
              <a:rPr lang="en-US" dirty="0"/>
              <a:t>;</a:t>
            </a:r>
          </a:p>
          <a:p>
            <a:r>
              <a:rPr lang="en-US" dirty="0"/>
              <a:t>for all nodes p in predecessors(n)</a:t>
            </a:r>
          </a:p>
          <a:p>
            <a:r>
              <a:rPr lang="en-US" dirty="0"/>
              <a:t>IN[] n = IN[] n U OUT[p];</a:t>
            </a:r>
          </a:p>
          <a:p>
            <a:r>
              <a:rPr lang="en-US" dirty="0"/>
              <a:t>OUT[n] = GEN[n] U (IN[n] - KILL[n]);</a:t>
            </a:r>
          </a:p>
          <a:p>
            <a:r>
              <a:rPr lang="en-US" dirty="0"/>
              <a:t>if (OUT[n] changed)</a:t>
            </a:r>
          </a:p>
          <a:p>
            <a:r>
              <a:rPr lang="en-US" dirty="0" smtClean="0"/>
              <a:t>if </a:t>
            </a:r>
            <a:r>
              <a:rPr lang="en-US" dirty="0"/>
              <a:t>(OUT[n] changed)</a:t>
            </a:r>
          </a:p>
          <a:p>
            <a:r>
              <a:rPr lang="en-US" dirty="0"/>
              <a:t>for all nodes s in successors(n)</a:t>
            </a:r>
          </a:p>
          <a:p>
            <a:r>
              <a:rPr lang="en-US" dirty="0"/>
              <a:t>Changed = Changed U { s }; </a:t>
            </a:r>
          </a:p>
        </p:txBody>
      </p:sp>
    </p:spTree>
    <p:extLst>
      <p:ext uri="{BB962C8B-B14F-4D97-AF65-F5344CB8AC3E}">
        <p14:creationId xmlns:p14="http://schemas.microsoft.com/office/powerpoint/2010/main" val="27525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Liveness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v is live at point p if</a:t>
            </a:r>
          </a:p>
          <a:p>
            <a:r>
              <a:rPr lang="en-US" dirty="0"/>
              <a:t>– v is used along some path starting at p, and</a:t>
            </a:r>
          </a:p>
          <a:p>
            <a:r>
              <a:rPr lang="en-US" dirty="0"/>
              <a:t>– no definition of v along the path before the use.</a:t>
            </a:r>
          </a:p>
          <a:p>
            <a:r>
              <a:rPr lang="en-US" dirty="0"/>
              <a:t>• When is a variable v dead at point p?</a:t>
            </a:r>
          </a:p>
          <a:p>
            <a:r>
              <a:rPr lang="en-US" dirty="0"/>
              <a:t>– No use of v on any path from p to exit node, or</a:t>
            </a:r>
          </a:p>
          <a:p>
            <a:r>
              <a:rPr lang="en-US" dirty="0"/>
              <a:t>– If all path s from p redefine v b </a:t>
            </a:r>
            <a:r>
              <a:rPr lang="en-US" dirty="0" err="1"/>
              <a:t>ef</a:t>
            </a:r>
            <a:r>
              <a:rPr lang="en-US" dirty="0"/>
              <a:t> ore using v</a:t>
            </a:r>
          </a:p>
        </p:txBody>
      </p:sp>
    </p:spTree>
    <p:extLst>
      <p:ext uri="{BB962C8B-B14F-4D97-AF65-F5344CB8AC3E}">
        <p14:creationId xmlns:p14="http://schemas.microsoft.com/office/powerpoint/2010/main" val="36117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flow computations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Each basic block has</a:t>
            </a:r>
          </a:p>
          <a:p>
            <a:r>
              <a:rPr lang="en-US" dirty="0"/>
              <a:t>IN - set of variables live at start of block</a:t>
            </a:r>
          </a:p>
          <a:p>
            <a:r>
              <a:rPr lang="en-US" dirty="0"/>
              <a:t>USE</a:t>
            </a:r>
          </a:p>
          <a:p>
            <a:r>
              <a:rPr lang="en-US" dirty="0"/>
              <a:t>IN set of variables live at start of block</a:t>
            </a:r>
          </a:p>
          <a:p>
            <a:r>
              <a:rPr lang="en-US" dirty="0"/>
              <a:t>– OUT - set of variables live at end of block</a:t>
            </a:r>
          </a:p>
          <a:p>
            <a:r>
              <a:rPr lang="en-US" dirty="0"/>
              <a:t>– USE - set of variables with upwards exposed uses in block</a:t>
            </a:r>
          </a:p>
          <a:p>
            <a:r>
              <a:rPr lang="en-US" dirty="0"/>
              <a:t>;</a:t>
            </a:r>
          </a:p>
          <a:p>
            <a:r>
              <a:rPr lang="en-US" dirty="0"/>
              <a:t>set of variables with upwards exposed uses in block</a:t>
            </a:r>
          </a:p>
          <a:p>
            <a:r>
              <a:rPr lang="en-US" dirty="0"/>
              <a:t>– DEF - set of variables defined in block</a:t>
            </a:r>
          </a:p>
          <a:p>
            <a:r>
              <a:rPr lang="en-US" dirty="0"/>
              <a:t>• USE[x = z; x = x+1;] = { z } ( x </a:t>
            </a:r>
            <a:r>
              <a:rPr lang="en-US" dirty="0" smtClean="0"/>
              <a:t>not in </a:t>
            </a:r>
            <a:r>
              <a:rPr lang="en-US" dirty="0"/>
              <a:t>USE)</a:t>
            </a:r>
          </a:p>
          <a:p>
            <a:r>
              <a:rPr lang="en-US" dirty="0"/>
              <a:t>• DEF[x = z; x = x+1;y = 1;] = {x, y}</a:t>
            </a:r>
          </a:p>
          <a:p>
            <a:r>
              <a:rPr lang="en-US" dirty="0"/>
              <a:t>• Compiler </a:t>
            </a:r>
            <a:r>
              <a:rPr lang="en-US" dirty="0" smtClean="0"/>
              <a:t>scans </a:t>
            </a:r>
            <a:r>
              <a:rPr lang="en-US" dirty="0"/>
              <a:t>each basic block to derive USE </a:t>
            </a:r>
            <a:r>
              <a:rPr lang="en-US" dirty="0" smtClean="0"/>
              <a:t>and DEF </a:t>
            </a:r>
            <a:r>
              <a:rPr lang="en-US" dirty="0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279101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Liveness analysis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 or all nod </a:t>
            </a:r>
            <a:r>
              <a:rPr lang="en-US" dirty="0" err="1"/>
              <a:t>es</a:t>
            </a:r>
            <a:r>
              <a:rPr lang="en-US" dirty="0"/>
              <a:t> n </a:t>
            </a:r>
            <a:r>
              <a:rPr lang="en-US" dirty="0" err="1"/>
              <a:t>i</a:t>
            </a:r>
            <a:r>
              <a:rPr lang="en-US" dirty="0"/>
              <a:t> n </a:t>
            </a:r>
            <a:r>
              <a:rPr lang="en-US" dirty="0" err="1"/>
              <a:t>N</a:t>
            </a:r>
            <a:r>
              <a:rPr lang="en-US" dirty="0"/>
              <a:t> - {</a:t>
            </a:r>
            <a:r>
              <a:rPr lang="en-US" dirty="0" err="1"/>
              <a:t>Exi</a:t>
            </a:r>
            <a:r>
              <a:rPr lang="en-US" dirty="0"/>
              <a:t> t }</a:t>
            </a:r>
          </a:p>
          <a:p>
            <a:r>
              <a:rPr lang="en-US" dirty="0"/>
              <a:t>IN[n] = </a:t>
            </a:r>
            <a:r>
              <a:rPr lang="en-US" dirty="0" err="1"/>
              <a:t>emptyset</a:t>
            </a:r>
            <a:r>
              <a:rPr lang="en-US" dirty="0"/>
              <a:t>;</a:t>
            </a:r>
          </a:p>
          <a:p>
            <a:r>
              <a:rPr lang="en-US" dirty="0"/>
              <a:t>OUT[Exit] = </a:t>
            </a:r>
            <a:r>
              <a:rPr lang="en-US" dirty="0" err="1"/>
              <a:t>emptyset</a:t>
            </a:r>
            <a:r>
              <a:rPr lang="en-US" dirty="0"/>
              <a:t>;</a:t>
            </a:r>
          </a:p>
          <a:p>
            <a:r>
              <a:rPr lang="en-US" dirty="0"/>
              <a:t>IN[Exit] = use[Exit];</a:t>
            </a:r>
          </a:p>
          <a:p>
            <a:r>
              <a:rPr lang="en-US" dirty="0"/>
              <a:t>Changed = N - { Exit };</a:t>
            </a:r>
          </a:p>
          <a:p>
            <a:r>
              <a:rPr lang="en-US" dirty="0"/>
              <a:t>while (Changed != </a:t>
            </a:r>
            <a:r>
              <a:rPr lang="en-US" dirty="0" err="1"/>
              <a:t>emptyset</a:t>
            </a:r>
            <a:r>
              <a:rPr lang="en-US" dirty="0"/>
              <a:t>)</a:t>
            </a:r>
          </a:p>
          <a:p>
            <a:r>
              <a:rPr lang="en-US" dirty="0"/>
              <a:t>choose a node n in Changed; Changed;</a:t>
            </a:r>
          </a:p>
          <a:p>
            <a:r>
              <a:rPr lang="en-US" dirty="0"/>
              <a:t>Changed = Changed - { n };</a:t>
            </a:r>
          </a:p>
          <a:p>
            <a:r>
              <a:rPr lang="en-US" dirty="0"/>
              <a:t>OUT[ ] n = </a:t>
            </a:r>
            <a:r>
              <a:rPr lang="en-US" dirty="0" err="1"/>
              <a:t>emptyset</a:t>
            </a:r>
            <a:r>
              <a:rPr lang="en-US" dirty="0"/>
              <a:t>;</a:t>
            </a:r>
          </a:p>
          <a:p>
            <a:r>
              <a:rPr lang="en-US" dirty="0"/>
              <a:t>for all nodes s in successors(n)</a:t>
            </a:r>
          </a:p>
          <a:p>
            <a:r>
              <a:rPr lang="en-US" dirty="0"/>
              <a:t>OUT[n] = OUT[n] U IN[p];</a:t>
            </a:r>
          </a:p>
          <a:p>
            <a:r>
              <a:rPr lang="en-US" dirty="0"/>
              <a:t>IN[n] = use[n] U (out[n] - </a:t>
            </a:r>
            <a:r>
              <a:rPr lang="en-US" dirty="0" err="1"/>
              <a:t>def</a:t>
            </a:r>
            <a:r>
              <a:rPr lang="en-US" dirty="0"/>
              <a:t>[n]); </a:t>
            </a:r>
            <a:r>
              <a:rPr lang="en-US" dirty="0" err="1"/>
              <a:t>def</a:t>
            </a:r>
            <a:r>
              <a:rPr lang="en-US" dirty="0"/>
              <a:t>[n]);</a:t>
            </a:r>
          </a:p>
          <a:p>
            <a:r>
              <a:rPr lang="en-US" dirty="0"/>
              <a:t>if (IN[n] changed)</a:t>
            </a:r>
          </a:p>
          <a:p>
            <a:r>
              <a:rPr lang="en-US" dirty="0"/>
              <a:t>for all nodes p in predecessors(n)</a:t>
            </a:r>
          </a:p>
          <a:p>
            <a:r>
              <a:rPr lang="en-US" dirty="0"/>
              <a:t>Changed = Changed U { p }</a:t>
            </a:r>
          </a:p>
        </p:txBody>
      </p:sp>
    </p:spTree>
    <p:extLst>
      <p:ext uri="{BB962C8B-B14F-4D97-AF65-F5344CB8AC3E}">
        <p14:creationId xmlns:p14="http://schemas.microsoft.com/office/powerpoint/2010/main" val="143700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View the following link (reference to this document as well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ocw.mit.edu/courses/electrical-engineering-and-computer-science/6-035-computer-language-engineering-spring-2010/lecture-notes/MIT6_035S10_lec10.pdf</a:t>
            </a: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1.Explain</a:t>
            </a:r>
          </a:p>
          <a:p>
            <a:r>
              <a:rPr lang="en-IN" dirty="0" smtClean="0"/>
              <a:t>Reaching definition, available expression and liveness analysis</a:t>
            </a:r>
          </a:p>
          <a:p>
            <a:r>
              <a:rPr lang="en-IN" dirty="0"/>
              <a:t>Give example of </a:t>
            </a:r>
            <a:r>
              <a:rPr lang="en-IN" dirty="0" smtClean="0"/>
              <a:t>each</a:t>
            </a:r>
          </a:p>
          <a:p>
            <a:r>
              <a:rPr lang="en-IN" dirty="0" smtClean="0"/>
              <a:t>Compare the three algorithms</a:t>
            </a:r>
          </a:p>
          <a:p>
            <a:pPr marL="0" indent="0">
              <a:buNone/>
            </a:pPr>
            <a:r>
              <a:rPr lang="en-IN" dirty="0" smtClean="0"/>
              <a:t>2. What is single static assignment, elaborate and explain.</a:t>
            </a:r>
          </a:p>
        </p:txBody>
      </p:sp>
    </p:spTree>
    <p:extLst>
      <p:ext uri="{BB962C8B-B14F-4D97-AF65-F5344CB8AC3E}">
        <p14:creationId xmlns:p14="http://schemas.microsoft.com/office/powerpoint/2010/main" val="94273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 smtClean="0"/>
              <a:t>Compare values of temporary with each other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7882" y="1556684"/>
            <a:ext cx="28328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rgbClr val="FF0000"/>
                </a:solidFill>
              </a:rPr>
              <a:t>t1 := a + b</a:t>
            </a:r>
          </a:p>
          <a:p>
            <a:r>
              <a:rPr lang="pt-BR" dirty="0" smtClean="0"/>
              <a:t>c:=t1 </a:t>
            </a:r>
          </a:p>
          <a:p>
            <a:r>
              <a:rPr lang="pt-BR" dirty="0" smtClean="0">
                <a:solidFill>
                  <a:schemeClr val="accent6"/>
                </a:solidFill>
              </a:rPr>
              <a:t>t2 := m &amp; n</a:t>
            </a:r>
          </a:p>
          <a:p>
            <a:r>
              <a:rPr lang="pt-BR" dirty="0" smtClean="0"/>
              <a:t>d=t2 </a:t>
            </a:r>
          </a:p>
          <a:p>
            <a:r>
              <a:rPr lang="pt-BR" dirty="0" smtClean="0">
                <a:solidFill>
                  <a:schemeClr val="accent5"/>
                </a:solidFill>
              </a:rPr>
              <a:t>t3 := b + d </a:t>
            </a:r>
          </a:p>
          <a:p>
            <a:r>
              <a:rPr lang="pt-BR" dirty="0"/>
              <a:t>e</a:t>
            </a:r>
            <a:r>
              <a:rPr lang="pt-BR" dirty="0" smtClean="0"/>
              <a:t>=t3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t4:= a + b</a:t>
            </a:r>
          </a:p>
          <a:p>
            <a:r>
              <a:rPr lang="pt-BR" dirty="0" smtClean="0"/>
              <a:t>f=t4 </a:t>
            </a:r>
          </a:p>
          <a:p>
            <a:r>
              <a:rPr lang="pt-BR" dirty="0" smtClean="0">
                <a:solidFill>
                  <a:schemeClr val="accent2"/>
                </a:solidFill>
              </a:rPr>
              <a:t>t5 := -b</a:t>
            </a:r>
          </a:p>
          <a:p>
            <a:r>
              <a:rPr lang="pt-BR" dirty="0" smtClean="0"/>
              <a:t>g=t5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86634" y="1449107"/>
            <a:ext cx="288215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t5 := b + a </a:t>
            </a:r>
          </a:p>
          <a:p>
            <a:r>
              <a:rPr lang="pt-BR" sz="2800" dirty="0" smtClean="0"/>
              <a:t>h:=t5</a:t>
            </a:r>
          </a:p>
          <a:p>
            <a:r>
              <a:rPr lang="pt-BR" sz="2800" dirty="0" smtClean="0"/>
              <a:t>t6 := j + a</a:t>
            </a:r>
          </a:p>
          <a:p>
            <a:r>
              <a:rPr lang="pt-BR" sz="2800" dirty="0" smtClean="0"/>
              <a:t>a:=t6 </a:t>
            </a:r>
          </a:p>
          <a:p>
            <a:r>
              <a:rPr lang="pt-BR" sz="2800" dirty="0" smtClean="0">
                <a:solidFill>
                  <a:schemeClr val="accent6"/>
                </a:solidFill>
              </a:rPr>
              <a:t>t7:= m &amp; n</a:t>
            </a:r>
          </a:p>
          <a:p>
            <a:r>
              <a:rPr lang="pt-BR" sz="2800" dirty="0"/>
              <a:t>k</a:t>
            </a:r>
            <a:r>
              <a:rPr lang="pt-BR" sz="2800" dirty="0" smtClean="0"/>
              <a:t>:=t7 </a:t>
            </a:r>
          </a:p>
          <a:p>
            <a:r>
              <a:rPr lang="pt-BR" sz="2800" dirty="0" smtClean="0">
                <a:solidFill>
                  <a:schemeClr val="accent5"/>
                </a:solidFill>
              </a:rPr>
              <a:t>t8:= b + d </a:t>
            </a:r>
          </a:p>
          <a:p>
            <a:r>
              <a:rPr lang="pt-BR" sz="2800" dirty="0"/>
              <a:t>i</a:t>
            </a:r>
            <a:r>
              <a:rPr lang="pt-BR" sz="2800" dirty="0" smtClean="0"/>
              <a:t>:=t8</a:t>
            </a:r>
          </a:p>
          <a:p>
            <a:r>
              <a:rPr lang="pt-BR" sz="2800" dirty="0" smtClean="0">
                <a:solidFill>
                  <a:schemeClr val="accent2"/>
                </a:solidFill>
              </a:rPr>
              <a:t>t9 := -b </a:t>
            </a:r>
          </a:p>
          <a:p>
            <a:r>
              <a:rPr lang="pt-BR" sz="2800" dirty="0" smtClean="0"/>
              <a:t>a:=t9</a:t>
            </a:r>
          </a:p>
          <a:p>
            <a:r>
              <a:rPr lang="pt-BR" sz="2800" dirty="0" smtClean="0"/>
              <a:t>if m &amp; n goto L2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6652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247" y="12354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Remove re occurring temporaries replace with previous temporary which was found equal to it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7882" y="1556684"/>
            <a:ext cx="28328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rgbClr val="FF0000"/>
                </a:solidFill>
              </a:rPr>
              <a:t>t1 := a + b</a:t>
            </a:r>
          </a:p>
          <a:p>
            <a:r>
              <a:rPr lang="pt-BR" dirty="0" smtClean="0"/>
              <a:t>c:=t1 </a:t>
            </a:r>
          </a:p>
          <a:p>
            <a:r>
              <a:rPr lang="pt-BR" dirty="0" smtClean="0">
                <a:solidFill>
                  <a:schemeClr val="accent6"/>
                </a:solidFill>
              </a:rPr>
              <a:t>t2 := m &amp; n</a:t>
            </a:r>
          </a:p>
          <a:p>
            <a:r>
              <a:rPr lang="pt-BR" dirty="0" smtClean="0"/>
              <a:t>d=t2 </a:t>
            </a:r>
          </a:p>
          <a:p>
            <a:r>
              <a:rPr lang="pt-BR" dirty="0" smtClean="0">
                <a:solidFill>
                  <a:schemeClr val="accent5"/>
                </a:solidFill>
              </a:rPr>
              <a:t>t3 := b + d </a:t>
            </a:r>
          </a:p>
          <a:p>
            <a:r>
              <a:rPr lang="pt-BR" dirty="0"/>
              <a:t>e</a:t>
            </a:r>
            <a:r>
              <a:rPr lang="pt-BR" dirty="0" smtClean="0"/>
              <a:t>=t3</a:t>
            </a:r>
          </a:p>
          <a:p>
            <a:r>
              <a:rPr lang="pt-BR" strike="dblStrike" dirty="0" smtClean="0">
                <a:solidFill>
                  <a:srgbClr val="FF0000"/>
                </a:solidFill>
              </a:rPr>
              <a:t>t4:= a + b</a:t>
            </a:r>
          </a:p>
          <a:p>
            <a:r>
              <a:rPr lang="pt-BR" dirty="0" smtClean="0"/>
              <a:t>f=t1</a:t>
            </a:r>
          </a:p>
          <a:p>
            <a:r>
              <a:rPr lang="pt-BR" dirty="0" smtClean="0">
                <a:solidFill>
                  <a:schemeClr val="accent2"/>
                </a:solidFill>
              </a:rPr>
              <a:t>t5 := -b</a:t>
            </a:r>
          </a:p>
          <a:p>
            <a:r>
              <a:rPr lang="pt-BR" dirty="0" smtClean="0"/>
              <a:t>g=t5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86634" y="1449107"/>
            <a:ext cx="288215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strike="dblStrike" dirty="0" smtClean="0">
                <a:solidFill>
                  <a:srgbClr val="FF0000"/>
                </a:solidFill>
              </a:rPr>
              <a:t>t5 := b + a </a:t>
            </a:r>
          </a:p>
          <a:p>
            <a:r>
              <a:rPr lang="pt-BR" sz="2800" dirty="0" smtClean="0"/>
              <a:t>h:=t1</a:t>
            </a:r>
          </a:p>
          <a:p>
            <a:r>
              <a:rPr lang="pt-BR" sz="2800" dirty="0" smtClean="0"/>
              <a:t>t6 := j + a</a:t>
            </a:r>
          </a:p>
          <a:p>
            <a:r>
              <a:rPr lang="pt-BR" sz="2800" dirty="0" smtClean="0"/>
              <a:t>a:=t6 </a:t>
            </a:r>
          </a:p>
          <a:p>
            <a:r>
              <a:rPr lang="pt-BR" sz="2800" strike="dblStrike" dirty="0" smtClean="0">
                <a:solidFill>
                  <a:schemeClr val="accent6"/>
                </a:solidFill>
              </a:rPr>
              <a:t>t7:= m &amp; n</a:t>
            </a:r>
          </a:p>
          <a:p>
            <a:r>
              <a:rPr lang="pt-BR" sz="2800" dirty="0"/>
              <a:t>k</a:t>
            </a:r>
            <a:r>
              <a:rPr lang="pt-BR" sz="2800" dirty="0" smtClean="0"/>
              <a:t>:=t2 </a:t>
            </a:r>
          </a:p>
          <a:p>
            <a:r>
              <a:rPr lang="pt-BR" sz="2800" strike="dblStrike" dirty="0" smtClean="0">
                <a:solidFill>
                  <a:schemeClr val="accent5"/>
                </a:solidFill>
              </a:rPr>
              <a:t>t8:= b + d </a:t>
            </a:r>
          </a:p>
          <a:p>
            <a:r>
              <a:rPr lang="pt-BR" sz="2800" dirty="0"/>
              <a:t>i</a:t>
            </a:r>
            <a:r>
              <a:rPr lang="pt-BR" sz="2800" dirty="0" smtClean="0"/>
              <a:t>:=t3</a:t>
            </a:r>
          </a:p>
          <a:p>
            <a:r>
              <a:rPr lang="pt-BR" sz="2800" strike="dblStrike" dirty="0" smtClean="0">
                <a:solidFill>
                  <a:schemeClr val="accent2"/>
                </a:solidFill>
              </a:rPr>
              <a:t>t9 := -b </a:t>
            </a:r>
          </a:p>
          <a:p>
            <a:r>
              <a:rPr lang="pt-BR" sz="2800" dirty="0" smtClean="0"/>
              <a:t>a:=t5</a:t>
            </a:r>
          </a:p>
          <a:p>
            <a:r>
              <a:rPr lang="pt-BR" sz="2800" dirty="0" smtClean="0"/>
              <a:t>if m &amp; n goto L2</a:t>
            </a:r>
            <a:endParaRPr lang="pt-BR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19481" y="1623686"/>
            <a:ext cx="28328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rgbClr val="FF0000"/>
                </a:solidFill>
              </a:rPr>
              <a:t>t1 := a + b</a:t>
            </a:r>
          </a:p>
          <a:p>
            <a:r>
              <a:rPr lang="pt-BR" dirty="0" smtClean="0"/>
              <a:t>c:=t1 </a:t>
            </a:r>
          </a:p>
          <a:p>
            <a:r>
              <a:rPr lang="pt-BR" dirty="0" smtClean="0">
                <a:solidFill>
                  <a:schemeClr val="accent6"/>
                </a:solidFill>
              </a:rPr>
              <a:t>t2 := m &amp; n</a:t>
            </a:r>
          </a:p>
          <a:p>
            <a:r>
              <a:rPr lang="pt-BR" dirty="0" smtClean="0"/>
              <a:t>d=t2 </a:t>
            </a:r>
          </a:p>
          <a:p>
            <a:r>
              <a:rPr lang="pt-BR" dirty="0" smtClean="0">
                <a:solidFill>
                  <a:schemeClr val="accent5"/>
                </a:solidFill>
              </a:rPr>
              <a:t>t3 := b + d </a:t>
            </a:r>
          </a:p>
          <a:p>
            <a:r>
              <a:rPr lang="pt-BR" dirty="0"/>
              <a:t>e</a:t>
            </a:r>
            <a:r>
              <a:rPr lang="pt-BR" dirty="0" smtClean="0"/>
              <a:t>=t3</a:t>
            </a:r>
          </a:p>
          <a:p>
            <a:r>
              <a:rPr lang="pt-BR" dirty="0" smtClean="0"/>
              <a:t>f=t1</a:t>
            </a:r>
          </a:p>
          <a:p>
            <a:r>
              <a:rPr lang="pt-BR" dirty="0" smtClean="0">
                <a:solidFill>
                  <a:schemeClr val="accent2"/>
                </a:solidFill>
              </a:rPr>
              <a:t>t5 := -b</a:t>
            </a:r>
          </a:p>
          <a:p>
            <a:r>
              <a:rPr lang="pt-BR" dirty="0" smtClean="0"/>
              <a:t>g=t5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16151" y="1556684"/>
            <a:ext cx="288215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h:=t1</a:t>
            </a:r>
          </a:p>
          <a:p>
            <a:r>
              <a:rPr lang="pt-BR" sz="2800" dirty="0" smtClean="0"/>
              <a:t>t6 := j + a</a:t>
            </a:r>
          </a:p>
          <a:p>
            <a:r>
              <a:rPr lang="pt-BR" sz="2800" dirty="0" smtClean="0"/>
              <a:t>a:=t6 </a:t>
            </a:r>
          </a:p>
          <a:p>
            <a:r>
              <a:rPr lang="pt-BR" sz="2800" dirty="0" smtClean="0"/>
              <a:t>k:=t2 </a:t>
            </a:r>
          </a:p>
          <a:p>
            <a:r>
              <a:rPr lang="pt-BR" sz="2800" dirty="0" smtClean="0"/>
              <a:t>i:=t3</a:t>
            </a:r>
          </a:p>
          <a:p>
            <a:r>
              <a:rPr lang="pt-BR" sz="2800" dirty="0" smtClean="0"/>
              <a:t>a:=t5</a:t>
            </a:r>
          </a:p>
          <a:p>
            <a:r>
              <a:rPr lang="pt-BR" sz="2800" dirty="0" smtClean="0"/>
              <a:t>if m &amp; n goto L2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4296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463988" y="336176"/>
            <a:ext cx="28328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 smtClean="0">
                <a:solidFill>
                  <a:srgbClr val="FF0000"/>
                </a:solidFill>
              </a:rPr>
              <a:t>t1 := a + b</a:t>
            </a:r>
          </a:p>
          <a:p>
            <a:r>
              <a:rPr lang="pt-BR" sz="2200" dirty="0" smtClean="0"/>
              <a:t>c:=t1 </a:t>
            </a:r>
          </a:p>
          <a:p>
            <a:r>
              <a:rPr lang="pt-BR" sz="2200" dirty="0" smtClean="0">
                <a:solidFill>
                  <a:schemeClr val="accent6"/>
                </a:solidFill>
              </a:rPr>
              <a:t>t2 := m &amp; n</a:t>
            </a:r>
          </a:p>
          <a:p>
            <a:r>
              <a:rPr lang="pt-BR" sz="2200" dirty="0" smtClean="0"/>
              <a:t>d=t2 </a:t>
            </a:r>
          </a:p>
          <a:p>
            <a:r>
              <a:rPr lang="pt-BR" sz="2200" dirty="0" smtClean="0">
                <a:solidFill>
                  <a:schemeClr val="accent5"/>
                </a:solidFill>
              </a:rPr>
              <a:t>t3 := b + d </a:t>
            </a:r>
          </a:p>
          <a:p>
            <a:r>
              <a:rPr lang="pt-BR" sz="2200" dirty="0"/>
              <a:t>e</a:t>
            </a:r>
            <a:r>
              <a:rPr lang="pt-BR" sz="2200" dirty="0" smtClean="0"/>
              <a:t>=t3</a:t>
            </a:r>
          </a:p>
          <a:p>
            <a:r>
              <a:rPr lang="pt-BR" sz="2200" dirty="0" smtClean="0"/>
              <a:t>f=t1</a:t>
            </a:r>
          </a:p>
          <a:p>
            <a:r>
              <a:rPr lang="pt-BR" sz="2200" dirty="0" smtClean="0">
                <a:solidFill>
                  <a:schemeClr val="accent2"/>
                </a:solidFill>
              </a:rPr>
              <a:t>t5 := -b</a:t>
            </a:r>
          </a:p>
          <a:p>
            <a:r>
              <a:rPr lang="pt-BR" sz="2200" dirty="0" smtClean="0"/>
              <a:t>g=t5 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5674657" y="4071284"/>
            <a:ext cx="288215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/>
              <a:t>h:=t1</a:t>
            </a:r>
          </a:p>
          <a:p>
            <a:r>
              <a:rPr lang="pt-BR" sz="2200" dirty="0" smtClean="0"/>
              <a:t>t6 := j + a</a:t>
            </a:r>
          </a:p>
          <a:p>
            <a:r>
              <a:rPr lang="pt-BR" sz="2200" dirty="0" smtClean="0"/>
              <a:t>a:=t6 </a:t>
            </a:r>
          </a:p>
          <a:p>
            <a:r>
              <a:rPr lang="pt-BR" sz="2200" dirty="0" smtClean="0"/>
              <a:t>k:=t2 </a:t>
            </a:r>
          </a:p>
          <a:p>
            <a:r>
              <a:rPr lang="pt-BR" sz="2200" dirty="0" smtClean="0"/>
              <a:t>i:=t3</a:t>
            </a:r>
          </a:p>
          <a:p>
            <a:r>
              <a:rPr lang="pt-BR" sz="2200" dirty="0" smtClean="0"/>
              <a:t>a:=t5</a:t>
            </a:r>
          </a:p>
          <a:p>
            <a:r>
              <a:rPr lang="pt-BR" sz="2200" dirty="0" smtClean="0"/>
              <a:t>if m &amp; n goto L2</a:t>
            </a:r>
            <a:endParaRPr lang="pt-BR" sz="2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58190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en-IN" dirty="0" smtClean="0"/>
          </a:p>
          <a:p>
            <a:r>
              <a:rPr lang="pt-BR" dirty="0" smtClean="0"/>
              <a:t>c := a + b </a:t>
            </a:r>
          </a:p>
          <a:p>
            <a:r>
              <a:rPr lang="pt-BR" dirty="0" smtClean="0"/>
              <a:t>d := m &amp; n </a:t>
            </a:r>
          </a:p>
          <a:p>
            <a:r>
              <a:rPr lang="pt-BR" dirty="0" smtClean="0"/>
              <a:t>e := b + d </a:t>
            </a:r>
          </a:p>
          <a:p>
            <a:r>
              <a:rPr lang="pt-BR" dirty="0" smtClean="0"/>
              <a:t>f := a + b </a:t>
            </a:r>
          </a:p>
          <a:p>
            <a:r>
              <a:rPr lang="pt-BR" dirty="0" smtClean="0"/>
              <a:t>g := -b </a:t>
            </a:r>
          </a:p>
          <a:p>
            <a:r>
              <a:rPr lang="pt-BR" dirty="0" smtClean="0"/>
              <a:t>h := b + a </a:t>
            </a:r>
          </a:p>
          <a:p>
            <a:r>
              <a:rPr lang="pt-BR" dirty="0" smtClean="0"/>
              <a:t>a := j + a </a:t>
            </a:r>
          </a:p>
          <a:p>
            <a:r>
              <a:rPr lang="pt-BR" dirty="0" smtClean="0"/>
              <a:t>k := m &amp; n </a:t>
            </a:r>
          </a:p>
          <a:p>
            <a:r>
              <a:rPr lang="pt-BR" dirty="0" smtClean="0"/>
              <a:t>j := b + d </a:t>
            </a:r>
          </a:p>
          <a:p>
            <a:r>
              <a:rPr lang="pt-BR" dirty="0" smtClean="0"/>
              <a:t>a := -b </a:t>
            </a:r>
          </a:p>
          <a:p>
            <a:r>
              <a:rPr lang="pt-BR" dirty="0" smtClean="0"/>
              <a:t>if m &amp; n goto L2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CSE leaves extra temporaries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remove this by running copy propagation by </a:t>
            </a:r>
            <a:r>
              <a:rPr lang="en-US" dirty="0" smtClean="0"/>
              <a:t>replacing the occurrences of targets of direct assignments with their values.</a:t>
            </a:r>
          </a:p>
          <a:p>
            <a:r>
              <a:rPr lang="en-US" dirty="0" smtClean="0"/>
              <a:t>A direct assignment is an instruction of the form x = y, which simply assigns the value of y to x.</a:t>
            </a:r>
          </a:p>
          <a:p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988" y="96184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57518" y="1559859"/>
            <a:ext cx="28328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 smtClean="0">
                <a:solidFill>
                  <a:srgbClr val="FF0000"/>
                </a:solidFill>
              </a:rPr>
              <a:t>t1 := a + b</a:t>
            </a:r>
          </a:p>
          <a:p>
            <a:r>
              <a:rPr lang="pt-BR" sz="2200" dirty="0" smtClean="0"/>
              <a:t>c:=t1 </a:t>
            </a:r>
          </a:p>
          <a:p>
            <a:r>
              <a:rPr lang="pt-BR" sz="2200" dirty="0" smtClean="0">
                <a:solidFill>
                  <a:schemeClr val="accent6"/>
                </a:solidFill>
              </a:rPr>
              <a:t>t2 := m &amp; n</a:t>
            </a:r>
          </a:p>
          <a:p>
            <a:r>
              <a:rPr lang="pt-BR" sz="2200" dirty="0" smtClean="0"/>
              <a:t>d=t2 </a:t>
            </a:r>
          </a:p>
          <a:p>
            <a:r>
              <a:rPr lang="pt-BR" sz="2200" dirty="0" smtClean="0">
                <a:solidFill>
                  <a:schemeClr val="accent5"/>
                </a:solidFill>
              </a:rPr>
              <a:t>t3 := b + d </a:t>
            </a:r>
          </a:p>
          <a:p>
            <a:r>
              <a:rPr lang="pt-BR" sz="2200" dirty="0"/>
              <a:t>e</a:t>
            </a:r>
            <a:r>
              <a:rPr lang="pt-BR" sz="2200" dirty="0" smtClean="0"/>
              <a:t>=t3</a:t>
            </a:r>
          </a:p>
          <a:p>
            <a:r>
              <a:rPr lang="pt-BR" sz="2200" dirty="0" smtClean="0"/>
              <a:t>f=t1</a:t>
            </a:r>
          </a:p>
          <a:p>
            <a:r>
              <a:rPr lang="pt-BR" sz="2200" dirty="0" smtClean="0">
                <a:solidFill>
                  <a:schemeClr val="accent2"/>
                </a:solidFill>
              </a:rPr>
              <a:t>t5 := -b</a:t>
            </a:r>
          </a:p>
          <a:p>
            <a:r>
              <a:rPr lang="pt-BR" sz="2200" dirty="0" smtClean="0"/>
              <a:t>g=t5 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87589" y="1559859"/>
            <a:ext cx="28328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 smtClean="0">
                <a:solidFill>
                  <a:srgbClr val="FF0000"/>
                </a:solidFill>
              </a:rPr>
              <a:t>t1 := a + b</a:t>
            </a:r>
          </a:p>
          <a:p>
            <a:r>
              <a:rPr lang="pt-BR" sz="2200" dirty="0" smtClean="0"/>
              <a:t>c:=t1 </a:t>
            </a:r>
          </a:p>
          <a:p>
            <a:r>
              <a:rPr lang="pt-BR" sz="2200" dirty="0" smtClean="0">
                <a:solidFill>
                  <a:schemeClr val="accent6"/>
                </a:solidFill>
              </a:rPr>
              <a:t>t2 := m &amp; n</a:t>
            </a:r>
          </a:p>
          <a:p>
            <a:r>
              <a:rPr lang="pt-BR" sz="2200" dirty="0" smtClean="0"/>
              <a:t>d=t2 </a:t>
            </a:r>
          </a:p>
          <a:p>
            <a:r>
              <a:rPr lang="pt-BR" sz="2200" dirty="0" smtClean="0">
                <a:solidFill>
                  <a:schemeClr val="accent5"/>
                </a:solidFill>
              </a:rPr>
              <a:t>t3 := b + d </a:t>
            </a:r>
          </a:p>
          <a:p>
            <a:r>
              <a:rPr lang="pt-BR" sz="2200" dirty="0"/>
              <a:t>e</a:t>
            </a:r>
            <a:r>
              <a:rPr lang="pt-BR" sz="2200" dirty="0" smtClean="0"/>
              <a:t>=t3</a:t>
            </a:r>
          </a:p>
          <a:p>
            <a:r>
              <a:rPr lang="pt-BR" sz="2200" u="sng" dirty="0" smtClean="0">
                <a:solidFill>
                  <a:srgbClr val="002060"/>
                </a:solidFill>
              </a:rPr>
              <a:t>f=c</a:t>
            </a:r>
          </a:p>
          <a:p>
            <a:r>
              <a:rPr lang="pt-BR" sz="2200" dirty="0" smtClean="0">
                <a:solidFill>
                  <a:schemeClr val="accent2"/>
                </a:solidFill>
              </a:rPr>
              <a:t>t5 := -b</a:t>
            </a:r>
          </a:p>
          <a:p>
            <a:r>
              <a:rPr lang="pt-BR" sz="2200" dirty="0" smtClean="0"/>
              <a:t>g=t5 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3023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3732</Words>
  <Application>Microsoft Office PowerPoint</Application>
  <PresentationFormat>Widescreen</PresentationFormat>
  <Paragraphs>1845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Wingdings</vt:lpstr>
      <vt:lpstr>Office Theme</vt:lpstr>
      <vt:lpstr>Data flow analysis</vt:lpstr>
      <vt:lpstr>Example of Common sub expression</vt:lpstr>
      <vt:lpstr>PowerPoint Presentation</vt:lpstr>
      <vt:lpstr>PowerPoint Presentation</vt:lpstr>
      <vt:lpstr>Compare values of temporary with each other</vt:lpstr>
      <vt:lpstr>Remove re occurring temporaries replace with previous temporary which was found equal to it</vt:lpstr>
      <vt:lpstr>PowerPoint Presentation</vt:lpstr>
      <vt:lpstr>CSE leaves extra temporaries </vt:lpstr>
      <vt:lpstr>PowerPoint Presentation</vt:lpstr>
      <vt:lpstr>PowerPoint Presentation</vt:lpstr>
      <vt:lpstr>PowerPoint Presentation</vt:lpstr>
      <vt:lpstr>Dead code elimination</vt:lpstr>
      <vt:lpstr>Can we replace this?</vt:lpstr>
      <vt:lpstr>We need to do analysis across basic blocks for such optimizations</vt:lpstr>
      <vt:lpstr>PowerPoint Presentation</vt:lpstr>
      <vt:lpstr>Data flow analysis</vt:lpstr>
      <vt:lpstr>PowerPoint Presentation</vt:lpstr>
      <vt:lpstr>PowerPoint Presentation</vt:lpstr>
      <vt:lpstr>Forward and backward analysis</vt:lpstr>
      <vt:lpstr>Reaching definitions</vt:lpstr>
      <vt:lpstr>Constant propagation with reaching definition</vt:lpstr>
      <vt:lpstr>Calculating reaching definitions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flow equation</vt:lpstr>
      <vt:lpstr>Computing equations</vt:lpstr>
      <vt:lpstr>Algorithm</vt:lpstr>
      <vt:lpstr>Liveness analysis</vt:lpstr>
      <vt:lpstr>Data flow computations</vt:lpstr>
      <vt:lpstr>Liveness analysis algorithm</vt:lpstr>
      <vt:lpstr>Assignment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analysis</dc:title>
  <dc:creator>Bilal Haider</dc:creator>
  <cp:lastModifiedBy>Bilal Haider</cp:lastModifiedBy>
  <cp:revision>28</cp:revision>
  <dcterms:created xsi:type="dcterms:W3CDTF">2020-05-11T02:56:45Z</dcterms:created>
  <dcterms:modified xsi:type="dcterms:W3CDTF">2021-12-21T06:23:11Z</dcterms:modified>
</cp:coreProperties>
</file>