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8" r:id="rId4"/>
    <p:sldId id="259" r:id="rId5"/>
    <p:sldId id="262" r:id="rId6"/>
    <p:sldId id="265" r:id="rId7"/>
    <p:sldId id="264" r:id="rId8"/>
    <p:sldId id="263" r:id="rId9"/>
    <p:sldId id="266" r:id="rId10"/>
    <p:sldId id="309" r:id="rId11"/>
    <p:sldId id="267" r:id="rId12"/>
    <p:sldId id="268" r:id="rId13"/>
    <p:sldId id="260" r:id="rId14"/>
    <p:sldId id="261" r:id="rId15"/>
    <p:sldId id="271" r:id="rId16"/>
    <p:sldId id="269" r:id="rId17"/>
    <p:sldId id="272" r:id="rId18"/>
    <p:sldId id="270"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6" r:id="rId41"/>
    <p:sldId id="298" r:id="rId42"/>
    <p:sldId id="299" r:id="rId43"/>
    <p:sldId id="300" r:id="rId44"/>
    <p:sldId id="295" r:id="rId45"/>
    <p:sldId id="301" r:id="rId46"/>
    <p:sldId id="302" r:id="rId47"/>
    <p:sldId id="303" r:id="rId48"/>
    <p:sldId id="304" r:id="rId49"/>
    <p:sldId id="305" r:id="rId50"/>
    <p:sldId id="307" r:id="rId51"/>
    <p:sldId id="308" r:id="rId52"/>
    <p:sldId id="30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48E8DA-5B71-411B-9E83-0AD9C8F10523}" type="datetimeFigureOut">
              <a:rPr lang="en-US" smtClean="0"/>
              <a:t>5/18/2020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7BFCF-4998-466A-8E0E-B8D5AB4C26D0}" type="slidenum">
              <a:rPr lang="en-US" smtClean="0"/>
              <a:t>‹#›</a:t>
            </a:fld>
            <a:endParaRPr lang="en-US"/>
          </a:p>
        </p:txBody>
      </p:sp>
    </p:spTree>
    <p:extLst>
      <p:ext uri="{BB962C8B-B14F-4D97-AF65-F5344CB8AC3E}">
        <p14:creationId xmlns:p14="http://schemas.microsoft.com/office/powerpoint/2010/main" val="3986004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4EDF4D-42C1-4535-9407-EE3606BABCB7}" type="slidenum">
              <a:rPr lang="en-US" smtClean="0"/>
              <a:t>51</a:t>
            </a:fld>
            <a:endParaRPr lang="en-US"/>
          </a:p>
        </p:txBody>
      </p:sp>
    </p:spTree>
    <p:extLst>
      <p:ext uri="{BB962C8B-B14F-4D97-AF65-F5344CB8AC3E}">
        <p14:creationId xmlns:p14="http://schemas.microsoft.com/office/powerpoint/2010/main" val="2612384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DA0D76-AA50-4916-ACA4-02DCFD20C521}"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D5C5B-B168-4AE6-843E-8AC1D4C75EA2}" type="slidenum">
              <a:rPr lang="en-US" smtClean="0"/>
              <a:t>‹#›</a:t>
            </a:fld>
            <a:endParaRPr lang="en-US"/>
          </a:p>
        </p:txBody>
      </p:sp>
    </p:spTree>
    <p:extLst>
      <p:ext uri="{BB962C8B-B14F-4D97-AF65-F5344CB8AC3E}">
        <p14:creationId xmlns:p14="http://schemas.microsoft.com/office/powerpoint/2010/main" val="3991624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DA0D76-AA50-4916-ACA4-02DCFD20C521}"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D5C5B-B168-4AE6-843E-8AC1D4C75EA2}" type="slidenum">
              <a:rPr lang="en-US" smtClean="0"/>
              <a:t>‹#›</a:t>
            </a:fld>
            <a:endParaRPr lang="en-US"/>
          </a:p>
        </p:txBody>
      </p:sp>
    </p:spTree>
    <p:extLst>
      <p:ext uri="{BB962C8B-B14F-4D97-AF65-F5344CB8AC3E}">
        <p14:creationId xmlns:p14="http://schemas.microsoft.com/office/powerpoint/2010/main" val="134174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DA0D76-AA50-4916-ACA4-02DCFD20C521}"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D5C5B-B168-4AE6-843E-8AC1D4C75EA2}" type="slidenum">
              <a:rPr lang="en-US" smtClean="0"/>
              <a:t>‹#›</a:t>
            </a:fld>
            <a:endParaRPr lang="en-US"/>
          </a:p>
        </p:txBody>
      </p:sp>
    </p:spTree>
    <p:extLst>
      <p:ext uri="{BB962C8B-B14F-4D97-AF65-F5344CB8AC3E}">
        <p14:creationId xmlns:p14="http://schemas.microsoft.com/office/powerpoint/2010/main" val="4268763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DA0D76-AA50-4916-ACA4-02DCFD20C521}"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D5C5B-B168-4AE6-843E-8AC1D4C75EA2}" type="slidenum">
              <a:rPr lang="en-US" smtClean="0"/>
              <a:t>‹#›</a:t>
            </a:fld>
            <a:endParaRPr lang="en-US"/>
          </a:p>
        </p:txBody>
      </p:sp>
    </p:spTree>
    <p:extLst>
      <p:ext uri="{BB962C8B-B14F-4D97-AF65-F5344CB8AC3E}">
        <p14:creationId xmlns:p14="http://schemas.microsoft.com/office/powerpoint/2010/main" val="4035185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DA0D76-AA50-4916-ACA4-02DCFD20C521}"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D5C5B-B168-4AE6-843E-8AC1D4C75EA2}" type="slidenum">
              <a:rPr lang="en-US" smtClean="0"/>
              <a:t>‹#›</a:t>
            </a:fld>
            <a:endParaRPr lang="en-US"/>
          </a:p>
        </p:txBody>
      </p:sp>
    </p:spTree>
    <p:extLst>
      <p:ext uri="{BB962C8B-B14F-4D97-AF65-F5344CB8AC3E}">
        <p14:creationId xmlns:p14="http://schemas.microsoft.com/office/powerpoint/2010/main" val="179282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DA0D76-AA50-4916-ACA4-02DCFD20C521}"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D5C5B-B168-4AE6-843E-8AC1D4C75EA2}" type="slidenum">
              <a:rPr lang="en-US" smtClean="0"/>
              <a:t>‹#›</a:t>
            </a:fld>
            <a:endParaRPr lang="en-US"/>
          </a:p>
        </p:txBody>
      </p:sp>
    </p:spTree>
    <p:extLst>
      <p:ext uri="{BB962C8B-B14F-4D97-AF65-F5344CB8AC3E}">
        <p14:creationId xmlns:p14="http://schemas.microsoft.com/office/powerpoint/2010/main" val="327387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DA0D76-AA50-4916-ACA4-02DCFD20C521}" type="datetimeFigureOut">
              <a:rPr lang="en-US" smtClean="0"/>
              <a:t>5/18/2020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3D5C5B-B168-4AE6-843E-8AC1D4C75EA2}" type="slidenum">
              <a:rPr lang="en-US" smtClean="0"/>
              <a:t>‹#›</a:t>
            </a:fld>
            <a:endParaRPr lang="en-US"/>
          </a:p>
        </p:txBody>
      </p:sp>
    </p:spTree>
    <p:extLst>
      <p:ext uri="{BB962C8B-B14F-4D97-AF65-F5344CB8AC3E}">
        <p14:creationId xmlns:p14="http://schemas.microsoft.com/office/powerpoint/2010/main" val="286803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DA0D76-AA50-4916-ACA4-02DCFD20C521}" type="datetimeFigureOut">
              <a:rPr lang="en-US" smtClean="0"/>
              <a:t>5/18/2020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3D5C5B-B168-4AE6-843E-8AC1D4C75EA2}" type="slidenum">
              <a:rPr lang="en-US" smtClean="0"/>
              <a:t>‹#›</a:t>
            </a:fld>
            <a:endParaRPr lang="en-US"/>
          </a:p>
        </p:txBody>
      </p:sp>
    </p:spTree>
    <p:extLst>
      <p:ext uri="{BB962C8B-B14F-4D97-AF65-F5344CB8AC3E}">
        <p14:creationId xmlns:p14="http://schemas.microsoft.com/office/powerpoint/2010/main" val="2843380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DA0D76-AA50-4916-ACA4-02DCFD20C521}" type="datetimeFigureOut">
              <a:rPr lang="en-US" smtClean="0"/>
              <a:t>5/18/2020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3D5C5B-B168-4AE6-843E-8AC1D4C75EA2}" type="slidenum">
              <a:rPr lang="en-US" smtClean="0"/>
              <a:t>‹#›</a:t>
            </a:fld>
            <a:endParaRPr lang="en-US"/>
          </a:p>
        </p:txBody>
      </p:sp>
    </p:spTree>
    <p:extLst>
      <p:ext uri="{BB962C8B-B14F-4D97-AF65-F5344CB8AC3E}">
        <p14:creationId xmlns:p14="http://schemas.microsoft.com/office/powerpoint/2010/main" val="407335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DA0D76-AA50-4916-ACA4-02DCFD20C521}"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D5C5B-B168-4AE6-843E-8AC1D4C75EA2}" type="slidenum">
              <a:rPr lang="en-US" smtClean="0"/>
              <a:t>‹#›</a:t>
            </a:fld>
            <a:endParaRPr lang="en-US"/>
          </a:p>
        </p:txBody>
      </p:sp>
    </p:spTree>
    <p:extLst>
      <p:ext uri="{BB962C8B-B14F-4D97-AF65-F5344CB8AC3E}">
        <p14:creationId xmlns:p14="http://schemas.microsoft.com/office/powerpoint/2010/main" val="418972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DA0D76-AA50-4916-ACA4-02DCFD20C521}"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D5C5B-B168-4AE6-843E-8AC1D4C75EA2}" type="slidenum">
              <a:rPr lang="en-US" smtClean="0"/>
              <a:t>‹#›</a:t>
            </a:fld>
            <a:endParaRPr lang="en-US"/>
          </a:p>
        </p:txBody>
      </p:sp>
    </p:spTree>
    <p:extLst>
      <p:ext uri="{BB962C8B-B14F-4D97-AF65-F5344CB8AC3E}">
        <p14:creationId xmlns:p14="http://schemas.microsoft.com/office/powerpoint/2010/main" val="3304984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DA0D76-AA50-4916-ACA4-02DCFD20C521}" type="datetimeFigureOut">
              <a:rPr lang="en-US" smtClean="0"/>
              <a:t>5/18/2020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D5C5B-B168-4AE6-843E-8AC1D4C75EA2}" type="slidenum">
              <a:rPr lang="en-US" smtClean="0"/>
              <a:t>‹#›</a:t>
            </a:fld>
            <a:endParaRPr lang="en-US"/>
          </a:p>
        </p:txBody>
      </p:sp>
    </p:spTree>
    <p:extLst>
      <p:ext uri="{BB962C8B-B14F-4D97-AF65-F5344CB8AC3E}">
        <p14:creationId xmlns:p14="http://schemas.microsoft.com/office/powerpoint/2010/main" val="3758827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eventhelix.com/RealtimeMantra/Basics/OptimizingCAndCPPCode.htm#Premature_optimization_is_the_root_of_all_evil" TargetMode="External"/><Relationship Id="rId2" Type="http://schemas.openxmlformats.org/officeDocument/2006/relationships/hyperlink" Target="http://valhalla.fcaglp.unlp.edu.ar/computacion/Manuales/Online/fnotes/ch1-10.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pages.cs.wisc.edu/~fischer/cs536.s06/course.hold/html/NOTES/4.SYNTAX-DIRECTED-TRANSLATION.html#ex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youtube.com/watch?v=GmSXXUu5qzQ&amp;list=PL0300FE43396456C1&amp;index=5" TargetMode="External"/><Relationship Id="rId2" Type="http://schemas.openxmlformats.org/officeDocument/2006/relationships/hyperlink" Target="https://en.wikipedia.org/wiki/Tomasulo_algorithm" TargetMode="External"/><Relationship Id="rId1" Type="http://schemas.openxmlformats.org/officeDocument/2006/relationships/slideLayout" Target="../slideLayouts/slideLayout2.xml"/><Relationship Id="rId4" Type="http://schemas.openxmlformats.org/officeDocument/2006/relationships/hyperlink" Target="https://www.youtube.com/watch?v=GmSXXUu5qzQ&amp;list=PL0300FE43396456C1&amp;index=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Machine dependent </a:t>
            </a:r>
            <a:r>
              <a:rPr lang="en-IN" dirty="0" smtClean="0"/>
              <a:t>Optimization</a:t>
            </a:r>
            <a:endParaRPr lang="en-US" dirty="0"/>
          </a:p>
        </p:txBody>
      </p:sp>
      <p:sp>
        <p:nvSpPr>
          <p:cNvPr id="3" name="Subtitle 2"/>
          <p:cNvSpPr>
            <a:spLocks noGrp="1"/>
          </p:cNvSpPr>
          <p:nvPr>
            <p:ph type="subTitle" idx="1"/>
          </p:nvPr>
        </p:nvSpPr>
        <p:spPr/>
        <p:txBody>
          <a:bodyPr/>
          <a:lstStyle/>
          <a:p>
            <a:r>
              <a:rPr lang="en-IN" dirty="0" smtClean="0"/>
              <a:t>foundation</a:t>
            </a:r>
            <a:endParaRPr lang="en-US" dirty="0"/>
          </a:p>
        </p:txBody>
      </p:sp>
    </p:spTree>
    <p:extLst>
      <p:ext uri="{BB962C8B-B14F-4D97-AF65-F5344CB8AC3E}">
        <p14:creationId xmlns:p14="http://schemas.microsoft.com/office/powerpoint/2010/main" val="2119093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4"/>
          <p:cNvSpPr/>
          <p:nvPr/>
        </p:nvSpPr>
        <p:spPr>
          <a:xfrm>
            <a:off x="1515036" y="2098718"/>
            <a:ext cx="6096000" cy="4247317"/>
          </a:xfrm>
          <a:prstGeom prst="rect">
            <a:avLst/>
          </a:prstGeom>
        </p:spPr>
        <p:txBody>
          <a:bodyPr>
            <a:spAutoFit/>
          </a:bodyPr>
          <a:lstStyle/>
          <a:p>
            <a:r>
              <a:rPr lang="en-US" dirty="0"/>
              <a:t>Microarchitecture   </a:t>
            </a:r>
            <a:r>
              <a:rPr lang="en-US" dirty="0" smtClean="0"/>
              <a:t>		Pipeline </a:t>
            </a:r>
            <a:r>
              <a:rPr lang="en-US" dirty="0"/>
              <a:t>stages</a:t>
            </a:r>
          </a:p>
          <a:p>
            <a:r>
              <a:rPr lang="en-US" dirty="0"/>
              <a:t>P5 (Pentium)             </a:t>
            </a:r>
            <a:r>
              <a:rPr lang="en-US" dirty="0" smtClean="0"/>
              <a:t>	5</a:t>
            </a:r>
            <a:endParaRPr lang="en-US" dirty="0"/>
          </a:p>
          <a:p>
            <a:r>
              <a:rPr lang="en-US" dirty="0"/>
              <a:t>P6 (Pentium 3)          </a:t>
            </a:r>
            <a:r>
              <a:rPr lang="en-US" dirty="0" smtClean="0"/>
              <a:t>	10</a:t>
            </a:r>
            <a:endParaRPr lang="en-US" dirty="0"/>
          </a:p>
          <a:p>
            <a:r>
              <a:rPr lang="en-US" dirty="0"/>
              <a:t>P6 (Pentium Pro)        </a:t>
            </a:r>
            <a:r>
              <a:rPr lang="en-US" dirty="0" smtClean="0"/>
              <a:t>	14</a:t>
            </a:r>
            <a:endParaRPr lang="en-US" dirty="0"/>
          </a:p>
          <a:p>
            <a:r>
              <a:rPr lang="en-US" dirty="0" err="1"/>
              <a:t>NetBurst</a:t>
            </a:r>
            <a:r>
              <a:rPr lang="en-US" dirty="0"/>
              <a:t> (Willamette)   </a:t>
            </a:r>
            <a:r>
              <a:rPr lang="en-US" dirty="0" smtClean="0"/>
              <a:t>	20</a:t>
            </a:r>
            <a:endParaRPr lang="en-US" dirty="0"/>
          </a:p>
          <a:p>
            <a:r>
              <a:rPr lang="en-US" dirty="0" err="1"/>
              <a:t>NetBurst</a:t>
            </a:r>
            <a:r>
              <a:rPr lang="en-US" dirty="0"/>
              <a:t> (Northwood)    </a:t>
            </a:r>
            <a:r>
              <a:rPr lang="en-US" dirty="0" smtClean="0"/>
              <a:t>	20</a:t>
            </a:r>
            <a:endParaRPr lang="en-US" dirty="0"/>
          </a:p>
          <a:p>
            <a:r>
              <a:rPr lang="en-US" dirty="0" err="1"/>
              <a:t>NetBurst</a:t>
            </a:r>
            <a:r>
              <a:rPr lang="en-US" dirty="0"/>
              <a:t> (Prescott)     </a:t>
            </a:r>
            <a:r>
              <a:rPr lang="en-US" dirty="0" smtClean="0"/>
              <a:t>	31</a:t>
            </a:r>
            <a:endParaRPr lang="en-US" dirty="0"/>
          </a:p>
          <a:p>
            <a:r>
              <a:rPr lang="en-US" dirty="0" err="1"/>
              <a:t>NetBurst</a:t>
            </a:r>
            <a:r>
              <a:rPr lang="en-US" dirty="0"/>
              <a:t> (Cedar Mill)   </a:t>
            </a:r>
            <a:r>
              <a:rPr lang="en-US" dirty="0" smtClean="0"/>
              <a:t>	31</a:t>
            </a:r>
            <a:endParaRPr lang="en-US" dirty="0"/>
          </a:p>
          <a:p>
            <a:r>
              <a:rPr lang="en-US" dirty="0"/>
              <a:t>Core    </a:t>
            </a:r>
            <a:r>
              <a:rPr lang="en-US" dirty="0" smtClean="0"/>
              <a:t>( core i3,i5 </a:t>
            </a:r>
            <a:r>
              <a:rPr lang="en-US" smtClean="0"/>
              <a:t>and i7s)       14</a:t>
            </a:r>
            <a:endParaRPr lang="en-US" dirty="0"/>
          </a:p>
          <a:p>
            <a:r>
              <a:rPr lang="en-US" dirty="0" err="1"/>
              <a:t>Bonnell</a:t>
            </a:r>
            <a:r>
              <a:rPr lang="en-US" dirty="0"/>
              <a:t>                 </a:t>
            </a:r>
            <a:r>
              <a:rPr lang="en-US" dirty="0" smtClean="0"/>
              <a:t>		16</a:t>
            </a:r>
            <a:endParaRPr lang="en-US" dirty="0"/>
          </a:p>
          <a:p>
            <a:r>
              <a:rPr lang="en-US" dirty="0"/>
              <a:t>Sandy Bridge            </a:t>
            </a:r>
            <a:r>
              <a:rPr lang="en-US" dirty="0" smtClean="0"/>
              <a:t>	14</a:t>
            </a:r>
            <a:endParaRPr lang="en-US" dirty="0"/>
          </a:p>
          <a:p>
            <a:r>
              <a:rPr lang="en-US" dirty="0" err="1"/>
              <a:t>Silvermont</a:t>
            </a:r>
            <a:r>
              <a:rPr lang="en-US" dirty="0"/>
              <a:t>              </a:t>
            </a:r>
            <a:r>
              <a:rPr lang="en-US" dirty="0" smtClean="0"/>
              <a:t>		14 </a:t>
            </a:r>
            <a:r>
              <a:rPr lang="en-US" dirty="0"/>
              <a:t>to 17</a:t>
            </a:r>
          </a:p>
          <a:p>
            <a:r>
              <a:rPr lang="en-US" dirty="0"/>
              <a:t>Haswell                 </a:t>
            </a:r>
            <a:r>
              <a:rPr lang="en-US" dirty="0" smtClean="0"/>
              <a:t>		14</a:t>
            </a:r>
            <a:endParaRPr lang="en-US" dirty="0"/>
          </a:p>
          <a:p>
            <a:r>
              <a:rPr lang="en-US" dirty="0" err="1"/>
              <a:t>Skylake</a:t>
            </a:r>
            <a:r>
              <a:rPr lang="en-US" dirty="0"/>
              <a:t>                 </a:t>
            </a:r>
            <a:r>
              <a:rPr lang="en-US" dirty="0" smtClean="0"/>
              <a:t>		14</a:t>
            </a:r>
            <a:endParaRPr lang="en-US" dirty="0"/>
          </a:p>
          <a:p>
            <a:r>
              <a:rPr lang="en-US" dirty="0" err="1"/>
              <a:t>Kabylake</a:t>
            </a:r>
            <a:r>
              <a:rPr lang="en-US" dirty="0"/>
              <a:t>                </a:t>
            </a:r>
            <a:r>
              <a:rPr lang="en-US" dirty="0" smtClean="0"/>
              <a:t>		14</a:t>
            </a:r>
            <a:endParaRPr lang="en-US" dirty="0"/>
          </a:p>
        </p:txBody>
      </p:sp>
    </p:spTree>
    <p:extLst>
      <p:ext uri="{BB962C8B-B14F-4D97-AF65-F5344CB8AC3E}">
        <p14:creationId xmlns:p14="http://schemas.microsoft.com/office/powerpoint/2010/main" val="3251555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Conflicts</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There </a:t>
            </a:r>
            <a:r>
              <a:rPr lang="en-US" dirty="0"/>
              <a:t>are some factors that cause the pipeline to deviate its normal performance. Some of these factors are given below</a:t>
            </a:r>
            <a:r>
              <a:rPr lang="en-US" dirty="0" smtClean="0"/>
              <a:t>:</a:t>
            </a:r>
            <a:endParaRPr lang="en-US" dirty="0"/>
          </a:p>
          <a:p>
            <a:r>
              <a:rPr lang="en-US" dirty="0" smtClean="0"/>
              <a:t>Timing </a:t>
            </a:r>
            <a:r>
              <a:rPr lang="en-US" dirty="0"/>
              <a:t>Variations</a:t>
            </a:r>
          </a:p>
          <a:p>
            <a:pPr lvl="1"/>
            <a:r>
              <a:rPr lang="en-US" dirty="0"/>
              <a:t>All stages cannot take same amount of time. This problem generally occurs in instruction processing where different instructions have different operand requirements and thus different processing </a:t>
            </a:r>
            <a:r>
              <a:rPr lang="en-US" dirty="0" smtClean="0"/>
              <a:t>time.</a:t>
            </a:r>
          </a:p>
          <a:p>
            <a:r>
              <a:rPr lang="en-US" dirty="0" smtClean="0"/>
              <a:t>Data </a:t>
            </a:r>
            <a:r>
              <a:rPr lang="en-US" dirty="0"/>
              <a:t>Hazards</a:t>
            </a:r>
          </a:p>
          <a:p>
            <a:pPr lvl="1"/>
            <a:r>
              <a:rPr lang="en-US" dirty="0"/>
              <a:t>When several instructions are in partial execution, and if they reference same data then the problem arises. We must ensure that next instruction does not attempt to access data before the current instruction, because this will lead to incorrect results.</a:t>
            </a:r>
          </a:p>
          <a:p>
            <a:endParaRPr lang="en-US" dirty="0"/>
          </a:p>
          <a:p>
            <a:endParaRPr lang="en-US" dirty="0"/>
          </a:p>
        </p:txBody>
      </p:sp>
    </p:spTree>
    <p:extLst>
      <p:ext uri="{BB962C8B-B14F-4D97-AF65-F5344CB8AC3E}">
        <p14:creationId xmlns:p14="http://schemas.microsoft.com/office/powerpoint/2010/main" val="38998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Branching</a:t>
            </a:r>
            <a:endParaRPr lang="en-US" dirty="0"/>
          </a:p>
          <a:p>
            <a:pPr lvl="1"/>
            <a:r>
              <a:rPr lang="en-US" dirty="0"/>
              <a:t>In order to fetch and execute the next instruction, we must know what that instruction is. If the present instruction is a conditional branch, and its result will lead us to the next instruction, then the next instruction may not be known until the current one is processed</a:t>
            </a:r>
            <a:r>
              <a:rPr lang="en-US" dirty="0" smtClean="0"/>
              <a:t>.</a:t>
            </a:r>
            <a:endParaRPr lang="en-US" dirty="0"/>
          </a:p>
          <a:p>
            <a:r>
              <a:rPr lang="en-US" dirty="0" smtClean="0"/>
              <a:t>Interrupts</a:t>
            </a:r>
            <a:endParaRPr lang="en-US" dirty="0"/>
          </a:p>
          <a:p>
            <a:pPr lvl="1"/>
            <a:r>
              <a:rPr lang="en-US" dirty="0"/>
              <a:t>Interrupts set unwanted instruction into the instruction stream. Interrupts effect the execution of instruction</a:t>
            </a:r>
            <a:r>
              <a:rPr lang="en-US" dirty="0" smtClean="0"/>
              <a:t>.</a:t>
            </a:r>
            <a:endParaRPr lang="en-US" dirty="0"/>
          </a:p>
          <a:p>
            <a:r>
              <a:rPr lang="en-US" dirty="0" smtClean="0"/>
              <a:t> </a:t>
            </a:r>
            <a:r>
              <a:rPr lang="en-US" dirty="0"/>
              <a:t>Data Dependency</a:t>
            </a:r>
          </a:p>
          <a:p>
            <a:pPr lvl="1"/>
            <a:r>
              <a:rPr lang="en-US" dirty="0"/>
              <a:t>It arises when an instruction depends upon the result of a previous instruction but this result is not yet available.</a:t>
            </a:r>
          </a:p>
        </p:txBody>
      </p:sp>
    </p:spTree>
    <p:extLst>
      <p:ext uri="{BB962C8B-B14F-4D97-AF65-F5344CB8AC3E}">
        <p14:creationId xmlns:p14="http://schemas.microsoft.com/office/powerpoint/2010/main" val="4213536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1" y="1223683"/>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endParaRPr lang="en-US" dirty="0"/>
          </a:p>
        </p:txBody>
      </p:sp>
      <p:sp>
        <p:nvSpPr>
          <p:cNvPr id="5" name="Rectangle 4"/>
          <p:cNvSpPr/>
          <p:nvPr/>
        </p:nvSpPr>
        <p:spPr>
          <a:xfrm>
            <a:off x="1609165" y="1223683"/>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US" dirty="0"/>
          </a:p>
        </p:txBody>
      </p:sp>
      <p:sp>
        <p:nvSpPr>
          <p:cNvPr id="6" name="Rectangle 5"/>
          <p:cNvSpPr/>
          <p:nvPr/>
        </p:nvSpPr>
        <p:spPr>
          <a:xfrm>
            <a:off x="2227729" y="1223683"/>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7" name="Rectangle 6"/>
          <p:cNvSpPr/>
          <p:nvPr/>
        </p:nvSpPr>
        <p:spPr>
          <a:xfrm>
            <a:off x="2846293" y="1223683"/>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a:t>
            </a:r>
            <a:endParaRPr lang="en-US" dirty="0"/>
          </a:p>
        </p:txBody>
      </p:sp>
      <p:sp>
        <p:nvSpPr>
          <p:cNvPr id="8" name="Rectangle 7"/>
          <p:cNvSpPr/>
          <p:nvPr/>
        </p:nvSpPr>
        <p:spPr>
          <a:xfrm>
            <a:off x="1577155" y="1593015"/>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endParaRPr lang="en-US" dirty="0"/>
          </a:p>
        </p:txBody>
      </p:sp>
      <p:sp>
        <p:nvSpPr>
          <p:cNvPr id="9" name="Rectangle 8"/>
          <p:cNvSpPr/>
          <p:nvPr/>
        </p:nvSpPr>
        <p:spPr>
          <a:xfrm>
            <a:off x="2195719" y="1627985"/>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US" dirty="0"/>
          </a:p>
        </p:txBody>
      </p:sp>
      <p:sp>
        <p:nvSpPr>
          <p:cNvPr id="10" name="Rectangle 9"/>
          <p:cNvSpPr/>
          <p:nvPr/>
        </p:nvSpPr>
        <p:spPr>
          <a:xfrm>
            <a:off x="2820031" y="1653989"/>
            <a:ext cx="1237128"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11" name="Rectangle 10"/>
          <p:cNvSpPr/>
          <p:nvPr/>
        </p:nvSpPr>
        <p:spPr>
          <a:xfrm>
            <a:off x="4083421" y="1649506"/>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a:t>
            </a:r>
            <a:endParaRPr lang="en-US" dirty="0"/>
          </a:p>
        </p:txBody>
      </p:sp>
      <p:sp>
        <p:nvSpPr>
          <p:cNvPr id="12" name="Rectangle 11"/>
          <p:cNvSpPr/>
          <p:nvPr/>
        </p:nvSpPr>
        <p:spPr>
          <a:xfrm>
            <a:off x="2232205" y="2069068"/>
            <a:ext cx="672451" cy="458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endParaRPr lang="en-US" dirty="0"/>
          </a:p>
        </p:txBody>
      </p:sp>
      <p:sp>
        <p:nvSpPr>
          <p:cNvPr id="13" name="Rectangle 12"/>
          <p:cNvSpPr/>
          <p:nvPr/>
        </p:nvSpPr>
        <p:spPr>
          <a:xfrm>
            <a:off x="2875474" y="2102224"/>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US" dirty="0"/>
          </a:p>
        </p:txBody>
      </p:sp>
      <p:sp>
        <p:nvSpPr>
          <p:cNvPr id="14" name="Rectangle 13"/>
          <p:cNvSpPr/>
          <p:nvPr/>
        </p:nvSpPr>
        <p:spPr>
          <a:xfrm>
            <a:off x="4077683" y="2069068"/>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15" name="Rectangle 14"/>
          <p:cNvSpPr/>
          <p:nvPr/>
        </p:nvSpPr>
        <p:spPr>
          <a:xfrm>
            <a:off x="4651862" y="2069069"/>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a:t>
            </a:r>
            <a:endParaRPr lang="en-US" dirty="0"/>
          </a:p>
        </p:txBody>
      </p:sp>
      <p:sp>
        <p:nvSpPr>
          <p:cNvPr id="17" name="TextBox 16"/>
          <p:cNvSpPr txBox="1"/>
          <p:nvPr/>
        </p:nvSpPr>
        <p:spPr>
          <a:xfrm>
            <a:off x="3433481" y="228182"/>
            <a:ext cx="3673891" cy="523220"/>
          </a:xfrm>
          <a:prstGeom prst="rect">
            <a:avLst/>
          </a:prstGeom>
          <a:noFill/>
        </p:spPr>
        <p:txBody>
          <a:bodyPr wrap="none" rtlCol="0">
            <a:spAutoFit/>
          </a:bodyPr>
          <a:lstStyle/>
          <a:p>
            <a:r>
              <a:rPr lang="en-IN" sz="2800" dirty="0" smtClean="0"/>
              <a:t>Simple execution model</a:t>
            </a:r>
            <a:endParaRPr lang="en-US" sz="2800" dirty="0"/>
          </a:p>
        </p:txBody>
      </p:sp>
      <p:sp>
        <p:nvSpPr>
          <p:cNvPr id="18" name="TextBox 17"/>
          <p:cNvSpPr txBox="1"/>
          <p:nvPr/>
        </p:nvSpPr>
        <p:spPr>
          <a:xfrm>
            <a:off x="990601" y="3402106"/>
            <a:ext cx="1338828" cy="523220"/>
          </a:xfrm>
          <a:prstGeom prst="rect">
            <a:avLst/>
          </a:prstGeom>
          <a:noFill/>
        </p:spPr>
        <p:txBody>
          <a:bodyPr wrap="none" rtlCol="0">
            <a:spAutoFit/>
          </a:bodyPr>
          <a:lstStyle/>
          <a:p>
            <a:r>
              <a:rPr lang="en-IN" sz="2800" dirty="0" smtClean="0"/>
              <a:t>Time </a:t>
            </a:r>
            <a:r>
              <a:rPr lang="en-IN" sz="2800" dirty="0" smtClean="0">
                <a:sym typeface="Wingdings" panose="05000000000000000000" pitchFamily="2" charset="2"/>
              </a:rPr>
              <a:t></a:t>
            </a:r>
            <a:endParaRPr lang="en-US" sz="2800" dirty="0"/>
          </a:p>
        </p:txBody>
      </p:sp>
      <p:sp>
        <p:nvSpPr>
          <p:cNvPr id="19" name="TextBox 18"/>
          <p:cNvSpPr txBox="1"/>
          <p:nvPr/>
        </p:nvSpPr>
        <p:spPr>
          <a:xfrm>
            <a:off x="99589" y="2079812"/>
            <a:ext cx="1024639" cy="369332"/>
          </a:xfrm>
          <a:prstGeom prst="rect">
            <a:avLst/>
          </a:prstGeom>
          <a:noFill/>
        </p:spPr>
        <p:txBody>
          <a:bodyPr wrap="none" rtlCol="0">
            <a:spAutoFit/>
          </a:bodyPr>
          <a:lstStyle/>
          <a:p>
            <a:r>
              <a:rPr lang="en-IN" dirty="0" smtClean="0"/>
              <a:t>Ins 3 b=a</a:t>
            </a:r>
            <a:endParaRPr lang="en-US" dirty="0"/>
          </a:p>
        </p:txBody>
      </p:sp>
      <p:sp>
        <p:nvSpPr>
          <p:cNvPr id="20" name="TextBox 19"/>
          <p:cNvSpPr txBox="1"/>
          <p:nvPr/>
        </p:nvSpPr>
        <p:spPr>
          <a:xfrm>
            <a:off x="32355" y="1653989"/>
            <a:ext cx="1401999" cy="369332"/>
          </a:xfrm>
          <a:prstGeom prst="rect">
            <a:avLst/>
          </a:prstGeom>
          <a:noFill/>
        </p:spPr>
        <p:txBody>
          <a:bodyPr wrap="square" rtlCol="0">
            <a:spAutoFit/>
          </a:bodyPr>
          <a:lstStyle/>
          <a:p>
            <a:r>
              <a:rPr lang="en-IN" dirty="0" smtClean="0"/>
              <a:t>Ins 2 a*4</a:t>
            </a:r>
            <a:endParaRPr lang="en-US" dirty="0"/>
          </a:p>
        </p:txBody>
      </p:sp>
      <p:sp>
        <p:nvSpPr>
          <p:cNvPr id="21" name="TextBox 20"/>
          <p:cNvSpPr txBox="1"/>
          <p:nvPr/>
        </p:nvSpPr>
        <p:spPr>
          <a:xfrm>
            <a:off x="4384" y="1249688"/>
            <a:ext cx="1029449" cy="369332"/>
          </a:xfrm>
          <a:prstGeom prst="rect">
            <a:avLst/>
          </a:prstGeom>
          <a:noFill/>
        </p:spPr>
        <p:txBody>
          <a:bodyPr wrap="none" rtlCol="0">
            <a:spAutoFit/>
          </a:bodyPr>
          <a:lstStyle/>
          <a:p>
            <a:r>
              <a:rPr lang="en-IN" dirty="0" smtClean="0"/>
              <a:t>Ins 1:a=1</a:t>
            </a:r>
            <a:endParaRPr lang="en-US" dirty="0"/>
          </a:p>
        </p:txBody>
      </p:sp>
      <p:sp>
        <p:nvSpPr>
          <p:cNvPr id="22" name="Rectangle 21"/>
          <p:cNvSpPr/>
          <p:nvPr/>
        </p:nvSpPr>
        <p:spPr>
          <a:xfrm>
            <a:off x="3155575" y="4173071"/>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3774139" y="4243009"/>
            <a:ext cx="819712" cy="369332"/>
          </a:xfrm>
          <a:prstGeom prst="rect">
            <a:avLst/>
          </a:prstGeom>
          <a:noFill/>
        </p:spPr>
        <p:txBody>
          <a:bodyPr wrap="none" rtlCol="0">
            <a:spAutoFit/>
          </a:bodyPr>
          <a:lstStyle/>
          <a:p>
            <a:r>
              <a:rPr lang="en-IN" dirty="0" smtClean="0"/>
              <a:t>1 cycle</a:t>
            </a:r>
            <a:endParaRPr lang="en-US" dirty="0"/>
          </a:p>
        </p:txBody>
      </p:sp>
      <p:sp>
        <p:nvSpPr>
          <p:cNvPr id="2" name="TextBox 1"/>
          <p:cNvSpPr txBox="1"/>
          <p:nvPr/>
        </p:nvSpPr>
        <p:spPr>
          <a:xfrm>
            <a:off x="3464857" y="697470"/>
            <a:ext cx="4384662" cy="369332"/>
          </a:xfrm>
          <a:prstGeom prst="rect">
            <a:avLst/>
          </a:prstGeom>
          <a:noFill/>
        </p:spPr>
        <p:txBody>
          <a:bodyPr wrap="none" rtlCol="0">
            <a:spAutoFit/>
          </a:bodyPr>
          <a:lstStyle/>
          <a:p>
            <a:r>
              <a:rPr lang="en-IN" dirty="0" smtClean="0"/>
              <a:t>Not all instruction take same time to execute</a:t>
            </a:r>
            <a:endParaRPr lang="en-US" dirty="0"/>
          </a:p>
        </p:txBody>
      </p:sp>
    </p:spTree>
    <p:extLst>
      <p:ext uri="{BB962C8B-B14F-4D97-AF65-F5344CB8AC3E}">
        <p14:creationId xmlns:p14="http://schemas.microsoft.com/office/powerpoint/2010/main" val="2263962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dependencies</a:t>
            </a:r>
            <a:endParaRPr lang="en-US" dirty="0"/>
          </a:p>
        </p:txBody>
      </p:sp>
      <p:sp>
        <p:nvSpPr>
          <p:cNvPr id="3" name="Content Placeholder 2"/>
          <p:cNvSpPr>
            <a:spLocks noGrp="1"/>
          </p:cNvSpPr>
          <p:nvPr>
            <p:ph idx="1"/>
          </p:nvPr>
        </p:nvSpPr>
        <p:spPr/>
        <p:txBody>
          <a:bodyPr/>
          <a:lstStyle/>
          <a:p>
            <a:pPr algn="just"/>
            <a:r>
              <a:rPr lang="en-IN" dirty="0" smtClean="0"/>
              <a:t>These factors lead to pipeline stalls.</a:t>
            </a:r>
          </a:p>
          <a:p>
            <a:pPr algn="just"/>
            <a:r>
              <a:rPr lang="en-IN" dirty="0" smtClean="0"/>
              <a:t>We can reduce stalls by scheduling instructions</a:t>
            </a:r>
          </a:p>
          <a:p>
            <a:pPr algn="just"/>
            <a:r>
              <a:rPr lang="en-IN" dirty="0" smtClean="0"/>
              <a:t>But </a:t>
            </a:r>
            <a:r>
              <a:rPr lang="en-US" dirty="0"/>
              <a:t>If two instructions access the same variable they can be dependent, </a:t>
            </a:r>
            <a:r>
              <a:rPr lang="en-US" dirty="0" smtClean="0"/>
              <a:t>order </a:t>
            </a:r>
            <a:r>
              <a:rPr lang="en-US" dirty="0"/>
              <a:t>of execution cannot be reversed </a:t>
            </a:r>
            <a:endParaRPr lang="en-US" dirty="0" smtClean="0"/>
          </a:p>
          <a:p>
            <a:pPr lvl="1" algn="just"/>
            <a:r>
              <a:rPr lang="en-IN" dirty="0" smtClean="0"/>
              <a:t>Read after write</a:t>
            </a:r>
          </a:p>
          <a:p>
            <a:pPr lvl="1" algn="just"/>
            <a:r>
              <a:rPr lang="en-IN" dirty="0" smtClean="0"/>
              <a:t>Write after read</a:t>
            </a:r>
          </a:p>
          <a:p>
            <a:pPr lvl="1" algn="just"/>
            <a:r>
              <a:rPr lang="en-IN" dirty="0" smtClean="0"/>
              <a:t>Write after write</a:t>
            </a:r>
          </a:p>
          <a:p>
            <a:pPr algn="just"/>
            <a:endParaRPr lang="en-US" dirty="0"/>
          </a:p>
          <a:p>
            <a:pPr algn="just"/>
            <a:endParaRPr lang="en-IN" dirty="0" smtClean="0"/>
          </a:p>
        </p:txBody>
      </p:sp>
    </p:spTree>
    <p:extLst>
      <p:ext uri="{BB962C8B-B14F-4D97-AF65-F5344CB8AC3E}">
        <p14:creationId xmlns:p14="http://schemas.microsoft.com/office/powerpoint/2010/main" val="292370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 DU chains: </a:t>
            </a:r>
            <a:r>
              <a:rPr lang="en-US" dirty="0" err="1"/>
              <a:t>def</a:t>
            </a:r>
            <a:r>
              <a:rPr lang="en-US" dirty="0"/>
              <a:t>-use chains (link each </a:t>
            </a:r>
            <a:r>
              <a:rPr lang="en-US" dirty="0" err="1"/>
              <a:t>defs</a:t>
            </a:r>
            <a:r>
              <a:rPr lang="en-US" dirty="0"/>
              <a:t> to uses) </a:t>
            </a:r>
            <a:r>
              <a:rPr lang="en-US" dirty="0" smtClean="0"/>
              <a:t>I</a:t>
            </a:r>
          </a:p>
          <a:p>
            <a:pPr lvl="1"/>
            <a:r>
              <a:rPr lang="en-US" dirty="0" smtClean="0"/>
              <a:t> Fast </a:t>
            </a:r>
            <a:r>
              <a:rPr lang="en-US" dirty="0"/>
              <a:t>to get data dependencies </a:t>
            </a:r>
            <a:endParaRPr lang="en-US" dirty="0" smtClean="0"/>
          </a:p>
          <a:p>
            <a:pPr lvl="1"/>
            <a:r>
              <a:rPr lang="en-US" dirty="0" smtClean="0"/>
              <a:t> </a:t>
            </a:r>
            <a:r>
              <a:rPr lang="en-US" dirty="0"/>
              <a:t>M</a:t>
            </a:r>
            <a:r>
              <a:rPr lang="en-US" dirty="0" smtClean="0"/>
              <a:t>ust </a:t>
            </a:r>
            <a:r>
              <a:rPr lang="en-US" dirty="0"/>
              <a:t>be computed and updated, space overhead I </a:t>
            </a:r>
            <a:endParaRPr lang="en-US" dirty="0" smtClean="0"/>
          </a:p>
          <a:p>
            <a:r>
              <a:rPr lang="en-US" dirty="0" smtClean="0"/>
              <a:t>SSA</a:t>
            </a:r>
            <a:r>
              <a:rPr lang="en-US" dirty="0"/>
              <a:t>: static single assignment </a:t>
            </a:r>
            <a:endParaRPr lang="en-US" dirty="0" smtClean="0"/>
          </a:p>
          <a:p>
            <a:r>
              <a:rPr lang="en-US" dirty="0" smtClean="0"/>
              <a:t>Each </a:t>
            </a:r>
            <a:r>
              <a:rPr lang="en-US" dirty="0"/>
              <a:t>value produced in the program is represented using a </a:t>
            </a:r>
            <a:r>
              <a:rPr lang="en-US" dirty="0" smtClean="0"/>
              <a:t>variable</a:t>
            </a:r>
          </a:p>
          <a:p>
            <a:r>
              <a:rPr lang="en-US" dirty="0" smtClean="0"/>
              <a:t>Allow </a:t>
            </a:r>
            <a:r>
              <a:rPr lang="en-US" dirty="0"/>
              <a:t>analyses and transformations to be simpler and more </a:t>
            </a:r>
            <a:r>
              <a:rPr lang="en-US" dirty="0" smtClean="0"/>
              <a:t>eﬃcient</a:t>
            </a:r>
          </a:p>
          <a:p>
            <a:r>
              <a:rPr lang="en-US" dirty="0" smtClean="0"/>
              <a:t>May </a:t>
            </a:r>
            <a:r>
              <a:rPr lang="en-US" dirty="0"/>
              <a:t>not be executable (requires extra translations to and from); space and time overhead </a:t>
            </a:r>
          </a:p>
          <a:p>
            <a:r>
              <a:rPr lang="en-US" dirty="0" smtClean="0"/>
              <a:t>PDG</a:t>
            </a:r>
            <a:r>
              <a:rPr lang="en-US" dirty="0"/>
              <a:t>: program dependence graphs </a:t>
            </a:r>
            <a:endParaRPr lang="en-US" dirty="0" smtClean="0"/>
          </a:p>
          <a:p>
            <a:r>
              <a:rPr lang="en-US" dirty="0" smtClean="0"/>
              <a:t>Data </a:t>
            </a:r>
            <a:r>
              <a:rPr lang="en-US" dirty="0"/>
              <a:t>dependence graphs </a:t>
            </a:r>
          </a:p>
          <a:p>
            <a:r>
              <a:rPr lang="en-US" dirty="0" smtClean="0"/>
              <a:t>Node </a:t>
            </a:r>
            <a:r>
              <a:rPr lang="en-US" dirty="0"/>
              <a:t>is the statement, edge is the dependency relation </a:t>
            </a:r>
          </a:p>
        </p:txBody>
      </p:sp>
    </p:spTree>
    <p:extLst>
      <p:ext uri="{BB962C8B-B14F-4D97-AF65-F5344CB8AC3E}">
        <p14:creationId xmlns:p14="http://schemas.microsoft.com/office/powerpoint/2010/main" val="2583545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Finding dependencies</a:t>
            </a:r>
            <a:endParaRPr lang="en-US" dirty="0"/>
          </a:p>
        </p:txBody>
      </p:sp>
      <p:sp>
        <p:nvSpPr>
          <p:cNvPr id="3" name="Content Placeholder 2"/>
          <p:cNvSpPr>
            <a:spLocks noGrp="1"/>
          </p:cNvSpPr>
          <p:nvPr>
            <p:ph idx="1"/>
          </p:nvPr>
        </p:nvSpPr>
        <p:spPr/>
        <p:txBody>
          <a:bodyPr/>
          <a:lstStyle/>
          <a:p>
            <a:r>
              <a:rPr lang="en-IN" dirty="0" smtClean="0"/>
              <a:t>Add R3,R0,	R5</a:t>
            </a:r>
          </a:p>
          <a:p>
            <a:r>
              <a:rPr lang="en-IN" dirty="0" err="1" smtClean="0"/>
              <a:t>Mul</a:t>
            </a:r>
            <a:r>
              <a:rPr lang="en-IN" dirty="0" smtClean="0"/>
              <a:t> R6,R2,R5</a:t>
            </a:r>
          </a:p>
          <a:p>
            <a:r>
              <a:rPr lang="en-IN" dirty="0" smtClean="0"/>
              <a:t>Sub R5,R3,R6</a:t>
            </a:r>
          </a:p>
          <a:p>
            <a:r>
              <a:rPr lang="en-IN" dirty="0" err="1" smtClean="0"/>
              <a:t>Div</a:t>
            </a:r>
            <a:r>
              <a:rPr lang="en-IN" dirty="0" smtClean="0"/>
              <a:t> R7,R5,R4</a:t>
            </a:r>
          </a:p>
        </p:txBody>
      </p:sp>
    </p:spTree>
    <p:extLst>
      <p:ext uri="{BB962C8B-B14F-4D97-AF65-F5344CB8AC3E}">
        <p14:creationId xmlns:p14="http://schemas.microsoft.com/office/powerpoint/2010/main" val="2645132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Finding dependencies</a:t>
            </a:r>
            <a:endParaRPr lang="en-US" dirty="0"/>
          </a:p>
        </p:txBody>
      </p:sp>
      <p:sp>
        <p:nvSpPr>
          <p:cNvPr id="3" name="Content Placeholder 2"/>
          <p:cNvSpPr>
            <a:spLocks noGrp="1"/>
          </p:cNvSpPr>
          <p:nvPr>
            <p:ph idx="1"/>
          </p:nvPr>
        </p:nvSpPr>
        <p:spPr/>
        <p:txBody>
          <a:bodyPr/>
          <a:lstStyle/>
          <a:p>
            <a:r>
              <a:rPr lang="en-IN" dirty="0"/>
              <a:t>Add R3,#3,	#4 (1)</a:t>
            </a:r>
          </a:p>
          <a:p>
            <a:r>
              <a:rPr lang="en-IN" dirty="0" err="1"/>
              <a:t>Mul</a:t>
            </a:r>
            <a:r>
              <a:rPr lang="en-IN" dirty="0"/>
              <a:t> </a:t>
            </a:r>
            <a:r>
              <a:rPr lang="en-IN" dirty="0">
                <a:solidFill>
                  <a:srgbClr val="FF0000"/>
                </a:solidFill>
              </a:rPr>
              <a:t>R6</a:t>
            </a:r>
            <a:r>
              <a:rPr lang="en-IN" dirty="0"/>
              <a:t>,#2,#5(2)</a:t>
            </a:r>
          </a:p>
          <a:p>
            <a:r>
              <a:rPr lang="en-IN" dirty="0"/>
              <a:t>Sub R5,R3,</a:t>
            </a:r>
            <a:r>
              <a:rPr lang="en-IN" dirty="0">
                <a:solidFill>
                  <a:srgbClr val="FF0000"/>
                </a:solidFill>
              </a:rPr>
              <a:t>R6</a:t>
            </a:r>
            <a:r>
              <a:rPr lang="en-IN" dirty="0"/>
              <a:t>(3)</a:t>
            </a:r>
          </a:p>
          <a:p>
            <a:r>
              <a:rPr lang="en-IN" dirty="0" err="1"/>
              <a:t>Div</a:t>
            </a:r>
            <a:r>
              <a:rPr lang="en-IN" dirty="0"/>
              <a:t> </a:t>
            </a:r>
            <a:r>
              <a:rPr lang="en-IN" dirty="0" smtClean="0"/>
              <a:t>R7,R5,R4(4)</a:t>
            </a:r>
            <a:endParaRPr lang="en-IN" dirty="0"/>
          </a:p>
        </p:txBody>
      </p:sp>
      <p:sp>
        <p:nvSpPr>
          <p:cNvPr id="5" name="Oval 4"/>
          <p:cNvSpPr/>
          <p:nvPr/>
        </p:nvSpPr>
        <p:spPr>
          <a:xfrm>
            <a:off x="6943165" y="1978025"/>
            <a:ext cx="860611" cy="4469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7" name="Oval 6"/>
          <p:cNvSpPr/>
          <p:nvPr/>
        </p:nvSpPr>
        <p:spPr>
          <a:xfrm>
            <a:off x="6385458" y="3038429"/>
            <a:ext cx="860611" cy="4469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8" name="Oval 7"/>
          <p:cNvSpPr/>
          <p:nvPr/>
        </p:nvSpPr>
        <p:spPr>
          <a:xfrm>
            <a:off x="10150025" y="3038429"/>
            <a:ext cx="860611" cy="4469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a:t>
            </a:r>
            <a:endParaRPr lang="en-US" dirty="0"/>
          </a:p>
        </p:txBody>
      </p:sp>
      <p:sp>
        <p:nvSpPr>
          <p:cNvPr id="9" name="Oval 8"/>
          <p:cNvSpPr/>
          <p:nvPr/>
        </p:nvSpPr>
        <p:spPr>
          <a:xfrm>
            <a:off x="9148482" y="1978025"/>
            <a:ext cx="860611" cy="4469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a:t>
            </a:r>
            <a:endParaRPr lang="en-US" dirty="0"/>
          </a:p>
        </p:txBody>
      </p:sp>
      <p:cxnSp>
        <p:nvCxnSpPr>
          <p:cNvPr id="16" name="Straight Arrow Connector 15"/>
          <p:cNvCxnSpPr>
            <a:stCxn id="9" idx="3"/>
            <a:endCxn id="7" idx="7"/>
          </p:cNvCxnSpPr>
          <p:nvPr/>
        </p:nvCxnSpPr>
        <p:spPr>
          <a:xfrm flipH="1">
            <a:off x="7120035" y="2359502"/>
            <a:ext cx="2154481" cy="744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882455" y="2440838"/>
            <a:ext cx="426720" cy="369332"/>
          </a:xfrm>
          <a:prstGeom prst="rect">
            <a:avLst/>
          </a:prstGeom>
          <a:noFill/>
        </p:spPr>
        <p:txBody>
          <a:bodyPr wrap="none" rtlCol="0">
            <a:spAutoFit/>
          </a:bodyPr>
          <a:lstStyle/>
          <a:p>
            <a:r>
              <a:rPr lang="en-IN" dirty="0" smtClean="0"/>
              <a:t>R6</a:t>
            </a:r>
            <a:endParaRPr lang="en-US" dirty="0"/>
          </a:p>
        </p:txBody>
      </p:sp>
    </p:spTree>
    <p:extLst>
      <p:ext uri="{BB962C8B-B14F-4D97-AF65-F5344CB8AC3E}">
        <p14:creationId xmlns:p14="http://schemas.microsoft.com/office/powerpoint/2010/main" val="2893432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Finding dependencies</a:t>
            </a:r>
            <a:endParaRPr lang="en-US" dirty="0"/>
          </a:p>
        </p:txBody>
      </p:sp>
      <p:sp>
        <p:nvSpPr>
          <p:cNvPr id="3" name="Content Placeholder 2"/>
          <p:cNvSpPr>
            <a:spLocks noGrp="1"/>
          </p:cNvSpPr>
          <p:nvPr>
            <p:ph idx="1"/>
          </p:nvPr>
        </p:nvSpPr>
        <p:spPr/>
        <p:txBody>
          <a:bodyPr/>
          <a:lstStyle/>
          <a:p>
            <a:r>
              <a:rPr lang="en-IN" dirty="0" smtClean="0"/>
              <a:t>Add </a:t>
            </a:r>
            <a:r>
              <a:rPr lang="en-IN" dirty="0" smtClean="0">
                <a:solidFill>
                  <a:srgbClr val="FF0000"/>
                </a:solidFill>
              </a:rPr>
              <a:t>R3</a:t>
            </a:r>
            <a:r>
              <a:rPr lang="en-IN" dirty="0" smtClean="0"/>
              <a:t>,#3,	#4 (1)</a:t>
            </a:r>
          </a:p>
          <a:p>
            <a:r>
              <a:rPr lang="en-IN" dirty="0" err="1" smtClean="0"/>
              <a:t>Mul</a:t>
            </a:r>
            <a:r>
              <a:rPr lang="en-IN" dirty="0" smtClean="0"/>
              <a:t> </a:t>
            </a:r>
            <a:r>
              <a:rPr lang="en-IN" dirty="0" smtClean="0">
                <a:solidFill>
                  <a:srgbClr val="FF0000"/>
                </a:solidFill>
              </a:rPr>
              <a:t>R6</a:t>
            </a:r>
            <a:r>
              <a:rPr lang="en-IN" dirty="0" smtClean="0"/>
              <a:t>,#2,#5(2)</a:t>
            </a:r>
          </a:p>
          <a:p>
            <a:r>
              <a:rPr lang="en-IN" dirty="0" smtClean="0"/>
              <a:t>Sub R5,</a:t>
            </a:r>
            <a:r>
              <a:rPr lang="en-IN" dirty="0" smtClean="0">
                <a:solidFill>
                  <a:srgbClr val="FF0000"/>
                </a:solidFill>
              </a:rPr>
              <a:t>R3</a:t>
            </a:r>
            <a:r>
              <a:rPr lang="en-IN" dirty="0" smtClean="0"/>
              <a:t>,</a:t>
            </a:r>
            <a:r>
              <a:rPr lang="en-IN" dirty="0" smtClean="0">
                <a:solidFill>
                  <a:srgbClr val="FF0000"/>
                </a:solidFill>
              </a:rPr>
              <a:t>R6</a:t>
            </a:r>
            <a:r>
              <a:rPr lang="en-IN" dirty="0" smtClean="0"/>
              <a:t>(3)</a:t>
            </a:r>
          </a:p>
          <a:p>
            <a:r>
              <a:rPr lang="en-IN" dirty="0" err="1" smtClean="0"/>
              <a:t>Div</a:t>
            </a:r>
            <a:r>
              <a:rPr lang="en-IN" dirty="0" smtClean="0"/>
              <a:t> R7,R5,R4(4)</a:t>
            </a:r>
          </a:p>
          <a:p>
            <a:pPr marL="0" indent="0">
              <a:buNone/>
            </a:pPr>
            <a:endParaRPr lang="en-US" dirty="0"/>
          </a:p>
        </p:txBody>
      </p:sp>
      <p:sp>
        <p:nvSpPr>
          <p:cNvPr id="5" name="Oval 4"/>
          <p:cNvSpPr/>
          <p:nvPr/>
        </p:nvSpPr>
        <p:spPr>
          <a:xfrm>
            <a:off x="6943165" y="1978025"/>
            <a:ext cx="860611" cy="4469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7" name="Oval 6"/>
          <p:cNvSpPr/>
          <p:nvPr/>
        </p:nvSpPr>
        <p:spPr>
          <a:xfrm>
            <a:off x="6385458" y="3038429"/>
            <a:ext cx="860611" cy="4469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8" name="Oval 7"/>
          <p:cNvSpPr/>
          <p:nvPr/>
        </p:nvSpPr>
        <p:spPr>
          <a:xfrm>
            <a:off x="10150025" y="3038429"/>
            <a:ext cx="860611" cy="4469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a:t>
            </a:r>
            <a:endParaRPr lang="en-US" dirty="0"/>
          </a:p>
        </p:txBody>
      </p:sp>
      <p:sp>
        <p:nvSpPr>
          <p:cNvPr id="9" name="Oval 8"/>
          <p:cNvSpPr/>
          <p:nvPr/>
        </p:nvSpPr>
        <p:spPr>
          <a:xfrm>
            <a:off x="9148482" y="1978025"/>
            <a:ext cx="860611" cy="4469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a:t>
            </a:r>
            <a:endParaRPr lang="en-US" dirty="0"/>
          </a:p>
        </p:txBody>
      </p:sp>
      <p:cxnSp>
        <p:nvCxnSpPr>
          <p:cNvPr id="16" name="Straight Arrow Connector 15"/>
          <p:cNvCxnSpPr>
            <a:stCxn id="9" idx="3"/>
            <a:endCxn id="7" idx="7"/>
          </p:cNvCxnSpPr>
          <p:nvPr/>
        </p:nvCxnSpPr>
        <p:spPr>
          <a:xfrm flipH="1">
            <a:off x="7120035" y="2359502"/>
            <a:ext cx="2154481" cy="744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64920" y="2481781"/>
            <a:ext cx="301686" cy="369332"/>
          </a:xfrm>
          <a:prstGeom prst="rect">
            <a:avLst/>
          </a:prstGeom>
          <a:noFill/>
        </p:spPr>
        <p:txBody>
          <a:bodyPr wrap="none" rtlCol="0">
            <a:spAutoFit/>
          </a:bodyPr>
          <a:lstStyle/>
          <a:p>
            <a:r>
              <a:rPr lang="en-IN" dirty="0" smtClean="0"/>
              <a:t>2</a:t>
            </a:r>
            <a:endParaRPr lang="en-US" dirty="0"/>
          </a:p>
        </p:txBody>
      </p:sp>
      <p:sp>
        <p:nvSpPr>
          <p:cNvPr id="26" name="TextBox 25"/>
          <p:cNvSpPr txBox="1"/>
          <p:nvPr/>
        </p:nvSpPr>
        <p:spPr>
          <a:xfrm>
            <a:off x="2823882" y="5177118"/>
            <a:ext cx="7250896" cy="369332"/>
          </a:xfrm>
          <a:prstGeom prst="rect">
            <a:avLst/>
          </a:prstGeom>
          <a:noFill/>
        </p:spPr>
        <p:txBody>
          <a:bodyPr wrap="none" rtlCol="0">
            <a:spAutoFit/>
          </a:bodyPr>
          <a:lstStyle/>
          <a:p>
            <a:r>
              <a:rPr lang="en-IN" dirty="0" smtClean="0"/>
              <a:t>A better way is to use latency 4 for </a:t>
            </a:r>
            <a:r>
              <a:rPr lang="en-IN" dirty="0" err="1" smtClean="0"/>
              <a:t>mul</a:t>
            </a:r>
            <a:r>
              <a:rPr lang="en-IN" dirty="0" smtClean="0"/>
              <a:t> and div 2 for add sub store and load</a:t>
            </a:r>
            <a:endParaRPr lang="en-US" dirty="0"/>
          </a:p>
        </p:txBody>
      </p:sp>
      <p:cxnSp>
        <p:nvCxnSpPr>
          <p:cNvPr id="28" name="Straight Arrow Connector 27"/>
          <p:cNvCxnSpPr>
            <a:stCxn id="5" idx="3"/>
            <a:endCxn id="7" idx="0"/>
          </p:cNvCxnSpPr>
          <p:nvPr/>
        </p:nvCxnSpPr>
        <p:spPr>
          <a:xfrm flipH="1">
            <a:off x="6815764" y="2359502"/>
            <a:ext cx="253435" cy="678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034855" y="2593238"/>
            <a:ext cx="301686" cy="369332"/>
          </a:xfrm>
          <a:prstGeom prst="rect">
            <a:avLst/>
          </a:prstGeom>
          <a:noFill/>
        </p:spPr>
        <p:txBody>
          <a:bodyPr wrap="none" rtlCol="0">
            <a:spAutoFit/>
          </a:bodyPr>
          <a:lstStyle/>
          <a:p>
            <a:r>
              <a:rPr lang="en-IN" dirty="0"/>
              <a:t>4</a:t>
            </a:r>
            <a:endParaRPr lang="en-US" dirty="0"/>
          </a:p>
        </p:txBody>
      </p:sp>
    </p:spTree>
    <p:extLst>
      <p:ext uri="{BB962C8B-B14F-4D97-AF65-F5344CB8AC3E}">
        <p14:creationId xmlns:p14="http://schemas.microsoft.com/office/powerpoint/2010/main" val="3661827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Finding dependencies</a:t>
            </a:r>
            <a:endParaRPr lang="en-US" dirty="0"/>
          </a:p>
        </p:txBody>
      </p:sp>
      <p:sp>
        <p:nvSpPr>
          <p:cNvPr id="3" name="Content Placeholder 2"/>
          <p:cNvSpPr>
            <a:spLocks noGrp="1"/>
          </p:cNvSpPr>
          <p:nvPr>
            <p:ph idx="1"/>
          </p:nvPr>
        </p:nvSpPr>
        <p:spPr/>
        <p:txBody>
          <a:bodyPr/>
          <a:lstStyle/>
          <a:p>
            <a:r>
              <a:rPr lang="en-IN" dirty="0" smtClean="0"/>
              <a:t>Add R3,#3,	#4 (1)</a:t>
            </a:r>
          </a:p>
          <a:p>
            <a:r>
              <a:rPr lang="en-IN" dirty="0" err="1" smtClean="0"/>
              <a:t>Mul</a:t>
            </a:r>
            <a:r>
              <a:rPr lang="en-IN" dirty="0" smtClean="0"/>
              <a:t> R6,#2,#5(2)</a:t>
            </a:r>
          </a:p>
          <a:p>
            <a:r>
              <a:rPr lang="en-IN" dirty="0" smtClean="0"/>
              <a:t>Sub </a:t>
            </a:r>
            <a:r>
              <a:rPr lang="en-IN" dirty="0" smtClean="0">
                <a:solidFill>
                  <a:srgbClr val="FF0000"/>
                </a:solidFill>
              </a:rPr>
              <a:t>R5</a:t>
            </a:r>
            <a:r>
              <a:rPr lang="en-IN" dirty="0" smtClean="0"/>
              <a:t>,R3,R6(3)</a:t>
            </a:r>
          </a:p>
          <a:p>
            <a:r>
              <a:rPr lang="en-IN" dirty="0" err="1" smtClean="0"/>
              <a:t>Div</a:t>
            </a:r>
            <a:r>
              <a:rPr lang="en-IN" dirty="0" smtClean="0"/>
              <a:t> R7,</a:t>
            </a:r>
            <a:r>
              <a:rPr lang="en-IN" dirty="0" smtClean="0">
                <a:solidFill>
                  <a:srgbClr val="FF0000"/>
                </a:solidFill>
              </a:rPr>
              <a:t>R5</a:t>
            </a:r>
            <a:r>
              <a:rPr lang="en-IN" dirty="0" smtClean="0"/>
              <a:t>,R4(4)</a:t>
            </a:r>
          </a:p>
          <a:p>
            <a:pPr marL="0" indent="0">
              <a:buNone/>
            </a:pPr>
            <a:endParaRPr lang="en-US" dirty="0"/>
          </a:p>
        </p:txBody>
      </p:sp>
      <p:sp>
        <p:nvSpPr>
          <p:cNvPr id="5" name="Oval 4"/>
          <p:cNvSpPr/>
          <p:nvPr/>
        </p:nvSpPr>
        <p:spPr>
          <a:xfrm>
            <a:off x="6943165" y="1978025"/>
            <a:ext cx="860611" cy="4469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7" name="Oval 6"/>
          <p:cNvSpPr/>
          <p:nvPr/>
        </p:nvSpPr>
        <p:spPr>
          <a:xfrm>
            <a:off x="6385458" y="3038429"/>
            <a:ext cx="860611" cy="4469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8" name="Oval 7"/>
          <p:cNvSpPr/>
          <p:nvPr/>
        </p:nvSpPr>
        <p:spPr>
          <a:xfrm>
            <a:off x="10150025" y="3038429"/>
            <a:ext cx="860611" cy="4469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a:t>
            </a:r>
            <a:endParaRPr lang="en-US" dirty="0"/>
          </a:p>
        </p:txBody>
      </p:sp>
      <p:sp>
        <p:nvSpPr>
          <p:cNvPr id="9" name="Oval 8"/>
          <p:cNvSpPr/>
          <p:nvPr/>
        </p:nvSpPr>
        <p:spPr>
          <a:xfrm>
            <a:off x="9148482" y="1978025"/>
            <a:ext cx="860611" cy="4469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a:t>
            </a:r>
            <a:endParaRPr lang="en-US" dirty="0"/>
          </a:p>
        </p:txBody>
      </p:sp>
      <p:cxnSp>
        <p:nvCxnSpPr>
          <p:cNvPr id="16" name="Straight Arrow Connector 15"/>
          <p:cNvCxnSpPr>
            <a:stCxn id="9" idx="3"/>
            <a:endCxn id="7" idx="7"/>
          </p:cNvCxnSpPr>
          <p:nvPr/>
        </p:nvCxnSpPr>
        <p:spPr>
          <a:xfrm flipH="1">
            <a:off x="7120035" y="2359502"/>
            <a:ext cx="2154481" cy="744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64920" y="2481781"/>
            <a:ext cx="301686" cy="369332"/>
          </a:xfrm>
          <a:prstGeom prst="rect">
            <a:avLst/>
          </a:prstGeom>
          <a:noFill/>
        </p:spPr>
        <p:txBody>
          <a:bodyPr wrap="none" rtlCol="0">
            <a:spAutoFit/>
          </a:bodyPr>
          <a:lstStyle/>
          <a:p>
            <a:r>
              <a:rPr lang="en-IN" dirty="0" smtClean="0"/>
              <a:t>2</a:t>
            </a:r>
            <a:endParaRPr lang="en-US" dirty="0"/>
          </a:p>
        </p:txBody>
      </p:sp>
      <p:sp>
        <p:nvSpPr>
          <p:cNvPr id="26" name="TextBox 25"/>
          <p:cNvSpPr txBox="1"/>
          <p:nvPr/>
        </p:nvSpPr>
        <p:spPr>
          <a:xfrm>
            <a:off x="2823882" y="5177118"/>
            <a:ext cx="7250896" cy="369332"/>
          </a:xfrm>
          <a:prstGeom prst="rect">
            <a:avLst/>
          </a:prstGeom>
          <a:noFill/>
        </p:spPr>
        <p:txBody>
          <a:bodyPr wrap="none" rtlCol="0">
            <a:spAutoFit/>
          </a:bodyPr>
          <a:lstStyle/>
          <a:p>
            <a:r>
              <a:rPr lang="en-IN" dirty="0" smtClean="0"/>
              <a:t>A better way is to use latency 4 for </a:t>
            </a:r>
            <a:r>
              <a:rPr lang="en-IN" dirty="0" err="1" smtClean="0"/>
              <a:t>mul</a:t>
            </a:r>
            <a:r>
              <a:rPr lang="en-IN" dirty="0" smtClean="0"/>
              <a:t> and div 2 for add sub store and load</a:t>
            </a:r>
            <a:endParaRPr lang="en-US" dirty="0"/>
          </a:p>
        </p:txBody>
      </p:sp>
      <p:cxnSp>
        <p:nvCxnSpPr>
          <p:cNvPr id="28" name="Straight Arrow Connector 27"/>
          <p:cNvCxnSpPr>
            <a:stCxn id="5" idx="3"/>
            <a:endCxn id="7" idx="0"/>
          </p:cNvCxnSpPr>
          <p:nvPr/>
        </p:nvCxnSpPr>
        <p:spPr>
          <a:xfrm flipH="1">
            <a:off x="6815764" y="2359502"/>
            <a:ext cx="253435" cy="678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034855" y="2593238"/>
            <a:ext cx="301686" cy="369332"/>
          </a:xfrm>
          <a:prstGeom prst="rect">
            <a:avLst/>
          </a:prstGeom>
          <a:noFill/>
        </p:spPr>
        <p:txBody>
          <a:bodyPr wrap="none" rtlCol="0">
            <a:spAutoFit/>
          </a:bodyPr>
          <a:lstStyle/>
          <a:p>
            <a:r>
              <a:rPr lang="en-IN" dirty="0"/>
              <a:t>4</a:t>
            </a:r>
            <a:endParaRPr lang="en-US" dirty="0"/>
          </a:p>
        </p:txBody>
      </p:sp>
      <p:cxnSp>
        <p:nvCxnSpPr>
          <p:cNvPr id="6" name="Straight Arrow Connector 5"/>
          <p:cNvCxnSpPr>
            <a:stCxn id="7" idx="6"/>
            <a:endCxn id="8" idx="2"/>
          </p:cNvCxnSpPr>
          <p:nvPr/>
        </p:nvCxnSpPr>
        <p:spPr>
          <a:xfrm>
            <a:off x="7246069" y="3261893"/>
            <a:ext cx="2903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659839" y="2962570"/>
            <a:ext cx="301686" cy="369332"/>
          </a:xfrm>
          <a:prstGeom prst="rect">
            <a:avLst/>
          </a:prstGeom>
          <a:noFill/>
        </p:spPr>
        <p:txBody>
          <a:bodyPr wrap="none" rtlCol="0">
            <a:spAutoFit/>
          </a:bodyPr>
          <a:lstStyle/>
          <a:p>
            <a:r>
              <a:rPr lang="en-IN" dirty="0" smtClean="0"/>
              <a:t>2</a:t>
            </a:r>
            <a:endParaRPr lang="en-US" dirty="0"/>
          </a:p>
        </p:txBody>
      </p:sp>
    </p:spTree>
    <p:extLst>
      <p:ext uri="{BB962C8B-B14F-4D97-AF65-F5344CB8AC3E}">
        <p14:creationId xmlns:p14="http://schemas.microsoft.com/office/powerpoint/2010/main" val="2442685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Give this a read</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valhalla.fcaglp.unlp.edu.ar/computacion/Manuales/Online/fnotes/ch1-10.html</a:t>
            </a:r>
            <a:endParaRPr lang="en-US" dirty="0" smtClean="0"/>
          </a:p>
          <a:p>
            <a:r>
              <a:rPr lang="en-US" dirty="0">
                <a:hlinkClick r:id="rId3"/>
              </a:rPr>
              <a:t>https://</a:t>
            </a:r>
            <a:r>
              <a:rPr lang="en-US" dirty="0" smtClean="0">
                <a:hlinkClick r:id="rId3"/>
              </a:rPr>
              <a:t>www.eventhelix.com/RealtimeMantra/Basics/OptimizingCAndCPPCode.htm#Premature_optimization_is_the_root_of_all_evil</a:t>
            </a:r>
            <a:endParaRPr lang="en-US" dirty="0" smtClean="0"/>
          </a:p>
          <a:p>
            <a:endParaRPr lang="en-US" dirty="0"/>
          </a:p>
        </p:txBody>
      </p:sp>
    </p:spTree>
    <p:extLst>
      <p:ext uri="{BB962C8B-B14F-4D97-AF65-F5344CB8AC3E}">
        <p14:creationId xmlns:p14="http://schemas.microsoft.com/office/powerpoint/2010/main" val="710266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scheduling</a:t>
            </a:r>
            <a:endParaRPr lang="en-US" dirty="0"/>
          </a:p>
        </p:txBody>
      </p:sp>
      <p:sp>
        <p:nvSpPr>
          <p:cNvPr id="3" name="Content Placeholder 2"/>
          <p:cNvSpPr>
            <a:spLocks noGrp="1"/>
          </p:cNvSpPr>
          <p:nvPr>
            <p:ph idx="1"/>
          </p:nvPr>
        </p:nvSpPr>
        <p:spPr/>
        <p:txBody>
          <a:bodyPr/>
          <a:lstStyle/>
          <a:p>
            <a:r>
              <a:rPr lang="en-US" dirty="0"/>
              <a:t> Do a topological sort of the dependence DAG</a:t>
            </a:r>
          </a:p>
          <a:p>
            <a:r>
              <a:rPr lang="en-US" dirty="0" smtClean="0"/>
              <a:t>Consider </a:t>
            </a:r>
            <a:r>
              <a:rPr lang="en-US" dirty="0"/>
              <a:t>when an instruction can be </a:t>
            </a:r>
            <a:r>
              <a:rPr lang="en-US" dirty="0" smtClean="0"/>
              <a:t>scheduled without </a:t>
            </a:r>
            <a:r>
              <a:rPr lang="en-US" dirty="0"/>
              <a:t>causing a stall</a:t>
            </a:r>
          </a:p>
          <a:p>
            <a:r>
              <a:rPr lang="en-US" dirty="0" smtClean="0"/>
              <a:t>Schedule </a:t>
            </a:r>
            <a:r>
              <a:rPr lang="en-US" dirty="0"/>
              <a:t>the instruction if it causes no stall </a:t>
            </a:r>
            <a:r>
              <a:rPr lang="en-US" dirty="0" smtClean="0"/>
              <a:t>and all its </a:t>
            </a:r>
            <a:r>
              <a:rPr lang="en-US" dirty="0"/>
              <a:t>predecessors are already scheduled </a:t>
            </a:r>
          </a:p>
        </p:txBody>
      </p:sp>
    </p:spTree>
    <p:extLst>
      <p:ext uri="{BB962C8B-B14F-4D97-AF65-F5344CB8AC3E}">
        <p14:creationId xmlns:p14="http://schemas.microsoft.com/office/powerpoint/2010/main" val="3703469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Mit</a:t>
            </a:r>
            <a:r>
              <a:rPr lang="en-IN" dirty="0" smtClean="0"/>
              <a:t> </a:t>
            </a:r>
            <a:r>
              <a:rPr lang="en-IN" dirty="0" err="1" smtClean="0"/>
              <a:t>opencourseware</a:t>
            </a:r>
            <a:r>
              <a:rPr lang="en-IN" dirty="0" smtClean="0"/>
              <a:t> 6.035</a:t>
            </a:r>
            <a:endParaRPr lang="en-US" dirty="0"/>
          </a:p>
        </p:txBody>
      </p:sp>
      <p:sp>
        <p:nvSpPr>
          <p:cNvPr id="3" name="Content Placeholder 2"/>
          <p:cNvSpPr>
            <a:spLocks noGrp="1"/>
          </p:cNvSpPr>
          <p:nvPr>
            <p:ph idx="1"/>
          </p:nvPr>
        </p:nvSpPr>
        <p:spPr/>
        <p:txBody>
          <a:bodyPr/>
          <a:lstStyle/>
          <a:p>
            <a:r>
              <a:rPr lang="en-US" dirty="0"/>
              <a:t>Create a dependence DAG of a basic block </a:t>
            </a:r>
          </a:p>
          <a:p>
            <a:r>
              <a:rPr lang="en-US" dirty="0" smtClean="0"/>
              <a:t>Topological </a:t>
            </a:r>
            <a:r>
              <a:rPr lang="en-US" dirty="0"/>
              <a:t>Sort READY = nodes with no predecessors </a:t>
            </a:r>
            <a:endParaRPr lang="en-US" dirty="0" smtClean="0"/>
          </a:p>
          <a:p>
            <a:r>
              <a:rPr lang="en-US" dirty="0" smtClean="0"/>
              <a:t>Loop </a:t>
            </a:r>
            <a:r>
              <a:rPr lang="en-US" dirty="0"/>
              <a:t>until READY is empty </a:t>
            </a:r>
            <a:endParaRPr lang="en-US" dirty="0" smtClean="0"/>
          </a:p>
          <a:p>
            <a:r>
              <a:rPr lang="en-US" dirty="0" smtClean="0"/>
              <a:t>Schedule </a:t>
            </a:r>
            <a:r>
              <a:rPr lang="en-US" dirty="0"/>
              <a:t>each node in READY when no stalling </a:t>
            </a:r>
            <a:endParaRPr lang="en-US" dirty="0" smtClean="0"/>
          </a:p>
          <a:p>
            <a:r>
              <a:rPr lang="en-US" dirty="0" smtClean="0"/>
              <a:t>Update </a:t>
            </a:r>
            <a:r>
              <a:rPr lang="en-US" dirty="0"/>
              <a:t>READY</a:t>
            </a:r>
          </a:p>
        </p:txBody>
      </p:sp>
    </p:spTree>
    <p:extLst>
      <p:ext uri="{BB962C8B-B14F-4D97-AF65-F5344CB8AC3E}">
        <p14:creationId xmlns:p14="http://schemas.microsoft.com/office/powerpoint/2010/main" val="551497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Heuristics for </a:t>
            </a:r>
            <a:r>
              <a:rPr lang="en-US" dirty="0" smtClean="0"/>
              <a:t>selecting from </a:t>
            </a:r>
            <a:r>
              <a:rPr lang="en-US" dirty="0"/>
              <a:t>the READY list</a:t>
            </a:r>
          </a:p>
          <a:p>
            <a:r>
              <a:rPr lang="en-US" dirty="0" smtClean="0"/>
              <a:t>pick </a:t>
            </a:r>
            <a:r>
              <a:rPr lang="en-US" dirty="0"/>
              <a:t>the node with the longest path to a leaf in </a:t>
            </a:r>
            <a:r>
              <a:rPr lang="en-US" dirty="0" smtClean="0"/>
              <a:t>the dependence graph</a:t>
            </a:r>
          </a:p>
          <a:p>
            <a:pPr lvl="1"/>
            <a:r>
              <a:rPr lang="en-IN" dirty="0" smtClean="0"/>
              <a:t>d=</a:t>
            </a:r>
            <a:endParaRPr lang="en-US" dirty="0"/>
          </a:p>
          <a:p>
            <a:r>
              <a:rPr lang="en-US" dirty="0" smtClean="0"/>
              <a:t>pick </a:t>
            </a:r>
            <a:r>
              <a:rPr lang="en-US" dirty="0"/>
              <a:t>a node with most immediate </a:t>
            </a:r>
            <a:r>
              <a:rPr lang="en-US" dirty="0" smtClean="0"/>
              <a:t>successors</a:t>
            </a:r>
          </a:p>
          <a:p>
            <a:pPr lvl="1"/>
            <a:r>
              <a:rPr lang="en-IN" dirty="0"/>
              <a:t>f</a:t>
            </a:r>
            <a:r>
              <a:rPr lang="en-IN" dirty="0" smtClean="0"/>
              <a:t>=</a:t>
            </a: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1275167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9271" y="3546660"/>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US" dirty="0"/>
          </a:p>
        </p:txBody>
      </p:sp>
      <p:sp>
        <p:nvSpPr>
          <p:cNvPr id="5" name="Oval 4"/>
          <p:cNvSpPr/>
          <p:nvPr/>
        </p:nvSpPr>
        <p:spPr>
          <a:xfrm>
            <a:off x="5164091" y="4601134"/>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US" dirty="0"/>
          </a:p>
        </p:txBody>
      </p:sp>
      <p:sp>
        <p:nvSpPr>
          <p:cNvPr id="6" name="Oval 5"/>
          <p:cNvSpPr/>
          <p:nvPr/>
        </p:nvSpPr>
        <p:spPr>
          <a:xfrm>
            <a:off x="2896432" y="3514167"/>
            <a:ext cx="710191"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US" dirty="0"/>
          </a:p>
        </p:txBody>
      </p:sp>
      <p:sp>
        <p:nvSpPr>
          <p:cNvPr id="7" name="Oval 6"/>
          <p:cNvSpPr/>
          <p:nvPr/>
        </p:nvSpPr>
        <p:spPr>
          <a:xfrm>
            <a:off x="3151095" y="634252"/>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8" name="Oval 7"/>
          <p:cNvSpPr/>
          <p:nvPr/>
        </p:nvSpPr>
        <p:spPr>
          <a:xfrm>
            <a:off x="3151095" y="2492187"/>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9" name="Oval 8"/>
          <p:cNvSpPr/>
          <p:nvPr/>
        </p:nvSpPr>
        <p:spPr>
          <a:xfrm>
            <a:off x="4935071" y="634252"/>
            <a:ext cx="685800" cy="432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Oval 9"/>
          <p:cNvSpPr/>
          <p:nvPr/>
        </p:nvSpPr>
        <p:spPr>
          <a:xfrm>
            <a:off x="4935071" y="2492187"/>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cxnSp>
        <p:nvCxnSpPr>
          <p:cNvPr id="14" name="Straight Arrow Connector 13"/>
          <p:cNvCxnSpPr>
            <a:stCxn id="7" idx="4"/>
            <a:endCxn id="8" idx="0"/>
          </p:cNvCxnSpPr>
          <p:nvPr/>
        </p:nvCxnSpPr>
        <p:spPr>
          <a:xfrm>
            <a:off x="3493995" y="1078005"/>
            <a:ext cx="0" cy="141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4" idx="1"/>
          </p:cNvCxnSpPr>
          <p:nvPr/>
        </p:nvCxnSpPr>
        <p:spPr>
          <a:xfrm>
            <a:off x="3736462" y="2870954"/>
            <a:ext cx="613242" cy="74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 idx="7"/>
          </p:cNvCxnSpPr>
          <p:nvPr/>
        </p:nvCxnSpPr>
        <p:spPr>
          <a:xfrm flipH="1">
            <a:off x="4834638" y="2935940"/>
            <a:ext cx="443333" cy="67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4349704" y="3925427"/>
            <a:ext cx="0" cy="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5" idx="0"/>
          </p:cNvCxnSpPr>
          <p:nvPr/>
        </p:nvCxnSpPr>
        <p:spPr>
          <a:xfrm>
            <a:off x="4834638" y="3925427"/>
            <a:ext cx="672353" cy="6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9759" y="735892"/>
            <a:ext cx="559769" cy="369332"/>
          </a:xfrm>
          <a:prstGeom prst="rect">
            <a:avLst/>
          </a:prstGeom>
          <a:noFill/>
        </p:spPr>
        <p:txBody>
          <a:bodyPr wrap="none" rtlCol="0">
            <a:spAutoFit/>
          </a:bodyPr>
          <a:lstStyle/>
          <a:p>
            <a:r>
              <a:rPr lang="en-IN" dirty="0" smtClean="0"/>
              <a:t>D=0</a:t>
            </a:r>
            <a:endParaRPr lang="en-US" dirty="0"/>
          </a:p>
        </p:txBody>
      </p:sp>
      <p:sp>
        <p:nvSpPr>
          <p:cNvPr id="31" name="TextBox 30"/>
          <p:cNvSpPr txBox="1"/>
          <p:nvPr/>
        </p:nvSpPr>
        <p:spPr>
          <a:xfrm>
            <a:off x="2615716" y="735892"/>
            <a:ext cx="559769" cy="369332"/>
          </a:xfrm>
          <a:prstGeom prst="rect">
            <a:avLst/>
          </a:prstGeom>
          <a:noFill/>
        </p:spPr>
        <p:txBody>
          <a:bodyPr wrap="none" rtlCol="0">
            <a:spAutoFit/>
          </a:bodyPr>
          <a:lstStyle/>
          <a:p>
            <a:r>
              <a:rPr lang="en-IN" dirty="0" smtClean="0"/>
              <a:t>D=3</a:t>
            </a:r>
            <a:endParaRPr lang="en-US" dirty="0"/>
          </a:p>
        </p:txBody>
      </p:sp>
      <p:sp>
        <p:nvSpPr>
          <p:cNvPr id="32" name="TextBox 31"/>
          <p:cNvSpPr txBox="1"/>
          <p:nvPr/>
        </p:nvSpPr>
        <p:spPr>
          <a:xfrm>
            <a:off x="5659760" y="5033913"/>
            <a:ext cx="559769" cy="369332"/>
          </a:xfrm>
          <a:prstGeom prst="rect">
            <a:avLst/>
          </a:prstGeom>
          <a:noFill/>
        </p:spPr>
        <p:txBody>
          <a:bodyPr wrap="none" rtlCol="0">
            <a:spAutoFit/>
          </a:bodyPr>
          <a:lstStyle/>
          <a:p>
            <a:r>
              <a:rPr lang="en-IN" dirty="0" smtClean="0"/>
              <a:t>D=0</a:t>
            </a:r>
            <a:endParaRPr lang="en-US" dirty="0"/>
          </a:p>
        </p:txBody>
      </p:sp>
      <p:sp>
        <p:nvSpPr>
          <p:cNvPr id="33" name="TextBox 32"/>
          <p:cNvSpPr txBox="1"/>
          <p:nvPr/>
        </p:nvSpPr>
        <p:spPr>
          <a:xfrm>
            <a:off x="1958324" y="5044887"/>
            <a:ext cx="559769" cy="369332"/>
          </a:xfrm>
          <a:prstGeom prst="rect">
            <a:avLst/>
          </a:prstGeom>
          <a:noFill/>
        </p:spPr>
        <p:txBody>
          <a:bodyPr wrap="none" rtlCol="0">
            <a:spAutoFit/>
          </a:bodyPr>
          <a:lstStyle/>
          <a:p>
            <a:r>
              <a:rPr lang="en-IN" dirty="0" smtClean="0"/>
              <a:t>D=0</a:t>
            </a:r>
            <a:endParaRPr lang="en-US" dirty="0"/>
          </a:p>
        </p:txBody>
      </p:sp>
      <p:sp>
        <p:nvSpPr>
          <p:cNvPr id="43" name="Oval 42"/>
          <p:cNvSpPr/>
          <p:nvPr/>
        </p:nvSpPr>
        <p:spPr>
          <a:xfrm>
            <a:off x="1978915" y="4590160"/>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US" dirty="0"/>
          </a:p>
        </p:txBody>
      </p:sp>
      <p:sp>
        <p:nvSpPr>
          <p:cNvPr id="44" name="Oval 43"/>
          <p:cNvSpPr/>
          <p:nvPr/>
        </p:nvSpPr>
        <p:spPr>
          <a:xfrm>
            <a:off x="3424881" y="4601134"/>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US" dirty="0"/>
          </a:p>
        </p:txBody>
      </p:sp>
      <p:cxnSp>
        <p:nvCxnSpPr>
          <p:cNvPr id="46" name="Straight Arrow Connector 45"/>
          <p:cNvCxnSpPr>
            <a:stCxn id="6" idx="3"/>
            <a:endCxn id="43" idx="0"/>
          </p:cNvCxnSpPr>
          <p:nvPr/>
        </p:nvCxnSpPr>
        <p:spPr>
          <a:xfrm flipH="1">
            <a:off x="2321815" y="3892934"/>
            <a:ext cx="678622" cy="6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5"/>
            <a:endCxn id="44" idx="0"/>
          </p:cNvCxnSpPr>
          <p:nvPr/>
        </p:nvCxnSpPr>
        <p:spPr>
          <a:xfrm>
            <a:off x="3502618" y="3892934"/>
            <a:ext cx="265163" cy="70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5715" y="2481213"/>
            <a:ext cx="559769" cy="369332"/>
          </a:xfrm>
          <a:prstGeom prst="rect">
            <a:avLst/>
          </a:prstGeom>
          <a:noFill/>
        </p:spPr>
        <p:txBody>
          <a:bodyPr wrap="none" rtlCol="0">
            <a:spAutoFit/>
          </a:bodyPr>
          <a:lstStyle/>
          <a:p>
            <a:r>
              <a:rPr lang="en-IN" dirty="0" smtClean="0"/>
              <a:t>D=2</a:t>
            </a:r>
            <a:endParaRPr lang="en-US" dirty="0"/>
          </a:p>
        </p:txBody>
      </p:sp>
      <p:sp>
        <p:nvSpPr>
          <p:cNvPr id="50" name="TextBox 49"/>
          <p:cNvSpPr txBox="1"/>
          <p:nvPr/>
        </p:nvSpPr>
        <p:spPr>
          <a:xfrm>
            <a:off x="5721304" y="2529397"/>
            <a:ext cx="559769" cy="369332"/>
          </a:xfrm>
          <a:prstGeom prst="rect">
            <a:avLst/>
          </a:prstGeom>
          <a:noFill/>
        </p:spPr>
        <p:txBody>
          <a:bodyPr wrap="none" rtlCol="0">
            <a:spAutoFit/>
          </a:bodyPr>
          <a:lstStyle/>
          <a:p>
            <a:r>
              <a:rPr lang="en-IN" dirty="0" smtClean="0"/>
              <a:t>D=2</a:t>
            </a:r>
            <a:endParaRPr lang="en-US" dirty="0"/>
          </a:p>
        </p:txBody>
      </p:sp>
      <p:sp>
        <p:nvSpPr>
          <p:cNvPr id="51" name="TextBox 50"/>
          <p:cNvSpPr txBox="1"/>
          <p:nvPr/>
        </p:nvSpPr>
        <p:spPr>
          <a:xfrm>
            <a:off x="4992352" y="3583870"/>
            <a:ext cx="559769" cy="369332"/>
          </a:xfrm>
          <a:prstGeom prst="rect">
            <a:avLst/>
          </a:prstGeom>
          <a:noFill/>
        </p:spPr>
        <p:txBody>
          <a:bodyPr wrap="none" rtlCol="0">
            <a:spAutoFit/>
          </a:bodyPr>
          <a:lstStyle/>
          <a:p>
            <a:r>
              <a:rPr lang="en-IN" dirty="0" smtClean="0"/>
              <a:t>D=1</a:t>
            </a:r>
            <a:endParaRPr lang="en-US" dirty="0"/>
          </a:p>
        </p:txBody>
      </p:sp>
      <p:sp>
        <p:nvSpPr>
          <p:cNvPr id="52" name="TextBox 51"/>
          <p:cNvSpPr txBox="1"/>
          <p:nvPr/>
        </p:nvSpPr>
        <p:spPr>
          <a:xfrm>
            <a:off x="2347606" y="3399204"/>
            <a:ext cx="559769" cy="369332"/>
          </a:xfrm>
          <a:prstGeom prst="rect">
            <a:avLst/>
          </a:prstGeom>
          <a:noFill/>
        </p:spPr>
        <p:txBody>
          <a:bodyPr wrap="none" rtlCol="0">
            <a:spAutoFit/>
          </a:bodyPr>
          <a:lstStyle/>
          <a:p>
            <a:r>
              <a:rPr lang="en-IN" dirty="0" smtClean="0"/>
              <a:t>D=2</a:t>
            </a:r>
            <a:endParaRPr lang="en-US" dirty="0"/>
          </a:p>
        </p:txBody>
      </p:sp>
      <p:sp>
        <p:nvSpPr>
          <p:cNvPr id="53" name="TextBox 52"/>
          <p:cNvSpPr txBox="1"/>
          <p:nvPr/>
        </p:nvSpPr>
        <p:spPr>
          <a:xfrm>
            <a:off x="3610502" y="5142848"/>
            <a:ext cx="785708" cy="369332"/>
          </a:xfrm>
          <a:prstGeom prst="rect">
            <a:avLst/>
          </a:prstGeom>
          <a:noFill/>
        </p:spPr>
        <p:txBody>
          <a:bodyPr wrap="square" rtlCol="0">
            <a:spAutoFit/>
          </a:bodyPr>
          <a:lstStyle/>
          <a:p>
            <a:r>
              <a:rPr lang="en-IN" dirty="0" smtClean="0"/>
              <a:t>D=0</a:t>
            </a:r>
            <a:endParaRPr lang="en-US" dirty="0"/>
          </a:p>
        </p:txBody>
      </p:sp>
      <p:sp>
        <p:nvSpPr>
          <p:cNvPr id="54" name="TextBox 53"/>
          <p:cNvSpPr txBox="1"/>
          <p:nvPr/>
        </p:nvSpPr>
        <p:spPr>
          <a:xfrm>
            <a:off x="484094" y="497541"/>
            <a:ext cx="2245871" cy="923330"/>
          </a:xfrm>
          <a:prstGeom prst="rect">
            <a:avLst/>
          </a:prstGeom>
          <a:noFill/>
        </p:spPr>
        <p:txBody>
          <a:bodyPr wrap="none" rtlCol="0">
            <a:spAutoFit/>
          </a:bodyPr>
          <a:lstStyle/>
          <a:p>
            <a:r>
              <a:rPr lang="en-IN" dirty="0" smtClean="0"/>
              <a:t>Assume 1 </a:t>
            </a:r>
            <a:r>
              <a:rPr lang="en-IN" dirty="0" err="1" smtClean="0"/>
              <a:t>alu</a:t>
            </a:r>
            <a:endParaRPr lang="en-IN" dirty="0" smtClean="0"/>
          </a:p>
          <a:p>
            <a:r>
              <a:rPr lang="en-IN" dirty="0" smtClean="0"/>
              <a:t>And all operations are</a:t>
            </a:r>
          </a:p>
          <a:p>
            <a:r>
              <a:rPr lang="en-IN" dirty="0" smtClean="0"/>
              <a:t>same</a:t>
            </a:r>
          </a:p>
        </p:txBody>
      </p:sp>
    </p:spTree>
    <p:extLst>
      <p:ext uri="{BB962C8B-B14F-4D97-AF65-F5344CB8AC3E}">
        <p14:creationId xmlns:p14="http://schemas.microsoft.com/office/powerpoint/2010/main" val="2222980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9271" y="3546660"/>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US" dirty="0"/>
          </a:p>
        </p:txBody>
      </p:sp>
      <p:sp>
        <p:nvSpPr>
          <p:cNvPr id="5" name="Oval 4"/>
          <p:cNvSpPr/>
          <p:nvPr/>
        </p:nvSpPr>
        <p:spPr>
          <a:xfrm>
            <a:off x="5164091" y="4601134"/>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US" dirty="0"/>
          </a:p>
        </p:txBody>
      </p:sp>
      <p:sp>
        <p:nvSpPr>
          <p:cNvPr id="6" name="Oval 5"/>
          <p:cNvSpPr/>
          <p:nvPr/>
        </p:nvSpPr>
        <p:spPr>
          <a:xfrm>
            <a:off x="2896432" y="3514167"/>
            <a:ext cx="710191"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US" dirty="0"/>
          </a:p>
        </p:txBody>
      </p:sp>
      <p:sp>
        <p:nvSpPr>
          <p:cNvPr id="7" name="Oval 6"/>
          <p:cNvSpPr/>
          <p:nvPr/>
        </p:nvSpPr>
        <p:spPr>
          <a:xfrm>
            <a:off x="3151095" y="634252"/>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8" name="Oval 7"/>
          <p:cNvSpPr/>
          <p:nvPr/>
        </p:nvSpPr>
        <p:spPr>
          <a:xfrm>
            <a:off x="3151095" y="2492187"/>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9" name="Oval 8"/>
          <p:cNvSpPr/>
          <p:nvPr/>
        </p:nvSpPr>
        <p:spPr>
          <a:xfrm>
            <a:off x="4935071" y="634252"/>
            <a:ext cx="685800" cy="432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Oval 9"/>
          <p:cNvSpPr/>
          <p:nvPr/>
        </p:nvSpPr>
        <p:spPr>
          <a:xfrm>
            <a:off x="4935071" y="2492187"/>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cxnSp>
        <p:nvCxnSpPr>
          <p:cNvPr id="14" name="Straight Arrow Connector 13"/>
          <p:cNvCxnSpPr>
            <a:stCxn id="7" idx="4"/>
            <a:endCxn id="8" idx="0"/>
          </p:cNvCxnSpPr>
          <p:nvPr/>
        </p:nvCxnSpPr>
        <p:spPr>
          <a:xfrm>
            <a:off x="3493995" y="1078005"/>
            <a:ext cx="0" cy="141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4" idx="1"/>
          </p:cNvCxnSpPr>
          <p:nvPr/>
        </p:nvCxnSpPr>
        <p:spPr>
          <a:xfrm>
            <a:off x="3736462" y="2870954"/>
            <a:ext cx="613242" cy="74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 idx="7"/>
          </p:cNvCxnSpPr>
          <p:nvPr/>
        </p:nvCxnSpPr>
        <p:spPr>
          <a:xfrm flipH="1">
            <a:off x="4834638" y="2935940"/>
            <a:ext cx="443333" cy="67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4349704" y="3925427"/>
            <a:ext cx="0" cy="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5" idx="0"/>
          </p:cNvCxnSpPr>
          <p:nvPr/>
        </p:nvCxnSpPr>
        <p:spPr>
          <a:xfrm>
            <a:off x="4834638" y="3925427"/>
            <a:ext cx="672353" cy="6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9759" y="735892"/>
            <a:ext cx="559769" cy="369332"/>
          </a:xfrm>
          <a:prstGeom prst="rect">
            <a:avLst/>
          </a:prstGeom>
          <a:noFill/>
        </p:spPr>
        <p:txBody>
          <a:bodyPr wrap="none" rtlCol="0">
            <a:spAutoFit/>
          </a:bodyPr>
          <a:lstStyle/>
          <a:p>
            <a:r>
              <a:rPr lang="en-IN" dirty="0" smtClean="0"/>
              <a:t>D=0</a:t>
            </a:r>
            <a:endParaRPr lang="en-US" dirty="0"/>
          </a:p>
        </p:txBody>
      </p:sp>
      <p:sp>
        <p:nvSpPr>
          <p:cNvPr id="31" name="TextBox 30"/>
          <p:cNvSpPr txBox="1"/>
          <p:nvPr/>
        </p:nvSpPr>
        <p:spPr>
          <a:xfrm>
            <a:off x="2615716" y="735892"/>
            <a:ext cx="559769" cy="369332"/>
          </a:xfrm>
          <a:prstGeom prst="rect">
            <a:avLst/>
          </a:prstGeom>
          <a:noFill/>
        </p:spPr>
        <p:txBody>
          <a:bodyPr wrap="none" rtlCol="0">
            <a:spAutoFit/>
          </a:bodyPr>
          <a:lstStyle/>
          <a:p>
            <a:r>
              <a:rPr lang="en-IN" dirty="0" smtClean="0"/>
              <a:t>D=3</a:t>
            </a:r>
            <a:endParaRPr lang="en-US" dirty="0"/>
          </a:p>
        </p:txBody>
      </p:sp>
      <p:sp>
        <p:nvSpPr>
          <p:cNvPr id="32" name="TextBox 31"/>
          <p:cNvSpPr txBox="1"/>
          <p:nvPr/>
        </p:nvSpPr>
        <p:spPr>
          <a:xfrm>
            <a:off x="5659760" y="5033913"/>
            <a:ext cx="559769" cy="369332"/>
          </a:xfrm>
          <a:prstGeom prst="rect">
            <a:avLst/>
          </a:prstGeom>
          <a:noFill/>
        </p:spPr>
        <p:txBody>
          <a:bodyPr wrap="none" rtlCol="0">
            <a:spAutoFit/>
          </a:bodyPr>
          <a:lstStyle/>
          <a:p>
            <a:r>
              <a:rPr lang="en-IN" dirty="0" smtClean="0"/>
              <a:t>D=0</a:t>
            </a:r>
            <a:endParaRPr lang="en-US" dirty="0"/>
          </a:p>
        </p:txBody>
      </p:sp>
      <p:sp>
        <p:nvSpPr>
          <p:cNvPr id="33" name="TextBox 32"/>
          <p:cNvSpPr txBox="1"/>
          <p:nvPr/>
        </p:nvSpPr>
        <p:spPr>
          <a:xfrm>
            <a:off x="1958324" y="5044887"/>
            <a:ext cx="559769" cy="369332"/>
          </a:xfrm>
          <a:prstGeom prst="rect">
            <a:avLst/>
          </a:prstGeom>
          <a:noFill/>
        </p:spPr>
        <p:txBody>
          <a:bodyPr wrap="none" rtlCol="0">
            <a:spAutoFit/>
          </a:bodyPr>
          <a:lstStyle/>
          <a:p>
            <a:r>
              <a:rPr lang="en-IN" dirty="0" smtClean="0"/>
              <a:t>D=0</a:t>
            </a:r>
            <a:endParaRPr lang="en-US" dirty="0"/>
          </a:p>
        </p:txBody>
      </p:sp>
      <p:sp>
        <p:nvSpPr>
          <p:cNvPr id="43" name="Oval 42"/>
          <p:cNvSpPr/>
          <p:nvPr/>
        </p:nvSpPr>
        <p:spPr>
          <a:xfrm>
            <a:off x="1978915" y="4590160"/>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US" dirty="0"/>
          </a:p>
        </p:txBody>
      </p:sp>
      <p:sp>
        <p:nvSpPr>
          <p:cNvPr id="44" name="Oval 43"/>
          <p:cNvSpPr/>
          <p:nvPr/>
        </p:nvSpPr>
        <p:spPr>
          <a:xfrm>
            <a:off x="3424881" y="4601134"/>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US" dirty="0"/>
          </a:p>
        </p:txBody>
      </p:sp>
      <p:cxnSp>
        <p:nvCxnSpPr>
          <p:cNvPr id="46" name="Straight Arrow Connector 45"/>
          <p:cNvCxnSpPr>
            <a:stCxn id="6" idx="3"/>
            <a:endCxn id="43" idx="0"/>
          </p:cNvCxnSpPr>
          <p:nvPr/>
        </p:nvCxnSpPr>
        <p:spPr>
          <a:xfrm flipH="1">
            <a:off x="2321815" y="3892934"/>
            <a:ext cx="678622" cy="6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5"/>
            <a:endCxn id="44" idx="0"/>
          </p:cNvCxnSpPr>
          <p:nvPr/>
        </p:nvCxnSpPr>
        <p:spPr>
          <a:xfrm>
            <a:off x="3502618" y="3892934"/>
            <a:ext cx="265163" cy="70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5715" y="2481213"/>
            <a:ext cx="559769" cy="369332"/>
          </a:xfrm>
          <a:prstGeom prst="rect">
            <a:avLst/>
          </a:prstGeom>
          <a:noFill/>
        </p:spPr>
        <p:txBody>
          <a:bodyPr wrap="none" rtlCol="0">
            <a:spAutoFit/>
          </a:bodyPr>
          <a:lstStyle/>
          <a:p>
            <a:r>
              <a:rPr lang="en-IN" dirty="0" smtClean="0"/>
              <a:t>D=2</a:t>
            </a:r>
            <a:endParaRPr lang="en-US" dirty="0"/>
          </a:p>
        </p:txBody>
      </p:sp>
      <p:sp>
        <p:nvSpPr>
          <p:cNvPr id="50" name="TextBox 49"/>
          <p:cNvSpPr txBox="1"/>
          <p:nvPr/>
        </p:nvSpPr>
        <p:spPr>
          <a:xfrm>
            <a:off x="5721304" y="2529397"/>
            <a:ext cx="559769" cy="369332"/>
          </a:xfrm>
          <a:prstGeom prst="rect">
            <a:avLst/>
          </a:prstGeom>
          <a:noFill/>
        </p:spPr>
        <p:txBody>
          <a:bodyPr wrap="none" rtlCol="0">
            <a:spAutoFit/>
          </a:bodyPr>
          <a:lstStyle/>
          <a:p>
            <a:r>
              <a:rPr lang="en-IN" dirty="0" smtClean="0"/>
              <a:t>D=2</a:t>
            </a:r>
            <a:endParaRPr lang="en-US" dirty="0"/>
          </a:p>
        </p:txBody>
      </p:sp>
      <p:sp>
        <p:nvSpPr>
          <p:cNvPr id="51" name="TextBox 50"/>
          <p:cNvSpPr txBox="1"/>
          <p:nvPr/>
        </p:nvSpPr>
        <p:spPr>
          <a:xfrm>
            <a:off x="4992352" y="3583870"/>
            <a:ext cx="559769" cy="369332"/>
          </a:xfrm>
          <a:prstGeom prst="rect">
            <a:avLst/>
          </a:prstGeom>
          <a:noFill/>
        </p:spPr>
        <p:txBody>
          <a:bodyPr wrap="none" rtlCol="0">
            <a:spAutoFit/>
          </a:bodyPr>
          <a:lstStyle/>
          <a:p>
            <a:r>
              <a:rPr lang="en-IN" dirty="0" smtClean="0"/>
              <a:t>D=1</a:t>
            </a:r>
            <a:endParaRPr lang="en-US" dirty="0"/>
          </a:p>
        </p:txBody>
      </p:sp>
      <p:sp>
        <p:nvSpPr>
          <p:cNvPr id="52" name="TextBox 51"/>
          <p:cNvSpPr txBox="1"/>
          <p:nvPr/>
        </p:nvSpPr>
        <p:spPr>
          <a:xfrm>
            <a:off x="2347606" y="3399204"/>
            <a:ext cx="559769" cy="369332"/>
          </a:xfrm>
          <a:prstGeom prst="rect">
            <a:avLst/>
          </a:prstGeom>
          <a:noFill/>
        </p:spPr>
        <p:txBody>
          <a:bodyPr wrap="none" rtlCol="0">
            <a:spAutoFit/>
          </a:bodyPr>
          <a:lstStyle/>
          <a:p>
            <a:r>
              <a:rPr lang="en-IN" dirty="0" smtClean="0"/>
              <a:t>D=2</a:t>
            </a:r>
            <a:endParaRPr lang="en-US" dirty="0"/>
          </a:p>
        </p:txBody>
      </p:sp>
      <p:sp>
        <p:nvSpPr>
          <p:cNvPr id="53" name="TextBox 52"/>
          <p:cNvSpPr txBox="1"/>
          <p:nvPr/>
        </p:nvSpPr>
        <p:spPr>
          <a:xfrm>
            <a:off x="3610502" y="5142848"/>
            <a:ext cx="785708" cy="369332"/>
          </a:xfrm>
          <a:prstGeom prst="rect">
            <a:avLst/>
          </a:prstGeom>
          <a:noFill/>
        </p:spPr>
        <p:txBody>
          <a:bodyPr wrap="square" rtlCol="0">
            <a:spAutoFit/>
          </a:bodyPr>
          <a:lstStyle/>
          <a:p>
            <a:r>
              <a:rPr lang="en-IN" dirty="0" smtClean="0"/>
              <a:t>D=0</a:t>
            </a:r>
            <a:endParaRPr lang="en-US" dirty="0"/>
          </a:p>
        </p:txBody>
      </p:sp>
      <p:sp>
        <p:nvSpPr>
          <p:cNvPr id="27" name="TextBox 26"/>
          <p:cNvSpPr txBox="1"/>
          <p:nvPr/>
        </p:nvSpPr>
        <p:spPr>
          <a:xfrm>
            <a:off x="2618526" y="994979"/>
            <a:ext cx="522900" cy="369332"/>
          </a:xfrm>
          <a:prstGeom prst="rect">
            <a:avLst/>
          </a:prstGeom>
          <a:noFill/>
        </p:spPr>
        <p:txBody>
          <a:bodyPr wrap="none" rtlCol="0">
            <a:spAutoFit/>
          </a:bodyPr>
          <a:lstStyle/>
          <a:p>
            <a:r>
              <a:rPr lang="en-IN" dirty="0" smtClean="0"/>
              <a:t>F=1</a:t>
            </a:r>
            <a:endParaRPr lang="en-US" dirty="0"/>
          </a:p>
        </p:txBody>
      </p:sp>
      <p:sp>
        <p:nvSpPr>
          <p:cNvPr id="30" name="TextBox 29"/>
          <p:cNvSpPr txBox="1"/>
          <p:nvPr/>
        </p:nvSpPr>
        <p:spPr>
          <a:xfrm>
            <a:off x="5696628" y="994979"/>
            <a:ext cx="522900" cy="369332"/>
          </a:xfrm>
          <a:prstGeom prst="rect">
            <a:avLst/>
          </a:prstGeom>
          <a:noFill/>
        </p:spPr>
        <p:txBody>
          <a:bodyPr wrap="none" rtlCol="0">
            <a:spAutoFit/>
          </a:bodyPr>
          <a:lstStyle/>
          <a:p>
            <a:r>
              <a:rPr lang="en-IN" dirty="0" smtClean="0"/>
              <a:t>F=0</a:t>
            </a:r>
            <a:endParaRPr lang="en-US" dirty="0"/>
          </a:p>
        </p:txBody>
      </p:sp>
      <p:sp>
        <p:nvSpPr>
          <p:cNvPr id="34" name="TextBox 33"/>
          <p:cNvSpPr txBox="1"/>
          <p:nvPr/>
        </p:nvSpPr>
        <p:spPr>
          <a:xfrm>
            <a:off x="2638286" y="2719795"/>
            <a:ext cx="522900" cy="369332"/>
          </a:xfrm>
          <a:prstGeom prst="rect">
            <a:avLst/>
          </a:prstGeom>
          <a:noFill/>
        </p:spPr>
        <p:txBody>
          <a:bodyPr wrap="none" rtlCol="0">
            <a:spAutoFit/>
          </a:bodyPr>
          <a:lstStyle/>
          <a:p>
            <a:r>
              <a:rPr lang="en-IN" dirty="0" smtClean="0"/>
              <a:t>F=1</a:t>
            </a:r>
            <a:endParaRPr lang="en-US" dirty="0"/>
          </a:p>
        </p:txBody>
      </p:sp>
      <p:sp>
        <p:nvSpPr>
          <p:cNvPr id="35" name="TextBox 34"/>
          <p:cNvSpPr txBox="1"/>
          <p:nvPr/>
        </p:nvSpPr>
        <p:spPr>
          <a:xfrm>
            <a:off x="5692289" y="2775490"/>
            <a:ext cx="617797" cy="369332"/>
          </a:xfrm>
          <a:prstGeom prst="rect">
            <a:avLst/>
          </a:prstGeom>
          <a:noFill/>
        </p:spPr>
        <p:txBody>
          <a:bodyPr wrap="square" rtlCol="0">
            <a:spAutoFit/>
          </a:bodyPr>
          <a:lstStyle/>
          <a:p>
            <a:r>
              <a:rPr lang="en-IN" dirty="0" smtClean="0"/>
              <a:t>F=1</a:t>
            </a:r>
            <a:endParaRPr lang="en-US" dirty="0"/>
          </a:p>
        </p:txBody>
      </p:sp>
      <p:sp>
        <p:nvSpPr>
          <p:cNvPr id="36" name="TextBox 35"/>
          <p:cNvSpPr txBox="1"/>
          <p:nvPr/>
        </p:nvSpPr>
        <p:spPr>
          <a:xfrm>
            <a:off x="2382362" y="3605344"/>
            <a:ext cx="522900" cy="369332"/>
          </a:xfrm>
          <a:prstGeom prst="rect">
            <a:avLst/>
          </a:prstGeom>
          <a:noFill/>
        </p:spPr>
        <p:txBody>
          <a:bodyPr wrap="none" rtlCol="0">
            <a:spAutoFit/>
          </a:bodyPr>
          <a:lstStyle/>
          <a:p>
            <a:r>
              <a:rPr lang="en-IN" dirty="0" smtClean="0"/>
              <a:t>F=2</a:t>
            </a:r>
            <a:endParaRPr lang="en-US" dirty="0"/>
          </a:p>
        </p:txBody>
      </p:sp>
      <p:sp>
        <p:nvSpPr>
          <p:cNvPr id="37" name="TextBox 36"/>
          <p:cNvSpPr txBox="1"/>
          <p:nvPr/>
        </p:nvSpPr>
        <p:spPr>
          <a:xfrm>
            <a:off x="5003074" y="3868852"/>
            <a:ext cx="617797" cy="369332"/>
          </a:xfrm>
          <a:prstGeom prst="rect">
            <a:avLst/>
          </a:prstGeom>
          <a:noFill/>
        </p:spPr>
        <p:txBody>
          <a:bodyPr wrap="square" rtlCol="0">
            <a:spAutoFit/>
          </a:bodyPr>
          <a:lstStyle/>
          <a:p>
            <a:r>
              <a:rPr lang="en-IN" dirty="0" smtClean="0"/>
              <a:t>F=1</a:t>
            </a:r>
            <a:endParaRPr lang="en-US" dirty="0"/>
          </a:p>
        </p:txBody>
      </p:sp>
      <p:sp>
        <p:nvSpPr>
          <p:cNvPr id="38" name="TextBox 37"/>
          <p:cNvSpPr txBox="1"/>
          <p:nvPr/>
        </p:nvSpPr>
        <p:spPr>
          <a:xfrm>
            <a:off x="5692289" y="5403245"/>
            <a:ext cx="522900" cy="369332"/>
          </a:xfrm>
          <a:prstGeom prst="rect">
            <a:avLst/>
          </a:prstGeom>
          <a:noFill/>
        </p:spPr>
        <p:txBody>
          <a:bodyPr wrap="none" rtlCol="0">
            <a:spAutoFit/>
          </a:bodyPr>
          <a:lstStyle/>
          <a:p>
            <a:r>
              <a:rPr lang="en-IN" dirty="0" smtClean="0"/>
              <a:t>F=0</a:t>
            </a:r>
            <a:endParaRPr lang="en-US" dirty="0"/>
          </a:p>
        </p:txBody>
      </p:sp>
      <p:sp>
        <p:nvSpPr>
          <p:cNvPr id="39" name="TextBox 38"/>
          <p:cNvSpPr txBox="1"/>
          <p:nvPr/>
        </p:nvSpPr>
        <p:spPr>
          <a:xfrm>
            <a:off x="3635199" y="5437417"/>
            <a:ext cx="522900" cy="369332"/>
          </a:xfrm>
          <a:prstGeom prst="rect">
            <a:avLst/>
          </a:prstGeom>
          <a:noFill/>
        </p:spPr>
        <p:txBody>
          <a:bodyPr wrap="none" rtlCol="0">
            <a:spAutoFit/>
          </a:bodyPr>
          <a:lstStyle/>
          <a:p>
            <a:r>
              <a:rPr lang="en-IN" dirty="0" smtClean="0"/>
              <a:t>F=0</a:t>
            </a:r>
            <a:endParaRPr lang="en-US" dirty="0"/>
          </a:p>
        </p:txBody>
      </p:sp>
      <p:sp>
        <p:nvSpPr>
          <p:cNvPr id="40" name="TextBox 39"/>
          <p:cNvSpPr txBox="1"/>
          <p:nvPr/>
        </p:nvSpPr>
        <p:spPr>
          <a:xfrm>
            <a:off x="1981746" y="5363019"/>
            <a:ext cx="522900" cy="369332"/>
          </a:xfrm>
          <a:prstGeom prst="rect">
            <a:avLst/>
          </a:prstGeom>
          <a:noFill/>
        </p:spPr>
        <p:txBody>
          <a:bodyPr wrap="none" rtlCol="0">
            <a:spAutoFit/>
          </a:bodyPr>
          <a:lstStyle/>
          <a:p>
            <a:r>
              <a:rPr lang="en-IN" dirty="0" smtClean="0"/>
              <a:t>F=0</a:t>
            </a:r>
            <a:endParaRPr lang="en-US" dirty="0"/>
          </a:p>
        </p:txBody>
      </p:sp>
      <p:sp>
        <p:nvSpPr>
          <p:cNvPr id="41" name="TextBox 40"/>
          <p:cNvSpPr txBox="1"/>
          <p:nvPr/>
        </p:nvSpPr>
        <p:spPr>
          <a:xfrm>
            <a:off x="484094" y="497541"/>
            <a:ext cx="2245871" cy="923330"/>
          </a:xfrm>
          <a:prstGeom prst="rect">
            <a:avLst/>
          </a:prstGeom>
          <a:noFill/>
        </p:spPr>
        <p:txBody>
          <a:bodyPr wrap="none" rtlCol="0">
            <a:spAutoFit/>
          </a:bodyPr>
          <a:lstStyle/>
          <a:p>
            <a:r>
              <a:rPr lang="en-IN" dirty="0" smtClean="0"/>
              <a:t>Assume 1 </a:t>
            </a:r>
            <a:r>
              <a:rPr lang="en-IN" dirty="0" err="1" smtClean="0"/>
              <a:t>alu</a:t>
            </a:r>
            <a:endParaRPr lang="en-IN" dirty="0" smtClean="0"/>
          </a:p>
          <a:p>
            <a:r>
              <a:rPr lang="en-IN" dirty="0" smtClean="0"/>
              <a:t>And all operations are</a:t>
            </a:r>
          </a:p>
          <a:p>
            <a:r>
              <a:rPr lang="en-IN" dirty="0" smtClean="0"/>
              <a:t>same</a:t>
            </a:r>
          </a:p>
        </p:txBody>
      </p:sp>
    </p:spTree>
    <p:extLst>
      <p:ext uri="{BB962C8B-B14F-4D97-AF65-F5344CB8AC3E}">
        <p14:creationId xmlns:p14="http://schemas.microsoft.com/office/powerpoint/2010/main" val="697583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9271" y="3546660"/>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US" dirty="0"/>
          </a:p>
        </p:txBody>
      </p:sp>
      <p:sp>
        <p:nvSpPr>
          <p:cNvPr id="5" name="Oval 4"/>
          <p:cNvSpPr/>
          <p:nvPr/>
        </p:nvSpPr>
        <p:spPr>
          <a:xfrm>
            <a:off x="5164091" y="4601134"/>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US" dirty="0"/>
          </a:p>
        </p:txBody>
      </p:sp>
      <p:sp>
        <p:nvSpPr>
          <p:cNvPr id="6" name="Oval 5"/>
          <p:cNvSpPr/>
          <p:nvPr/>
        </p:nvSpPr>
        <p:spPr>
          <a:xfrm>
            <a:off x="2896432" y="3514167"/>
            <a:ext cx="710191"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US" dirty="0"/>
          </a:p>
        </p:txBody>
      </p:sp>
      <p:sp>
        <p:nvSpPr>
          <p:cNvPr id="7" name="Oval 6"/>
          <p:cNvSpPr/>
          <p:nvPr/>
        </p:nvSpPr>
        <p:spPr>
          <a:xfrm>
            <a:off x="3151095" y="634252"/>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8" name="Oval 7"/>
          <p:cNvSpPr/>
          <p:nvPr/>
        </p:nvSpPr>
        <p:spPr>
          <a:xfrm>
            <a:off x="3151095" y="2492187"/>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9" name="Oval 8"/>
          <p:cNvSpPr/>
          <p:nvPr/>
        </p:nvSpPr>
        <p:spPr>
          <a:xfrm>
            <a:off x="4935071" y="634252"/>
            <a:ext cx="685800" cy="432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Oval 9"/>
          <p:cNvSpPr/>
          <p:nvPr/>
        </p:nvSpPr>
        <p:spPr>
          <a:xfrm>
            <a:off x="4935071" y="2492187"/>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cxnSp>
        <p:nvCxnSpPr>
          <p:cNvPr id="14" name="Straight Arrow Connector 13"/>
          <p:cNvCxnSpPr>
            <a:stCxn id="7" idx="4"/>
            <a:endCxn id="8" idx="0"/>
          </p:cNvCxnSpPr>
          <p:nvPr/>
        </p:nvCxnSpPr>
        <p:spPr>
          <a:xfrm>
            <a:off x="3493995" y="1078005"/>
            <a:ext cx="0" cy="141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4" idx="1"/>
          </p:cNvCxnSpPr>
          <p:nvPr/>
        </p:nvCxnSpPr>
        <p:spPr>
          <a:xfrm>
            <a:off x="3736462" y="2870954"/>
            <a:ext cx="613242" cy="74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 idx="7"/>
          </p:cNvCxnSpPr>
          <p:nvPr/>
        </p:nvCxnSpPr>
        <p:spPr>
          <a:xfrm flipH="1">
            <a:off x="4834638" y="2935940"/>
            <a:ext cx="443333" cy="67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4349704" y="3925427"/>
            <a:ext cx="0" cy="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5" idx="0"/>
          </p:cNvCxnSpPr>
          <p:nvPr/>
        </p:nvCxnSpPr>
        <p:spPr>
          <a:xfrm>
            <a:off x="4834638" y="3925427"/>
            <a:ext cx="672353" cy="6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9759" y="735892"/>
            <a:ext cx="559769" cy="369332"/>
          </a:xfrm>
          <a:prstGeom prst="rect">
            <a:avLst/>
          </a:prstGeom>
          <a:noFill/>
        </p:spPr>
        <p:txBody>
          <a:bodyPr wrap="none" rtlCol="0">
            <a:spAutoFit/>
          </a:bodyPr>
          <a:lstStyle/>
          <a:p>
            <a:r>
              <a:rPr lang="en-IN" dirty="0" smtClean="0"/>
              <a:t>D=0</a:t>
            </a:r>
            <a:endParaRPr lang="en-US" dirty="0"/>
          </a:p>
        </p:txBody>
      </p:sp>
      <p:sp>
        <p:nvSpPr>
          <p:cNvPr id="31" name="TextBox 30"/>
          <p:cNvSpPr txBox="1"/>
          <p:nvPr/>
        </p:nvSpPr>
        <p:spPr>
          <a:xfrm>
            <a:off x="2615716" y="735892"/>
            <a:ext cx="559769" cy="369332"/>
          </a:xfrm>
          <a:prstGeom prst="rect">
            <a:avLst/>
          </a:prstGeom>
          <a:noFill/>
        </p:spPr>
        <p:txBody>
          <a:bodyPr wrap="none" rtlCol="0">
            <a:spAutoFit/>
          </a:bodyPr>
          <a:lstStyle/>
          <a:p>
            <a:r>
              <a:rPr lang="en-IN" dirty="0" smtClean="0"/>
              <a:t>D=3</a:t>
            </a:r>
            <a:endParaRPr lang="en-US" dirty="0"/>
          </a:p>
        </p:txBody>
      </p:sp>
      <p:sp>
        <p:nvSpPr>
          <p:cNvPr id="32" name="TextBox 31"/>
          <p:cNvSpPr txBox="1"/>
          <p:nvPr/>
        </p:nvSpPr>
        <p:spPr>
          <a:xfrm>
            <a:off x="5659760" y="5033913"/>
            <a:ext cx="559769" cy="369332"/>
          </a:xfrm>
          <a:prstGeom prst="rect">
            <a:avLst/>
          </a:prstGeom>
          <a:noFill/>
        </p:spPr>
        <p:txBody>
          <a:bodyPr wrap="none" rtlCol="0">
            <a:spAutoFit/>
          </a:bodyPr>
          <a:lstStyle/>
          <a:p>
            <a:r>
              <a:rPr lang="en-IN" dirty="0" smtClean="0"/>
              <a:t>D=0</a:t>
            </a:r>
            <a:endParaRPr lang="en-US" dirty="0"/>
          </a:p>
        </p:txBody>
      </p:sp>
      <p:sp>
        <p:nvSpPr>
          <p:cNvPr id="33" name="TextBox 32"/>
          <p:cNvSpPr txBox="1"/>
          <p:nvPr/>
        </p:nvSpPr>
        <p:spPr>
          <a:xfrm>
            <a:off x="1958324" y="5044887"/>
            <a:ext cx="559769" cy="369332"/>
          </a:xfrm>
          <a:prstGeom prst="rect">
            <a:avLst/>
          </a:prstGeom>
          <a:noFill/>
        </p:spPr>
        <p:txBody>
          <a:bodyPr wrap="none" rtlCol="0">
            <a:spAutoFit/>
          </a:bodyPr>
          <a:lstStyle/>
          <a:p>
            <a:r>
              <a:rPr lang="en-IN" dirty="0" smtClean="0"/>
              <a:t>D=0</a:t>
            </a:r>
            <a:endParaRPr lang="en-US" dirty="0"/>
          </a:p>
        </p:txBody>
      </p:sp>
      <p:sp>
        <p:nvSpPr>
          <p:cNvPr id="43" name="Oval 42"/>
          <p:cNvSpPr/>
          <p:nvPr/>
        </p:nvSpPr>
        <p:spPr>
          <a:xfrm>
            <a:off x="1978915" y="4590160"/>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US" dirty="0"/>
          </a:p>
        </p:txBody>
      </p:sp>
      <p:sp>
        <p:nvSpPr>
          <p:cNvPr id="44" name="Oval 43"/>
          <p:cNvSpPr/>
          <p:nvPr/>
        </p:nvSpPr>
        <p:spPr>
          <a:xfrm>
            <a:off x="3424881" y="4601134"/>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US" dirty="0"/>
          </a:p>
        </p:txBody>
      </p:sp>
      <p:cxnSp>
        <p:nvCxnSpPr>
          <p:cNvPr id="46" name="Straight Arrow Connector 45"/>
          <p:cNvCxnSpPr>
            <a:stCxn id="6" idx="3"/>
            <a:endCxn id="43" idx="0"/>
          </p:cNvCxnSpPr>
          <p:nvPr/>
        </p:nvCxnSpPr>
        <p:spPr>
          <a:xfrm flipH="1">
            <a:off x="2321815" y="3892934"/>
            <a:ext cx="678622" cy="6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5"/>
            <a:endCxn id="44" idx="0"/>
          </p:cNvCxnSpPr>
          <p:nvPr/>
        </p:nvCxnSpPr>
        <p:spPr>
          <a:xfrm>
            <a:off x="3502618" y="3892934"/>
            <a:ext cx="265163" cy="70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5715" y="2481213"/>
            <a:ext cx="559769" cy="369332"/>
          </a:xfrm>
          <a:prstGeom prst="rect">
            <a:avLst/>
          </a:prstGeom>
          <a:noFill/>
        </p:spPr>
        <p:txBody>
          <a:bodyPr wrap="none" rtlCol="0">
            <a:spAutoFit/>
          </a:bodyPr>
          <a:lstStyle/>
          <a:p>
            <a:r>
              <a:rPr lang="en-IN" dirty="0" smtClean="0"/>
              <a:t>D=2</a:t>
            </a:r>
            <a:endParaRPr lang="en-US" dirty="0"/>
          </a:p>
        </p:txBody>
      </p:sp>
      <p:sp>
        <p:nvSpPr>
          <p:cNvPr id="50" name="TextBox 49"/>
          <p:cNvSpPr txBox="1"/>
          <p:nvPr/>
        </p:nvSpPr>
        <p:spPr>
          <a:xfrm>
            <a:off x="5721304" y="2529397"/>
            <a:ext cx="559769" cy="369332"/>
          </a:xfrm>
          <a:prstGeom prst="rect">
            <a:avLst/>
          </a:prstGeom>
          <a:noFill/>
        </p:spPr>
        <p:txBody>
          <a:bodyPr wrap="none" rtlCol="0">
            <a:spAutoFit/>
          </a:bodyPr>
          <a:lstStyle/>
          <a:p>
            <a:r>
              <a:rPr lang="en-IN" dirty="0" smtClean="0"/>
              <a:t>D=2</a:t>
            </a:r>
            <a:endParaRPr lang="en-US" dirty="0"/>
          </a:p>
        </p:txBody>
      </p:sp>
      <p:sp>
        <p:nvSpPr>
          <p:cNvPr id="51" name="TextBox 50"/>
          <p:cNvSpPr txBox="1"/>
          <p:nvPr/>
        </p:nvSpPr>
        <p:spPr>
          <a:xfrm>
            <a:off x="4992352" y="3583870"/>
            <a:ext cx="559769" cy="369332"/>
          </a:xfrm>
          <a:prstGeom prst="rect">
            <a:avLst/>
          </a:prstGeom>
          <a:noFill/>
        </p:spPr>
        <p:txBody>
          <a:bodyPr wrap="none" rtlCol="0">
            <a:spAutoFit/>
          </a:bodyPr>
          <a:lstStyle/>
          <a:p>
            <a:r>
              <a:rPr lang="en-IN" dirty="0" smtClean="0"/>
              <a:t>D=1</a:t>
            </a:r>
            <a:endParaRPr lang="en-US" dirty="0"/>
          </a:p>
        </p:txBody>
      </p:sp>
      <p:sp>
        <p:nvSpPr>
          <p:cNvPr id="52" name="TextBox 51"/>
          <p:cNvSpPr txBox="1"/>
          <p:nvPr/>
        </p:nvSpPr>
        <p:spPr>
          <a:xfrm>
            <a:off x="2347606" y="3399204"/>
            <a:ext cx="559769" cy="369332"/>
          </a:xfrm>
          <a:prstGeom prst="rect">
            <a:avLst/>
          </a:prstGeom>
          <a:noFill/>
        </p:spPr>
        <p:txBody>
          <a:bodyPr wrap="none" rtlCol="0">
            <a:spAutoFit/>
          </a:bodyPr>
          <a:lstStyle/>
          <a:p>
            <a:r>
              <a:rPr lang="en-IN" dirty="0" smtClean="0"/>
              <a:t>D=2</a:t>
            </a:r>
            <a:endParaRPr lang="en-US" dirty="0"/>
          </a:p>
        </p:txBody>
      </p:sp>
      <p:sp>
        <p:nvSpPr>
          <p:cNvPr id="53" name="TextBox 52"/>
          <p:cNvSpPr txBox="1"/>
          <p:nvPr/>
        </p:nvSpPr>
        <p:spPr>
          <a:xfrm>
            <a:off x="3610502" y="5142848"/>
            <a:ext cx="785708" cy="369332"/>
          </a:xfrm>
          <a:prstGeom prst="rect">
            <a:avLst/>
          </a:prstGeom>
          <a:noFill/>
        </p:spPr>
        <p:txBody>
          <a:bodyPr wrap="square" rtlCol="0">
            <a:spAutoFit/>
          </a:bodyPr>
          <a:lstStyle/>
          <a:p>
            <a:r>
              <a:rPr lang="en-IN" dirty="0" smtClean="0"/>
              <a:t>D=0</a:t>
            </a:r>
            <a:endParaRPr lang="en-US" dirty="0"/>
          </a:p>
        </p:txBody>
      </p:sp>
      <p:sp>
        <p:nvSpPr>
          <p:cNvPr id="27" name="TextBox 26"/>
          <p:cNvSpPr txBox="1"/>
          <p:nvPr/>
        </p:nvSpPr>
        <p:spPr>
          <a:xfrm>
            <a:off x="2618526" y="994979"/>
            <a:ext cx="522900" cy="369332"/>
          </a:xfrm>
          <a:prstGeom prst="rect">
            <a:avLst/>
          </a:prstGeom>
          <a:noFill/>
        </p:spPr>
        <p:txBody>
          <a:bodyPr wrap="none" rtlCol="0">
            <a:spAutoFit/>
          </a:bodyPr>
          <a:lstStyle/>
          <a:p>
            <a:r>
              <a:rPr lang="en-IN" dirty="0" smtClean="0"/>
              <a:t>F=1</a:t>
            </a:r>
            <a:endParaRPr lang="en-US" dirty="0"/>
          </a:p>
        </p:txBody>
      </p:sp>
      <p:sp>
        <p:nvSpPr>
          <p:cNvPr id="30" name="TextBox 29"/>
          <p:cNvSpPr txBox="1"/>
          <p:nvPr/>
        </p:nvSpPr>
        <p:spPr>
          <a:xfrm>
            <a:off x="5696628" y="994979"/>
            <a:ext cx="522900" cy="369332"/>
          </a:xfrm>
          <a:prstGeom prst="rect">
            <a:avLst/>
          </a:prstGeom>
          <a:noFill/>
        </p:spPr>
        <p:txBody>
          <a:bodyPr wrap="none" rtlCol="0">
            <a:spAutoFit/>
          </a:bodyPr>
          <a:lstStyle/>
          <a:p>
            <a:r>
              <a:rPr lang="en-IN" dirty="0" smtClean="0"/>
              <a:t>F=0</a:t>
            </a:r>
            <a:endParaRPr lang="en-US" dirty="0"/>
          </a:p>
        </p:txBody>
      </p:sp>
      <p:sp>
        <p:nvSpPr>
          <p:cNvPr id="34" name="TextBox 33"/>
          <p:cNvSpPr txBox="1"/>
          <p:nvPr/>
        </p:nvSpPr>
        <p:spPr>
          <a:xfrm>
            <a:off x="2638286" y="2719795"/>
            <a:ext cx="522900" cy="369332"/>
          </a:xfrm>
          <a:prstGeom prst="rect">
            <a:avLst/>
          </a:prstGeom>
          <a:noFill/>
        </p:spPr>
        <p:txBody>
          <a:bodyPr wrap="none" rtlCol="0">
            <a:spAutoFit/>
          </a:bodyPr>
          <a:lstStyle/>
          <a:p>
            <a:r>
              <a:rPr lang="en-IN" dirty="0" smtClean="0"/>
              <a:t>F=1</a:t>
            </a:r>
            <a:endParaRPr lang="en-US" dirty="0"/>
          </a:p>
        </p:txBody>
      </p:sp>
      <p:sp>
        <p:nvSpPr>
          <p:cNvPr id="35" name="TextBox 34"/>
          <p:cNvSpPr txBox="1"/>
          <p:nvPr/>
        </p:nvSpPr>
        <p:spPr>
          <a:xfrm>
            <a:off x="5692289" y="2775490"/>
            <a:ext cx="617797" cy="369332"/>
          </a:xfrm>
          <a:prstGeom prst="rect">
            <a:avLst/>
          </a:prstGeom>
          <a:noFill/>
        </p:spPr>
        <p:txBody>
          <a:bodyPr wrap="square" rtlCol="0">
            <a:spAutoFit/>
          </a:bodyPr>
          <a:lstStyle/>
          <a:p>
            <a:r>
              <a:rPr lang="en-IN" dirty="0" smtClean="0"/>
              <a:t>F=1</a:t>
            </a:r>
            <a:endParaRPr lang="en-US" dirty="0"/>
          </a:p>
        </p:txBody>
      </p:sp>
      <p:sp>
        <p:nvSpPr>
          <p:cNvPr id="36" name="TextBox 35"/>
          <p:cNvSpPr txBox="1"/>
          <p:nvPr/>
        </p:nvSpPr>
        <p:spPr>
          <a:xfrm>
            <a:off x="2382362" y="3605344"/>
            <a:ext cx="522900" cy="369332"/>
          </a:xfrm>
          <a:prstGeom prst="rect">
            <a:avLst/>
          </a:prstGeom>
          <a:noFill/>
        </p:spPr>
        <p:txBody>
          <a:bodyPr wrap="none" rtlCol="0">
            <a:spAutoFit/>
          </a:bodyPr>
          <a:lstStyle/>
          <a:p>
            <a:r>
              <a:rPr lang="en-IN" dirty="0" smtClean="0"/>
              <a:t>F=2</a:t>
            </a:r>
            <a:endParaRPr lang="en-US" dirty="0"/>
          </a:p>
        </p:txBody>
      </p:sp>
      <p:sp>
        <p:nvSpPr>
          <p:cNvPr id="37" name="TextBox 36"/>
          <p:cNvSpPr txBox="1"/>
          <p:nvPr/>
        </p:nvSpPr>
        <p:spPr>
          <a:xfrm>
            <a:off x="5003074" y="3868852"/>
            <a:ext cx="617797" cy="369332"/>
          </a:xfrm>
          <a:prstGeom prst="rect">
            <a:avLst/>
          </a:prstGeom>
          <a:noFill/>
        </p:spPr>
        <p:txBody>
          <a:bodyPr wrap="square" rtlCol="0">
            <a:spAutoFit/>
          </a:bodyPr>
          <a:lstStyle/>
          <a:p>
            <a:r>
              <a:rPr lang="en-IN" dirty="0" smtClean="0"/>
              <a:t>F=1</a:t>
            </a:r>
            <a:endParaRPr lang="en-US" dirty="0"/>
          </a:p>
        </p:txBody>
      </p:sp>
      <p:sp>
        <p:nvSpPr>
          <p:cNvPr id="38" name="TextBox 37"/>
          <p:cNvSpPr txBox="1"/>
          <p:nvPr/>
        </p:nvSpPr>
        <p:spPr>
          <a:xfrm>
            <a:off x="5692289" y="5403245"/>
            <a:ext cx="522900" cy="369332"/>
          </a:xfrm>
          <a:prstGeom prst="rect">
            <a:avLst/>
          </a:prstGeom>
          <a:noFill/>
        </p:spPr>
        <p:txBody>
          <a:bodyPr wrap="none" rtlCol="0">
            <a:spAutoFit/>
          </a:bodyPr>
          <a:lstStyle/>
          <a:p>
            <a:r>
              <a:rPr lang="en-IN" dirty="0" smtClean="0"/>
              <a:t>F=0</a:t>
            </a:r>
            <a:endParaRPr lang="en-US" dirty="0"/>
          </a:p>
        </p:txBody>
      </p:sp>
      <p:sp>
        <p:nvSpPr>
          <p:cNvPr id="39" name="TextBox 38"/>
          <p:cNvSpPr txBox="1"/>
          <p:nvPr/>
        </p:nvSpPr>
        <p:spPr>
          <a:xfrm>
            <a:off x="3635199" y="5437417"/>
            <a:ext cx="522900" cy="369332"/>
          </a:xfrm>
          <a:prstGeom prst="rect">
            <a:avLst/>
          </a:prstGeom>
          <a:noFill/>
        </p:spPr>
        <p:txBody>
          <a:bodyPr wrap="none" rtlCol="0">
            <a:spAutoFit/>
          </a:bodyPr>
          <a:lstStyle/>
          <a:p>
            <a:r>
              <a:rPr lang="en-IN" dirty="0" smtClean="0"/>
              <a:t>F=0</a:t>
            </a:r>
            <a:endParaRPr lang="en-US" dirty="0"/>
          </a:p>
        </p:txBody>
      </p:sp>
      <p:sp>
        <p:nvSpPr>
          <p:cNvPr id="40" name="TextBox 39"/>
          <p:cNvSpPr txBox="1"/>
          <p:nvPr/>
        </p:nvSpPr>
        <p:spPr>
          <a:xfrm>
            <a:off x="1981746" y="5363019"/>
            <a:ext cx="522900" cy="369332"/>
          </a:xfrm>
          <a:prstGeom prst="rect">
            <a:avLst/>
          </a:prstGeom>
          <a:noFill/>
        </p:spPr>
        <p:txBody>
          <a:bodyPr wrap="none" rtlCol="0">
            <a:spAutoFit/>
          </a:bodyPr>
          <a:lstStyle/>
          <a:p>
            <a:r>
              <a:rPr lang="en-IN" dirty="0" smtClean="0"/>
              <a:t>F=0</a:t>
            </a:r>
            <a:endParaRPr lang="en-US" dirty="0"/>
          </a:p>
        </p:txBody>
      </p:sp>
      <p:sp>
        <p:nvSpPr>
          <p:cNvPr id="2" name="TextBox 1"/>
          <p:cNvSpPr txBox="1"/>
          <p:nvPr/>
        </p:nvSpPr>
        <p:spPr>
          <a:xfrm>
            <a:off x="7382435" y="5044887"/>
            <a:ext cx="1514325" cy="369332"/>
          </a:xfrm>
          <a:prstGeom prst="rect">
            <a:avLst/>
          </a:prstGeom>
          <a:noFill/>
        </p:spPr>
        <p:txBody>
          <a:bodyPr wrap="none" rtlCol="0">
            <a:spAutoFit/>
          </a:bodyPr>
          <a:lstStyle/>
          <a:p>
            <a:r>
              <a:rPr lang="en-IN" dirty="0" smtClean="0"/>
              <a:t>Ready: 1,2,4,5</a:t>
            </a:r>
            <a:endParaRPr lang="en-US" dirty="0"/>
          </a:p>
        </p:txBody>
      </p:sp>
      <p:sp>
        <p:nvSpPr>
          <p:cNvPr id="41" name="TextBox 40"/>
          <p:cNvSpPr txBox="1"/>
          <p:nvPr/>
        </p:nvSpPr>
        <p:spPr>
          <a:xfrm>
            <a:off x="484094" y="497541"/>
            <a:ext cx="2245871" cy="923330"/>
          </a:xfrm>
          <a:prstGeom prst="rect">
            <a:avLst/>
          </a:prstGeom>
          <a:noFill/>
        </p:spPr>
        <p:txBody>
          <a:bodyPr wrap="none" rtlCol="0">
            <a:spAutoFit/>
          </a:bodyPr>
          <a:lstStyle/>
          <a:p>
            <a:r>
              <a:rPr lang="en-IN" dirty="0" smtClean="0"/>
              <a:t>Assume 1 </a:t>
            </a:r>
            <a:r>
              <a:rPr lang="en-IN" dirty="0" err="1" smtClean="0"/>
              <a:t>alu</a:t>
            </a:r>
            <a:endParaRPr lang="en-IN" dirty="0" smtClean="0"/>
          </a:p>
          <a:p>
            <a:r>
              <a:rPr lang="en-IN" dirty="0" smtClean="0"/>
              <a:t>And all operations are</a:t>
            </a:r>
          </a:p>
          <a:p>
            <a:r>
              <a:rPr lang="en-IN" dirty="0" smtClean="0"/>
              <a:t>same</a:t>
            </a:r>
          </a:p>
        </p:txBody>
      </p:sp>
    </p:spTree>
    <p:extLst>
      <p:ext uri="{BB962C8B-B14F-4D97-AF65-F5344CB8AC3E}">
        <p14:creationId xmlns:p14="http://schemas.microsoft.com/office/powerpoint/2010/main" val="4029872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9271" y="3546660"/>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US" dirty="0"/>
          </a:p>
        </p:txBody>
      </p:sp>
      <p:sp>
        <p:nvSpPr>
          <p:cNvPr id="5" name="Oval 4"/>
          <p:cNvSpPr/>
          <p:nvPr/>
        </p:nvSpPr>
        <p:spPr>
          <a:xfrm>
            <a:off x="5164091" y="4601134"/>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US" dirty="0"/>
          </a:p>
        </p:txBody>
      </p:sp>
      <p:sp>
        <p:nvSpPr>
          <p:cNvPr id="6" name="Oval 5"/>
          <p:cNvSpPr/>
          <p:nvPr/>
        </p:nvSpPr>
        <p:spPr>
          <a:xfrm>
            <a:off x="2896432" y="3514167"/>
            <a:ext cx="710191"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US" dirty="0"/>
          </a:p>
        </p:txBody>
      </p:sp>
      <p:sp>
        <p:nvSpPr>
          <p:cNvPr id="7" name="Oval 6"/>
          <p:cNvSpPr/>
          <p:nvPr/>
        </p:nvSpPr>
        <p:spPr>
          <a:xfrm>
            <a:off x="3151095" y="634252"/>
            <a:ext cx="685800" cy="4437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8" name="Oval 7"/>
          <p:cNvSpPr/>
          <p:nvPr/>
        </p:nvSpPr>
        <p:spPr>
          <a:xfrm>
            <a:off x="3151095" y="2492187"/>
            <a:ext cx="685800" cy="443753"/>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9" name="Oval 8"/>
          <p:cNvSpPr/>
          <p:nvPr/>
        </p:nvSpPr>
        <p:spPr>
          <a:xfrm>
            <a:off x="4935071" y="634252"/>
            <a:ext cx="685800" cy="432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Oval 9"/>
          <p:cNvSpPr/>
          <p:nvPr/>
        </p:nvSpPr>
        <p:spPr>
          <a:xfrm>
            <a:off x="4935071" y="2492187"/>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cxnSp>
        <p:nvCxnSpPr>
          <p:cNvPr id="14" name="Straight Arrow Connector 13"/>
          <p:cNvCxnSpPr>
            <a:stCxn id="7" idx="4"/>
            <a:endCxn id="8" idx="0"/>
          </p:cNvCxnSpPr>
          <p:nvPr/>
        </p:nvCxnSpPr>
        <p:spPr>
          <a:xfrm>
            <a:off x="3493995" y="1078005"/>
            <a:ext cx="0" cy="141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4" idx="1"/>
          </p:cNvCxnSpPr>
          <p:nvPr/>
        </p:nvCxnSpPr>
        <p:spPr>
          <a:xfrm>
            <a:off x="3736462" y="2870954"/>
            <a:ext cx="613242" cy="74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 idx="7"/>
          </p:cNvCxnSpPr>
          <p:nvPr/>
        </p:nvCxnSpPr>
        <p:spPr>
          <a:xfrm flipH="1">
            <a:off x="4834638" y="2935940"/>
            <a:ext cx="443333" cy="67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4349704" y="3925427"/>
            <a:ext cx="0" cy="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5" idx="0"/>
          </p:cNvCxnSpPr>
          <p:nvPr/>
        </p:nvCxnSpPr>
        <p:spPr>
          <a:xfrm>
            <a:off x="4834638" y="3925427"/>
            <a:ext cx="672353" cy="6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9759" y="735892"/>
            <a:ext cx="559769" cy="369332"/>
          </a:xfrm>
          <a:prstGeom prst="rect">
            <a:avLst/>
          </a:prstGeom>
          <a:noFill/>
        </p:spPr>
        <p:txBody>
          <a:bodyPr wrap="none" rtlCol="0">
            <a:spAutoFit/>
          </a:bodyPr>
          <a:lstStyle/>
          <a:p>
            <a:r>
              <a:rPr lang="en-IN" dirty="0" smtClean="0"/>
              <a:t>D=0</a:t>
            </a:r>
            <a:endParaRPr lang="en-US" dirty="0"/>
          </a:p>
        </p:txBody>
      </p:sp>
      <p:sp>
        <p:nvSpPr>
          <p:cNvPr id="31" name="TextBox 30"/>
          <p:cNvSpPr txBox="1"/>
          <p:nvPr/>
        </p:nvSpPr>
        <p:spPr>
          <a:xfrm>
            <a:off x="2615716" y="735892"/>
            <a:ext cx="559769" cy="369332"/>
          </a:xfrm>
          <a:prstGeom prst="rect">
            <a:avLst/>
          </a:prstGeom>
          <a:noFill/>
        </p:spPr>
        <p:txBody>
          <a:bodyPr wrap="none" rtlCol="0">
            <a:spAutoFit/>
          </a:bodyPr>
          <a:lstStyle/>
          <a:p>
            <a:r>
              <a:rPr lang="en-IN" dirty="0" smtClean="0"/>
              <a:t>D=3</a:t>
            </a:r>
            <a:endParaRPr lang="en-US" dirty="0"/>
          </a:p>
        </p:txBody>
      </p:sp>
      <p:sp>
        <p:nvSpPr>
          <p:cNvPr id="32" name="TextBox 31"/>
          <p:cNvSpPr txBox="1"/>
          <p:nvPr/>
        </p:nvSpPr>
        <p:spPr>
          <a:xfrm>
            <a:off x="5659760" y="5033913"/>
            <a:ext cx="559769" cy="369332"/>
          </a:xfrm>
          <a:prstGeom prst="rect">
            <a:avLst/>
          </a:prstGeom>
          <a:noFill/>
        </p:spPr>
        <p:txBody>
          <a:bodyPr wrap="none" rtlCol="0">
            <a:spAutoFit/>
          </a:bodyPr>
          <a:lstStyle/>
          <a:p>
            <a:r>
              <a:rPr lang="en-IN" dirty="0" smtClean="0"/>
              <a:t>D=0</a:t>
            </a:r>
            <a:endParaRPr lang="en-US" dirty="0"/>
          </a:p>
        </p:txBody>
      </p:sp>
      <p:sp>
        <p:nvSpPr>
          <p:cNvPr id="33" name="TextBox 32"/>
          <p:cNvSpPr txBox="1"/>
          <p:nvPr/>
        </p:nvSpPr>
        <p:spPr>
          <a:xfrm>
            <a:off x="1958324" y="5044887"/>
            <a:ext cx="559769" cy="369332"/>
          </a:xfrm>
          <a:prstGeom prst="rect">
            <a:avLst/>
          </a:prstGeom>
          <a:noFill/>
        </p:spPr>
        <p:txBody>
          <a:bodyPr wrap="none" rtlCol="0">
            <a:spAutoFit/>
          </a:bodyPr>
          <a:lstStyle/>
          <a:p>
            <a:r>
              <a:rPr lang="en-IN" dirty="0" smtClean="0"/>
              <a:t>D=0</a:t>
            </a:r>
            <a:endParaRPr lang="en-US" dirty="0"/>
          </a:p>
        </p:txBody>
      </p:sp>
      <p:sp>
        <p:nvSpPr>
          <p:cNvPr id="43" name="Oval 42"/>
          <p:cNvSpPr/>
          <p:nvPr/>
        </p:nvSpPr>
        <p:spPr>
          <a:xfrm>
            <a:off x="1978915" y="4590160"/>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US" dirty="0"/>
          </a:p>
        </p:txBody>
      </p:sp>
      <p:sp>
        <p:nvSpPr>
          <p:cNvPr id="44" name="Oval 43"/>
          <p:cNvSpPr/>
          <p:nvPr/>
        </p:nvSpPr>
        <p:spPr>
          <a:xfrm>
            <a:off x="3424881" y="4601134"/>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US" dirty="0"/>
          </a:p>
        </p:txBody>
      </p:sp>
      <p:cxnSp>
        <p:nvCxnSpPr>
          <p:cNvPr id="46" name="Straight Arrow Connector 45"/>
          <p:cNvCxnSpPr>
            <a:stCxn id="6" idx="3"/>
            <a:endCxn id="43" idx="0"/>
          </p:cNvCxnSpPr>
          <p:nvPr/>
        </p:nvCxnSpPr>
        <p:spPr>
          <a:xfrm flipH="1">
            <a:off x="2321815" y="3892934"/>
            <a:ext cx="678622" cy="6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5"/>
            <a:endCxn id="44" idx="0"/>
          </p:cNvCxnSpPr>
          <p:nvPr/>
        </p:nvCxnSpPr>
        <p:spPr>
          <a:xfrm>
            <a:off x="3502618" y="3892934"/>
            <a:ext cx="265163" cy="70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5715" y="2481213"/>
            <a:ext cx="559769" cy="369332"/>
          </a:xfrm>
          <a:prstGeom prst="rect">
            <a:avLst/>
          </a:prstGeom>
          <a:noFill/>
        </p:spPr>
        <p:txBody>
          <a:bodyPr wrap="none" rtlCol="0">
            <a:spAutoFit/>
          </a:bodyPr>
          <a:lstStyle/>
          <a:p>
            <a:r>
              <a:rPr lang="en-IN" dirty="0" smtClean="0"/>
              <a:t>D=2</a:t>
            </a:r>
            <a:endParaRPr lang="en-US" dirty="0"/>
          </a:p>
        </p:txBody>
      </p:sp>
      <p:sp>
        <p:nvSpPr>
          <p:cNvPr id="50" name="TextBox 49"/>
          <p:cNvSpPr txBox="1"/>
          <p:nvPr/>
        </p:nvSpPr>
        <p:spPr>
          <a:xfrm>
            <a:off x="5721304" y="2529397"/>
            <a:ext cx="559769" cy="369332"/>
          </a:xfrm>
          <a:prstGeom prst="rect">
            <a:avLst/>
          </a:prstGeom>
          <a:noFill/>
        </p:spPr>
        <p:txBody>
          <a:bodyPr wrap="none" rtlCol="0">
            <a:spAutoFit/>
          </a:bodyPr>
          <a:lstStyle/>
          <a:p>
            <a:r>
              <a:rPr lang="en-IN" dirty="0" smtClean="0"/>
              <a:t>D=2</a:t>
            </a:r>
            <a:endParaRPr lang="en-US" dirty="0"/>
          </a:p>
        </p:txBody>
      </p:sp>
      <p:sp>
        <p:nvSpPr>
          <p:cNvPr id="51" name="TextBox 50"/>
          <p:cNvSpPr txBox="1"/>
          <p:nvPr/>
        </p:nvSpPr>
        <p:spPr>
          <a:xfrm>
            <a:off x="4992352" y="3583870"/>
            <a:ext cx="559769" cy="369332"/>
          </a:xfrm>
          <a:prstGeom prst="rect">
            <a:avLst/>
          </a:prstGeom>
          <a:noFill/>
        </p:spPr>
        <p:txBody>
          <a:bodyPr wrap="none" rtlCol="0">
            <a:spAutoFit/>
          </a:bodyPr>
          <a:lstStyle/>
          <a:p>
            <a:r>
              <a:rPr lang="en-IN" dirty="0" smtClean="0"/>
              <a:t>D=1</a:t>
            </a:r>
            <a:endParaRPr lang="en-US" dirty="0"/>
          </a:p>
        </p:txBody>
      </p:sp>
      <p:sp>
        <p:nvSpPr>
          <p:cNvPr id="52" name="TextBox 51"/>
          <p:cNvSpPr txBox="1"/>
          <p:nvPr/>
        </p:nvSpPr>
        <p:spPr>
          <a:xfrm>
            <a:off x="2347606" y="3399204"/>
            <a:ext cx="559769" cy="369332"/>
          </a:xfrm>
          <a:prstGeom prst="rect">
            <a:avLst/>
          </a:prstGeom>
          <a:noFill/>
        </p:spPr>
        <p:txBody>
          <a:bodyPr wrap="none" rtlCol="0">
            <a:spAutoFit/>
          </a:bodyPr>
          <a:lstStyle/>
          <a:p>
            <a:r>
              <a:rPr lang="en-IN" dirty="0" smtClean="0"/>
              <a:t>D=2</a:t>
            </a:r>
            <a:endParaRPr lang="en-US" dirty="0"/>
          </a:p>
        </p:txBody>
      </p:sp>
      <p:sp>
        <p:nvSpPr>
          <p:cNvPr id="53" name="TextBox 52"/>
          <p:cNvSpPr txBox="1"/>
          <p:nvPr/>
        </p:nvSpPr>
        <p:spPr>
          <a:xfrm>
            <a:off x="3610502" y="5142848"/>
            <a:ext cx="785708" cy="369332"/>
          </a:xfrm>
          <a:prstGeom prst="rect">
            <a:avLst/>
          </a:prstGeom>
          <a:noFill/>
        </p:spPr>
        <p:txBody>
          <a:bodyPr wrap="square" rtlCol="0">
            <a:spAutoFit/>
          </a:bodyPr>
          <a:lstStyle/>
          <a:p>
            <a:r>
              <a:rPr lang="en-IN" dirty="0" smtClean="0"/>
              <a:t>D=0</a:t>
            </a:r>
            <a:endParaRPr lang="en-US" dirty="0"/>
          </a:p>
        </p:txBody>
      </p:sp>
      <p:sp>
        <p:nvSpPr>
          <p:cNvPr id="27" name="TextBox 26"/>
          <p:cNvSpPr txBox="1"/>
          <p:nvPr/>
        </p:nvSpPr>
        <p:spPr>
          <a:xfrm>
            <a:off x="2618526" y="994979"/>
            <a:ext cx="522900" cy="369332"/>
          </a:xfrm>
          <a:prstGeom prst="rect">
            <a:avLst/>
          </a:prstGeom>
          <a:noFill/>
        </p:spPr>
        <p:txBody>
          <a:bodyPr wrap="none" rtlCol="0">
            <a:spAutoFit/>
          </a:bodyPr>
          <a:lstStyle/>
          <a:p>
            <a:r>
              <a:rPr lang="en-IN" dirty="0" smtClean="0"/>
              <a:t>F=1</a:t>
            </a:r>
            <a:endParaRPr lang="en-US" dirty="0"/>
          </a:p>
        </p:txBody>
      </p:sp>
      <p:sp>
        <p:nvSpPr>
          <p:cNvPr id="30" name="TextBox 29"/>
          <p:cNvSpPr txBox="1"/>
          <p:nvPr/>
        </p:nvSpPr>
        <p:spPr>
          <a:xfrm>
            <a:off x="5696628" y="994979"/>
            <a:ext cx="522900" cy="369332"/>
          </a:xfrm>
          <a:prstGeom prst="rect">
            <a:avLst/>
          </a:prstGeom>
          <a:noFill/>
        </p:spPr>
        <p:txBody>
          <a:bodyPr wrap="none" rtlCol="0">
            <a:spAutoFit/>
          </a:bodyPr>
          <a:lstStyle/>
          <a:p>
            <a:r>
              <a:rPr lang="en-IN" dirty="0" smtClean="0"/>
              <a:t>F=0</a:t>
            </a:r>
            <a:endParaRPr lang="en-US" dirty="0"/>
          </a:p>
        </p:txBody>
      </p:sp>
      <p:sp>
        <p:nvSpPr>
          <p:cNvPr id="34" name="TextBox 33"/>
          <p:cNvSpPr txBox="1"/>
          <p:nvPr/>
        </p:nvSpPr>
        <p:spPr>
          <a:xfrm>
            <a:off x="2638286" y="2719795"/>
            <a:ext cx="522900" cy="369332"/>
          </a:xfrm>
          <a:prstGeom prst="rect">
            <a:avLst/>
          </a:prstGeom>
          <a:noFill/>
        </p:spPr>
        <p:txBody>
          <a:bodyPr wrap="none" rtlCol="0">
            <a:spAutoFit/>
          </a:bodyPr>
          <a:lstStyle/>
          <a:p>
            <a:r>
              <a:rPr lang="en-IN" dirty="0" smtClean="0"/>
              <a:t>F=1</a:t>
            </a:r>
            <a:endParaRPr lang="en-US" dirty="0"/>
          </a:p>
        </p:txBody>
      </p:sp>
      <p:sp>
        <p:nvSpPr>
          <p:cNvPr id="35" name="TextBox 34"/>
          <p:cNvSpPr txBox="1"/>
          <p:nvPr/>
        </p:nvSpPr>
        <p:spPr>
          <a:xfrm>
            <a:off x="5692289" y="2775490"/>
            <a:ext cx="617797" cy="369332"/>
          </a:xfrm>
          <a:prstGeom prst="rect">
            <a:avLst/>
          </a:prstGeom>
          <a:noFill/>
        </p:spPr>
        <p:txBody>
          <a:bodyPr wrap="square" rtlCol="0">
            <a:spAutoFit/>
          </a:bodyPr>
          <a:lstStyle/>
          <a:p>
            <a:r>
              <a:rPr lang="en-IN" dirty="0" smtClean="0"/>
              <a:t>F=1</a:t>
            </a:r>
            <a:endParaRPr lang="en-US" dirty="0"/>
          </a:p>
        </p:txBody>
      </p:sp>
      <p:sp>
        <p:nvSpPr>
          <p:cNvPr id="36" name="TextBox 35"/>
          <p:cNvSpPr txBox="1"/>
          <p:nvPr/>
        </p:nvSpPr>
        <p:spPr>
          <a:xfrm>
            <a:off x="2382362" y="3605344"/>
            <a:ext cx="522900" cy="369332"/>
          </a:xfrm>
          <a:prstGeom prst="rect">
            <a:avLst/>
          </a:prstGeom>
          <a:noFill/>
        </p:spPr>
        <p:txBody>
          <a:bodyPr wrap="none" rtlCol="0">
            <a:spAutoFit/>
          </a:bodyPr>
          <a:lstStyle/>
          <a:p>
            <a:r>
              <a:rPr lang="en-IN" dirty="0" smtClean="0"/>
              <a:t>F=2</a:t>
            </a:r>
            <a:endParaRPr lang="en-US" dirty="0"/>
          </a:p>
        </p:txBody>
      </p:sp>
      <p:sp>
        <p:nvSpPr>
          <p:cNvPr id="37" name="TextBox 36"/>
          <p:cNvSpPr txBox="1"/>
          <p:nvPr/>
        </p:nvSpPr>
        <p:spPr>
          <a:xfrm>
            <a:off x="5003074" y="3868852"/>
            <a:ext cx="617797" cy="369332"/>
          </a:xfrm>
          <a:prstGeom prst="rect">
            <a:avLst/>
          </a:prstGeom>
          <a:noFill/>
        </p:spPr>
        <p:txBody>
          <a:bodyPr wrap="square" rtlCol="0">
            <a:spAutoFit/>
          </a:bodyPr>
          <a:lstStyle/>
          <a:p>
            <a:r>
              <a:rPr lang="en-IN" dirty="0" smtClean="0"/>
              <a:t>F=1</a:t>
            </a:r>
            <a:endParaRPr lang="en-US" dirty="0"/>
          </a:p>
        </p:txBody>
      </p:sp>
      <p:sp>
        <p:nvSpPr>
          <p:cNvPr id="38" name="TextBox 37"/>
          <p:cNvSpPr txBox="1"/>
          <p:nvPr/>
        </p:nvSpPr>
        <p:spPr>
          <a:xfrm>
            <a:off x="5692289" y="5403245"/>
            <a:ext cx="522900" cy="369332"/>
          </a:xfrm>
          <a:prstGeom prst="rect">
            <a:avLst/>
          </a:prstGeom>
          <a:noFill/>
        </p:spPr>
        <p:txBody>
          <a:bodyPr wrap="none" rtlCol="0">
            <a:spAutoFit/>
          </a:bodyPr>
          <a:lstStyle/>
          <a:p>
            <a:r>
              <a:rPr lang="en-IN" dirty="0" smtClean="0"/>
              <a:t>F=0</a:t>
            </a:r>
            <a:endParaRPr lang="en-US" dirty="0"/>
          </a:p>
        </p:txBody>
      </p:sp>
      <p:sp>
        <p:nvSpPr>
          <p:cNvPr id="39" name="TextBox 38"/>
          <p:cNvSpPr txBox="1"/>
          <p:nvPr/>
        </p:nvSpPr>
        <p:spPr>
          <a:xfrm>
            <a:off x="3635199" y="5437417"/>
            <a:ext cx="522900" cy="369332"/>
          </a:xfrm>
          <a:prstGeom prst="rect">
            <a:avLst/>
          </a:prstGeom>
          <a:noFill/>
        </p:spPr>
        <p:txBody>
          <a:bodyPr wrap="none" rtlCol="0">
            <a:spAutoFit/>
          </a:bodyPr>
          <a:lstStyle/>
          <a:p>
            <a:r>
              <a:rPr lang="en-IN" dirty="0" smtClean="0"/>
              <a:t>F=0</a:t>
            </a:r>
            <a:endParaRPr lang="en-US" dirty="0"/>
          </a:p>
        </p:txBody>
      </p:sp>
      <p:sp>
        <p:nvSpPr>
          <p:cNvPr id="40" name="TextBox 39"/>
          <p:cNvSpPr txBox="1"/>
          <p:nvPr/>
        </p:nvSpPr>
        <p:spPr>
          <a:xfrm>
            <a:off x="1981746" y="5363019"/>
            <a:ext cx="522900" cy="369332"/>
          </a:xfrm>
          <a:prstGeom prst="rect">
            <a:avLst/>
          </a:prstGeom>
          <a:noFill/>
        </p:spPr>
        <p:txBody>
          <a:bodyPr wrap="none" rtlCol="0">
            <a:spAutoFit/>
          </a:bodyPr>
          <a:lstStyle/>
          <a:p>
            <a:r>
              <a:rPr lang="en-IN" dirty="0" smtClean="0"/>
              <a:t>F=0</a:t>
            </a:r>
            <a:endParaRPr lang="en-US" dirty="0"/>
          </a:p>
        </p:txBody>
      </p:sp>
      <p:sp>
        <p:nvSpPr>
          <p:cNvPr id="2" name="TextBox 1"/>
          <p:cNvSpPr txBox="1"/>
          <p:nvPr/>
        </p:nvSpPr>
        <p:spPr>
          <a:xfrm>
            <a:off x="7382435" y="5044887"/>
            <a:ext cx="1514325" cy="369332"/>
          </a:xfrm>
          <a:prstGeom prst="rect">
            <a:avLst/>
          </a:prstGeom>
          <a:noFill/>
        </p:spPr>
        <p:txBody>
          <a:bodyPr wrap="none" rtlCol="0">
            <a:spAutoFit/>
          </a:bodyPr>
          <a:lstStyle/>
          <a:p>
            <a:r>
              <a:rPr lang="en-IN" dirty="0" smtClean="0"/>
              <a:t>Ready: 2,4,5,3</a:t>
            </a:r>
            <a:endParaRPr lang="en-US" dirty="0"/>
          </a:p>
        </p:txBody>
      </p:sp>
      <p:sp>
        <p:nvSpPr>
          <p:cNvPr id="3" name="TextBox 2"/>
          <p:cNvSpPr txBox="1"/>
          <p:nvPr/>
        </p:nvSpPr>
        <p:spPr>
          <a:xfrm>
            <a:off x="7570694" y="5732351"/>
            <a:ext cx="953979" cy="369332"/>
          </a:xfrm>
          <a:prstGeom prst="rect">
            <a:avLst/>
          </a:prstGeom>
          <a:noFill/>
        </p:spPr>
        <p:txBody>
          <a:bodyPr wrap="none" rtlCol="0">
            <a:spAutoFit/>
          </a:bodyPr>
          <a:lstStyle/>
          <a:p>
            <a:r>
              <a:rPr lang="en-IN" dirty="0" smtClean="0"/>
              <a:t>ALU</a:t>
            </a:r>
            <a:r>
              <a:rPr lang="en-US" dirty="0" smtClean="0"/>
              <a:t> a: 1</a:t>
            </a:r>
            <a:endParaRPr lang="en-IN" dirty="0" smtClean="0"/>
          </a:p>
        </p:txBody>
      </p:sp>
    </p:spTree>
    <p:extLst>
      <p:ext uri="{BB962C8B-B14F-4D97-AF65-F5344CB8AC3E}">
        <p14:creationId xmlns:p14="http://schemas.microsoft.com/office/powerpoint/2010/main" val="1418716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9271" y="3546660"/>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US" dirty="0"/>
          </a:p>
        </p:txBody>
      </p:sp>
      <p:sp>
        <p:nvSpPr>
          <p:cNvPr id="5" name="Oval 4"/>
          <p:cNvSpPr/>
          <p:nvPr/>
        </p:nvSpPr>
        <p:spPr>
          <a:xfrm>
            <a:off x="5164091" y="4601134"/>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US" dirty="0"/>
          </a:p>
        </p:txBody>
      </p:sp>
      <p:sp>
        <p:nvSpPr>
          <p:cNvPr id="6" name="Oval 5"/>
          <p:cNvSpPr/>
          <p:nvPr/>
        </p:nvSpPr>
        <p:spPr>
          <a:xfrm>
            <a:off x="2896432" y="3514167"/>
            <a:ext cx="710191"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US" dirty="0"/>
          </a:p>
        </p:txBody>
      </p:sp>
      <p:sp>
        <p:nvSpPr>
          <p:cNvPr id="7" name="Oval 6"/>
          <p:cNvSpPr/>
          <p:nvPr/>
        </p:nvSpPr>
        <p:spPr>
          <a:xfrm>
            <a:off x="3151095" y="634252"/>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8" name="Oval 7"/>
          <p:cNvSpPr/>
          <p:nvPr/>
        </p:nvSpPr>
        <p:spPr>
          <a:xfrm>
            <a:off x="3151095" y="2492187"/>
            <a:ext cx="685800" cy="443753"/>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9" name="Oval 8"/>
          <p:cNvSpPr/>
          <p:nvPr/>
        </p:nvSpPr>
        <p:spPr>
          <a:xfrm>
            <a:off x="4935071" y="634252"/>
            <a:ext cx="685800" cy="432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Oval 9"/>
          <p:cNvSpPr/>
          <p:nvPr/>
        </p:nvSpPr>
        <p:spPr>
          <a:xfrm>
            <a:off x="4935071" y="2492187"/>
            <a:ext cx="685800" cy="4437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cxnSp>
        <p:nvCxnSpPr>
          <p:cNvPr id="14" name="Straight Arrow Connector 13"/>
          <p:cNvCxnSpPr>
            <a:stCxn id="7" idx="4"/>
            <a:endCxn id="8" idx="0"/>
          </p:cNvCxnSpPr>
          <p:nvPr/>
        </p:nvCxnSpPr>
        <p:spPr>
          <a:xfrm>
            <a:off x="3493995" y="1078005"/>
            <a:ext cx="0" cy="141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4" idx="1"/>
          </p:cNvCxnSpPr>
          <p:nvPr/>
        </p:nvCxnSpPr>
        <p:spPr>
          <a:xfrm>
            <a:off x="3736462" y="2870954"/>
            <a:ext cx="613242" cy="74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 idx="7"/>
          </p:cNvCxnSpPr>
          <p:nvPr/>
        </p:nvCxnSpPr>
        <p:spPr>
          <a:xfrm flipH="1">
            <a:off x="4834638" y="2935940"/>
            <a:ext cx="443333" cy="67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4349704" y="3925427"/>
            <a:ext cx="0" cy="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5" idx="0"/>
          </p:cNvCxnSpPr>
          <p:nvPr/>
        </p:nvCxnSpPr>
        <p:spPr>
          <a:xfrm>
            <a:off x="4834638" y="3925427"/>
            <a:ext cx="672353" cy="6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9759" y="735892"/>
            <a:ext cx="559769" cy="369332"/>
          </a:xfrm>
          <a:prstGeom prst="rect">
            <a:avLst/>
          </a:prstGeom>
          <a:noFill/>
        </p:spPr>
        <p:txBody>
          <a:bodyPr wrap="none" rtlCol="0">
            <a:spAutoFit/>
          </a:bodyPr>
          <a:lstStyle/>
          <a:p>
            <a:r>
              <a:rPr lang="en-IN" dirty="0" smtClean="0"/>
              <a:t>D=0</a:t>
            </a:r>
            <a:endParaRPr lang="en-US" dirty="0"/>
          </a:p>
        </p:txBody>
      </p:sp>
      <p:sp>
        <p:nvSpPr>
          <p:cNvPr id="31" name="TextBox 30"/>
          <p:cNvSpPr txBox="1"/>
          <p:nvPr/>
        </p:nvSpPr>
        <p:spPr>
          <a:xfrm>
            <a:off x="2615716" y="735892"/>
            <a:ext cx="559769" cy="369332"/>
          </a:xfrm>
          <a:prstGeom prst="rect">
            <a:avLst/>
          </a:prstGeom>
          <a:noFill/>
        </p:spPr>
        <p:txBody>
          <a:bodyPr wrap="none" rtlCol="0">
            <a:spAutoFit/>
          </a:bodyPr>
          <a:lstStyle/>
          <a:p>
            <a:r>
              <a:rPr lang="en-IN" dirty="0" smtClean="0"/>
              <a:t>D=3</a:t>
            </a:r>
            <a:endParaRPr lang="en-US" dirty="0"/>
          </a:p>
        </p:txBody>
      </p:sp>
      <p:sp>
        <p:nvSpPr>
          <p:cNvPr id="32" name="TextBox 31"/>
          <p:cNvSpPr txBox="1"/>
          <p:nvPr/>
        </p:nvSpPr>
        <p:spPr>
          <a:xfrm>
            <a:off x="5659760" y="5033913"/>
            <a:ext cx="559769" cy="369332"/>
          </a:xfrm>
          <a:prstGeom prst="rect">
            <a:avLst/>
          </a:prstGeom>
          <a:noFill/>
        </p:spPr>
        <p:txBody>
          <a:bodyPr wrap="none" rtlCol="0">
            <a:spAutoFit/>
          </a:bodyPr>
          <a:lstStyle/>
          <a:p>
            <a:r>
              <a:rPr lang="en-IN" dirty="0" smtClean="0"/>
              <a:t>D=0</a:t>
            </a:r>
            <a:endParaRPr lang="en-US" dirty="0"/>
          </a:p>
        </p:txBody>
      </p:sp>
      <p:sp>
        <p:nvSpPr>
          <p:cNvPr id="33" name="TextBox 32"/>
          <p:cNvSpPr txBox="1"/>
          <p:nvPr/>
        </p:nvSpPr>
        <p:spPr>
          <a:xfrm>
            <a:off x="1958324" y="5044887"/>
            <a:ext cx="559769" cy="369332"/>
          </a:xfrm>
          <a:prstGeom prst="rect">
            <a:avLst/>
          </a:prstGeom>
          <a:noFill/>
        </p:spPr>
        <p:txBody>
          <a:bodyPr wrap="none" rtlCol="0">
            <a:spAutoFit/>
          </a:bodyPr>
          <a:lstStyle/>
          <a:p>
            <a:r>
              <a:rPr lang="en-IN" dirty="0" smtClean="0"/>
              <a:t>D=0</a:t>
            </a:r>
            <a:endParaRPr lang="en-US" dirty="0"/>
          </a:p>
        </p:txBody>
      </p:sp>
      <p:sp>
        <p:nvSpPr>
          <p:cNvPr id="43" name="Oval 42"/>
          <p:cNvSpPr/>
          <p:nvPr/>
        </p:nvSpPr>
        <p:spPr>
          <a:xfrm>
            <a:off x="1978915" y="4590160"/>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US" dirty="0"/>
          </a:p>
        </p:txBody>
      </p:sp>
      <p:sp>
        <p:nvSpPr>
          <p:cNvPr id="44" name="Oval 43"/>
          <p:cNvSpPr/>
          <p:nvPr/>
        </p:nvSpPr>
        <p:spPr>
          <a:xfrm>
            <a:off x="3424881" y="4601134"/>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US" dirty="0"/>
          </a:p>
        </p:txBody>
      </p:sp>
      <p:cxnSp>
        <p:nvCxnSpPr>
          <p:cNvPr id="46" name="Straight Arrow Connector 45"/>
          <p:cNvCxnSpPr>
            <a:stCxn id="6" idx="3"/>
            <a:endCxn id="43" idx="0"/>
          </p:cNvCxnSpPr>
          <p:nvPr/>
        </p:nvCxnSpPr>
        <p:spPr>
          <a:xfrm flipH="1">
            <a:off x="2321815" y="3892934"/>
            <a:ext cx="678622" cy="6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5"/>
            <a:endCxn id="44" idx="0"/>
          </p:cNvCxnSpPr>
          <p:nvPr/>
        </p:nvCxnSpPr>
        <p:spPr>
          <a:xfrm>
            <a:off x="3502618" y="3892934"/>
            <a:ext cx="265163" cy="70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5715" y="2481213"/>
            <a:ext cx="559769" cy="369332"/>
          </a:xfrm>
          <a:prstGeom prst="rect">
            <a:avLst/>
          </a:prstGeom>
          <a:noFill/>
        </p:spPr>
        <p:txBody>
          <a:bodyPr wrap="none" rtlCol="0">
            <a:spAutoFit/>
          </a:bodyPr>
          <a:lstStyle/>
          <a:p>
            <a:r>
              <a:rPr lang="en-IN" dirty="0" smtClean="0"/>
              <a:t>D=2</a:t>
            </a:r>
            <a:endParaRPr lang="en-US" dirty="0"/>
          </a:p>
        </p:txBody>
      </p:sp>
      <p:sp>
        <p:nvSpPr>
          <p:cNvPr id="50" name="TextBox 49"/>
          <p:cNvSpPr txBox="1"/>
          <p:nvPr/>
        </p:nvSpPr>
        <p:spPr>
          <a:xfrm>
            <a:off x="5721304" y="2529397"/>
            <a:ext cx="559769" cy="369332"/>
          </a:xfrm>
          <a:prstGeom prst="rect">
            <a:avLst/>
          </a:prstGeom>
          <a:noFill/>
        </p:spPr>
        <p:txBody>
          <a:bodyPr wrap="none" rtlCol="0">
            <a:spAutoFit/>
          </a:bodyPr>
          <a:lstStyle/>
          <a:p>
            <a:r>
              <a:rPr lang="en-IN" dirty="0" smtClean="0"/>
              <a:t>D=2</a:t>
            </a:r>
            <a:endParaRPr lang="en-US" dirty="0"/>
          </a:p>
        </p:txBody>
      </p:sp>
      <p:sp>
        <p:nvSpPr>
          <p:cNvPr id="51" name="TextBox 50"/>
          <p:cNvSpPr txBox="1"/>
          <p:nvPr/>
        </p:nvSpPr>
        <p:spPr>
          <a:xfrm>
            <a:off x="4992352" y="3583870"/>
            <a:ext cx="559769" cy="369332"/>
          </a:xfrm>
          <a:prstGeom prst="rect">
            <a:avLst/>
          </a:prstGeom>
          <a:noFill/>
        </p:spPr>
        <p:txBody>
          <a:bodyPr wrap="none" rtlCol="0">
            <a:spAutoFit/>
          </a:bodyPr>
          <a:lstStyle/>
          <a:p>
            <a:r>
              <a:rPr lang="en-IN" dirty="0" smtClean="0"/>
              <a:t>D=1</a:t>
            </a:r>
            <a:endParaRPr lang="en-US" dirty="0"/>
          </a:p>
        </p:txBody>
      </p:sp>
      <p:sp>
        <p:nvSpPr>
          <p:cNvPr id="52" name="TextBox 51"/>
          <p:cNvSpPr txBox="1"/>
          <p:nvPr/>
        </p:nvSpPr>
        <p:spPr>
          <a:xfrm>
            <a:off x="2347606" y="3399204"/>
            <a:ext cx="559769" cy="369332"/>
          </a:xfrm>
          <a:prstGeom prst="rect">
            <a:avLst/>
          </a:prstGeom>
          <a:noFill/>
        </p:spPr>
        <p:txBody>
          <a:bodyPr wrap="none" rtlCol="0">
            <a:spAutoFit/>
          </a:bodyPr>
          <a:lstStyle/>
          <a:p>
            <a:r>
              <a:rPr lang="en-IN" dirty="0" smtClean="0"/>
              <a:t>D=2</a:t>
            </a:r>
            <a:endParaRPr lang="en-US" dirty="0"/>
          </a:p>
        </p:txBody>
      </p:sp>
      <p:sp>
        <p:nvSpPr>
          <p:cNvPr id="53" name="TextBox 52"/>
          <p:cNvSpPr txBox="1"/>
          <p:nvPr/>
        </p:nvSpPr>
        <p:spPr>
          <a:xfrm>
            <a:off x="3610502" y="5142848"/>
            <a:ext cx="785708" cy="369332"/>
          </a:xfrm>
          <a:prstGeom prst="rect">
            <a:avLst/>
          </a:prstGeom>
          <a:noFill/>
        </p:spPr>
        <p:txBody>
          <a:bodyPr wrap="square" rtlCol="0">
            <a:spAutoFit/>
          </a:bodyPr>
          <a:lstStyle/>
          <a:p>
            <a:r>
              <a:rPr lang="en-IN" dirty="0" smtClean="0"/>
              <a:t>D=0</a:t>
            </a:r>
            <a:endParaRPr lang="en-US" dirty="0"/>
          </a:p>
        </p:txBody>
      </p:sp>
      <p:sp>
        <p:nvSpPr>
          <p:cNvPr id="27" name="TextBox 26"/>
          <p:cNvSpPr txBox="1"/>
          <p:nvPr/>
        </p:nvSpPr>
        <p:spPr>
          <a:xfrm>
            <a:off x="2618526" y="994979"/>
            <a:ext cx="522900" cy="369332"/>
          </a:xfrm>
          <a:prstGeom prst="rect">
            <a:avLst/>
          </a:prstGeom>
          <a:noFill/>
        </p:spPr>
        <p:txBody>
          <a:bodyPr wrap="none" rtlCol="0">
            <a:spAutoFit/>
          </a:bodyPr>
          <a:lstStyle/>
          <a:p>
            <a:r>
              <a:rPr lang="en-IN" dirty="0" smtClean="0"/>
              <a:t>F=1</a:t>
            </a:r>
            <a:endParaRPr lang="en-US" dirty="0"/>
          </a:p>
        </p:txBody>
      </p:sp>
      <p:sp>
        <p:nvSpPr>
          <p:cNvPr id="30" name="TextBox 29"/>
          <p:cNvSpPr txBox="1"/>
          <p:nvPr/>
        </p:nvSpPr>
        <p:spPr>
          <a:xfrm>
            <a:off x="5696628" y="994979"/>
            <a:ext cx="522900" cy="369332"/>
          </a:xfrm>
          <a:prstGeom prst="rect">
            <a:avLst/>
          </a:prstGeom>
          <a:noFill/>
        </p:spPr>
        <p:txBody>
          <a:bodyPr wrap="none" rtlCol="0">
            <a:spAutoFit/>
          </a:bodyPr>
          <a:lstStyle/>
          <a:p>
            <a:r>
              <a:rPr lang="en-IN" dirty="0" smtClean="0"/>
              <a:t>F=0</a:t>
            </a:r>
            <a:endParaRPr lang="en-US" dirty="0"/>
          </a:p>
        </p:txBody>
      </p:sp>
      <p:sp>
        <p:nvSpPr>
          <p:cNvPr id="34" name="TextBox 33"/>
          <p:cNvSpPr txBox="1"/>
          <p:nvPr/>
        </p:nvSpPr>
        <p:spPr>
          <a:xfrm>
            <a:off x="2638286" y="2719795"/>
            <a:ext cx="522900" cy="369332"/>
          </a:xfrm>
          <a:prstGeom prst="rect">
            <a:avLst/>
          </a:prstGeom>
          <a:noFill/>
        </p:spPr>
        <p:txBody>
          <a:bodyPr wrap="none" rtlCol="0">
            <a:spAutoFit/>
          </a:bodyPr>
          <a:lstStyle/>
          <a:p>
            <a:r>
              <a:rPr lang="en-IN" dirty="0" smtClean="0"/>
              <a:t>F=1</a:t>
            </a:r>
            <a:endParaRPr lang="en-US" dirty="0"/>
          </a:p>
        </p:txBody>
      </p:sp>
      <p:sp>
        <p:nvSpPr>
          <p:cNvPr id="35" name="TextBox 34"/>
          <p:cNvSpPr txBox="1"/>
          <p:nvPr/>
        </p:nvSpPr>
        <p:spPr>
          <a:xfrm>
            <a:off x="5692289" y="2775490"/>
            <a:ext cx="617797" cy="369332"/>
          </a:xfrm>
          <a:prstGeom prst="rect">
            <a:avLst/>
          </a:prstGeom>
          <a:noFill/>
        </p:spPr>
        <p:txBody>
          <a:bodyPr wrap="square" rtlCol="0">
            <a:spAutoFit/>
          </a:bodyPr>
          <a:lstStyle/>
          <a:p>
            <a:r>
              <a:rPr lang="en-IN" dirty="0" smtClean="0"/>
              <a:t>F=1</a:t>
            </a:r>
            <a:endParaRPr lang="en-US" dirty="0"/>
          </a:p>
        </p:txBody>
      </p:sp>
      <p:sp>
        <p:nvSpPr>
          <p:cNvPr id="36" name="TextBox 35"/>
          <p:cNvSpPr txBox="1"/>
          <p:nvPr/>
        </p:nvSpPr>
        <p:spPr>
          <a:xfrm>
            <a:off x="2382362" y="3605344"/>
            <a:ext cx="522900" cy="369332"/>
          </a:xfrm>
          <a:prstGeom prst="rect">
            <a:avLst/>
          </a:prstGeom>
          <a:noFill/>
        </p:spPr>
        <p:txBody>
          <a:bodyPr wrap="none" rtlCol="0">
            <a:spAutoFit/>
          </a:bodyPr>
          <a:lstStyle/>
          <a:p>
            <a:r>
              <a:rPr lang="en-IN" dirty="0" smtClean="0"/>
              <a:t>F=2</a:t>
            </a:r>
            <a:endParaRPr lang="en-US" dirty="0"/>
          </a:p>
        </p:txBody>
      </p:sp>
      <p:sp>
        <p:nvSpPr>
          <p:cNvPr id="37" name="TextBox 36"/>
          <p:cNvSpPr txBox="1"/>
          <p:nvPr/>
        </p:nvSpPr>
        <p:spPr>
          <a:xfrm>
            <a:off x="5003074" y="3868852"/>
            <a:ext cx="617797" cy="369332"/>
          </a:xfrm>
          <a:prstGeom prst="rect">
            <a:avLst/>
          </a:prstGeom>
          <a:noFill/>
        </p:spPr>
        <p:txBody>
          <a:bodyPr wrap="square" rtlCol="0">
            <a:spAutoFit/>
          </a:bodyPr>
          <a:lstStyle/>
          <a:p>
            <a:r>
              <a:rPr lang="en-IN" dirty="0" smtClean="0"/>
              <a:t>F=1</a:t>
            </a:r>
            <a:endParaRPr lang="en-US" dirty="0"/>
          </a:p>
        </p:txBody>
      </p:sp>
      <p:sp>
        <p:nvSpPr>
          <p:cNvPr id="38" name="TextBox 37"/>
          <p:cNvSpPr txBox="1"/>
          <p:nvPr/>
        </p:nvSpPr>
        <p:spPr>
          <a:xfrm>
            <a:off x="5692289" y="5403245"/>
            <a:ext cx="522900" cy="369332"/>
          </a:xfrm>
          <a:prstGeom prst="rect">
            <a:avLst/>
          </a:prstGeom>
          <a:noFill/>
        </p:spPr>
        <p:txBody>
          <a:bodyPr wrap="none" rtlCol="0">
            <a:spAutoFit/>
          </a:bodyPr>
          <a:lstStyle/>
          <a:p>
            <a:r>
              <a:rPr lang="en-IN" dirty="0" smtClean="0"/>
              <a:t>F=0</a:t>
            </a:r>
            <a:endParaRPr lang="en-US" dirty="0"/>
          </a:p>
        </p:txBody>
      </p:sp>
      <p:sp>
        <p:nvSpPr>
          <p:cNvPr id="39" name="TextBox 38"/>
          <p:cNvSpPr txBox="1"/>
          <p:nvPr/>
        </p:nvSpPr>
        <p:spPr>
          <a:xfrm>
            <a:off x="3635199" y="5437417"/>
            <a:ext cx="522900" cy="369332"/>
          </a:xfrm>
          <a:prstGeom prst="rect">
            <a:avLst/>
          </a:prstGeom>
          <a:noFill/>
        </p:spPr>
        <p:txBody>
          <a:bodyPr wrap="none" rtlCol="0">
            <a:spAutoFit/>
          </a:bodyPr>
          <a:lstStyle/>
          <a:p>
            <a:r>
              <a:rPr lang="en-IN" dirty="0" smtClean="0"/>
              <a:t>F=0</a:t>
            </a:r>
            <a:endParaRPr lang="en-US" dirty="0"/>
          </a:p>
        </p:txBody>
      </p:sp>
      <p:sp>
        <p:nvSpPr>
          <p:cNvPr id="40" name="TextBox 39"/>
          <p:cNvSpPr txBox="1"/>
          <p:nvPr/>
        </p:nvSpPr>
        <p:spPr>
          <a:xfrm>
            <a:off x="1981746" y="5363019"/>
            <a:ext cx="522900" cy="369332"/>
          </a:xfrm>
          <a:prstGeom prst="rect">
            <a:avLst/>
          </a:prstGeom>
          <a:noFill/>
        </p:spPr>
        <p:txBody>
          <a:bodyPr wrap="none" rtlCol="0">
            <a:spAutoFit/>
          </a:bodyPr>
          <a:lstStyle/>
          <a:p>
            <a:r>
              <a:rPr lang="en-IN" dirty="0" smtClean="0"/>
              <a:t>F=0</a:t>
            </a:r>
            <a:endParaRPr lang="en-US" dirty="0"/>
          </a:p>
        </p:txBody>
      </p:sp>
      <p:sp>
        <p:nvSpPr>
          <p:cNvPr id="2" name="TextBox 1"/>
          <p:cNvSpPr txBox="1"/>
          <p:nvPr/>
        </p:nvSpPr>
        <p:spPr>
          <a:xfrm>
            <a:off x="7382435" y="5044887"/>
            <a:ext cx="1514325" cy="369332"/>
          </a:xfrm>
          <a:prstGeom prst="rect">
            <a:avLst/>
          </a:prstGeom>
          <a:noFill/>
        </p:spPr>
        <p:txBody>
          <a:bodyPr wrap="none" rtlCol="0">
            <a:spAutoFit/>
          </a:bodyPr>
          <a:lstStyle/>
          <a:p>
            <a:r>
              <a:rPr lang="en-IN" dirty="0" smtClean="0"/>
              <a:t>Ready: 2,4,5,3</a:t>
            </a:r>
            <a:endParaRPr lang="en-US" dirty="0"/>
          </a:p>
        </p:txBody>
      </p:sp>
      <p:sp>
        <p:nvSpPr>
          <p:cNvPr id="3" name="TextBox 2"/>
          <p:cNvSpPr txBox="1"/>
          <p:nvPr/>
        </p:nvSpPr>
        <p:spPr>
          <a:xfrm>
            <a:off x="7570694" y="5732351"/>
            <a:ext cx="1128707" cy="369332"/>
          </a:xfrm>
          <a:prstGeom prst="rect">
            <a:avLst/>
          </a:prstGeom>
          <a:noFill/>
        </p:spPr>
        <p:txBody>
          <a:bodyPr wrap="none" rtlCol="0">
            <a:spAutoFit/>
          </a:bodyPr>
          <a:lstStyle/>
          <a:p>
            <a:r>
              <a:rPr lang="en-IN" dirty="0" smtClean="0"/>
              <a:t>ALU</a:t>
            </a:r>
            <a:r>
              <a:rPr lang="en-US" dirty="0" smtClean="0"/>
              <a:t> a: 1,4</a:t>
            </a:r>
            <a:endParaRPr lang="en-IN" dirty="0" smtClean="0"/>
          </a:p>
        </p:txBody>
      </p:sp>
      <p:sp>
        <p:nvSpPr>
          <p:cNvPr id="41" name="TextBox 40"/>
          <p:cNvSpPr txBox="1"/>
          <p:nvPr/>
        </p:nvSpPr>
        <p:spPr>
          <a:xfrm>
            <a:off x="484094" y="497541"/>
            <a:ext cx="2245871" cy="923330"/>
          </a:xfrm>
          <a:prstGeom prst="rect">
            <a:avLst/>
          </a:prstGeom>
          <a:noFill/>
        </p:spPr>
        <p:txBody>
          <a:bodyPr wrap="none" rtlCol="0">
            <a:spAutoFit/>
          </a:bodyPr>
          <a:lstStyle/>
          <a:p>
            <a:r>
              <a:rPr lang="en-IN" dirty="0" smtClean="0"/>
              <a:t>Assume 1 </a:t>
            </a:r>
            <a:r>
              <a:rPr lang="en-IN" dirty="0" err="1" smtClean="0"/>
              <a:t>alu</a:t>
            </a:r>
            <a:endParaRPr lang="en-IN" dirty="0" smtClean="0"/>
          </a:p>
          <a:p>
            <a:r>
              <a:rPr lang="en-IN" dirty="0" smtClean="0"/>
              <a:t>And all operations are</a:t>
            </a:r>
          </a:p>
          <a:p>
            <a:r>
              <a:rPr lang="en-IN" dirty="0" smtClean="0"/>
              <a:t>same</a:t>
            </a:r>
          </a:p>
        </p:txBody>
      </p:sp>
    </p:spTree>
    <p:extLst>
      <p:ext uri="{BB962C8B-B14F-4D97-AF65-F5344CB8AC3E}">
        <p14:creationId xmlns:p14="http://schemas.microsoft.com/office/powerpoint/2010/main" val="4197073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9271" y="3546660"/>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US" dirty="0"/>
          </a:p>
        </p:txBody>
      </p:sp>
      <p:sp>
        <p:nvSpPr>
          <p:cNvPr id="5" name="Oval 4"/>
          <p:cNvSpPr/>
          <p:nvPr/>
        </p:nvSpPr>
        <p:spPr>
          <a:xfrm>
            <a:off x="5164091" y="4601134"/>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US" dirty="0"/>
          </a:p>
        </p:txBody>
      </p:sp>
      <p:sp>
        <p:nvSpPr>
          <p:cNvPr id="6" name="Oval 5"/>
          <p:cNvSpPr/>
          <p:nvPr/>
        </p:nvSpPr>
        <p:spPr>
          <a:xfrm>
            <a:off x="2896432" y="3514167"/>
            <a:ext cx="710191" cy="4437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US" dirty="0"/>
          </a:p>
        </p:txBody>
      </p:sp>
      <p:sp>
        <p:nvSpPr>
          <p:cNvPr id="7" name="Oval 6"/>
          <p:cNvSpPr/>
          <p:nvPr/>
        </p:nvSpPr>
        <p:spPr>
          <a:xfrm>
            <a:off x="3151095" y="634252"/>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8" name="Oval 7"/>
          <p:cNvSpPr/>
          <p:nvPr/>
        </p:nvSpPr>
        <p:spPr>
          <a:xfrm>
            <a:off x="3151095"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9" name="Oval 8"/>
          <p:cNvSpPr/>
          <p:nvPr/>
        </p:nvSpPr>
        <p:spPr>
          <a:xfrm>
            <a:off x="4935071" y="634252"/>
            <a:ext cx="685800" cy="432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Oval 9"/>
          <p:cNvSpPr/>
          <p:nvPr/>
        </p:nvSpPr>
        <p:spPr>
          <a:xfrm>
            <a:off x="4935071"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cxnSp>
        <p:nvCxnSpPr>
          <p:cNvPr id="14" name="Straight Arrow Connector 13"/>
          <p:cNvCxnSpPr>
            <a:stCxn id="7" idx="4"/>
            <a:endCxn id="8" idx="0"/>
          </p:cNvCxnSpPr>
          <p:nvPr/>
        </p:nvCxnSpPr>
        <p:spPr>
          <a:xfrm>
            <a:off x="3493995" y="1078005"/>
            <a:ext cx="0" cy="141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4" idx="1"/>
          </p:cNvCxnSpPr>
          <p:nvPr/>
        </p:nvCxnSpPr>
        <p:spPr>
          <a:xfrm>
            <a:off x="3736462" y="2870954"/>
            <a:ext cx="613242" cy="74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 idx="7"/>
          </p:cNvCxnSpPr>
          <p:nvPr/>
        </p:nvCxnSpPr>
        <p:spPr>
          <a:xfrm flipH="1">
            <a:off x="4834638" y="2935940"/>
            <a:ext cx="443333" cy="67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4349704" y="3925427"/>
            <a:ext cx="0" cy="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5" idx="0"/>
          </p:cNvCxnSpPr>
          <p:nvPr/>
        </p:nvCxnSpPr>
        <p:spPr>
          <a:xfrm>
            <a:off x="4834638" y="3925427"/>
            <a:ext cx="672353" cy="6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9759" y="735892"/>
            <a:ext cx="559769" cy="369332"/>
          </a:xfrm>
          <a:prstGeom prst="rect">
            <a:avLst/>
          </a:prstGeom>
          <a:noFill/>
        </p:spPr>
        <p:txBody>
          <a:bodyPr wrap="none" rtlCol="0">
            <a:spAutoFit/>
          </a:bodyPr>
          <a:lstStyle/>
          <a:p>
            <a:r>
              <a:rPr lang="en-IN" dirty="0" smtClean="0"/>
              <a:t>D=0</a:t>
            </a:r>
            <a:endParaRPr lang="en-US" dirty="0"/>
          </a:p>
        </p:txBody>
      </p:sp>
      <p:sp>
        <p:nvSpPr>
          <p:cNvPr id="31" name="TextBox 30"/>
          <p:cNvSpPr txBox="1"/>
          <p:nvPr/>
        </p:nvSpPr>
        <p:spPr>
          <a:xfrm>
            <a:off x="2615716" y="735892"/>
            <a:ext cx="559769" cy="369332"/>
          </a:xfrm>
          <a:prstGeom prst="rect">
            <a:avLst/>
          </a:prstGeom>
          <a:noFill/>
        </p:spPr>
        <p:txBody>
          <a:bodyPr wrap="none" rtlCol="0">
            <a:spAutoFit/>
          </a:bodyPr>
          <a:lstStyle/>
          <a:p>
            <a:r>
              <a:rPr lang="en-IN" dirty="0" smtClean="0"/>
              <a:t>D=3</a:t>
            </a:r>
            <a:endParaRPr lang="en-US" dirty="0"/>
          </a:p>
        </p:txBody>
      </p:sp>
      <p:sp>
        <p:nvSpPr>
          <p:cNvPr id="32" name="TextBox 31"/>
          <p:cNvSpPr txBox="1"/>
          <p:nvPr/>
        </p:nvSpPr>
        <p:spPr>
          <a:xfrm>
            <a:off x="5659760" y="5033913"/>
            <a:ext cx="559769" cy="369332"/>
          </a:xfrm>
          <a:prstGeom prst="rect">
            <a:avLst/>
          </a:prstGeom>
          <a:noFill/>
        </p:spPr>
        <p:txBody>
          <a:bodyPr wrap="none" rtlCol="0">
            <a:spAutoFit/>
          </a:bodyPr>
          <a:lstStyle/>
          <a:p>
            <a:r>
              <a:rPr lang="en-IN" dirty="0" smtClean="0"/>
              <a:t>D=0</a:t>
            </a:r>
            <a:endParaRPr lang="en-US" dirty="0"/>
          </a:p>
        </p:txBody>
      </p:sp>
      <p:sp>
        <p:nvSpPr>
          <p:cNvPr id="33" name="TextBox 32"/>
          <p:cNvSpPr txBox="1"/>
          <p:nvPr/>
        </p:nvSpPr>
        <p:spPr>
          <a:xfrm>
            <a:off x="1958324" y="5044887"/>
            <a:ext cx="559769" cy="369332"/>
          </a:xfrm>
          <a:prstGeom prst="rect">
            <a:avLst/>
          </a:prstGeom>
          <a:noFill/>
        </p:spPr>
        <p:txBody>
          <a:bodyPr wrap="none" rtlCol="0">
            <a:spAutoFit/>
          </a:bodyPr>
          <a:lstStyle/>
          <a:p>
            <a:r>
              <a:rPr lang="en-IN" dirty="0" smtClean="0"/>
              <a:t>D=0</a:t>
            </a:r>
            <a:endParaRPr lang="en-US" dirty="0"/>
          </a:p>
        </p:txBody>
      </p:sp>
      <p:sp>
        <p:nvSpPr>
          <p:cNvPr id="43" name="Oval 42"/>
          <p:cNvSpPr/>
          <p:nvPr/>
        </p:nvSpPr>
        <p:spPr>
          <a:xfrm>
            <a:off x="1978915" y="4590160"/>
            <a:ext cx="685800" cy="443753"/>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US" dirty="0"/>
          </a:p>
        </p:txBody>
      </p:sp>
      <p:sp>
        <p:nvSpPr>
          <p:cNvPr id="44" name="Oval 43"/>
          <p:cNvSpPr/>
          <p:nvPr/>
        </p:nvSpPr>
        <p:spPr>
          <a:xfrm>
            <a:off x="3424881" y="4601134"/>
            <a:ext cx="685800" cy="443753"/>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US" dirty="0"/>
          </a:p>
        </p:txBody>
      </p:sp>
      <p:cxnSp>
        <p:nvCxnSpPr>
          <p:cNvPr id="46" name="Straight Arrow Connector 45"/>
          <p:cNvCxnSpPr>
            <a:stCxn id="6" idx="3"/>
            <a:endCxn id="43" idx="0"/>
          </p:cNvCxnSpPr>
          <p:nvPr/>
        </p:nvCxnSpPr>
        <p:spPr>
          <a:xfrm flipH="1">
            <a:off x="2321815" y="3892934"/>
            <a:ext cx="678622" cy="6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5"/>
            <a:endCxn id="44" idx="0"/>
          </p:cNvCxnSpPr>
          <p:nvPr/>
        </p:nvCxnSpPr>
        <p:spPr>
          <a:xfrm>
            <a:off x="3502618" y="3892934"/>
            <a:ext cx="265163" cy="70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5715" y="2481213"/>
            <a:ext cx="559769" cy="369332"/>
          </a:xfrm>
          <a:prstGeom prst="rect">
            <a:avLst/>
          </a:prstGeom>
          <a:noFill/>
        </p:spPr>
        <p:txBody>
          <a:bodyPr wrap="none" rtlCol="0">
            <a:spAutoFit/>
          </a:bodyPr>
          <a:lstStyle/>
          <a:p>
            <a:r>
              <a:rPr lang="en-IN" dirty="0" smtClean="0"/>
              <a:t>D=2</a:t>
            </a:r>
            <a:endParaRPr lang="en-US" dirty="0"/>
          </a:p>
        </p:txBody>
      </p:sp>
      <p:sp>
        <p:nvSpPr>
          <p:cNvPr id="50" name="TextBox 49"/>
          <p:cNvSpPr txBox="1"/>
          <p:nvPr/>
        </p:nvSpPr>
        <p:spPr>
          <a:xfrm>
            <a:off x="5721304" y="2529397"/>
            <a:ext cx="559769" cy="369332"/>
          </a:xfrm>
          <a:prstGeom prst="rect">
            <a:avLst/>
          </a:prstGeom>
          <a:noFill/>
        </p:spPr>
        <p:txBody>
          <a:bodyPr wrap="none" rtlCol="0">
            <a:spAutoFit/>
          </a:bodyPr>
          <a:lstStyle/>
          <a:p>
            <a:r>
              <a:rPr lang="en-IN" dirty="0" smtClean="0"/>
              <a:t>D=2</a:t>
            </a:r>
            <a:endParaRPr lang="en-US" dirty="0"/>
          </a:p>
        </p:txBody>
      </p:sp>
      <p:sp>
        <p:nvSpPr>
          <p:cNvPr id="51" name="TextBox 50"/>
          <p:cNvSpPr txBox="1"/>
          <p:nvPr/>
        </p:nvSpPr>
        <p:spPr>
          <a:xfrm>
            <a:off x="4992352" y="3583870"/>
            <a:ext cx="559769" cy="369332"/>
          </a:xfrm>
          <a:prstGeom prst="rect">
            <a:avLst/>
          </a:prstGeom>
          <a:noFill/>
        </p:spPr>
        <p:txBody>
          <a:bodyPr wrap="none" rtlCol="0">
            <a:spAutoFit/>
          </a:bodyPr>
          <a:lstStyle/>
          <a:p>
            <a:r>
              <a:rPr lang="en-IN" dirty="0" smtClean="0"/>
              <a:t>D=1</a:t>
            </a:r>
            <a:endParaRPr lang="en-US" dirty="0"/>
          </a:p>
        </p:txBody>
      </p:sp>
      <p:sp>
        <p:nvSpPr>
          <p:cNvPr id="52" name="TextBox 51"/>
          <p:cNvSpPr txBox="1"/>
          <p:nvPr/>
        </p:nvSpPr>
        <p:spPr>
          <a:xfrm>
            <a:off x="2347606" y="3399204"/>
            <a:ext cx="559769" cy="369332"/>
          </a:xfrm>
          <a:prstGeom prst="rect">
            <a:avLst/>
          </a:prstGeom>
          <a:noFill/>
        </p:spPr>
        <p:txBody>
          <a:bodyPr wrap="none" rtlCol="0">
            <a:spAutoFit/>
          </a:bodyPr>
          <a:lstStyle/>
          <a:p>
            <a:r>
              <a:rPr lang="en-IN" dirty="0" smtClean="0"/>
              <a:t>D=2</a:t>
            </a:r>
            <a:endParaRPr lang="en-US" dirty="0"/>
          </a:p>
        </p:txBody>
      </p:sp>
      <p:sp>
        <p:nvSpPr>
          <p:cNvPr id="53" name="TextBox 52"/>
          <p:cNvSpPr txBox="1"/>
          <p:nvPr/>
        </p:nvSpPr>
        <p:spPr>
          <a:xfrm>
            <a:off x="3610502" y="5142848"/>
            <a:ext cx="785708" cy="369332"/>
          </a:xfrm>
          <a:prstGeom prst="rect">
            <a:avLst/>
          </a:prstGeom>
          <a:noFill/>
        </p:spPr>
        <p:txBody>
          <a:bodyPr wrap="square" rtlCol="0">
            <a:spAutoFit/>
          </a:bodyPr>
          <a:lstStyle/>
          <a:p>
            <a:r>
              <a:rPr lang="en-IN" dirty="0" smtClean="0"/>
              <a:t>D=0</a:t>
            </a:r>
            <a:endParaRPr lang="en-US" dirty="0"/>
          </a:p>
        </p:txBody>
      </p:sp>
      <p:sp>
        <p:nvSpPr>
          <p:cNvPr id="27" name="TextBox 26"/>
          <p:cNvSpPr txBox="1"/>
          <p:nvPr/>
        </p:nvSpPr>
        <p:spPr>
          <a:xfrm>
            <a:off x="2618526" y="994979"/>
            <a:ext cx="522900" cy="369332"/>
          </a:xfrm>
          <a:prstGeom prst="rect">
            <a:avLst/>
          </a:prstGeom>
          <a:noFill/>
        </p:spPr>
        <p:txBody>
          <a:bodyPr wrap="none" rtlCol="0">
            <a:spAutoFit/>
          </a:bodyPr>
          <a:lstStyle/>
          <a:p>
            <a:r>
              <a:rPr lang="en-IN" dirty="0" smtClean="0"/>
              <a:t>F=1</a:t>
            </a:r>
            <a:endParaRPr lang="en-US" dirty="0"/>
          </a:p>
        </p:txBody>
      </p:sp>
      <p:sp>
        <p:nvSpPr>
          <p:cNvPr id="30" name="TextBox 29"/>
          <p:cNvSpPr txBox="1"/>
          <p:nvPr/>
        </p:nvSpPr>
        <p:spPr>
          <a:xfrm>
            <a:off x="5696628" y="994979"/>
            <a:ext cx="522900" cy="369332"/>
          </a:xfrm>
          <a:prstGeom prst="rect">
            <a:avLst/>
          </a:prstGeom>
          <a:noFill/>
        </p:spPr>
        <p:txBody>
          <a:bodyPr wrap="none" rtlCol="0">
            <a:spAutoFit/>
          </a:bodyPr>
          <a:lstStyle/>
          <a:p>
            <a:r>
              <a:rPr lang="en-IN" dirty="0" smtClean="0"/>
              <a:t>F=0</a:t>
            </a:r>
            <a:endParaRPr lang="en-US" dirty="0"/>
          </a:p>
        </p:txBody>
      </p:sp>
      <p:sp>
        <p:nvSpPr>
          <p:cNvPr id="34" name="TextBox 33"/>
          <p:cNvSpPr txBox="1"/>
          <p:nvPr/>
        </p:nvSpPr>
        <p:spPr>
          <a:xfrm>
            <a:off x="2638286" y="2719795"/>
            <a:ext cx="522900" cy="369332"/>
          </a:xfrm>
          <a:prstGeom prst="rect">
            <a:avLst/>
          </a:prstGeom>
          <a:noFill/>
        </p:spPr>
        <p:txBody>
          <a:bodyPr wrap="none" rtlCol="0">
            <a:spAutoFit/>
          </a:bodyPr>
          <a:lstStyle/>
          <a:p>
            <a:r>
              <a:rPr lang="en-IN" dirty="0" smtClean="0"/>
              <a:t>F=1</a:t>
            </a:r>
            <a:endParaRPr lang="en-US" dirty="0"/>
          </a:p>
        </p:txBody>
      </p:sp>
      <p:sp>
        <p:nvSpPr>
          <p:cNvPr id="35" name="TextBox 34"/>
          <p:cNvSpPr txBox="1"/>
          <p:nvPr/>
        </p:nvSpPr>
        <p:spPr>
          <a:xfrm>
            <a:off x="5692289" y="2775490"/>
            <a:ext cx="617797" cy="369332"/>
          </a:xfrm>
          <a:prstGeom prst="rect">
            <a:avLst/>
          </a:prstGeom>
          <a:noFill/>
        </p:spPr>
        <p:txBody>
          <a:bodyPr wrap="square" rtlCol="0">
            <a:spAutoFit/>
          </a:bodyPr>
          <a:lstStyle/>
          <a:p>
            <a:r>
              <a:rPr lang="en-IN" dirty="0" smtClean="0"/>
              <a:t>F=1</a:t>
            </a:r>
            <a:endParaRPr lang="en-US" dirty="0"/>
          </a:p>
        </p:txBody>
      </p:sp>
      <p:sp>
        <p:nvSpPr>
          <p:cNvPr id="36" name="TextBox 35"/>
          <p:cNvSpPr txBox="1"/>
          <p:nvPr/>
        </p:nvSpPr>
        <p:spPr>
          <a:xfrm>
            <a:off x="2382362" y="3605344"/>
            <a:ext cx="522900" cy="369332"/>
          </a:xfrm>
          <a:prstGeom prst="rect">
            <a:avLst/>
          </a:prstGeom>
          <a:noFill/>
        </p:spPr>
        <p:txBody>
          <a:bodyPr wrap="none" rtlCol="0">
            <a:spAutoFit/>
          </a:bodyPr>
          <a:lstStyle/>
          <a:p>
            <a:r>
              <a:rPr lang="en-IN" dirty="0" smtClean="0"/>
              <a:t>F=2</a:t>
            </a:r>
            <a:endParaRPr lang="en-US" dirty="0"/>
          </a:p>
        </p:txBody>
      </p:sp>
      <p:sp>
        <p:nvSpPr>
          <p:cNvPr id="37" name="TextBox 36"/>
          <p:cNvSpPr txBox="1"/>
          <p:nvPr/>
        </p:nvSpPr>
        <p:spPr>
          <a:xfrm>
            <a:off x="5003074" y="3868852"/>
            <a:ext cx="617797" cy="369332"/>
          </a:xfrm>
          <a:prstGeom prst="rect">
            <a:avLst/>
          </a:prstGeom>
          <a:noFill/>
        </p:spPr>
        <p:txBody>
          <a:bodyPr wrap="square" rtlCol="0">
            <a:spAutoFit/>
          </a:bodyPr>
          <a:lstStyle/>
          <a:p>
            <a:r>
              <a:rPr lang="en-IN" dirty="0" smtClean="0"/>
              <a:t>F=1</a:t>
            </a:r>
            <a:endParaRPr lang="en-US" dirty="0"/>
          </a:p>
        </p:txBody>
      </p:sp>
      <p:sp>
        <p:nvSpPr>
          <p:cNvPr id="38" name="TextBox 37"/>
          <p:cNvSpPr txBox="1"/>
          <p:nvPr/>
        </p:nvSpPr>
        <p:spPr>
          <a:xfrm>
            <a:off x="5692289" y="5403245"/>
            <a:ext cx="522900" cy="369332"/>
          </a:xfrm>
          <a:prstGeom prst="rect">
            <a:avLst/>
          </a:prstGeom>
          <a:noFill/>
        </p:spPr>
        <p:txBody>
          <a:bodyPr wrap="none" rtlCol="0">
            <a:spAutoFit/>
          </a:bodyPr>
          <a:lstStyle/>
          <a:p>
            <a:r>
              <a:rPr lang="en-IN" dirty="0" smtClean="0"/>
              <a:t>F=0</a:t>
            </a:r>
            <a:endParaRPr lang="en-US" dirty="0"/>
          </a:p>
        </p:txBody>
      </p:sp>
      <p:sp>
        <p:nvSpPr>
          <p:cNvPr id="39" name="TextBox 38"/>
          <p:cNvSpPr txBox="1"/>
          <p:nvPr/>
        </p:nvSpPr>
        <p:spPr>
          <a:xfrm>
            <a:off x="3635199" y="5437417"/>
            <a:ext cx="522900" cy="369332"/>
          </a:xfrm>
          <a:prstGeom prst="rect">
            <a:avLst/>
          </a:prstGeom>
          <a:noFill/>
        </p:spPr>
        <p:txBody>
          <a:bodyPr wrap="none" rtlCol="0">
            <a:spAutoFit/>
          </a:bodyPr>
          <a:lstStyle/>
          <a:p>
            <a:r>
              <a:rPr lang="en-IN" dirty="0" smtClean="0"/>
              <a:t>F=0</a:t>
            </a:r>
            <a:endParaRPr lang="en-US" dirty="0"/>
          </a:p>
        </p:txBody>
      </p:sp>
      <p:sp>
        <p:nvSpPr>
          <p:cNvPr id="40" name="TextBox 39"/>
          <p:cNvSpPr txBox="1"/>
          <p:nvPr/>
        </p:nvSpPr>
        <p:spPr>
          <a:xfrm>
            <a:off x="1981746" y="5363019"/>
            <a:ext cx="522900" cy="369332"/>
          </a:xfrm>
          <a:prstGeom prst="rect">
            <a:avLst/>
          </a:prstGeom>
          <a:noFill/>
        </p:spPr>
        <p:txBody>
          <a:bodyPr wrap="none" rtlCol="0">
            <a:spAutoFit/>
          </a:bodyPr>
          <a:lstStyle/>
          <a:p>
            <a:r>
              <a:rPr lang="en-IN" dirty="0" smtClean="0"/>
              <a:t>F=0</a:t>
            </a:r>
            <a:endParaRPr lang="en-US" dirty="0"/>
          </a:p>
        </p:txBody>
      </p:sp>
      <p:sp>
        <p:nvSpPr>
          <p:cNvPr id="2" name="TextBox 1"/>
          <p:cNvSpPr txBox="1"/>
          <p:nvPr/>
        </p:nvSpPr>
        <p:spPr>
          <a:xfrm>
            <a:off x="7382435" y="5044887"/>
            <a:ext cx="1689052" cy="369332"/>
          </a:xfrm>
          <a:prstGeom prst="rect">
            <a:avLst/>
          </a:prstGeom>
          <a:noFill/>
        </p:spPr>
        <p:txBody>
          <a:bodyPr wrap="none" rtlCol="0">
            <a:spAutoFit/>
          </a:bodyPr>
          <a:lstStyle/>
          <a:p>
            <a:r>
              <a:rPr lang="en-IN" dirty="0" smtClean="0"/>
              <a:t>Ready: 2,4,3,7,8</a:t>
            </a:r>
            <a:endParaRPr lang="en-US" dirty="0"/>
          </a:p>
        </p:txBody>
      </p:sp>
      <p:sp>
        <p:nvSpPr>
          <p:cNvPr id="3" name="TextBox 2"/>
          <p:cNvSpPr txBox="1"/>
          <p:nvPr/>
        </p:nvSpPr>
        <p:spPr>
          <a:xfrm>
            <a:off x="7570694" y="5732351"/>
            <a:ext cx="1128707" cy="369332"/>
          </a:xfrm>
          <a:prstGeom prst="rect">
            <a:avLst/>
          </a:prstGeom>
          <a:noFill/>
        </p:spPr>
        <p:txBody>
          <a:bodyPr wrap="none" rtlCol="0">
            <a:spAutoFit/>
          </a:bodyPr>
          <a:lstStyle/>
          <a:p>
            <a:r>
              <a:rPr lang="en-IN" dirty="0" smtClean="0"/>
              <a:t>ALU</a:t>
            </a:r>
            <a:r>
              <a:rPr lang="en-US" dirty="0" smtClean="0"/>
              <a:t> a: 1,5</a:t>
            </a:r>
            <a:endParaRPr lang="en-IN" dirty="0" smtClean="0"/>
          </a:p>
        </p:txBody>
      </p:sp>
      <p:sp>
        <p:nvSpPr>
          <p:cNvPr id="41" name="TextBox 40"/>
          <p:cNvSpPr txBox="1"/>
          <p:nvPr/>
        </p:nvSpPr>
        <p:spPr>
          <a:xfrm>
            <a:off x="484094" y="497541"/>
            <a:ext cx="2245871" cy="923330"/>
          </a:xfrm>
          <a:prstGeom prst="rect">
            <a:avLst/>
          </a:prstGeom>
          <a:noFill/>
        </p:spPr>
        <p:txBody>
          <a:bodyPr wrap="none" rtlCol="0">
            <a:spAutoFit/>
          </a:bodyPr>
          <a:lstStyle/>
          <a:p>
            <a:r>
              <a:rPr lang="en-IN" dirty="0" smtClean="0"/>
              <a:t>Assume 1 </a:t>
            </a:r>
            <a:r>
              <a:rPr lang="en-IN" dirty="0" err="1" smtClean="0"/>
              <a:t>alu</a:t>
            </a:r>
            <a:endParaRPr lang="en-IN" dirty="0" smtClean="0"/>
          </a:p>
          <a:p>
            <a:r>
              <a:rPr lang="en-IN" dirty="0" smtClean="0"/>
              <a:t>And all operations are</a:t>
            </a:r>
          </a:p>
          <a:p>
            <a:r>
              <a:rPr lang="en-IN" dirty="0" smtClean="0"/>
              <a:t>same</a:t>
            </a:r>
          </a:p>
        </p:txBody>
      </p:sp>
    </p:spTree>
    <p:extLst>
      <p:ext uri="{BB962C8B-B14F-4D97-AF65-F5344CB8AC3E}">
        <p14:creationId xmlns:p14="http://schemas.microsoft.com/office/powerpoint/2010/main" val="4190311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9271" y="3546660"/>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US" dirty="0"/>
          </a:p>
        </p:txBody>
      </p:sp>
      <p:sp>
        <p:nvSpPr>
          <p:cNvPr id="5" name="Oval 4"/>
          <p:cNvSpPr/>
          <p:nvPr/>
        </p:nvSpPr>
        <p:spPr>
          <a:xfrm>
            <a:off x="5164091" y="4601134"/>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US" dirty="0"/>
          </a:p>
        </p:txBody>
      </p:sp>
      <p:sp>
        <p:nvSpPr>
          <p:cNvPr id="6" name="Oval 5"/>
          <p:cNvSpPr/>
          <p:nvPr/>
        </p:nvSpPr>
        <p:spPr>
          <a:xfrm>
            <a:off x="2896432" y="3514167"/>
            <a:ext cx="710191"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US" dirty="0"/>
          </a:p>
        </p:txBody>
      </p:sp>
      <p:sp>
        <p:nvSpPr>
          <p:cNvPr id="7" name="Oval 6"/>
          <p:cNvSpPr/>
          <p:nvPr/>
        </p:nvSpPr>
        <p:spPr>
          <a:xfrm>
            <a:off x="3151095" y="634252"/>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8" name="Oval 7"/>
          <p:cNvSpPr/>
          <p:nvPr/>
        </p:nvSpPr>
        <p:spPr>
          <a:xfrm>
            <a:off x="3151095" y="2492187"/>
            <a:ext cx="685800" cy="4437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9" name="Oval 8"/>
          <p:cNvSpPr/>
          <p:nvPr/>
        </p:nvSpPr>
        <p:spPr>
          <a:xfrm>
            <a:off x="4935071" y="634252"/>
            <a:ext cx="685800" cy="432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Oval 9"/>
          <p:cNvSpPr/>
          <p:nvPr/>
        </p:nvSpPr>
        <p:spPr>
          <a:xfrm>
            <a:off x="4935071"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cxnSp>
        <p:nvCxnSpPr>
          <p:cNvPr id="14" name="Straight Arrow Connector 13"/>
          <p:cNvCxnSpPr>
            <a:stCxn id="7" idx="4"/>
            <a:endCxn id="8" idx="0"/>
          </p:cNvCxnSpPr>
          <p:nvPr/>
        </p:nvCxnSpPr>
        <p:spPr>
          <a:xfrm>
            <a:off x="3493995" y="1078005"/>
            <a:ext cx="0" cy="141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4" idx="1"/>
          </p:cNvCxnSpPr>
          <p:nvPr/>
        </p:nvCxnSpPr>
        <p:spPr>
          <a:xfrm>
            <a:off x="3736462" y="2870954"/>
            <a:ext cx="613242" cy="74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 idx="7"/>
          </p:cNvCxnSpPr>
          <p:nvPr/>
        </p:nvCxnSpPr>
        <p:spPr>
          <a:xfrm flipH="1">
            <a:off x="4834638" y="2935940"/>
            <a:ext cx="443333" cy="67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4349704" y="3925427"/>
            <a:ext cx="0" cy="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5" idx="0"/>
          </p:cNvCxnSpPr>
          <p:nvPr/>
        </p:nvCxnSpPr>
        <p:spPr>
          <a:xfrm>
            <a:off x="4834638" y="3925427"/>
            <a:ext cx="672353" cy="6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9759" y="735892"/>
            <a:ext cx="559769" cy="369332"/>
          </a:xfrm>
          <a:prstGeom prst="rect">
            <a:avLst/>
          </a:prstGeom>
          <a:noFill/>
        </p:spPr>
        <p:txBody>
          <a:bodyPr wrap="none" rtlCol="0">
            <a:spAutoFit/>
          </a:bodyPr>
          <a:lstStyle/>
          <a:p>
            <a:r>
              <a:rPr lang="en-IN" dirty="0" smtClean="0"/>
              <a:t>D=0</a:t>
            </a:r>
            <a:endParaRPr lang="en-US" dirty="0"/>
          </a:p>
        </p:txBody>
      </p:sp>
      <p:sp>
        <p:nvSpPr>
          <p:cNvPr id="31" name="TextBox 30"/>
          <p:cNvSpPr txBox="1"/>
          <p:nvPr/>
        </p:nvSpPr>
        <p:spPr>
          <a:xfrm>
            <a:off x="2615716" y="735892"/>
            <a:ext cx="559769" cy="369332"/>
          </a:xfrm>
          <a:prstGeom prst="rect">
            <a:avLst/>
          </a:prstGeom>
          <a:noFill/>
        </p:spPr>
        <p:txBody>
          <a:bodyPr wrap="none" rtlCol="0">
            <a:spAutoFit/>
          </a:bodyPr>
          <a:lstStyle/>
          <a:p>
            <a:r>
              <a:rPr lang="en-IN" dirty="0" smtClean="0"/>
              <a:t>D=3</a:t>
            </a:r>
            <a:endParaRPr lang="en-US" dirty="0"/>
          </a:p>
        </p:txBody>
      </p:sp>
      <p:sp>
        <p:nvSpPr>
          <p:cNvPr id="32" name="TextBox 31"/>
          <p:cNvSpPr txBox="1"/>
          <p:nvPr/>
        </p:nvSpPr>
        <p:spPr>
          <a:xfrm>
            <a:off x="5659760" y="5033913"/>
            <a:ext cx="559769" cy="369332"/>
          </a:xfrm>
          <a:prstGeom prst="rect">
            <a:avLst/>
          </a:prstGeom>
          <a:noFill/>
        </p:spPr>
        <p:txBody>
          <a:bodyPr wrap="none" rtlCol="0">
            <a:spAutoFit/>
          </a:bodyPr>
          <a:lstStyle/>
          <a:p>
            <a:r>
              <a:rPr lang="en-IN" dirty="0" smtClean="0"/>
              <a:t>D=0</a:t>
            </a:r>
            <a:endParaRPr lang="en-US" dirty="0"/>
          </a:p>
        </p:txBody>
      </p:sp>
      <p:sp>
        <p:nvSpPr>
          <p:cNvPr id="33" name="TextBox 32"/>
          <p:cNvSpPr txBox="1"/>
          <p:nvPr/>
        </p:nvSpPr>
        <p:spPr>
          <a:xfrm>
            <a:off x="1958324" y="5044887"/>
            <a:ext cx="559769" cy="369332"/>
          </a:xfrm>
          <a:prstGeom prst="rect">
            <a:avLst/>
          </a:prstGeom>
          <a:noFill/>
        </p:spPr>
        <p:txBody>
          <a:bodyPr wrap="none" rtlCol="0">
            <a:spAutoFit/>
          </a:bodyPr>
          <a:lstStyle/>
          <a:p>
            <a:r>
              <a:rPr lang="en-IN" dirty="0" smtClean="0"/>
              <a:t>D=0</a:t>
            </a:r>
            <a:endParaRPr lang="en-US" dirty="0"/>
          </a:p>
        </p:txBody>
      </p:sp>
      <p:sp>
        <p:nvSpPr>
          <p:cNvPr id="43" name="Oval 42"/>
          <p:cNvSpPr/>
          <p:nvPr/>
        </p:nvSpPr>
        <p:spPr>
          <a:xfrm>
            <a:off x="1978915" y="45901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US" dirty="0"/>
          </a:p>
        </p:txBody>
      </p:sp>
      <p:sp>
        <p:nvSpPr>
          <p:cNvPr id="44" name="Oval 43"/>
          <p:cNvSpPr/>
          <p:nvPr/>
        </p:nvSpPr>
        <p:spPr>
          <a:xfrm>
            <a:off x="342488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US" dirty="0"/>
          </a:p>
        </p:txBody>
      </p:sp>
      <p:cxnSp>
        <p:nvCxnSpPr>
          <p:cNvPr id="46" name="Straight Arrow Connector 45"/>
          <p:cNvCxnSpPr>
            <a:stCxn id="6" idx="3"/>
            <a:endCxn id="43" idx="0"/>
          </p:cNvCxnSpPr>
          <p:nvPr/>
        </p:nvCxnSpPr>
        <p:spPr>
          <a:xfrm flipH="1">
            <a:off x="2321815" y="3892934"/>
            <a:ext cx="678622" cy="6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5"/>
            <a:endCxn id="44" idx="0"/>
          </p:cNvCxnSpPr>
          <p:nvPr/>
        </p:nvCxnSpPr>
        <p:spPr>
          <a:xfrm>
            <a:off x="3502618" y="3892934"/>
            <a:ext cx="265163" cy="70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5715" y="2481213"/>
            <a:ext cx="559769" cy="369332"/>
          </a:xfrm>
          <a:prstGeom prst="rect">
            <a:avLst/>
          </a:prstGeom>
          <a:noFill/>
        </p:spPr>
        <p:txBody>
          <a:bodyPr wrap="none" rtlCol="0">
            <a:spAutoFit/>
          </a:bodyPr>
          <a:lstStyle/>
          <a:p>
            <a:r>
              <a:rPr lang="en-IN" dirty="0" smtClean="0"/>
              <a:t>D=2</a:t>
            </a:r>
            <a:endParaRPr lang="en-US" dirty="0"/>
          </a:p>
        </p:txBody>
      </p:sp>
      <p:sp>
        <p:nvSpPr>
          <p:cNvPr id="50" name="TextBox 49"/>
          <p:cNvSpPr txBox="1"/>
          <p:nvPr/>
        </p:nvSpPr>
        <p:spPr>
          <a:xfrm>
            <a:off x="5721304" y="2529397"/>
            <a:ext cx="559769" cy="369332"/>
          </a:xfrm>
          <a:prstGeom prst="rect">
            <a:avLst/>
          </a:prstGeom>
          <a:noFill/>
        </p:spPr>
        <p:txBody>
          <a:bodyPr wrap="none" rtlCol="0">
            <a:spAutoFit/>
          </a:bodyPr>
          <a:lstStyle/>
          <a:p>
            <a:r>
              <a:rPr lang="en-IN" dirty="0" smtClean="0"/>
              <a:t>D=2</a:t>
            </a:r>
            <a:endParaRPr lang="en-US" dirty="0"/>
          </a:p>
        </p:txBody>
      </p:sp>
      <p:sp>
        <p:nvSpPr>
          <p:cNvPr id="51" name="TextBox 50"/>
          <p:cNvSpPr txBox="1"/>
          <p:nvPr/>
        </p:nvSpPr>
        <p:spPr>
          <a:xfrm>
            <a:off x="4992352" y="3583870"/>
            <a:ext cx="559769" cy="369332"/>
          </a:xfrm>
          <a:prstGeom prst="rect">
            <a:avLst/>
          </a:prstGeom>
          <a:noFill/>
        </p:spPr>
        <p:txBody>
          <a:bodyPr wrap="none" rtlCol="0">
            <a:spAutoFit/>
          </a:bodyPr>
          <a:lstStyle/>
          <a:p>
            <a:r>
              <a:rPr lang="en-IN" dirty="0" smtClean="0"/>
              <a:t>D=1</a:t>
            </a:r>
            <a:endParaRPr lang="en-US" dirty="0"/>
          </a:p>
        </p:txBody>
      </p:sp>
      <p:sp>
        <p:nvSpPr>
          <p:cNvPr id="52" name="TextBox 51"/>
          <p:cNvSpPr txBox="1"/>
          <p:nvPr/>
        </p:nvSpPr>
        <p:spPr>
          <a:xfrm>
            <a:off x="2347606" y="3399204"/>
            <a:ext cx="559769" cy="369332"/>
          </a:xfrm>
          <a:prstGeom prst="rect">
            <a:avLst/>
          </a:prstGeom>
          <a:noFill/>
        </p:spPr>
        <p:txBody>
          <a:bodyPr wrap="none" rtlCol="0">
            <a:spAutoFit/>
          </a:bodyPr>
          <a:lstStyle/>
          <a:p>
            <a:r>
              <a:rPr lang="en-IN" dirty="0" smtClean="0"/>
              <a:t>D=2</a:t>
            </a:r>
            <a:endParaRPr lang="en-US" dirty="0"/>
          </a:p>
        </p:txBody>
      </p:sp>
      <p:sp>
        <p:nvSpPr>
          <p:cNvPr id="53" name="TextBox 52"/>
          <p:cNvSpPr txBox="1"/>
          <p:nvPr/>
        </p:nvSpPr>
        <p:spPr>
          <a:xfrm>
            <a:off x="3610502" y="5142848"/>
            <a:ext cx="785708" cy="369332"/>
          </a:xfrm>
          <a:prstGeom prst="rect">
            <a:avLst/>
          </a:prstGeom>
          <a:noFill/>
        </p:spPr>
        <p:txBody>
          <a:bodyPr wrap="square" rtlCol="0">
            <a:spAutoFit/>
          </a:bodyPr>
          <a:lstStyle/>
          <a:p>
            <a:r>
              <a:rPr lang="en-IN" dirty="0" smtClean="0"/>
              <a:t>D=0</a:t>
            </a:r>
            <a:endParaRPr lang="en-US" dirty="0"/>
          </a:p>
        </p:txBody>
      </p:sp>
      <p:sp>
        <p:nvSpPr>
          <p:cNvPr id="27" name="TextBox 26"/>
          <p:cNvSpPr txBox="1"/>
          <p:nvPr/>
        </p:nvSpPr>
        <p:spPr>
          <a:xfrm>
            <a:off x="2618526" y="994979"/>
            <a:ext cx="522900" cy="369332"/>
          </a:xfrm>
          <a:prstGeom prst="rect">
            <a:avLst/>
          </a:prstGeom>
          <a:noFill/>
        </p:spPr>
        <p:txBody>
          <a:bodyPr wrap="none" rtlCol="0">
            <a:spAutoFit/>
          </a:bodyPr>
          <a:lstStyle/>
          <a:p>
            <a:r>
              <a:rPr lang="en-IN" dirty="0" smtClean="0"/>
              <a:t>F=1</a:t>
            </a:r>
            <a:endParaRPr lang="en-US" dirty="0"/>
          </a:p>
        </p:txBody>
      </p:sp>
      <p:sp>
        <p:nvSpPr>
          <p:cNvPr id="30" name="TextBox 29"/>
          <p:cNvSpPr txBox="1"/>
          <p:nvPr/>
        </p:nvSpPr>
        <p:spPr>
          <a:xfrm>
            <a:off x="5696628" y="994979"/>
            <a:ext cx="522900" cy="369332"/>
          </a:xfrm>
          <a:prstGeom prst="rect">
            <a:avLst/>
          </a:prstGeom>
          <a:noFill/>
        </p:spPr>
        <p:txBody>
          <a:bodyPr wrap="none" rtlCol="0">
            <a:spAutoFit/>
          </a:bodyPr>
          <a:lstStyle/>
          <a:p>
            <a:r>
              <a:rPr lang="en-IN" dirty="0" smtClean="0"/>
              <a:t>F=0</a:t>
            </a:r>
            <a:endParaRPr lang="en-US" dirty="0"/>
          </a:p>
        </p:txBody>
      </p:sp>
      <p:sp>
        <p:nvSpPr>
          <p:cNvPr id="34" name="TextBox 33"/>
          <p:cNvSpPr txBox="1"/>
          <p:nvPr/>
        </p:nvSpPr>
        <p:spPr>
          <a:xfrm>
            <a:off x="2638286" y="2719795"/>
            <a:ext cx="522900" cy="369332"/>
          </a:xfrm>
          <a:prstGeom prst="rect">
            <a:avLst/>
          </a:prstGeom>
          <a:noFill/>
        </p:spPr>
        <p:txBody>
          <a:bodyPr wrap="none" rtlCol="0">
            <a:spAutoFit/>
          </a:bodyPr>
          <a:lstStyle/>
          <a:p>
            <a:r>
              <a:rPr lang="en-IN" dirty="0" smtClean="0"/>
              <a:t>F=1</a:t>
            </a:r>
            <a:endParaRPr lang="en-US" dirty="0"/>
          </a:p>
        </p:txBody>
      </p:sp>
      <p:sp>
        <p:nvSpPr>
          <p:cNvPr id="35" name="TextBox 34"/>
          <p:cNvSpPr txBox="1"/>
          <p:nvPr/>
        </p:nvSpPr>
        <p:spPr>
          <a:xfrm>
            <a:off x="5692289" y="2775490"/>
            <a:ext cx="617797" cy="369332"/>
          </a:xfrm>
          <a:prstGeom prst="rect">
            <a:avLst/>
          </a:prstGeom>
          <a:noFill/>
        </p:spPr>
        <p:txBody>
          <a:bodyPr wrap="square" rtlCol="0">
            <a:spAutoFit/>
          </a:bodyPr>
          <a:lstStyle/>
          <a:p>
            <a:r>
              <a:rPr lang="en-IN" dirty="0" smtClean="0"/>
              <a:t>F=1</a:t>
            </a:r>
            <a:endParaRPr lang="en-US" dirty="0"/>
          </a:p>
        </p:txBody>
      </p:sp>
      <p:sp>
        <p:nvSpPr>
          <p:cNvPr id="36" name="TextBox 35"/>
          <p:cNvSpPr txBox="1"/>
          <p:nvPr/>
        </p:nvSpPr>
        <p:spPr>
          <a:xfrm>
            <a:off x="2382362" y="3605344"/>
            <a:ext cx="522900" cy="369332"/>
          </a:xfrm>
          <a:prstGeom prst="rect">
            <a:avLst/>
          </a:prstGeom>
          <a:noFill/>
        </p:spPr>
        <p:txBody>
          <a:bodyPr wrap="none" rtlCol="0">
            <a:spAutoFit/>
          </a:bodyPr>
          <a:lstStyle/>
          <a:p>
            <a:r>
              <a:rPr lang="en-IN" dirty="0" smtClean="0"/>
              <a:t>F=2</a:t>
            </a:r>
            <a:endParaRPr lang="en-US" dirty="0"/>
          </a:p>
        </p:txBody>
      </p:sp>
      <p:sp>
        <p:nvSpPr>
          <p:cNvPr id="37" name="TextBox 36"/>
          <p:cNvSpPr txBox="1"/>
          <p:nvPr/>
        </p:nvSpPr>
        <p:spPr>
          <a:xfrm>
            <a:off x="5003074" y="3868852"/>
            <a:ext cx="617797" cy="369332"/>
          </a:xfrm>
          <a:prstGeom prst="rect">
            <a:avLst/>
          </a:prstGeom>
          <a:noFill/>
        </p:spPr>
        <p:txBody>
          <a:bodyPr wrap="square" rtlCol="0">
            <a:spAutoFit/>
          </a:bodyPr>
          <a:lstStyle/>
          <a:p>
            <a:r>
              <a:rPr lang="en-IN" dirty="0" smtClean="0"/>
              <a:t>F=1</a:t>
            </a:r>
            <a:endParaRPr lang="en-US" dirty="0"/>
          </a:p>
        </p:txBody>
      </p:sp>
      <p:sp>
        <p:nvSpPr>
          <p:cNvPr id="38" name="TextBox 37"/>
          <p:cNvSpPr txBox="1"/>
          <p:nvPr/>
        </p:nvSpPr>
        <p:spPr>
          <a:xfrm>
            <a:off x="5692289" y="5403245"/>
            <a:ext cx="522900" cy="369332"/>
          </a:xfrm>
          <a:prstGeom prst="rect">
            <a:avLst/>
          </a:prstGeom>
          <a:noFill/>
        </p:spPr>
        <p:txBody>
          <a:bodyPr wrap="none" rtlCol="0">
            <a:spAutoFit/>
          </a:bodyPr>
          <a:lstStyle/>
          <a:p>
            <a:r>
              <a:rPr lang="en-IN" dirty="0" smtClean="0"/>
              <a:t>F=0</a:t>
            </a:r>
            <a:endParaRPr lang="en-US" dirty="0"/>
          </a:p>
        </p:txBody>
      </p:sp>
      <p:sp>
        <p:nvSpPr>
          <p:cNvPr id="39" name="TextBox 38"/>
          <p:cNvSpPr txBox="1"/>
          <p:nvPr/>
        </p:nvSpPr>
        <p:spPr>
          <a:xfrm>
            <a:off x="3635199" y="5437417"/>
            <a:ext cx="522900" cy="369332"/>
          </a:xfrm>
          <a:prstGeom prst="rect">
            <a:avLst/>
          </a:prstGeom>
          <a:noFill/>
        </p:spPr>
        <p:txBody>
          <a:bodyPr wrap="none" rtlCol="0">
            <a:spAutoFit/>
          </a:bodyPr>
          <a:lstStyle/>
          <a:p>
            <a:r>
              <a:rPr lang="en-IN" dirty="0" smtClean="0"/>
              <a:t>F=0</a:t>
            </a:r>
            <a:endParaRPr lang="en-US" dirty="0"/>
          </a:p>
        </p:txBody>
      </p:sp>
      <p:sp>
        <p:nvSpPr>
          <p:cNvPr id="40" name="TextBox 39"/>
          <p:cNvSpPr txBox="1"/>
          <p:nvPr/>
        </p:nvSpPr>
        <p:spPr>
          <a:xfrm>
            <a:off x="1981746" y="5363019"/>
            <a:ext cx="522900" cy="369332"/>
          </a:xfrm>
          <a:prstGeom prst="rect">
            <a:avLst/>
          </a:prstGeom>
          <a:noFill/>
        </p:spPr>
        <p:txBody>
          <a:bodyPr wrap="none" rtlCol="0">
            <a:spAutoFit/>
          </a:bodyPr>
          <a:lstStyle/>
          <a:p>
            <a:r>
              <a:rPr lang="en-IN" dirty="0" smtClean="0"/>
              <a:t>F=0</a:t>
            </a:r>
            <a:endParaRPr lang="en-US" dirty="0"/>
          </a:p>
        </p:txBody>
      </p:sp>
      <p:sp>
        <p:nvSpPr>
          <p:cNvPr id="2" name="TextBox 1"/>
          <p:cNvSpPr txBox="1"/>
          <p:nvPr/>
        </p:nvSpPr>
        <p:spPr>
          <a:xfrm>
            <a:off x="7382435" y="5044887"/>
            <a:ext cx="1572033" cy="369332"/>
          </a:xfrm>
          <a:prstGeom prst="rect">
            <a:avLst/>
          </a:prstGeom>
          <a:noFill/>
        </p:spPr>
        <p:txBody>
          <a:bodyPr wrap="none" rtlCol="0">
            <a:spAutoFit/>
          </a:bodyPr>
          <a:lstStyle/>
          <a:p>
            <a:r>
              <a:rPr lang="en-IN" dirty="0" smtClean="0"/>
              <a:t>Ready: 2,4,7,8</a:t>
            </a:r>
            <a:endParaRPr lang="en-US" dirty="0"/>
          </a:p>
        </p:txBody>
      </p:sp>
      <p:sp>
        <p:nvSpPr>
          <p:cNvPr id="3" name="TextBox 2"/>
          <p:cNvSpPr txBox="1"/>
          <p:nvPr/>
        </p:nvSpPr>
        <p:spPr>
          <a:xfrm>
            <a:off x="7570694" y="5732351"/>
            <a:ext cx="1303434" cy="369332"/>
          </a:xfrm>
          <a:prstGeom prst="rect">
            <a:avLst/>
          </a:prstGeom>
          <a:noFill/>
        </p:spPr>
        <p:txBody>
          <a:bodyPr wrap="none" rtlCol="0">
            <a:spAutoFit/>
          </a:bodyPr>
          <a:lstStyle/>
          <a:p>
            <a:r>
              <a:rPr lang="en-IN" dirty="0" smtClean="0"/>
              <a:t>ALU</a:t>
            </a:r>
            <a:r>
              <a:rPr lang="en-US" dirty="0" smtClean="0"/>
              <a:t> a: 1,5,3</a:t>
            </a:r>
            <a:endParaRPr lang="en-IN" dirty="0" smtClean="0"/>
          </a:p>
        </p:txBody>
      </p:sp>
      <p:sp>
        <p:nvSpPr>
          <p:cNvPr id="41" name="TextBox 40"/>
          <p:cNvSpPr txBox="1"/>
          <p:nvPr/>
        </p:nvSpPr>
        <p:spPr>
          <a:xfrm>
            <a:off x="484094" y="497541"/>
            <a:ext cx="2245871" cy="923330"/>
          </a:xfrm>
          <a:prstGeom prst="rect">
            <a:avLst/>
          </a:prstGeom>
          <a:noFill/>
        </p:spPr>
        <p:txBody>
          <a:bodyPr wrap="none" rtlCol="0">
            <a:spAutoFit/>
          </a:bodyPr>
          <a:lstStyle/>
          <a:p>
            <a:r>
              <a:rPr lang="en-IN" dirty="0" smtClean="0"/>
              <a:t>Assume 1 </a:t>
            </a:r>
            <a:r>
              <a:rPr lang="en-IN" dirty="0" err="1" smtClean="0"/>
              <a:t>alu</a:t>
            </a:r>
            <a:endParaRPr lang="en-IN" dirty="0" smtClean="0"/>
          </a:p>
          <a:p>
            <a:r>
              <a:rPr lang="en-IN" dirty="0" smtClean="0"/>
              <a:t>And all operations are</a:t>
            </a:r>
          </a:p>
          <a:p>
            <a:r>
              <a:rPr lang="en-IN" dirty="0" smtClean="0"/>
              <a:t>same</a:t>
            </a:r>
          </a:p>
        </p:txBody>
      </p:sp>
    </p:spTree>
    <p:extLst>
      <p:ext uri="{BB962C8B-B14F-4D97-AF65-F5344CB8AC3E}">
        <p14:creationId xmlns:p14="http://schemas.microsoft.com/office/powerpoint/2010/main" val="438578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Instruction, scheduling and pipelining</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IN" dirty="0" smtClean="0"/>
              <a:t>Instructions are executed in machine cycle, in a sequence one after another.</a:t>
            </a:r>
          </a:p>
          <a:p>
            <a:pPr algn="just"/>
            <a:r>
              <a:rPr lang="en-US" dirty="0"/>
              <a:t>A machine cycle, also called a processor cycle or a instruction cycle, is the basic operation performed by a central processing unit (CPU). A CPU is the main logic unit of a computer</a:t>
            </a:r>
            <a:r>
              <a:rPr lang="en-US" dirty="0" smtClean="0"/>
              <a:t>.</a:t>
            </a:r>
            <a:endParaRPr lang="en-US" dirty="0"/>
          </a:p>
          <a:p>
            <a:pPr algn="just"/>
            <a:r>
              <a:rPr lang="en-US" dirty="0"/>
              <a:t>A machine cycle consists of a sequence of </a:t>
            </a:r>
            <a:r>
              <a:rPr lang="en-US" dirty="0" smtClean="0"/>
              <a:t>four steps(normally) </a:t>
            </a:r>
            <a:r>
              <a:rPr lang="en-US" dirty="0"/>
              <a:t>that is performed continuously and at a rate of </a:t>
            </a:r>
            <a:r>
              <a:rPr lang="en-US" dirty="0" smtClean="0"/>
              <a:t>millions(or billions) </a:t>
            </a:r>
            <a:r>
              <a:rPr lang="en-US" dirty="0"/>
              <a:t>per second while a computer is in operation. They are fetch, </a:t>
            </a:r>
            <a:r>
              <a:rPr lang="en-US" dirty="0" smtClean="0"/>
              <a:t>decode, execute and store. </a:t>
            </a:r>
          </a:p>
          <a:p>
            <a:pPr algn="just"/>
            <a:r>
              <a:rPr lang="en-US" dirty="0" smtClean="0"/>
              <a:t>The fourth </a:t>
            </a:r>
            <a:r>
              <a:rPr lang="en-US" dirty="0"/>
              <a:t>step, store, in which input and output from the other three phases is stored in memory for later use; however, no actual processing is performed during this step</a:t>
            </a:r>
            <a:r>
              <a:rPr lang="en-US" dirty="0" smtClean="0"/>
              <a:t>.</a:t>
            </a:r>
          </a:p>
          <a:p>
            <a:pPr algn="just"/>
            <a:r>
              <a:rPr lang="en-US" dirty="0"/>
              <a:t>For branch instructions, </a:t>
            </a:r>
            <a:endParaRPr lang="en-US" dirty="0" smtClean="0"/>
          </a:p>
          <a:p>
            <a:pPr lvl="1" algn="just"/>
            <a:r>
              <a:rPr lang="en-US" dirty="0" smtClean="0"/>
              <a:t>start </a:t>
            </a:r>
            <a:r>
              <a:rPr lang="en-US" dirty="0"/>
              <a:t>fetching from a different location if needed different location if needed </a:t>
            </a:r>
            <a:r>
              <a:rPr lang="en-US" dirty="0" smtClean="0"/>
              <a:t>–</a:t>
            </a:r>
          </a:p>
          <a:p>
            <a:pPr lvl="1" algn="just"/>
            <a:r>
              <a:rPr lang="en-US" dirty="0" smtClean="0"/>
              <a:t>Check </a:t>
            </a:r>
            <a:r>
              <a:rPr lang="en-US" dirty="0"/>
              <a:t>branch condition Next instruction may come from a new location </a:t>
            </a:r>
            <a:r>
              <a:rPr lang="en-US" dirty="0" smtClean="0"/>
              <a:t>(Next </a:t>
            </a:r>
            <a:r>
              <a:rPr lang="en-US" dirty="0"/>
              <a:t>instruction may come from a new location given by the branch </a:t>
            </a:r>
            <a:r>
              <a:rPr lang="en-US" dirty="0" smtClean="0"/>
              <a:t>instruction) </a:t>
            </a:r>
            <a:endParaRPr lang="en-IN" dirty="0" smtClean="0"/>
          </a:p>
        </p:txBody>
      </p:sp>
    </p:spTree>
    <p:extLst>
      <p:ext uri="{BB962C8B-B14F-4D97-AF65-F5344CB8AC3E}">
        <p14:creationId xmlns:p14="http://schemas.microsoft.com/office/powerpoint/2010/main" val="1682983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9271" y="3546660"/>
            <a:ext cx="685800" cy="443753"/>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US" dirty="0"/>
          </a:p>
        </p:txBody>
      </p:sp>
      <p:sp>
        <p:nvSpPr>
          <p:cNvPr id="5" name="Oval 4"/>
          <p:cNvSpPr/>
          <p:nvPr/>
        </p:nvSpPr>
        <p:spPr>
          <a:xfrm>
            <a:off x="5164091" y="4601134"/>
            <a:ext cx="685800" cy="443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US" dirty="0"/>
          </a:p>
        </p:txBody>
      </p:sp>
      <p:sp>
        <p:nvSpPr>
          <p:cNvPr id="6" name="Oval 5"/>
          <p:cNvSpPr/>
          <p:nvPr/>
        </p:nvSpPr>
        <p:spPr>
          <a:xfrm>
            <a:off x="2896432" y="3514167"/>
            <a:ext cx="710191"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US" dirty="0"/>
          </a:p>
        </p:txBody>
      </p:sp>
      <p:sp>
        <p:nvSpPr>
          <p:cNvPr id="7" name="Oval 6"/>
          <p:cNvSpPr/>
          <p:nvPr/>
        </p:nvSpPr>
        <p:spPr>
          <a:xfrm>
            <a:off x="3151095" y="634252"/>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8" name="Oval 7"/>
          <p:cNvSpPr/>
          <p:nvPr/>
        </p:nvSpPr>
        <p:spPr>
          <a:xfrm>
            <a:off x="3151095"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9" name="Oval 8"/>
          <p:cNvSpPr/>
          <p:nvPr/>
        </p:nvSpPr>
        <p:spPr>
          <a:xfrm>
            <a:off x="4935071" y="634252"/>
            <a:ext cx="685800" cy="432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Oval 9"/>
          <p:cNvSpPr/>
          <p:nvPr/>
        </p:nvSpPr>
        <p:spPr>
          <a:xfrm>
            <a:off x="4935071" y="2492187"/>
            <a:ext cx="685800" cy="4437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cxnSp>
        <p:nvCxnSpPr>
          <p:cNvPr id="14" name="Straight Arrow Connector 13"/>
          <p:cNvCxnSpPr>
            <a:stCxn id="7" idx="4"/>
            <a:endCxn id="8" idx="0"/>
          </p:cNvCxnSpPr>
          <p:nvPr/>
        </p:nvCxnSpPr>
        <p:spPr>
          <a:xfrm>
            <a:off x="3493995" y="1078005"/>
            <a:ext cx="0" cy="141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4" idx="1"/>
          </p:cNvCxnSpPr>
          <p:nvPr/>
        </p:nvCxnSpPr>
        <p:spPr>
          <a:xfrm>
            <a:off x="3736462" y="2870954"/>
            <a:ext cx="613242" cy="74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 idx="7"/>
          </p:cNvCxnSpPr>
          <p:nvPr/>
        </p:nvCxnSpPr>
        <p:spPr>
          <a:xfrm flipH="1">
            <a:off x="4834638" y="2935940"/>
            <a:ext cx="443333" cy="67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4349704" y="3925427"/>
            <a:ext cx="0" cy="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5" idx="0"/>
          </p:cNvCxnSpPr>
          <p:nvPr/>
        </p:nvCxnSpPr>
        <p:spPr>
          <a:xfrm>
            <a:off x="4834638" y="3925427"/>
            <a:ext cx="672353" cy="6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9759" y="735892"/>
            <a:ext cx="559769" cy="369332"/>
          </a:xfrm>
          <a:prstGeom prst="rect">
            <a:avLst/>
          </a:prstGeom>
          <a:noFill/>
        </p:spPr>
        <p:txBody>
          <a:bodyPr wrap="none" rtlCol="0">
            <a:spAutoFit/>
          </a:bodyPr>
          <a:lstStyle/>
          <a:p>
            <a:r>
              <a:rPr lang="en-IN" dirty="0" smtClean="0"/>
              <a:t>D=0</a:t>
            </a:r>
            <a:endParaRPr lang="en-US" dirty="0"/>
          </a:p>
        </p:txBody>
      </p:sp>
      <p:sp>
        <p:nvSpPr>
          <p:cNvPr id="31" name="TextBox 30"/>
          <p:cNvSpPr txBox="1"/>
          <p:nvPr/>
        </p:nvSpPr>
        <p:spPr>
          <a:xfrm>
            <a:off x="2615716" y="735892"/>
            <a:ext cx="559769" cy="369332"/>
          </a:xfrm>
          <a:prstGeom prst="rect">
            <a:avLst/>
          </a:prstGeom>
          <a:noFill/>
        </p:spPr>
        <p:txBody>
          <a:bodyPr wrap="none" rtlCol="0">
            <a:spAutoFit/>
          </a:bodyPr>
          <a:lstStyle/>
          <a:p>
            <a:r>
              <a:rPr lang="en-IN" dirty="0" smtClean="0"/>
              <a:t>D=3</a:t>
            </a:r>
            <a:endParaRPr lang="en-US" dirty="0"/>
          </a:p>
        </p:txBody>
      </p:sp>
      <p:sp>
        <p:nvSpPr>
          <p:cNvPr id="32" name="TextBox 31"/>
          <p:cNvSpPr txBox="1"/>
          <p:nvPr/>
        </p:nvSpPr>
        <p:spPr>
          <a:xfrm>
            <a:off x="5659760" y="5033913"/>
            <a:ext cx="559769" cy="369332"/>
          </a:xfrm>
          <a:prstGeom prst="rect">
            <a:avLst/>
          </a:prstGeom>
          <a:noFill/>
        </p:spPr>
        <p:txBody>
          <a:bodyPr wrap="none" rtlCol="0">
            <a:spAutoFit/>
          </a:bodyPr>
          <a:lstStyle/>
          <a:p>
            <a:r>
              <a:rPr lang="en-IN" dirty="0" smtClean="0"/>
              <a:t>D=0</a:t>
            </a:r>
            <a:endParaRPr lang="en-US" dirty="0"/>
          </a:p>
        </p:txBody>
      </p:sp>
      <p:sp>
        <p:nvSpPr>
          <p:cNvPr id="33" name="TextBox 32"/>
          <p:cNvSpPr txBox="1"/>
          <p:nvPr/>
        </p:nvSpPr>
        <p:spPr>
          <a:xfrm>
            <a:off x="1958324" y="5044887"/>
            <a:ext cx="559769" cy="369332"/>
          </a:xfrm>
          <a:prstGeom prst="rect">
            <a:avLst/>
          </a:prstGeom>
          <a:noFill/>
        </p:spPr>
        <p:txBody>
          <a:bodyPr wrap="none" rtlCol="0">
            <a:spAutoFit/>
          </a:bodyPr>
          <a:lstStyle/>
          <a:p>
            <a:r>
              <a:rPr lang="en-IN" dirty="0" smtClean="0"/>
              <a:t>D=0</a:t>
            </a:r>
            <a:endParaRPr lang="en-US" dirty="0"/>
          </a:p>
        </p:txBody>
      </p:sp>
      <p:sp>
        <p:nvSpPr>
          <p:cNvPr id="43" name="Oval 42"/>
          <p:cNvSpPr/>
          <p:nvPr/>
        </p:nvSpPr>
        <p:spPr>
          <a:xfrm>
            <a:off x="1978915" y="45901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US" dirty="0"/>
          </a:p>
        </p:txBody>
      </p:sp>
      <p:sp>
        <p:nvSpPr>
          <p:cNvPr id="44" name="Oval 43"/>
          <p:cNvSpPr/>
          <p:nvPr/>
        </p:nvSpPr>
        <p:spPr>
          <a:xfrm>
            <a:off x="342488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US" dirty="0"/>
          </a:p>
        </p:txBody>
      </p:sp>
      <p:cxnSp>
        <p:nvCxnSpPr>
          <p:cNvPr id="46" name="Straight Arrow Connector 45"/>
          <p:cNvCxnSpPr>
            <a:stCxn id="6" idx="3"/>
            <a:endCxn id="43" idx="0"/>
          </p:cNvCxnSpPr>
          <p:nvPr/>
        </p:nvCxnSpPr>
        <p:spPr>
          <a:xfrm flipH="1">
            <a:off x="2321815" y="3892934"/>
            <a:ext cx="678622" cy="6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5"/>
            <a:endCxn id="44" idx="0"/>
          </p:cNvCxnSpPr>
          <p:nvPr/>
        </p:nvCxnSpPr>
        <p:spPr>
          <a:xfrm>
            <a:off x="3502618" y="3892934"/>
            <a:ext cx="265163" cy="70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5715" y="2481213"/>
            <a:ext cx="559769" cy="369332"/>
          </a:xfrm>
          <a:prstGeom prst="rect">
            <a:avLst/>
          </a:prstGeom>
          <a:noFill/>
        </p:spPr>
        <p:txBody>
          <a:bodyPr wrap="none" rtlCol="0">
            <a:spAutoFit/>
          </a:bodyPr>
          <a:lstStyle/>
          <a:p>
            <a:r>
              <a:rPr lang="en-IN" dirty="0" smtClean="0"/>
              <a:t>D=2</a:t>
            </a:r>
            <a:endParaRPr lang="en-US" dirty="0"/>
          </a:p>
        </p:txBody>
      </p:sp>
      <p:sp>
        <p:nvSpPr>
          <p:cNvPr id="50" name="TextBox 49"/>
          <p:cNvSpPr txBox="1"/>
          <p:nvPr/>
        </p:nvSpPr>
        <p:spPr>
          <a:xfrm>
            <a:off x="5721304" y="2529397"/>
            <a:ext cx="559769" cy="369332"/>
          </a:xfrm>
          <a:prstGeom prst="rect">
            <a:avLst/>
          </a:prstGeom>
          <a:noFill/>
        </p:spPr>
        <p:txBody>
          <a:bodyPr wrap="none" rtlCol="0">
            <a:spAutoFit/>
          </a:bodyPr>
          <a:lstStyle/>
          <a:p>
            <a:r>
              <a:rPr lang="en-IN" dirty="0" smtClean="0"/>
              <a:t>D=2</a:t>
            </a:r>
            <a:endParaRPr lang="en-US" dirty="0"/>
          </a:p>
        </p:txBody>
      </p:sp>
      <p:sp>
        <p:nvSpPr>
          <p:cNvPr id="51" name="TextBox 50"/>
          <p:cNvSpPr txBox="1"/>
          <p:nvPr/>
        </p:nvSpPr>
        <p:spPr>
          <a:xfrm>
            <a:off x="4992352" y="3583870"/>
            <a:ext cx="559769" cy="369332"/>
          </a:xfrm>
          <a:prstGeom prst="rect">
            <a:avLst/>
          </a:prstGeom>
          <a:noFill/>
        </p:spPr>
        <p:txBody>
          <a:bodyPr wrap="none" rtlCol="0">
            <a:spAutoFit/>
          </a:bodyPr>
          <a:lstStyle/>
          <a:p>
            <a:r>
              <a:rPr lang="en-IN" dirty="0" smtClean="0"/>
              <a:t>D=1</a:t>
            </a:r>
            <a:endParaRPr lang="en-US" dirty="0"/>
          </a:p>
        </p:txBody>
      </p:sp>
      <p:sp>
        <p:nvSpPr>
          <p:cNvPr id="52" name="TextBox 51"/>
          <p:cNvSpPr txBox="1"/>
          <p:nvPr/>
        </p:nvSpPr>
        <p:spPr>
          <a:xfrm>
            <a:off x="2347606" y="3399204"/>
            <a:ext cx="559769" cy="369332"/>
          </a:xfrm>
          <a:prstGeom prst="rect">
            <a:avLst/>
          </a:prstGeom>
          <a:noFill/>
        </p:spPr>
        <p:txBody>
          <a:bodyPr wrap="none" rtlCol="0">
            <a:spAutoFit/>
          </a:bodyPr>
          <a:lstStyle/>
          <a:p>
            <a:r>
              <a:rPr lang="en-IN" dirty="0" smtClean="0"/>
              <a:t>D=2</a:t>
            </a:r>
            <a:endParaRPr lang="en-US" dirty="0"/>
          </a:p>
        </p:txBody>
      </p:sp>
      <p:sp>
        <p:nvSpPr>
          <p:cNvPr id="53" name="TextBox 52"/>
          <p:cNvSpPr txBox="1"/>
          <p:nvPr/>
        </p:nvSpPr>
        <p:spPr>
          <a:xfrm>
            <a:off x="3610502" y="5142848"/>
            <a:ext cx="785708" cy="369332"/>
          </a:xfrm>
          <a:prstGeom prst="rect">
            <a:avLst/>
          </a:prstGeom>
          <a:noFill/>
        </p:spPr>
        <p:txBody>
          <a:bodyPr wrap="square" rtlCol="0">
            <a:spAutoFit/>
          </a:bodyPr>
          <a:lstStyle/>
          <a:p>
            <a:r>
              <a:rPr lang="en-IN" dirty="0" smtClean="0"/>
              <a:t>D=0</a:t>
            </a:r>
            <a:endParaRPr lang="en-US" dirty="0"/>
          </a:p>
        </p:txBody>
      </p:sp>
      <p:sp>
        <p:nvSpPr>
          <p:cNvPr id="27" name="TextBox 26"/>
          <p:cNvSpPr txBox="1"/>
          <p:nvPr/>
        </p:nvSpPr>
        <p:spPr>
          <a:xfrm>
            <a:off x="2618526" y="994979"/>
            <a:ext cx="522900" cy="369332"/>
          </a:xfrm>
          <a:prstGeom prst="rect">
            <a:avLst/>
          </a:prstGeom>
          <a:noFill/>
        </p:spPr>
        <p:txBody>
          <a:bodyPr wrap="none" rtlCol="0">
            <a:spAutoFit/>
          </a:bodyPr>
          <a:lstStyle/>
          <a:p>
            <a:r>
              <a:rPr lang="en-IN" dirty="0" smtClean="0"/>
              <a:t>F=1</a:t>
            </a:r>
            <a:endParaRPr lang="en-US" dirty="0"/>
          </a:p>
        </p:txBody>
      </p:sp>
      <p:sp>
        <p:nvSpPr>
          <p:cNvPr id="30" name="TextBox 29"/>
          <p:cNvSpPr txBox="1"/>
          <p:nvPr/>
        </p:nvSpPr>
        <p:spPr>
          <a:xfrm>
            <a:off x="5696628" y="994979"/>
            <a:ext cx="522900" cy="369332"/>
          </a:xfrm>
          <a:prstGeom prst="rect">
            <a:avLst/>
          </a:prstGeom>
          <a:noFill/>
        </p:spPr>
        <p:txBody>
          <a:bodyPr wrap="none" rtlCol="0">
            <a:spAutoFit/>
          </a:bodyPr>
          <a:lstStyle/>
          <a:p>
            <a:r>
              <a:rPr lang="en-IN" dirty="0" smtClean="0"/>
              <a:t>F=0</a:t>
            </a:r>
            <a:endParaRPr lang="en-US" dirty="0"/>
          </a:p>
        </p:txBody>
      </p:sp>
      <p:sp>
        <p:nvSpPr>
          <p:cNvPr id="34" name="TextBox 33"/>
          <p:cNvSpPr txBox="1"/>
          <p:nvPr/>
        </p:nvSpPr>
        <p:spPr>
          <a:xfrm>
            <a:off x="2638286" y="2719795"/>
            <a:ext cx="522900" cy="369332"/>
          </a:xfrm>
          <a:prstGeom prst="rect">
            <a:avLst/>
          </a:prstGeom>
          <a:noFill/>
        </p:spPr>
        <p:txBody>
          <a:bodyPr wrap="none" rtlCol="0">
            <a:spAutoFit/>
          </a:bodyPr>
          <a:lstStyle/>
          <a:p>
            <a:r>
              <a:rPr lang="en-IN" dirty="0" smtClean="0"/>
              <a:t>F=1</a:t>
            </a:r>
            <a:endParaRPr lang="en-US" dirty="0"/>
          </a:p>
        </p:txBody>
      </p:sp>
      <p:sp>
        <p:nvSpPr>
          <p:cNvPr id="35" name="TextBox 34"/>
          <p:cNvSpPr txBox="1"/>
          <p:nvPr/>
        </p:nvSpPr>
        <p:spPr>
          <a:xfrm>
            <a:off x="5692289" y="2775490"/>
            <a:ext cx="617797" cy="369332"/>
          </a:xfrm>
          <a:prstGeom prst="rect">
            <a:avLst/>
          </a:prstGeom>
          <a:noFill/>
        </p:spPr>
        <p:txBody>
          <a:bodyPr wrap="square" rtlCol="0">
            <a:spAutoFit/>
          </a:bodyPr>
          <a:lstStyle/>
          <a:p>
            <a:r>
              <a:rPr lang="en-IN" dirty="0" smtClean="0"/>
              <a:t>F=1</a:t>
            </a:r>
            <a:endParaRPr lang="en-US" dirty="0"/>
          </a:p>
        </p:txBody>
      </p:sp>
      <p:sp>
        <p:nvSpPr>
          <p:cNvPr id="36" name="TextBox 35"/>
          <p:cNvSpPr txBox="1"/>
          <p:nvPr/>
        </p:nvSpPr>
        <p:spPr>
          <a:xfrm>
            <a:off x="2382362" y="3605344"/>
            <a:ext cx="522900" cy="369332"/>
          </a:xfrm>
          <a:prstGeom prst="rect">
            <a:avLst/>
          </a:prstGeom>
          <a:noFill/>
        </p:spPr>
        <p:txBody>
          <a:bodyPr wrap="none" rtlCol="0">
            <a:spAutoFit/>
          </a:bodyPr>
          <a:lstStyle/>
          <a:p>
            <a:r>
              <a:rPr lang="en-IN" dirty="0" smtClean="0"/>
              <a:t>F=2</a:t>
            </a:r>
            <a:endParaRPr lang="en-US" dirty="0"/>
          </a:p>
        </p:txBody>
      </p:sp>
      <p:sp>
        <p:nvSpPr>
          <p:cNvPr id="37" name="TextBox 36"/>
          <p:cNvSpPr txBox="1"/>
          <p:nvPr/>
        </p:nvSpPr>
        <p:spPr>
          <a:xfrm>
            <a:off x="5003074" y="3868852"/>
            <a:ext cx="617797" cy="369332"/>
          </a:xfrm>
          <a:prstGeom prst="rect">
            <a:avLst/>
          </a:prstGeom>
          <a:noFill/>
        </p:spPr>
        <p:txBody>
          <a:bodyPr wrap="square" rtlCol="0">
            <a:spAutoFit/>
          </a:bodyPr>
          <a:lstStyle/>
          <a:p>
            <a:r>
              <a:rPr lang="en-IN" dirty="0" smtClean="0"/>
              <a:t>F=1</a:t>
            </a:r>
            <a:endParaRPr lang="en-US" dirty="0"/>
          </a:p>
        </p:txBody>
      </p:sp>
      <p:sp>
        <p:nvSpPr>
          <p:cNvPr id="38" name="TextBox 37"/>
          <p:cNvSpPr txBox="1"/>
          <p:nvPr/>
        </p:nvSpPr>
        <p:spPr>
          <a:xfrm>
            <a:off x="5692289" y="5403245"/>
            <a:ext cx="522900" cy="369332"/>
          </a:xfrm>
          <a:prstGeom prst="rect">
            <a:avLst/>
          </a:prstGeom>
          <a:noFill/>
        </p:spPr>
        <p:txBody>
          <a:bodyPr wrap="none" rtlCol="0">
            <a:spAutoFit/>
          </a:bodyPr>
          <a:lstStyle/>
          <a:p>
            <a:r>
              <a:rPr lang="en-IN" dirty="0" smtClean="0"/>
              <a:t>F=0</a:t>
            </a:r>
            <a:endParaRPr lang="en-US" dirty="0"/>
          </a:p>
        </p:txBody>
      </p:sp>
      <p:sp>
        <p:nvSpPr>
          <p:cNvPr id="39" name="TextBox 38"/>
          <p:cNvSpPr txBox="1"/>
          <p:nvPr/>
        </p:nvSpPr>
        <p:spPr>
          <a:xfrm>
            <a:off x="3635199" y="5437417"/>
            <a:ext cx="522900" cy="369332"/>
          </a:xfrm>
          <a:prstGeom prst="rect">
            <a:avLst/>
          </a:prstGeom>
          <a:noFill/>
        </p:spPr>
        <p:txBody>
          <a:bodyPr wrap="none" rtlCol="0">
            <a:spAutoFit/>
          </a:bodyPr>
          <a:lstStyle/>
          <a:p>
            <a:r>
              <a:rPr lang="en-IN" dirty="0" smtClean="0"/>
              <a:t>F=0</a:t>
            </a:r>
            <a:endParaRPr lang="en-US" dirty="0"/>
          </a:p>
        </p:txBody>
      </p:sp>
      <p:sp>
        <p:nvSpPr>
          <p:cNvPr id="40" name="TextBox 39"/>
          <p:cNvSpPr txBox="1"/>
          <p:nvPr/>
        </p:nvSpPr>
        <p:spPr>
          <a:xfrm>
            <a:off x="1981746" y="5363019"/>
            <a:ext cx="522900" cy="369332"/>
          </a:xfrm>
          <a:prstGeom prst="rect">
            <a:avLst/>
          </a:prstGeom>
          <a:noFill/>
        </p:spPr>
        <p:txBody>
          <a:bodyPr wrap="none" rtlCol="0">
            <a:spAutoFit/>
          </a:bodyPr>
          <a:lstStyle/>
          <a:p>
            <a:r>
              <a:rPr lang="en-IN" dirty="0" smtClean="0"/>
              <a:t>F=0</a:t>
            </a:r>
            <a:endParaRPr lang="en-US" dirty="0"/>
          </a:p>
        </p:txBody>
      </p:sp>
      <p:sp>
        <p:nvSpPr>
          <p:cNvPr id="2" name="TextBox 1"/>
          <p:cNvSpPr txBox="1"/>
          <p:nvPr/>
        </p:nvSpPr>
        <p:spPr>
          <a:xfrm>
            <a:off x="7382435" y="5044887"/>
            <a:ext cx="1572033" cy="369332"/>
          </a:xfrm>
          <a:prstGeom prst="rect">
            <a:avLst/>
          </a:prstGeom>
          <a:noFill/>
        </p:spPr>
        <p:txBody>
          <a:bodyPr wrap="none" rtlCol="0">
            <a:spAutoFit/>
          </a:bodyPr>
          <a:lstStyle/>
          <a:p>
            <a:r>
              <a:rPr lang="en-IN" dirty="0" smtClean="0"/>
              <a:t>Ready: 2,7,8,6</a:t>
            </a:r>
            <a:endParaRPr lang="en-US" dirty="0"/>
          </a:p>
        </p:txBody>
      </p:sp>
      <p:sp>
        <p:nvSpPr>
          <p:cNvPr id="3" name="TextBox 2"/>
          <p:cNvSpPr txBox="1"/>
          <p:nvPr/>
        </p:nvSpPr>
        <p:spPr>
          <a:xfrm>
            <a:off x="7570694" y="5732351"/>
            <a:ext cx="1478162" cy="369332"/>
          </a:xfrm>
          <a:prstGeom prst="rect">
            <a:avLst/>
          </a:prstGeom>
          <a:noFill/>
        </p:spPr>
        <p:txBody>
          <a:bodyPr wrap="none" rtlCol="0">
            <a:spAutoFit/>
          </a:bodyPr>
          <a:lstStyle/>
          <a:p>
            <a:r>
              <a:rPr lang="en-IN" dirty="0" smtClean="0"/>
              <a:t>ALU</a:t>
            </a:r>
            <a:r>
              <a:rPr lang="en-US" dirty="0" smtClean="0"/>
              <a:t> a: 1,5,3,4</a:t>
            </a:r>
            <a:endParaRPr lang="en-IN" dirty="0" smtClean="0"/>
          </a:p>
        </p:txBody>
      </p:sp>
      <p:sp>
        <p:nvSpPr>
          <p:cNvPr id="41" name="TextBox 40"/>
          <p:cNvSpPr txBox="1"/>
          <p:nvPr/>
        </p:nvSpPr>
        <p:spPr>
          <a:xfrm>
            <a:off x="484094" y="497541"/>
            <a:ext cx="2245871" cy="923330"/>
          </a:xfrm>
          <a:prstGeom prst="rect">
            <a:avLst/>
          </a:prstGeom>
          <a:noFill/>
        </p:spPr>
        <p:txBody>
          <a:bodyPr wrap="none" rtlCol="0">
            <a:spAutoFit/>
          </a:bodyPr>
          <a:lstStyle/>
          <a:p>
            <a:r>
              <a:rPr lang="en-IN" dirty="0" smtClean="0"/>
              <a:t>Assume 1 </a:t>
            </a:r>
            <a:r>
              <a:rPr lang="en-IN" dirty="0" err="1" smtClean="0"/>
              <a:t>alu</a:t>
            </a:r>
            <a:endParaRPr lang="en-IN" dirty="0" smtClean="0"/>
          </a:p>
          <a:p>
            <a:r>
              <a:rPr lang="en-IN" dirty="0" smtClean="0"/>
              <a:t>And all operations are</a:t>
            </a:r>
          </a:p>
          <a:p>
            <a:r>
              <a:rPr lang="en-IN" dirty="0" smtClean="0"/>
              <a:t>same</a:t>
            </a:r>
          </a:p>
        </p:txBody>
      </p:sp>
    </p:spTree>
    <p:extLst>
      <p:ext uri="{BB962C8B-B14F-4D97-AF65-F5344CB8AC3E}">
        <p14:creationId xmlns:p14="http://schemas.microsoft.com/office/powerpoint/2010/main" val="1291340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9271" y="3546660"/>
            <a:ext cx="685800" cy="4437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US" dirty="0"/>
          </a:p>
        </p:txBody>
      </p:sp>
      <p:sp>
        <p:nvSpPr>
          <p:cNvPr id="5" name="Oval 4"/>
          <p:cNvSpPr/>
          <p:nvPr/>
        </p:nvSpPr>
        <p:spPr>
          <a:xfrm>
            <a:off x="5164091" y="4601134"/>
            <a:ext cx="685800" cy="443753"/>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US" dirty="0"/>
          </a:p>
        </p:txBody>
      </p:sp>
      <p:sp>
        <p:nvSpPr>
          <p:cNvPr id="6" name="Oval 5"/>
          <p:cNvSpPr/>
          <p:nvPr/>
        </p:nvSpPr>
        <p:spPr>
          <a:xfrm>
            <a:off x="2896432" y="3514167"/>
            <a:ext cx="710191"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US" dirty="0"/>
          </a:p>
        </p:txBody>
      </p:sp>
      <p:sp>
        <p:nvSpPr>
          <p:cNvPr id="7" name="Oval 6"/>
          <p:cNvSpPr/>
          <p:nvPr/>
        </p:nvSpPr>
        <p:spPr>
          <a:xfrm>
            <a:off x="3151095" y="634252"/>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8" name="Oval 7"/>
          <p:cNvSpPr/>
          <p:nvPr/>
        </p:nvSpPr>
        <p:spPr>
          <a:xfrm>
            <a:off x="3151095"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9" name="Oval 8"/>
          <p:cNvSpPr/>
          <p:nvPr/>
        </p:nvSpPr>
        <p:spPr>
          <a:xfrm>
            <a:off x="4935071" y="634252"/>
            <a:ext cx="685800" cy="432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Oval 9"/>
          <p:cNvSpPr/>
          <p:nvPr/>
        </p:nvSpPr>
        <p:spPr>
          <a:xfrm>
            <a:off x="4935071"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cxnSp>
        <p:nvCxnSpPr>
          <p:cNvPr id="14" name="Straight Arrow Connector 13"/>
          <p:cNvCxnSpPr>
            <a:stCxn id="7" idx="4"/>
            <a:endCxn id="8" idx="0"/>
          </p:cNvCxnSpPr>
          <p:nvPr/>
        </p:nvCxnSpPr>
        <p:spPr>
          <a:xfrm>
            <a:off x="3493995" y="1078005"/>
            <a:ext cx="0" cy="141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4" idx="1"/>
          </p:cNvCxnSpPr>
          <p:nvPr/>
        </p:nvCxnSpPr>
        <p:spPr>
          <a:xfrm>
            <a:off x="3736462" y="2870954"/>
            <a:ext cx="613242" cy="74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 idx="7"/>
          </p:cNvCxnSpPr>
          <p:nvPr/>
        </p:nvCxnSpPr>
        <p:spPr>
          <a:xfrm flipH="1">
            <a:off x="4834638" y="2935940"/>
            <a:ext cx="443333" cy="67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4349704" y="3925427"/>
            <a:ext cx="0" cy="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5" idx="0"/>
          </p:cNvCxnSpPr>
          <p:nvPr/>
        </p:nvCxnSpPr>
        <p:spPr>
          <a:xfrm>
            <a:off x="4834638" y="3925427"/>
            <a:ext cx="672353" cy="6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9759" y="735892"/>
            <a:ext cx="559769" cy="369332"/>
          </a:xfrm>
          <a:prstGeom prst="rect">
            <a:avLst/>
          </a:prstGeom>
          <a:noFill/>
        </p:spPr>
        <p:txBody>
          <a:bodyPr wrap="none" rtlCol="0">
            <a:spAutoFit/>
          </a:bodyPr>
          <a:lstStyle/>
          <a:p>
            <a:r>
              <a:rPr lang="en-IN" dirty="0" smtClean="0"/>
              <a:t>D=0</a:t>
            </a:r>
            <a:endParaRPr lang="en-US" dirty="0"/>
          </a:p>
        </p:txBody>
      </p:sp>
      <p:sp>
        <p:nvSpPr>
          <p:cNvPr id="31" name="TextBox 30"/>
          <p:cNvSpPr txBox="1"/>
          <p:nvPr/>
        </p:nvSpPr>
        <p:spPr>
          <a:xfrm>
            <a:off x="2615716" y="735892"/>
            <a:ext cx="559769" cy="369332"/>
          </a:xfrm>
          <a:prstGeom prst="rect">
            <a:avLst/>
          </a:prstGeom>
          <a:noFill/>
        </p:spPr>
        <p:txBody>
          <a:bodyPr wrap="none" rtlCol="0">
            <a:spAutoFit/>
          </a:bodyPr>
          <a:lstStyle/>
          <a:p>
            <a:r>
              <a:rPr lang="en-IN" dirty="0" smtClean="0"/>
              <a:t>D=3</a:t>
            </a:r>
            <a:endParaRPr lang="en-US" dirty="0"/>
          </a:p>
        </p:txBody>
      </p:sp>
      <p:sp>
        <p:nvSpPr>
          <p:cNvPr id="32" name="TextBox 31"/>
          <p:cNvSpPr txBox="1"/>
          <p:nvPr/>
        </p:nvSpPr>
        <p:spPr>
          <a:xfrm>
            <a:off x="5659760" y="5033913"/>
            <a:ext cx="559769" cy="369332"/>
          </a:xfrm>
          <a:prstGeom prst="rect">
            <a:avLst/>
          </a:prstGeom>
          <a:noFill/>
        </p:spPr>
        <p:txBody>
          <a:bodyPr wrap="none" rtlCol="0">
            <a:spAutoFit/>
          </a:bodyPr>
          <a:lstStyle/>
          <a:p>
            <a:r>
              <a:rPr lang="en-IN" dirty="0" smtClean="0"/>
              <a:t>D=0</a:t>
            </a:r>
            <a:endParaRPr lang="en-US" dirty="0"/>
          </a:p>
        </p:txBody>
      </p:sp>
      <p:sp>
        <p:nvSpPr>
          <p:cNvPr id="33" name="TextBox 32"/>
          <p:cNvSpPr txBox="1"/>
          <p:nvPr/>
        </p:nvSpPr>
        <p:spPr>
          <a:xfrm>
            <a:off x="1958324" y="5044887"/>
            <a:ext cx="559769" cy="369332"/>
          </a:xfrm>
          <a:prstGeom prst="rect">
            <a:avLst/>
          </a:prstGeom>
          <a:noFill/>
        </p:spPr>
        <p:txBody>
          <a:bodyPr wrap="none" rtlCol="0">
            <a:spAutoFit/>
          </a:bodyPr>
          <a:lstStyle/>
          <a:p>
            <a:r>
              <a:rPr lang="en-IN" dirty="0" smtClean="0"/>
              <a:t>D=0</a:t>
            </a:r>
            <a:endParaRPr lang="en-US" dirty="0"/>
          </a:p>
        </p:txBody>
      </p:sp>
      <p:sp>
        <p:nvSpPr>
          <p:cNvPr id="43" name="Oval 42"/>
          <p:cNvSpPr/>
          <p:nvPr/>
        </p:nvSpPr>
        <p:spPr>
          <a:xfrm>
            <a:off x="1978915" y="45901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US" dirty="0"/>
          </a:p>
        </p:txBody>
      </p:sp>
      <p:sp>
        <p:nvSpPr>
          <p:cNvPr id="44" name="Oval 43"/>
          <p:cNvSpPr/>
          <p:nvPr/>
        </p:nvSpPr>
        <p:spPr>
          <a:xfrm>
            <a:off x="342488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US" dirty="0"/>
          </a:p>
        </p:txBody>
      </p:sp>
      <p:cxnSp>
        <p:nvCxnSpPr>
          <p:cNvPr id="46" name="Straight Arrow Connector 45"/>
          <p:cNvCxnSpPr>
            <a:stCxn id="6" idx="3"/>
            <a:endCxn id="43" idx="0"/>
          </p:cNvCxnSpPr>
          <p:nvPr/>
        </p:nvCxnSpPr>
        <p:spPr>
          <a:xfrm flipH="1">
            <a:off x="2321815" y="3892934"/>
            <a:ext cx="678622" cy="6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5"/>
            <a:endCxn id="44" idx="0"/>
          </p:cNvCxnSpPr>
          <p:nvPr/>
        </p:nvCxnSpPr>
        <p:spPr>
          <a:xfrm>
            <a:off x="3502618" y="3892934"/>
            <a:ext cx="265163" cy="70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5715" y="2481213"/>
            <a:ext cx="559769" cy="369332"/>
          </a:xfrm>
          <a:prstGeom prst="rect">
            <a:avLst/>
          </a:prstGeom>
          <a:noFill/>
        </p:spPr>
        <p:txBody>
          <a:bodyPr wrap="none" rtlCol="0">
            <a:spAutoFit/>
          </a:bodyPr>
          <a:lstStyle/>
          <a:p>
            <a:r>
              <a:rPr lang="en-IN" dirty="0" smtClean="0"/>
              <a:t>D=2</a:t>
            </a:r>
            <a:endParaRPr lang="en-US" dirty="0"/>
          </a:p>
        </p:txBody>
      </p:sp>
      <p:sp>
        <p:nvSpPr>
          <p:cNvPr id="50" name="TextBox 49"/>
          <p:cNvSpPr txBox="1"/>
          <p:nvPr/>
        </p:nvSpPr>
        <p:spPr>
          <a:xfrm>
            <a:off x="5721304" y="2529397"/>
            <a:ext cx="559769" cy="369332"/>
          </a:xfrm>
          <a:prstGeom prst="rect">
            <a:avLst/>
          </a:prstGeom>
          <a:noFill/>
        </p:spPr>
        <p:txBody>
          <a:bodyPr wrap="none" rtlCol="0">
            <a:spAutoFit/>
          </a:bodyPr>
          <a:lstStyle/>
          <a:p>
            <a:r>
              <a:rPr lang="en-IN" dirty="0" smtClean="0"/>
              <a:t>D=2</a:t>
            </a:r>
            <a:endParaRPr lang="en-US" dirty="0"/>
          </a:p>
        </p:txBody>
      </p:sp>
      <p:sp>
        <p:nvSpPr>
          <p:cNvPr id="51" name="TextBox 50"/>
          <p:cNvSpPr txBox="1"/>
          <p:nvPr/>
        </p:nvSpPr>
        <p:spPr>
          <a:xfrm>
            <a:off x="4992352" y="3583870"/>
            <a:ext cx="559769" cy="369332"/>
          </a:xfrm>
          <a:prstGeom prst="rect">
            <a:avLst/>
          </a:prstGeom>
          <a:noFill/>
        </p:spPr>
        <p:txBody>
          <a:bodyPr wrap="none" rtlCol="0">
            <a:spAutoFit/>
          </a:bodyPr>
          <a:lstStyle/>
          <a:p>
            <a:r>
              <a:rPr lang="en-IN" dirty="0" smtClean="0"/>
              <a:t>D=1</a:t>
            </a:r>
            <a:endParaRPr lang="en-US" dirty="0"/>
          </a:p>
        </p:txBody>
      </p:sp>
      <p:sp>
        <p:nvSpPr>
          <p:cNvPr id="52" name="TextBox 51"/>
          <p:cNvSpPr txBox="1"/>
          <p:nvPr/>
        </p:nvSpPr>
        <p:spPr>
          <a:xfrm>
            <a:off x="2347606" y="3399204"/>
            <a:ext cx="559769" cy="369332"/>
          </a:xfrm>
          <a:prstGeom prst="rect">
            <a:avLst/>
          </a:prstGeom>
          <a:noFill/>
        </p:spPr>
        <p:txBody>
          <a:bodyPr wrap="none" rtlCol="0">
            <a:spAutoFit/>
          </a:bodyPr>
          <a:lstStyle/>
          <a:p>
            <a:r>
              <a:rPr lang="en-IN" dirty="0" smtClean="0"/>
              <a:t>D=2</a:t>
            </a:r>
            <a:endParaRPr lang="en-US" dirty="0"/>
          </a:p>
        </p:txBody>
      </p:sp>
      <p:sp>
        <p:nvSpPr>
          <p:cNvPr id="53" name="TextBox 52"/>
          <p:cNvSpPr txBox="1"/>
          <p:nvPr/>
        </p:nvSpPr>
        <p:spPr>
          <a:xfrm>
            <a:off x="3610502" y="5142848"/>
            <a:ext cx="785708" cy="369332"/>
          </a:xfrm>
          <a:prstGeom prst="rect">
            <a:avLst/>
          </a:prstGeom>
          <a:noFill/>
        </p:spPr>
        <p:txBody>
          <a:bodyPr wrap="square" rtlCol="0">
            <a:spAutoFit/>
          </a:bodyPr>
          <a:lstStyle/>
          <a:p>
            <a:r>
              <a:rPr lang="en-IN" dirty="0" smtClean="0"/>
              <a:t>D=0</a:t>
            </a:r>
            <a:endParaRPr lang="en-US" dirty="0"/>
          </a:p>
        </p:txBody>
      </p:sp>
      <p:sp>
        <p:nvSpPr>
          <p:cNvPr id="27" name="TextBox 26"/>
          <p:cNvSpPr txBox="1"/>
          <p:nvPr/>
        </p:nvSpPr>
        <p:spPr>
          <a:xfrm>
            <a:off x="2618526" y="994979"/>
            <a:ext cx="522900" cy="369332"/>
          </a:xfrm>
          <a:prstGeom prst="rect">
            <a:avLst/>
          </a:prstGeom>
          <a:noFill/>
        </p:spPr>
        <p:txBody>
          <a:bodyPr wrap="none" rtlCol="0">
            <a:spAutoFit/>
          </a:bodyPr>
          <a:lstStyle/>
          <a:p>
            <a:r>
              <a:rPr lang="en-IN" dirty="0" smtClean="0"/>
              <a:t>F=1</a:t>
            </a:r>
            <a:endParaRPr lang="en-US" dirty="0"/>
          </a:p>
        </p:txBody>
      </p:sp>
      <p:sp>
        <p:nvSpPr>
          <p:cNvPr id="30" name="TextBox 29"/>
          <p:cNvSpPr txBox="1"/>
          <p:nvPr/>
        </p:nvSpPr>
        <p:spPr>
          <a:xfrm>
            <a:off x="5696628" y="994979"/>
            <a:ext cx="522900" cy="369332"/>
          </a:xfrm>
          <a:prstGeom prst="rect">
            <a:avLst/>
          </a:prstGeom>
          <a:noFill/>
        </p:spPr>
        <p:txBody>
          <a:bodyPr wrap="none" rtlCol="0">
            <a:spAutoFit/>
          </a:bodyPr>
          <a:lstStyle/>
          <a:p>
            <a:r>
              <a:rPr lang="en-IN" dirty="0" smtClean="0"/>
              <a:t>F=0</a:t>
            </a:r>
            <a:endParaRPr lang="en-US" dirty="0"/>
          </a:p>
        </p:txBody>
      </p:sp>
      <p:sp>
        <p:nvSpPr>
          <p:cNvPr id="34" name="TextBox 33"/>
          <p:cNvSpPr txBox="1"/>
          <p:nvPr/>
        </p:nvSpPr>
        <p:spPr>
          <a:xfrm>
            <a:off x="2638286" y="2719795"/>
            <a:ext cx="522900" cy="369332"/>
          </a:xfrm>
          <a:prstGeom prst="rect">
            <a:avLst/>
          </a:prstGeom>
          <a:noFill/>
        </p:spPr>
        <p:txBody>
          <a:bodyPr wrap="none" rtlCol="0">
            <a:spAutoFit/>
          </a:bodyPr>
          <a:lstStyle/>
          <a:p>
            <a:r>
              <a:rPr lang="en-IN" dirty="0" smtClean="0"/>
              <a:t>F=1</a:t>
            </a:r>
            <a:endParaRPr lang="en-US" dirty="0"/>
          </a:p>
        </p:txBody>
      </p:sp>
      <p:sp>
        <p:nvSpPr>
          <p:cNvPr id="35" name="TextBox 34"/>
          <p:cNvSpPr txBox="1"/>
          <p:nvPr/>
        </p:nvSpPr>
        <p:spPr>
          <a:xfrm>
            <a:off x="5692289" y="2775490"/>
            <a:ext cx="617797" cy="369332"/>
          </a:xfrm>
          <a:prstGeom prst="rect">
            <a:avLst/>
          </a:prstGeom>
          <a:noFill/>
        </p:spPr>
        <p:txBody>
          <a:bodyPr wrap="square" rtlCol="0">
            <a:spAutoFit/>
          </a:bodyPr>
          <a:lstStyle/>
          <a:p>
            <a:r>
              <a:rPr lang="en-IN" dirty="0" smtClean="0"/>
              <a:t>F=1</a:t>
            </a:r>
            <a:endParaRPr lang="en-US" dirty="0"/>
          </a:p>
        </p:txBody>
      </p:sp>
      <p:sp>
        <p:nvSpPr>
          <p:cNvPr id="36" name="TextBox 35"/>
          <p:cNvSpPr txBox="1"/>
          <p:nvPr/>
        </p:nvSpPr>
        <p:spPr>
          <a:xfrm>
            <a:off x="2382362" y="3605344"/>
            <a:ext cx="522900" cy="369332"/>
          </a:xfrm>
          <a:prstGeom prst="rect">
            <a:avLst/>
          </a:prstGeom>
          <a:noFill/>
        </p:spPr>
        <p:txBody>
          <a:bodyPr wrap="none" rtlCol="0">
            <a:spAutoFit/>
          </a:bodyPr>
          <a:lstStyle/>
          <a:p>
            <a:r>
              <a:rPr lang="en-IN" dirty="0" smtClean="0"/>
              <a:t>F=2</a:t>
            </a:r>
            <a:endParaRPr lang="en-US" dirty="0"/>
          </a:p>
        </p:txBody>
      </p:sp>
      <p:sp>
        <p:nvSpPr>
          <p:cNvPr id="37" name="TextBox 36"/>
          <p:cNvSpPr txBox="1"/>
          <p:nvPr/>
        </p:nvSpPr>
        <p:spPr>
          <a:xfrm>
            <a:off x="5003074" y="3868852"/>
            <a:ext cx="617797" cy="369332"/>
          </a:xfrm>
          <a:prstGeom prst="rect">
            <a:avLst/>
          </a:prstGeom>
          <a:noFill/>
        </p:spPr>
        <p:txBody>
          <a:bodyPr wrap="square" rtlCol="0">
            <a:spAutoFit/>
          </a:bodyPr>
          <a:lstStyle/>
          <a:p>
            <a:r>
              <a:rPr lang="en-IN" dirty="0" smtClean="0"/>
              <a:t>F=1</a:t>
            </a:r>
            <a:endParaRPr lang="en-US" dirty="0"/>
          </a:p>
        </p:txBody>
      </p:sp>
      <p:sp>
        <p:nvSpPr>
          <p:cNvPr id="38" name="TextBox 37"/>
          <p:cNvSpPr txBox="1"/>
          <p:nvPr/>
        </p:nvSpPr>
        <p:spPr>
          <a:xfrm>
            <a:off x="5692289" y="5403245"/>
            <a:ext cx="522900" cy="369332"/>
          </a:xfrm>
          <a:prstGeom prst="rect">
            <a:avLst/>
          </a:prstGeom>
          <a:noFill/>
        </p:spPr>
        <p:txBody>
          <a:bodyPr wrap="none" rtlCol="0">
            <a:spAutoFit/>
          </a:bodyPr>
          <a:lstStyle/>
          <a:p>
            <a:r>
              <a:rPr lang="en-IN" dirty="0" smtClean="0"/>
              <a:t>F=0</a:t>
            </a:r>
            <a:endParaRPr lang="en-US" dirty="0"/>
          </a:p>
        </p:txBody>
      </p:sp>
      <p:sp>
        <p:nvSpPr>
          <p:cNvPr id="39" name="TextBox 38"/>
          <p:cNvSpPr txBox="1"/>
          <p:nvPr/>
        </p:nvSpPr>
        <p:spPr>
          <a:xfrm>
            <a:off x="3635199" y="5437417"/>
            <a:ext cx="522900" cy="369332"/>
          </a:xfrm>
          <a:prstGeom prst="rect">
            <a:avLst/>
          </a:prstGeom>
          <a:noFill/>
        </p:spPr>
        <p:txBody>
          <a:bodyPr wrap="none" rtlCol="0">
            <a:spAutoFit/>
          </a:bodyPr>
          <a:lstStyle/>
          <a:p>
            <a:r>
              <a:rPr lang="en-IN" dirty="0" smtClean="0"/>
              <a:t>F=0</a:t>
            </a:r>
            <a:endParaRPr lang="en-US" dirty="0"/>
          </a:p>
        </p:txBody>
      </p:sp>
      <p:sp>
        <p:nvSpPr>
          <p:cNvPr id="40" name="TextBox 39"/>
          <p:cNvSpPr txBox="1"/>
          <p:nvPr/>
        </p:nvSpPr>
        <p:spPr>
          <a:xfrm>
            <a:off x="1981746" y="5363019"/>
            <a:ext cx="522900" cy="369332"/>
          </a:xfrm>
          <a:prstGeom prst="rect">
            <a:avLst/>
          </a:prstGeom>
          <a:noFill/>
        </p:spPr>
        <p:txBody>
          <a:bodyPr wrap="none" rtlCol="0">
            <a:spAutoFit/>
          </a:bodyPr>
          <a:lstStyle/>
          <a:p>
            <a:r>
              <a:rPr lang="en-IN" dirty="0" smtClean="0"/>
              <a:t>F=0</a:t>
            </a:r>
            <a:endParaRPr lang="en-US" dirty="0"/>
          </a:p>
        </p:txBody>
      </p:sp>
      <p:sp>
        <p:nvSpPr>
          <p:cNvPr id="2" name="TextBox 1"/>
          <p:cNvSpPr txBox="1"/>
          <p:nvPr/>
        </p:nvSpPr>
        <p:spPr>
          <a:xfrm>
            <a:off x="7382435" y="5044887"/>
            <a:ext cx="1514325" cy="369332"/>
          </a:xfrm>
          <a:prstGeom prst="rect">
            <a:avLst/>
          </a:prstGeom>
          <a:noFill/>
        </p:spPr>
        <p:txBody>
          <a:bodyPr wrap="none" rtlCol="0">
            <a:spAutoFit/>
          </a:bodyPr>
          <a:lstStyle/>
          <a:p>
            <a:r>
              <a:rPr lang="en-IN" dirty="0" smtClean="0"/>
              <a:t>Ready: 2,7,8,9</a:t>
            </a:r>
            <a:endParaRPr lang="en-US" dirty="0"/>
          </a:p>
        </p:txBody>
      </p:sp>
      <p:sp>
        <p:nvSpPr>
          <p:cNvPr id="3" name="TextBox 2"/>
          <p:cNvSpPr txBox="1"/>
          <p:nvPr/>
        </p:nvSpPr>
        <p:spPr>
          <a:xfrm>
            <a:off x="7570694" y="5732351"/>
            <a:ext cx="1652888" cy="369332"/>
          </a:xfrm>
          <a:prstGeom prst="rect">
            <a:avLst/>
          </a:prstGeom>
          <a:noFill/>
        </p:spPr>
        <p:txBody>
          <a:bodyPr wrap="none" rtlCol="0">
            <a:spAutoFit/>
          </a:bodyPr>
          <a:lstStyle/>
          <a:p>
            <a:r>
              <a:rPr lang="en-IN" dirty="0" smtClean="0"/>
              <a:t>ALU</a:t>
            </a:r>
            <a:r>
              <a:rPr lang="en-US" dirty="0" smtClean="0"/>
              <a:t> a: 1,5,3,4,6</a:t>
            </a:r>
            <a:endParaRPr lang="en-IN" dirty="0" smtClean="0"/>
          </a:p>
        </p:txBody>
      </p:sp>
      <p:sp>
        <p:nvSpPr>
          <p:cNvPr id="41" name="TextBox 40"/>
          <p:cNvSpPr txBox="1"/>
          <p:nvPr/>
        </p:nvSpPr>
        <p:spPr>
          <a:xfrm>
            <a:off x="484094" y="497541"/>
            <a:ext cx="2245871" cy="923330"/>
          </a:xfrm>
          <a:prstGeom prst="rect">
            <a:avLst/>
          </a:prstGeom>
          <a:noFill/>
        </p:spPr>
        <p:txBody>
          <a:bodyPr wrap="none" rtlCol="0">
            <a:spAutoFit/>
          </a:bodyPr>
          <a:lstStyle/>
          <a:p>
            <a:r>
              <a:rPr lang="en-IN" dirty="0" smtClean="0"/>
              <a:t>Assume 1 </a:t>
            </a:r>
            <a:r>
              <a:rPr lang="en-IN" dirty="0" err="1" smtClean="0"/>
              <a:t>alu</a:t>
            </a:r>
            <a:endParaRPr lang="en-IN" dirty="0" smtClean="0"/>
          </a:p>
          <a:p>
            <a:r>
              <a:rPr lang="en-IN" dirty="0" smtClean="0"/>
              <a:t>And all operations are</a:t>
            </a:r>
          </a:p>
          <a:p>
            <a:r>
              <a:rPr lang="en-IN" dirty="0" smtClean="0"/>
              <a:t>same</a:t>
            </a:r>
          </a:p>
        </p:txBody>
      </p:sp>
    </p:spTree>
    <p:extLst>
      <p:ext uri="{BB962C8B-B14F-4D97-AF65-F5344CB8AC3E}">
        <p14:creationId xmlns:p14="http://schemas.microsoft.com/office/powerpoint/2010/main" val="602029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9271" y="35466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US" dirty="0"/>
          </a:p>
        </p:txBody>
      </p:sp>
      <p:sp>
        <p:nvSpPr>
          <p:cNvPr id="5" name="Oval 4"/>
          <p:cNvSpPr/>
          <p:nvPr/>
        </p:nvSpPr>
        <p:spPr>
          <a:xfrm>
            <a:off x="516409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US" dirty="0"/>
          </a:p>
        </p:txBody>
      </p:sp>
      <p:sp>
        <p:nvSpPr>
          <p:cNvPr id="6" name="Oval 5"/>
          <p:cNvSpPr/>
          <p:nvPr/>
        </p:nvSpPr>
        <p:spPr>
          <a:xfrm>
            <a:off x="2896432" y="3514167"/>
            <a:ext cx="710191"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US" dirty="0"/>
          </a:p>
        </p:txBody>
      </p:sp>
      <p:sp>
        <p:nvSpPr>
          <p:cNvPr id="7" name="Oval 6"/>
          <p:cNvSpPr/>
          <p:nvPr/>
        </p:nvSpPr>
        <p:spPr>
          <a:xfrm>
            <a:off x="3151095" y="634252"/>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8" name="Oval 7"/>
          <p:cNvSpPr/>
          <p:nvPr/>
        </p:nvSpPr>
        <p:spPr>
          <a:xfrm>
            <a:off x="3151095"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9" name="Oval 8"/>
          <p:cNvSpPr/>
          <p:nvPr/>
        </p:nvSpPr>
        <p:spPr>
          <a:xfrm>
            <a:off x="4935071" y="634252"/>
            <a:ext cx="685800" cy="432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Oval 9"/>
          <p:cNvSpPr/>
          <p:nvPr/>
        </p:nvSpPr>
        <p:spPr>
          <a:xfrm>
            <a:off x="4935071"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cxnSp>
        <p:nvCxnSpPr>
          <p:cNvPr id="14" name="Straight Arrow Connector 13"/>
          <p:cNvCxnSpPr>
            <a:stCxn id="7" idx="4"/>
            <a:endCxn id="8" idx="0"/>
          </p:cNvCxnSpPr>
          <p:nvPr/>
        </p:nvCxnSpPr>
        <p:spPr>
          <a:xfrm>
            <a:off x="3493995" y="1078005"/>
            <a:ext cx="0" cy="141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4" idx="1"/>
          </p:cNvCxnSpPr>
          <p:nvPr/>
        </p:nvCxnSpPr>
        <p:spPr>
          <a:xfrm>
            <a:off x="3736462" y="2870954"/>
            <a:ext cx="613242" cy="74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 idx="7"/>
          </p:cNvCxnSpPr>
          <p:nvPr/>
        </p:nvCxnSpPr>
        <p:spPr>
          <a:xfrm flipH="1">
            <a:off x="4834638" y="2935940"/>
            <a:ext cx="443333" cy="67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4349704" y="3925427"/>
            <a:ext cx="0" cy="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5" idx="0"/>
          </p:cNvCxnSpPr>
          <p:nvPr/>
        </p:nvCxnSpPr>
        <p:spPr>
          <a:xfrm>
            <a:off x="4834638" y="3925427"/>
            <a:ext cx="672353" cy="6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9759" y="735892"/>
            <a:ext cx="559769" cy="369332"/>
          </a:xfrm>
          <a:prstGeom prst="rect">
            <a:avLst/>
          </a:prstGeom>
          <a:noFill/>
        </p:spPr>
        <p:txBody>
          <a:bodyPr wrap="none" rtlCol="0">
            <a:spAutoFit/>
          </a:bodyPr>
          <a:lstStyle/>
          <a:p>
            <a:r>
              <a:rPr lang="en-IN" dirty="0" smtClean="0"/>
              <a:t>D=0</a:t>
            </a:r>
            <a:endParaRPr lang="en-US" dirty="0"/>
          </a:p>
        </p:txBody>
      </p:sp>
      <p:sp>
        <p:nvSpPr>
          <p:cNvPr id="31" name="TextBox 30"/>
          <p:cNvSpPr txBox="1"/>
          <p:nvPr/>
        </p:nvSpPr>
        <p:spPr>
          <a:xfrm>
            <a:off x="2615716" y="735892"/>
            <a:ext cx="559769" cy="369332"/>
          </a:xfrm>
          <a:prstGeom prst="rect">
            <a:avLst/>
          </a:prstGeom>
          <a:noFill/>
        </p:spPr>
        <p:txBody>
          <a:bodyPr wrap="none" rtlCol="0">
            <a:spAutoFit/>
          </a:bodyPr>
          <a:lstStyle/>
          <a:p>
            <a:r>
              <a:rPr lang="en-IN" dirty="0" smtClean="0"/>
              <a:t>D=3</a:t>
            </a:r>
            <a:endParaRPr lang="en-US" dirty="0"/>
          </a:p>
        </p:txBody>
      </p:sp>
      <p:sp>
        <p:nvSpPr>
          <p:cNvPr id="32" name="TextBox 31"/>
          <p:cNvSpPr txBox="1"/>
          <p:nvPr/>
        </p:nvSpPr>
        <p:spPr>
          <a:xfrm>
            <a:off x="5659760" y="5033913"/>
            <a:ext cx="559769" cy="369332"/>
          </a:xfrm>
          <a:prstGeom prst="rect">
            <a:avLst/>
          </a:prstGeom>
          <a:noFill/>
        </p:spPr>
        <p:txBody>
          <a:bodyPr wrap="none" rtlCol="0">
            <a:spAutoFit/>
          </a:bodyPr>
          <a:lstStyle/>
          <a:p>
            <a:r>
              <a:rPr lang="en-IN" dirty="0" smtClean="0"/>
              <a:t>D=0</a:t>
            </a:r>
            <a:endParaRPr lang="en-US" dirty="0"/>
          </a:p>
        </p:txBody>
      </p:sp>
      <p:sp>
        <p:nvSpPr>
          <p:cNvPr id="33" name="TextBox 32"/>
          <p:cNvSpPr txBox="1"/>
          <p:nvPr/>
        </p:nvSpPr>
        <p:spPr>
          <a:xfrm>
            <a:off x="1958324" y="5044887"/>
            <a:ext cx="559769" cy="369332"/>
          </a:xfrm>
          <a:prstGeom prst="rect">
            <a:avLst/>
          </a:prstGeom>
          <a:noFill/>
        </p:spPr>
        <p:txBody>
          <a:bodyPr wrap="none" rtlCol="0">
            <a:spAutoFit/>
          </a:bodyPr>
          <a:lstStyle/>
          <a:p>
            <a:r>
              <a:rPr lang="en-IN" dirty="0" smtClean="0"/>
              <a:t>D=0</a:t>
            </a:r>
            <a:endParaRPr lang="en-US" dirty="0"/>
          </a:p>
        </p:txBody>
      </p:sp>
      <p:sp>
        <p:nvSpPr>
          <p:cNvPr id="43" name="Oval 42"/>
          <p:cNvSpPr/>
          <p:nvPr/>
        </p:nvSpPr>
        <p:spPr>
          <a:xfrm>
            <a:off x="1978915" y="45901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US" dirty="0"/>
          </a:p>
        </p:txBody>
      </p:sp>
      <p:sp>
        <p:nvSpPr>
          <p:cNvPr id="44" name="Oval 43"/>
          <p:cNvSpPr/>
          <p:nvPr/>
        </p:nvSpPr>
        <p:spPr>
          <a:xfrm>
            <a:off x="342488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US" dirty="0"/>
          </a:p>
        </p:txBody>
      </p:sp>
      <p:cxnSp>
        <p:nvCxnSpPr>
          <p:cNvPr id="46" name="Straight Arrow Connector 45"/>
          <p:cNvCxnSpPr>
            <a:stCxn id="6" idx="3"/>
            <a:endCxn id="43" idx="0"/>
          </p:cNvCxnSpPr>
          <p:nvPr/>
        </p:nvCxnSpPr>
        <p:spPr>
          <a:xfrm flipH="1">
            <a:off x="2321815" y="3892934"/>
            <a:ext cx="678622" cy="6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5"/>
            <a:endCxn id="44" idx="0"/>
          </p:cNvCxnSpPr>
          <p:nvPr/>
        </p:nvCxnSpPr>
        <p:spPr>
          <a:xfrm>
            <a:off x="3502618" y="3892934"/>
            <a:ext cx="265163" cy="70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5715" y="2481213"/>
            <a:ext cx="559769" cy="369332"/>
          </a:xfrm>
          <a:prstGeom prst="rect">
            <a:avLst/>
          </a:prstGeom>
          <a:noFill/>
        </p:spPr>
        <p:txBody>
          <a:bodyPr wrap="none" rtlCol="0">
            <a:spAutoFit/>
          </a:bodyPr>
          <a:lstStyle/>
          <a:p>
            <a:r>
              <a:rPr lang="en-IN" dirty="0" smtClean="0"/>
              <a:t>D=2</a:t>
            </a:r>
            <a:endParaRPr lang="en-US" dirty="0"/>
          </a:p>
        </p:txBody>
      </p:sp>
      <p:sp>
        <p:nvSpPr>
          <p:cNvPr id="50" name="TextBox 49"/>
          <p:cNvSpPr txBox="1"/>
          <p:nvPr/>
        </p:nvSpPr>
        <p:spPr>
          <a:xfrm>
            <a:off x="5721304" y="2529397"/>
            <a:ext cx="559769" cy="369332"/>
          </a:xfrm>
          <a:prstGeom prst="rect">
            <a:avLst/>
          </a:prstGeom>
          <a:noFill/>
        </p:spPr>
        <p:txBody>
          <a:bodyPr wrap="none" rtlCol="0">
            <a:spAutoFit/>
          </a:bodyPr>
          <a:lstStyle/>
          <a:p>
            <a:r>
              <a:rPr lang="en-IN" dirty="0" smtClean="0"/>
              <a:t>D=2</a:t>
            </a:r>
            <a:endParaRPr lang="en-US" dirty="0"/>
          </a:p>
        </p:txBody>
      </p:sp>
      <p:sp>
        <p:nvSpPr>
          <p:cNvPr id="51" name="TextBox 50"/>
          <p:cNvSpPr txBox="1"/>
          <p:nvPr/>
        </p:nvSpPr>
        <p:spPr>
          <a:xfrm>
            <a:off x="4992352" y="3583870"/>
            <a:ext cx="559769" cy="369332"/>
          </a:xfrm>
          <a:prstGeom prst="rect">
            <a:avLst/>
          </a:prstGeom>
          <a:noFill/>
        </p:spPr>
        <p:txBody>
          <a:bodyPr wrap="none" rtlCol="0">
            <a:spAutoFit/>
          </a:bodyPr>
          <a:lstStyle/>
          <a:p>
            <a:r>
              <a:rPr lang="en-IN" dirty="0" smtClean="0"/>
              <a:t>D=1</a:t>
            </a:r>
            <a:endParaRPr lang="en-US" dirty="0"/>
          </a:p>
        </p:txBody>
      </p:sp>
      <p:sp>
        <p:nvSpPr>
          <p:cNvPr id="52" name="TextBox 51"/>
          <p:cNvSpPr txBox="1"/>
          <p:nvPr/>
        </p:nvSpPr>
        <p:spPr>
          <a:xfrm>
            <a:off x="2347606" y="3399204"/>
            <a:ext cx="559769" cy="369332"/>
          </a:xfrm>
          <a:prstGeom prst="rect">
            <a:avLst/>
          </a:prstGeom>
          <a:noFill/>
        </p:spPr>
        <p:txBody>
          <a:bodyPr wrap="none" rtlCol="0">
            <a:spAutoFit/>
          </a:bodyPr>
          <a:lstStyle/>
          <a:p>
            <a:r>
              <a:rPr lang="en-IN" dirty="0" smtClean="0"/>
              <a:t>D=2</a:t>
            </a:r>
            <a:endParaRPr lang="en-US" dirty="0"/>
          </a:p>
        </p:txBody>
      </p:sp>
      <p:sp>
        <p:nvSpPr>
          <p:cNvPr id="53" name="TextBox 52"/>
          <p:cNvSpPr txBox="1"/>
          <p:nvPr/>
        </p:nvSpPr>
        <p:spPr>
          <a:xfrm>
            <a:off x="3610502" y="5142848"/>
            <a:ext cx="785708" cy="369332"/>
          </a:xfrm>
          <a:prstGeom prst="rect">
            <a:avLst/>
          </a:prstGeom>
          <a:noFill/>
        </p:spPr>
        <p:txBody>
          <a:bodyPr wrap="square" rtlCol="0">
            <a:spAutoFit/>
          </a:bodyPr>
          <a:lstStyle/>
          <a:p>
            <a:r>
              <a:rPr lang="en-IN" dirty="0" smtClean="0"/>
              <a:t>D=0</a:t>
            </a:r>
            <a:endParaRPr lang="en-US" dirty="0"/>
          </a:p>
        </p:txBody>
      </p:sp>
      <p:sp>
        <p:nvSpPr>
          <p:cNvPr id="27" name="TextBox 26"/>
          <p:cNvSpPr txBox="1"/>
          <p:nvPr/>
        </p:nvSpPr>
        <p:spPr>
          <a:xfrm>
            <a:off x="2618526" y="994979"/>
            <a:ext cx="522900" cy="369332"/>
          </a:xfrm>
          <a:prstGeom prst="rect">
            <a:avLst/>
          </a:prstGeom>
          <a:noFill/>
        </p:spPr>
        <p:txBody>
          <a:bodyPr wrap="none" rtlCol="0">
            <a:spAutoFit/>
          </a:bodyPr>
          <a:lstStyle/>
          <a:p>
            <a:r>
              <a:rPr lang="en-IN" dirty="0" smtClean="0"/>
              <a:t>F=1</a:t>
            </a:r>
            <a:endParaRPr lang="en-US" dirty="0"/>
          </a:p>
        </p:txBody>
      </p:sp>
      <p:sp>
        <p:nvSpPr>
          <p:cNvPr id="30" name="TextBox 29"/>
          <p:cNvSpPr txBox="1"/>
          <p:nvPr/>
        </p:nvSpPr>
        <p:spPr>
          <a:xfrm>
            <a:off x="5696628" y="994979"/>
            <a:ext cx="522900" cy="369332"/>
          </a:xfrm>
          <a:prstGeom prst="rect">
            <a:avLst/>
          </a:prstGeom>
          <a:noFill/>
        </p:spPr>
        <p:txBody>
          <a:bodyPr wrap="none" rtlCol="0">
            <a:spAutoFit/>
          </a:bodyPr>
          <a:lstStyle/>
          <a:p>
            <a:r>
              <a:rPr lang="en-IN" dirty="0" smtClean="0"/>
              <a:t>F=0</a:t>
            </a:r>
            <a:endParaRPr lang="en-US" dirty="0"/>
          </a:p>
        </p:txBody>
      </p:sp>
      <p:sp>
        <p:nvSpPr>
          <p:cNvPr id="34" name="TextBox 33"/>
          <p:cNvSpPr txBox="1"/>
          <p:nvPr/>
        </p:nvSpPr>
        <p:spPr>
          <a:xfrm>
            <a:off x="2638286" y="2719795"/>
            <a:ext cx="522900" cy="369332"/>
          </a:xfrm>
          <a:prstGeom prst="rect">
            <a:avLst/>
          </a:prstGeom>
          <a:noFill/>
        </p:spPr>
        <p:txBody>
          <a:bodyPr wrap="none" rtlCol="0">
            <a:spAutoFit/>
          </a:bodyPr>
          <a:lstStyle/>
          <a:p>
            <a:r>
              <a:rPr lang="en-IN" dirty="0" smtClean="0"/>
              <a:t>F=1</a:t>
            </a:r>
            <a:endParaRPr lang="en-US" dirty="0"/>
          </a:p>
        </p:txBody>
      </p:sp>
      <p:sp>
        <p:nvSpPr>
          <p:cNvPr id="35" name="TextBox 34"/>
          <p:cNvSpPr txBox="1"/>
          <p:nvPr/>
        </p:nvSpPr>
        <p:spPr>
          <a:xfrm>
            <a:off x="5692289" y="2775490"/>
            <a:ext cx="617797" cy="369332"/>
          </a:xfrm>
          <a:prstGeom prst="rect">
            <a:avLst/>
          </a:prstGeom>
          <a:noFill/>
        </p:spPr>
        <p:txBody>
          <a:bodyPr wrap="square" rtlCol="0">
            <a:spAutoFit/>
          </a:bodyPr>
          <a:lstStyle/>
          <a:p>
            <a:r>
              <a:rPr lang="en-IN" dirty="0" smtClean="0"/>
              <a:t>F=1</a:t>
            </a:r>
            <a:endParaRPr lang="en-US" dirty="0"/>
          </a:p>
        </p:txBody>
      </p:sp>
      <p:sp>
        <p:nvSpPr>
          <p:cNvPr id="36" name="TextBox 35"/>
          <p:cNvSpPr txBox="1"/>
          <p:nvPr/>
        </p:nvSpPr>
        <p:spPr>
          <a:xfrm>
            <a:off x="2382362" y="3605344"/>
            <a:ext cx="522900" cy="369332"/>
          </a:xfrm>
          <a:prstGeom prst="rect">
            <a:avLst/>
          </a:prstGeom>
          <a:noFill/>
        </p:spPr>
        <p:txBody>
          <a:bodyPr wrap="none" rtlCol="0">
            <a:spAutoFit/>
          </a:bodyPr>
          <a:lstStyle/>
          <a:p>
            <a:r>
              <a:rPr lang="en-IN" dirty="0" smtClean="0"/>
              <a:t>F=2</a:t>
            </a:r>
            <a:endParaRPr lang="en-US" dirty="0"/>
          </a:p>
        </p:txBody>
      </p:sp>
      <p:sp>
        <p:nvSpPr>
          <p:cNvPr id="37" name="TextBox 36"/>
          <p:cNvSpPr txBox="1"/>
          <p:nvPr/>
        </p:nvSpPr>
        <p:spPr>
          <a:xfrm>
            <a:off x="5003074" y="3868852"/>
            <a:ext cx="617797" cy="369332"/>
          </a:xfrm>
          <a:prstGeom prst="rect">
            <a:avLst/>
          </a:prstGeom>
          <a:noFill/>
        </p:spPr>
        <p:txBody>
          <a:bodyPr wrap="square" rtlCol="0">
            <a:spAutoFit/>
          </a:bodyPr>
          <a:lstStyle/>
          <a:p>
            <a:r>
              <a:rPr lang="en-IN" dirty="0" smtClean="0"/>
              <a:t>F=1</a:t>
            </a:r>
            <a:endParaRPr lang="en-US" dirty="0"/>
          </a:p>
        </p:txBody>
      </p:sp>
      <p:sp>
        <p:nvSpPr>
          <p:cNvPr id="38" name="TextBox 37"/>
          <p:cNvSpPr txBox="1"/>
          <p:nvPr/>
        </p:nvSpPr>
        <p:spPr>
          <a:xfrm>
            <a:off x="5692289" y="5403245"/>
            <a:ext cx="522900" cy="369332"/>
          </a:xfrm>
          <a:prstGeom prst="rect">
            <a:avLst/>
          </a:prstGeom>
          <a:noFill/>
        </p:spPr>
        <p:txBody>
          <a:bodyPr wrap="none" rtlCol="0">
            <a:spAutoFit/>
          </a:bodyPr>
          <a:lstStyle/>
          <a:p>
            <a:r>
              <a:rPr lang="en-IN" dirty="0" smtClean="0"/>
              <a:t>F=0</a:t>
            </a:r>
            <a:endParaRPr lang="en-US" dirty="0"/>
          </a:p>
        </p:txBody>
      </p:sp>
      <p:sp>
        <p:nvSpPr>
          <p:cNvPr id="39" name="TextBox 38"/>
          <p:cNvSpPr txBox="1"/>
          <p:nvPr/>
        </p:nvSpPr>
        <p:spPr>
          <a:xfrm>
            <a:off x="3635199" y="5437417"/>
            <a:ext cx="522900" cy="369332"/>
          </a:xfrm>
          <a:prstGeom prst="rect">
            <a:avLst/>
          </a:prstGeom>
          <a:noFill/>
        </p:spPr>
        <p:txBody>
          <a:bodyPr wrap="none" rtlCol="0">
            <a:spAutoFit/>
          </a:bodyPr>
          <a:lstStyle/>
          <a:p>
            <a:r>
              <a:rPr lang="en-IN" dirty="0" smtClean="0"/>
              <a:t>F=0</a:t>
            </a:r>
            <a:endParaRPr lang="en-US" dirty="0"/>
          </a:p>
        </p:txBody>
      </p:sp>
      <p:sp>
        <p:nvSpPr>
          <p:cNvPr id="40" name="TextBox 39"/>
          <p:cNvSpPr txBox="1"/>
          <p:nvPr/>
        </p:nvSpPr>
        <p:spPr>
          <a:xfrm>
            <a:off x="1981746" y="5363019"/>
            <a:ext cx="522900" cy="369332"/>
          </a:xfrm>
          <a:prstGeom prst="rect">
            <a:avLst/>
          </a:prstGeom>
          <a:noFill/>
        </p:spPr>
        <p:txBody>
          <a:bodyPr wrap="none" rtlCol="0">
            <a:spAutoFit/>
          </a:bodyPr>
          <a:lstStyle/>
          <a:p>
            <a:r>
              <a:rPr lang="en-IN" dirty="0" smtClean="0"/>
              <a:t>F=0</a:t>
            </a:r>
            <a:endParaRPr lang="en-US" dirty="0"/>
          </a:p>
        </p:txBody>
      </p:sp>
      <p:sp>
        <p:nvSpPr>
          <p:cNvPr id="2" name="TextBox 1"/>
          <p:cNvSpPr txBox="1"/>
          <p:nvPr/>
        </p:nvSpPr>
        <p:spPr>
          <a:xfrm>
            <a:off x="7382435" y="5044887"/>
            <a:ext cx="1514325" cy="369332"/>
          </a:xfrm>
          <a:prstGeom prst="rect">
            <a:avLst/>
          </a:prstGeom>
          <a:noFill/>
        </p:spPr>
        <p:txBody>
          <a:bodyPr wrap="none" rtlCol="0">
            <a:spAutoFit/>
          </a:bodyPr>
          <a:lstStyle/>
          <a:p>
            <a:r>
              <a:rPr lang="en-IN" dirty="0" smtClean="0"/>
              <a:t>Ready: 2,7,8,9</a:t>
            </a:r>
            <a:endParaRPr lang="en-US" dirty="0"/>
          </a:p>
        </p:txBody>
      </p:sp>
      <p:sp>
        <p:nvSpPr>
          <p:cNvPr id="3" name="TextBox 2"/>
          <p:cNvSpPr txBox="1"/>
          <p:nvPr/>
        </p:nvSpPr>
        <p:spPr>
          <a:xfrm>
            <a:off x="7570694" y="5732351"/>
            <a:ext cx="1652888" cy="369332"/>
          </a:xfrm>
          <a:prstGeom prst="rect">
            <a:avLst/>
          </a:prstGeom>
          <a:noFill/>
        </p:spPr>
        <p:txBody>
          <a:bodyPr wrap="none" rtlCol="0">
            <a:spAutoFit/>
          </a:bodyPr>
          <a:lstStyle/>
          <a:p>
            <a:r>
              <a:rPr lang="en-IN" dirty="0" smtClean="0"/>
              <a:t>ALU</a:t>
            </a:r>
            <a:r>
              <a:rPr lang="en-US" dirty="0" smtClean="0"/>
              <a:t> a: 1,5,3,4,6</a:t>
            </a:r>
            <a:endParaRPr lang="en-IN" dirty="0" smtClean="0"/>
          </a:p>
        </p:txBody>
      </p:sp>
      <p:sp>
        <p:nvSpPr>
          <p:cNvPr id="41" name="TextBox 40"/>
          <p:cNvSpPr txBox="1"/>
          <p:nvPr/>
        </p:nvSpPr>
        <p:spPr>
          <a:xfrm>
            <a:off x="484094" y="497541"/>
            <a:ext cx="2245871" cy="923330"/>
          </a:xfrm>
          <a:prstGeom prst="rect">
            <a:avLst/>
          </a:prstGeom>
          <a:noFill/>
        </p:spPr>
        <p:txBody>
          <a:bodyPr wrap="none" rtlCol="0">
            <a:spAutoFit/>
          </a:bodyPr>
          <a:lstStyle/>
          <a:p>
            <a:r>
              <a:rPr lang="en-IN" dirty="0" smtClean="0"/>
              <a:t>Assume 1 </a:t>
            </a:r>
            <a:r>
              <a:rPr lang="en-IN" dirty="0" err="1" smtClean="0"/>
              <a:t>alu</a:t>
            </a:r>
            <a:endParaRPr lang="en-IN" dirty="0" smtClean="0"/>
          </a:p>
          <a:p>
            <a:r>
              <a:rPr lang="en-IN" dirty="0" smtClean="0"/>
              <a:t>And all operations are</a:t>
            </a:r>
          </a:p>
          <a:p>
            <a:r>
              <a:rPr lang="en-IN" dirty="0" smtClean="0"/>
              <a:t>same</a:t>
            </a:r>
          </a:p>
        </p:txBody>
      </p:sp>
      <p:sp>
        <p:nvSpPr>
          <p:cNvPr id="11" name="TextBox 10"/>
          <p:cNvSpPr txBox="1"/>
          <p:nvPr/>
        </p:nvSpPr>
        <p:spPr>
          <a:xfrm>
            <a:off x="7570694" y="3499520"/>
            <a:ext cx="3726341" cy="369332"/>
          </a:xfrm>
          <a:prstGeom prst="rect">
            <a:avLst/>
          </a:prstGeom>
          <a:noFill/>
        </p:spPr>
        <p:txBody>
          <a:bodyPr wrap="none" rtlCol="0">
            <a:spAutoFit/>
          </a:bodyPr>
          <a:lstStyle/>
          <a:p>
            <a:r>
              <a:rPr lang="en-IN" dirty="0" smtClean="0"/>
              <a:t>We can schedule the rest in any order</a:t>
            </a:r>
            <a:endParaRPr lang="en-US" dirty="0"/>
          </a:p>
        </p:txBody>
      </p:sp>
    </p:spTree>
    <p:extLst>
      <p:ext uri="{BB962C8B-B14F-4D97-AF65-F5344CB8AC3E}">
        <p14:creationId xmlns:p14="http://schemas.microsoft.com/office/powerpoint/2010/main" val="15413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9271" y="35466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US" dirty="0"/>
          </a:p>
        </p:txBody>
      </p:sp>
      <p:sp>
        <p:nvSpPr>
          <p:cNvPr id="5" name="Oval 4"/>
          <p:cNvSpPr/>
          <p:nvPr/>
        </p:nvSpPr>
        <p:spPr>
          <a:xfrm>
            <a:off x="516409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US" dirty="0"/>
          </a:p>
        </p:txBody>
      </p:sp>
      <p:sp>
        <p:nvSpPr>
          <p:cNvPr id="6" name="Oval 5"/>
          <p:cNvSpPr/>
          <p:nvPr/>
        </p:nvSpPr>
        <p:spPr>
          <a:xfrm>
            <a:off x="2896432" y="3514167"/>
            <a:ext cx="710191"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US" dirty="0"/>
          </a:p>
        </p:txBody>
      </p:sp>
      <p:sp>
        <p:nvSpPr>
          <p:cNvPr id="7" name="Oval 6"/>
          <p:cNvSpPr/>
          <p:nvPr/>
        </p:nvSpPr>
        <p:spPr>
          <a:xfrm>
            <a:off x="3151095" y="634252"/>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8" name="Oval 7"/>
          <p:cNvSpPr/>
          <p:nvPr/>
        </p:nvSpPr>
        <p:spPr>
          <a:xfrm>
            <a:off x="3151095"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9" name="Oval 8"/>
          <p:cNvSpPr/>
          <p:nvPr/>
        </p:nvSpPr>
        <p:spPr>
          <a:xfrm>
            <a:off x="4935071" y="634252"/>
            <a:ext cx="685800" cy="432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Oval 9"/>
          <p:cNvSpPr/>
          <p:nvPr/>
        </p:nvSpPr>
        <p:spPr>
          <a:xfrm>
            <a:off x="4935071"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cxnSp>
        <p:nvCxnSpPr>
          <p:cNvPr id="14" name="Straight Arrow Connector 13"/>
          <p:cNvCxnSpPr>
            <a:stCxn id="7" idx="4"/>
            <a:endCxn id="8" idx="0"/>
          </p:cNvCxnSpPr>
          <p:nvPr/>
        </p:nvCxnSpPr>
        <p:spPr>
          <a:xfrm>
            <a:off x="3493995" y="1078005"/>
            <a:ext cx="0" cy="141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4" idx="1"/>
          </p:cNvCxnSpPr>
          <p:nvPr/>
        </p:nvCxnSpPr>
        <p:spPr>
          <a:xfrm>
            <a:off x="3736462" y="2870954"/>
            <a:ext cx="613242" cy="74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 idx="7"/>
          </p:cNvCxnSpPr>
          <p:nvPr/>
        </p:nvCxnSpPr>
        <p:spPr>
          <a:xfrm flipH="1">
            <a:off x="4834638" y="2935940"/>
            <a:ext cx="443333" cy="67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4349704" y="3925427"/>
            <a:ext cx="0" cy="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5" idx="0"/>
          </p:cNvCxnSpPr>
          <p:nvPr/>
        </p:nvCxnSpPr>
        <p:spPr>
          <a:xfrm>
            <a:off x="4834638" y="3925427"/>
            <a:ext cx="672353" cy="6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9759" y="735892"/>
            <a:ext cx="559769" cy="369332"/>
          </a:xfrm>
          <a:prstGeom prst="rect">
            <a:avLst/>
          </a:prstGeom>
          <a:noFill/>
        </p:spPr>
        <p:txBody>
          <a:bodyPr wrap="none" rtlCol="0">
            <a:spAutoFit/>
          </a:bodyPr>
          <a:lstStyle/>
          <a:p>
            <a:r>
              <a:rPr lang="en-IN" dirty="0" smtClean="0"/>
              <a:t>D=0</a:t>
            </a:r>
            <a:endParaRPr lang="en-US" dirty="0"/>
          </a:p>
        </p:txBody>
      </p:sp>
      <p:sp>
        <p:nvSpPr>
          <p:cNvPr id="31" name="TextBox 30"/>
          <p:cNvSpPr txBox="1"/>
          <p:nvPr/>
        </p:nvSpPr>
        <p:spPr>
          <a:xfrm>
            <a:off x="2615716" y="735892"/>
            <a:ext cx="559769" cy="369332"/>
          </a:xfrm>
          <a:prstGeom prst="rect">
            <a:avLst/>
          </a:prstGeom>
          <a:noFill/>
        </p:spPr>
        <p:txBody>
          <a:bodyPr wrap="none" rtlCol="0">
            <a:spAutoFit/>
          </a:bodyPr>
          <a:lstStyle/>
          <a:p>
            <a:r>
              <a:rPr lang="en-IN" dirty="0" smtClean="0"/>
              <a:t>D=3</a:t>
            </a:r>
            <a:endParaRPr lang="en-US" dirty="0"/>
          </a:p>
        </p:txBody>
      </p:sp>
      <p:sp>
        <p:nvSpPr>
          <p:cNvPr id="32" name="TextBox 31"/>
          <p:cNvSpPr txBox="1"/>
          <p:nvPr/>
        </p:nvSpPr>
        <p:spPr>
          <a:xfrm>
            <a:off x="5659760" y="5033913"/>
            <a:ext cx="559769" cy="369332"/>
          </a:xfrm>
          <a:prstGeom prst="rect">
            <a:avLst/>
          </a:prstGeom>
          <a:noFill/>
        </p:spPr>
        <p:txBody>
          <a:bodyPr wrap="none" rtlCol="0">
            <a:spAutoFit/>
          </a:bodyPr>
          <a:lstStyle/>
          <a:p>
            <a:r>
              <a:rPr lang="en-IN" dirty="0" smtClean="0"/>
              <a:t>D=0</a:t>
            </a:r>
            <a:endParaRPr lang="en-US" dirty="0"/>
          </a:p>
        </p:txBody>
      </p:sp>
      <p:sp>
        <p:nvSpPr>
          <p:cNvPr id="33" name="TextBox 32"/>
          <p:cNvSpPr txBox="1"/>
          <p:nvPr/>
        </p:nvSpPr>
        <p:spPr>
          <a:xfrm>
            <a:off x="1958324" y="5044887"/>
            <a:ext cx="559769" cy="369332"/>
          </a:xfrm>
          <a:prstGeom prst="rect">
            <a:avLst/>
          </a:prstGeom>
          <a:noFill/>
        </p:spPr>
        <p:txBody>
          <a:bodyPr wrap="none" rtlCol="0">
            <a:spAutoFit/>
          </a:bodyPr>
          <a:lstStyle/>
          <a:p>
            <a:r>
              <a:rPr lang="en-IN" dirty="0" smtClean="0"/>
              <a:t>D=0</a:t>
            </a:r>
            <a:endParaRPr lang="en-US" dirty="0"/>
          </a:p>
        </p:txBody>
      </p:sp>
      <p:sp>
        <p:nvSpPr>
          <p:cNvPr id="43" name="Oval 42"/>
          <p:cNvSpPr/>
          <p:nvPr/>
        </p:nvSpPr>
        <p:spPr>
          <a:xfrm>
            <a:off x="1978915" y="45901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US" dirty="0"/>
          </a:p>
        </p:txBody>
      </p:sp>
      <p:sp>
        <p:nvSpPr>
          <p:cNvPr id="44" name="Oval 43"/>
          <p:cNvSpPr/>
          <p:nvPr/>
        </p:nvSpPr>
        <p:spPr>
          <a:xfrm>
            <a:off x="342488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US" dirty="0"/>
          </a:p>
        </p:txBody>
      </p:sp>
      <p:cxnSp>
        <p:nvCxnSpPr>
          <p:cNvPr id="46" name="Straight Arrow Connector 45"/>
          <p:cNvCxnSpPr>
            <a:stCxn id="6" idx="3"/>
            <a:endCxn id="43" idx="0"/>
          </p:cNvCxnSpPr>
          <p:nvPr/>
        </p:nvCxnSpPr>
        <p:spPr>
          <a:xfrm flipH="1">
            <a:off x="2321815" y="3892934"/>
            <a:ext cx="678622" cy="6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5"/>
            <a:endCxn id="44" idx="0"/>
          </p:cNvCxnSpPr>
          <p:nvPr/>
        </p:nvCxnSpPr>
        <p:spPr>
          <a:xfrm>
            <a:off x="3502618" y="3892934"/>
            <a:ext cx="265163" cy="70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5715" y="2481213"/>
            <a:ext cx="559769" cy="369332"/>
          </a:xfrm>
          <a:prstGeom prst="rect">
            <a:avLst/>
          </a:prstGeom>
          <a:noFill/>
        </p:spPr>
        <p:txBody>
          <a:bodyPr wrap="none" rtlCol="0">
            <a:spAutoFit/>
          </a:bodyPr>
          <a:lstStyle/>
          <a:p>
            <a:r>
              <a:rPr lang="en-IN" dirty="0" smtClean="0"/>
              <a:t>D=2</a:t>
            </a:r>
            <a:endParaRPr lang="en-US" dirty="0"/>
          </a:p>
        </p:txBody>
      </p:sp>
      <p:sp>
        <p:nvSpPr>
          <p:cNvPr id="50" name="TextBox 49"/>
          <p:cNvSpPr txBox="1"/>
          <p:nvPr/>
        </p:nvSpPr>
        <p:spPr>
          <a:xfrm>
            <a:off x="5721304" y="2529397"/>
            <a:ext cx="559769" cy="369332"/>
          </a:xfrm>
          <a:prstGeom prst="rect">
            <a:avLst/>
          </a:prstGeom>
          <a:noFill/>
        </p:spPr>
        <p:txBody>
          <a:bodyPr wrap="none" rtlCol="0">
            <a:spAutoFit/>
          </a:bodyPr>
          <a:lstStyle/>
          <a:p>
            <a:r>
              <a:rPr lang="en-IN" dirty="0" smtClean="0"/>
              <a:t>D=2</a:t>
            </a:r>
            <a:endParaRPr lang="en-US" dirty="0"/>
          </a:p>
        </p:txBody>
      </p:sp>
      <p:sp>
        <p:nvSpPr>
          <p:cNvPr id="51" name="TextBox 50"/>
          <p:cNvSpPr txBox="1"/>
          <p:nvPr/>
        </p:nvSpPr>
        <p:spPr>
          <a:xfrm>
            <a:off x="4992352" y="3583870"/>
            <a:ext cx="559769" cy="369332"/>
          </a:xfrm>
          <a:prstGeom prst="rect">
            <a:avLst/>
          </a:prstGeom>
          <a:noFill/>
        </p:spPr>
        <p:txBody>
          <a:bodyPr wrap="none" rtlCol="0">
            <a:spAutoFit/>
          </a:bodyPr>
          <a:lstStyle/>
          <a:p>
            <a:r>
              <a:rPr lang="en-IN" dirty="0" smtClean="0"/>
              <a:t>D=1</a:t>
            </a:r>
            <a:endParaRPr lang="en-US" dirty="0"/>
          </a:p>
        </p:txBody>
      </p:sp>
      <p:sp>
        <p:nvSpPr>
          <p:cNvPr id="52" name="TextBox 51"/>
          <p:cNvSpPr txBox="1"/>
          <p:nvPr/>
        </p:nvSpPr>
        <p:spPr>
          <a:xfrm>
            <a:off x="2347606" y="3399204"/>
            <a:ext cx="559769" cy="369332"/>
          </a:xfrm>
          <a:prstGeom prst="rect">
            <a:avLst/>
          </a:prstGeom>
          <a:noFill/>
        </p:spPr>
        <p:txBody>
          <a:bodyPr wrap="none" rtlCol="0">
            <a:spAutoFit/>
          </a:bodyPr>
          <a:lstStyle/>
          <a:p>
            <a:r>
              <a:rPr lang="en-IN" dirty="0" smtClean="0"/>
              <a:t>D=2</a:t>
            </a:r>
            <a:endParaRPr lang="en-US" dirty="0"/>
          </a:p>
        </p:txBody>
      </p:sp>
      <p:sp>
        <p:nvSpPr>
          <p:cNvPr id="53" name="TextBox 52"/>
          <p:cNvSpPr txBox="1"/>
          <p:nvPr/>
        </p:nvSpPr>
        <p:spPr>
          <a:xfrm>
            <a:off x="3610502" y="5142848"/>
            <a:ext cx="785708" cy="369332"/>
          </a:xfrm>
          <a:prstGeom prst="rect">
            <a:avLst/>
          </a:prstGeom>
          <a:noFill/>
        </p:spPr>
        <p:txBody>
          <a:bodyPr wrap="square" rtlCol="0">
            <a:spAutoFit/>
          </a:bodyPr>
          <a:lstStyle/>
          <a:p>
            <a:r>
              <a:rPr lang="en-IN" dirty="0" smtClean="0"/>
              <a:t>D=0</a:t>
            </a:r>
            <a:endParaRPr lang="en-US" dirty="0"/>
          </a:p>
        </p:txBody>
      </p:sp>
      <p:sp>
        <p:nvSpPr>
          <p:cNvPr id="27" name="TextBox 26"/>
          <p:cNvSpPr txBox="1"/>
          <p:nvPr/>
        </p:nvSpPr>
        <p:spPr>
          <a:xfrm>
            <a:off x="2618526" y="994979"/>
            <a:ext cx="522900" cy="369332"/>
          </a:xfrm>
          <a:prstGeom prst="rect">
            <a:avLst/>
          </a:prstGeom>
          <a:noFill/>
        </p:spPr>
        <p:txBody>
          <a:bodyPr wrap="none" rtlCol="0">
            <a:spAutoFit/>
          </a:bodyPr>
          <a:lstStyle/>
          <a:p>
            <a:r>
              <a:rPr lang="en-IN" dirty="0" smtClean="0"/>
              <a:t>F=1</a:t>
            </a:r>
            <a:endParaRPr lang="en-US" dirty="0"/>
          </a:p>
        </p:txBody>
      </p:sp>
      <p:sp>
        <p:nvSpPr>
          <p:cNvPr id="30" name="TextBox 29"/>
          <p:cNvSpPr txBox="1"/>
          <p:nvPr/>
        </p:nvSpPr>
        <p:spPr>
          <a:xfrm>
            <a:off x="5696628" y="994979"/>
            <a:ext cx="522900" cy="369332"/>
          </a:xfrm>
          <a:prstGeom prst="rect">
            <a:avLst/>
          </a:prstGeom>
          <a:noFill/>
        </p:spPr>
        <p:txBody>
          <a:bodyPr wrap="none" rtlCol="0">
            <a:spAutoFit/>
          </a:bodyPr>
          <a:lstStyle/>
          <a:p>
            <a:r>
              <a:rPr lang="en-IN" dirty="0" smtClean="0"/>
              <a:t>F=0</a:t>
            </a:r>
            <a:endParaRPr lang="en-US" dirty="0"/>
          </a:p>
        </p:txBody>
      </p:sp>
      <p:sp>
        <p:nvSpPr>
          <p:cNvPr id="34" name="TextBox 33"/>
          <p:cNvSpPr txBox="1"/>
          <p:nvPr/>
        </p:nvSpPr>
        <p:spPr>
          <a:xfrm>
            <a:off x="2638286" y="2719795"/>
            <a:ext cx="522900" cy="369332"/>
          </a:xfrm>
          <a:prstGeom prst="rect">
            <a:avLst/>
          </a:prstGeom>
          <a:noFill/>
        </p:spPr>
        <p:txBody>
          <a:bodyPr wrap="none" rtlCol="0">
            <a:spAutoFit/>
          </a:bodyPr>
          <a:lstStyle/>
          <a:p>
            <a:r>
              <a:rPr lang="en-IN" dirty="0" smtClean="0"/>
              <a:t>F=1</a:t>
            </a:r>
            <a:endParaRPr lang="en-US" dirty="0"/>
          </a:p>
        </p:txBody>
      </p:sp>
      <p:sp>
        <p:nvSpPr>
          <p:cNvPr id="35" name="TextBox 34"/>
          <p:cNvSpPr txBox="1"/>
          <p:nvPr/>
        </p:nvSpPr>
        <p:spPr>
          <a:xfrm>
            <a:off x="5692289" y="2775490"/>
            <a:ext cx="617797" cy="369332"/>
          </a:xfrm>
          <a:prstGeom prst="rect">
            <a:avLst/>
          </a:prstGeom>
          <a:noFill/>
        </p:spPr>
        <p:txBody>
          <a:bodyPr wrap="square" rtlCol="0">
            <a:spAutoFit/>
          </a:bodyPr>
          <a:lstStyle/>
          <a:p>
            <a:r>
              <a:rPr lang="en-IN" dirty="0" smtClean="0"/>
              <a:t>F=1</a:t>
            </a:r>
            <a:endParaRPr lang="en-US" dirty="0"/>
          </a:p>
        </p:txBody>
      </p:sp>
      <p:sp>
        <p:nvSpPr>
          <p:cNvPr id="36" name="TextBox 35"/>
          <p:cNvSpPr txBox="1"/>
          <p:nvPr/>
        </p:nvSpPr>
        <p:spPr>
          <a:xfrm>
            <a:off x="2382362" y="3605344"/>
            <a:ext cx="522900" cy="369332"/>
          </a:xfrm>
          <a:prstGeom prst="rect">
            <a:avLst/>
          </a:prstGeom>
          <a:noFill/>
        </p:spPr>
        <p:txBody>
          <a:bodyPr wrap="none" rtlCol="0">
            <a:spAutoFit/>
          </a:bodyPr>
          <a:lstStyle/>
          <a:p>
            <a:r>
              <a:rPr lang="en-IN" dirty="0" smtClean="0"/>
              <a:t>F=2</a:t>
            </a:r>
            <a:endParaRPr lang="en-US" dirty="0"/>
          </a:p>
        </p:txBody>
      </p:sp>
      <p:sp>
        <p:nvSpPr>
          <p:cNvPr id="37" name="TextBox 36"/>
          <p:cNvSpPr txBox="1"/>
          <p:nvPr/>
        </p:nvSpPr>
        <p:spPr>
          <a:xfrm>
            <a:off x="5003074" y="3868852"/>
            <a:ext cx="617797" cy="369332"/>
          </a:xfrm>
          <a:prstGeom prst="rect">
            <a:avLst/>
          </a:prstGeom>
          <a:noFill/>
        </p:spPr>
        <p:txBody>
          <a:bodyPr wrap="square" rtlCol="0">
            <a:spAutoFit/>
          </a:bodyPr>
          <a:lstStyle/>
          <a:p>
            <a:r>
              <a:rPr lang="en-IN" dirty="0" smtClean="0"/>
              <a:t>F=1</a:t>
            </a:r>
            <a:endParaRPr lang="en-US" dirty="0"/>
          </a:p>
        </p:txBody>
      </p:sp>
      <p:sp>
        <p:nvSpPr>
          <p:cNvPr id="38" name="TextBox 37"/>
          <p:cNvSpPr txBox="1"/>
          <p:nvPr/>
        </p:nvSpPr>
        <p:spPr>
          <a:xfrm>
            <a:off x="5692289" y="5403245"/>
            <a:ext cx="522900" cy="369332"/>
          </a:xfrm>
          <a:prstGeom prst="rect">
            <a:avLst/>
          </a:prstGeom>
          <a:noFill/>
        </p:spPr>
        <p:txBody>
          <a:bodyPr wrap="none" rtlCol="0">
            <a:spAutoFit/>
          </a:bodyPr>
          <a:lstStyle/>
          <a:p>
            <a:r>
              <a:rPr lang="en-IN" dirty="0" smtClean="0"/>
              <a:t>F=0</a:t>
            </a:r>
            <a:endParaRPr lang="en-US" dirty="0"/>
          </a:p>
        </p:txBody>
      </p:sp>
      <p:sp>
        <p:nvSpPr>
          <p:cNvPr id="39" name="TextBox 38"/>
          <p:cNvSpPr txBox="1"/>
          <p:nvPr/>
        </p:nvSpPr>
        <p:spPr>
          <a:xfrm>
            <a:off x="3635199" y="5437417"/>
            <a:ext cx="522900" cy="369332"/>
          </a:xfrm>
          <a:prstGeom prst="rect">
            <a:avLst/>
          </a:prstGeom>
          <a:noFill/>
        </p:spPr>
        <p:txBody>
          <a:bodyPr wrap="none" rtlCol="0">
            <a:spAutoFit/>
          </a:bodyPr>
          <a:lstStyle/>
          <a:p>
            <a:r>
              <a:rPr lang="en-IN" dirty="0" smtClean="0"/>
              <a:t>F=0</a:t>
            </a:r>
            <a:endParaRPr lang="en-US" dirty="0"/>
          </a:p>
        </p:txBody>
      </p:sp>
      <p:sp>
        <p:nvSpPr>
          <p:cNvPr id="40" name="TextBox 39"/>
          <p:cNvSpPr txBox="1"/>
          <p:nvPr/>
        </p:nvSpPr>
        <p:spPr>
          <a:xfrm>
            <a:off x="1981746" y="5363019"/>
            <a:ext cx="522900" cy="369332"/>
          </a:xfrm>
          <a:prstGeom prst="rect">
            <a:avLst/>
          </a:prstGeom>
          <a:noFill/>
        </p:spPr>
        <p:txBody>
          <a:bodyPr wrap="none" rtlCol="0">
            <a:spAutoFit/>
          </a:bodyPr>
          <a:lstStyle/>
          <a:p>
            <a:r>
              <a:rPr lang="en-IN" dirty="0" smtClean="0"/>
              <a:t>F=0</a:t>
            </a:r>
            <a:endParaRPr lang="en-US" dirty="0"/>
          </a:p>
        </p:txBody>
      </p:sp>
      <p:sp>
        <p:nvSpPr>
          <p:cNvPr id="41" name="TextBox 40"/>
          <p:cNvSpPr txBox="1"/>
          <p:nvPr/>
        </p:nvSpPr>
        <p:spPr>
          <a:xfrm>
            <a:off x="484094" y="497541"/>
            <a:ext cx="1948610" cy="1200329"/>
          </a:xfrm>
          <a:prstGeom prst="rect">
            <a:avLst/>
          </a:prstGeom>
          <a:noFill/>
        </p:spPr>
        <p:txBody>
          <a:bodyPr wrap="none" rtlCol="0">
            <a:spAutoFit/>
          </a:bodyPr>
          <a:lstStyle/>
          <a:p>
            <a:r>
              <a:rPr lang="en-IN" dirty="0" smtClean="0"/>
              <a:t>Assume 1 </a:t>
            </a:r>
            <a:r>
              <a:rPr lang="en-IN" dirty="0" err="1" smtClean="0"/>
              <a:t>alu</a:t>
            </a:r>
            <a:endParaRPr lang="en-IN" dirty="0" smtClean="0"/>
          </a:p>
          <a:p>
            <a:r>
              <a:rPr lang="en-IN" dirty="0" smtClean="0"/>
              <a:t>Instruction 5 and 4</a:t>
            </a:r>
          </a:p>
          <a:p>
            <a:r>
              <a:rPr lang="en-IN" dirty="0" smtClean="0"/>
              <a:t>Has a larger delay</a:t>
            </a:r>
          </a:p>
          <a:p>
            <a:r>
              <a:rPr lang="en-IN" dirty="0" smtClean="0"/>
              <a:t>same</a:t>
            </a:r>
          </a:p>
        </p:txBody>
      </p:sp>
      <p:sp>
        <p:nvSpPr>
          <p:cNvPr id="42" name="TextBox 41"/>
          <p:cNvSpPr txBox="1"/>
          <p:nvPr/>
        </p:nvSpPr>
        <p:spPr>
          <a:xfrm>
            <a:off x="7639975" y="4357423"/>
            <a:ext cx="1514325" cy="369332"/>
          </a:xfrm>
          <a:prstGeom prst="rect">
            <a:avLst/>
          </a:prstGeom>
          <a:noFill/>
        </p:spPr>
        <p:txBody>
          <a:bodyPr wrap="none" rtlCol="0">
            <a:spAutoFit/>
          </a:bodyPr>
          <a:lstStyle/>
          <a:p>
            <a:r>
              <a:rPr lang="en-IN" dirty="0" smtClean="0"/>
              <a:t>Ready: 1,2,4,5</a:t>
            </a:r>
            <a:endParaRPr lang="en-US" dirty="0"/>
          </a:p>
        </p:txBody>
      </p:sp>
      <p:sp>
        <p:nvSpPr>
          <p:cNvPr id="45" name="TextBox 44"/>
          <p:cNvSpPr txBox="1"/>
          <p:nvPr/>
        </p:nvSpPr>
        <p:spPr>
          <a:xfrm>
            <a:off x="5032087" y="3146524"/>
            <a:ext cx="301686" cy="369332"/>
          </a:xfrm>
          <a:prstGeom prst="rect">
            <a:avLst/>
          </a:prstGeom>
          <a:noFill/>
        </p:spPr>
        <p:txBody>
          <a:bodyPr wrap="none" rtlCol="0">
            <a:spAutoFit/>
          </a:bodyPr>
          <a:lstStyle/>
          <a:p>
            <a:r>
              <a:rPr lang="en-IN" dirty="0" smtClean="0"/>
              <a:t>2</a:t>
            </a:r>
            <a:endParaRPr lang="en-US" dirty="0"/>
          </a:p>
        </p:txBody>
      </p:sp>
      <p:sp>
        <p:nvSpPr>
          <p:cNvPr id="47" name="TextBox 46"/>
          <p:cNvSpPr txBox="1"/>
          <p:nvPr/>
        </p:nvSpPr>
        <p:spPr>
          <a:xfrm>
            <a:off x="2731588" y="4159593"/>
            <a:ext cx="301686" cy="369332"/>
          </a:xfrm>
          <a:prstGeom prst="rect">
            <a:avLst/>
          </a:prstGeom>
          <a:noFill/>
        </p:spPr>
        <p:txBody>
          <a:bodyPr wrap="none" rtlCol="0">
            <a:spAutoFit/>
          </a:bodyPr>
          <a:lstStyle/>
          <a:p>
            <a:r>
              <a:rPr lang="en-IN" dirty="0" smtClean="0"/>
              <a:t>2</a:t>
            </a:r>
            <a:endParaRPr lang="en-US" dirty="0"/>
          </a:p>
        </p:txBody>
      </p:sp>
      <p:sp>
        <p:nvSpPr>
          <p:cNvPr id="54" name="TextBox 53"/>
          <p:cNvSpPr txBox="1"/>
          <p:nvPr/>
        </p:nvSpPr>
        <p:spPr>
          <a:xfrm>
            <a:off x="3745806" y="4133841"/>
            <a:ext cx="301686" cy="369332"/>
          </a:xfrm>
          <a:prstGeom prst="rect">
            <a:avLst/>
          </a:prstGeom>
          <a:noFill/>
        </p:spPr>
        <p:txBody>
          <a:bodyPr wrap="none" rtlCol="0">
            <a:spAutoFit/>
          </a:bodyPr>
          <a:lstStyle/>
          <a:p>
            <a:r>
              <a:rPr lang="en-IN" dirty="0" smtClean="0"/>
              <a:t>2</a:t>
            </a:r>
            <a:endParaRPr lang="en-US" dirty="0"/>
          </a:p>
        </p:txBody>
      </p:sp>
    </p:spTree>
    <p:extLst>
      <p:ext uri="{BB962C8B-B14F-4D97-AF65-F5344CB8AC3E}">
        <p14:creationId xmlns:p14="http://schemas.microsoft.com/office/powerpoint/2010/main" val="1518043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9271" y="35466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US" dirty="0"/>
          </a:p>
        </p:txBody>
      </p:sp>
      <p:sp>
        <p:nvSpPr>
          <p:cNvPr id="5" name="Oval 4"/>
          <p:cNvSpPr/>
          <p:nvPr/>
        </p:nvSpPr>
        <p:spPr>
          <a:xfrm>
            <a:off x="516409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US" dirty="0"/>
          </a:p>
        </p:txBody>
      </p:sp>
      <p:sp>
        <p:nvSpPr>
          <p:cNvPr id="6" name="Oval 5"/>
          <p:cNvSpPr/>
          <p:nvPr/>
        </p:nvSpPr>
        <p:spPr>
          <a:xfrm>
            <a:off x="2896432" y="3514167"/>
            <a:ext cx="710191" cy="4437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US" dirty="0"/>
          </a:p>
        </p:txBody>
      </p:sp>
      <p:sp>
        <p:nvSpPr>
          <p:cNvPr id="7" name="Oval 6"/>
          <p:cNvSpPr/>
          <p:nvPr/>
        </p:nvSpPr>
        <p:spPr>
          <a:xfrm>
            <a:off x="3151095" y="634252"/>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8" name="Oval 7"/>
          <p:cNvSpPr/>
          <p:nvPr/>
        </p:nvSpPr>
        <p:spPr>
          <a:xfrm>
            <a:off x="3151095"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9" name="Oval 8"/>
          <p:cNvSpPr/>
          <p:nvPr/>
        </p:nvSpPr>
        <p:spPr>
          <a:xfrm>
            <a:off x="4935071" y="634252"/>
            <a:ext cx="685800" cy="432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Oval 9"/>
          <p:cNvSpPr/>
          <p:nvPr/>
        </p:nvSpPr>
        <p:spPr>
          <a:xfrm>
            <a:off x="4935071"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cxnSp>
        <p:nvCxnSpPr>
          <p:cNvPr id="14" name="Straight Arrow Connector 13"/>
          <p:cNvCxnSpPr>
            <a:stCxn id="7" idx="4"/>
            <a:endCxn id="8" idx="0"/>
          </p:cNvCxnSpPr>
          <p:nvPr/>
        </p:nvCxnSpPr>
        <p:spPr>
          <a:xfrm>
            <a:off x="3493995" y="1078005"/>
            <a:ext cx="0" cy="141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4" idx="1"/>
          </p:cNvCxnSpPr>
          <p:nvPr/>
        </p:nvCxnSpPr>
        <p:spPr>
          <a:xfrm>
            <a:off x="3736462" y="2870954"/>
            <a:ext cx="613242" cy="74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 idx="7"/>
          </p:cNvCxnSpPr>
          <p:nvPr/>
        </p:nvCxnSpPr>
        <p:spPr>
          <a:xfrm flipH="1">
            <a:off x="4834638" y="2935940"/>
            <a:ext cx="443333" cy="67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4349704" y="3925427"/>
            <a:ext cx="0" cy="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5" idx="0"/>
          </p:cNvCxnSpPr>
          <p:nvPr/>
        </p:nvCxnSpPr>
        <p:spPr>
          <a:xfrm>
            <a:off x="4834638" y="3925427"/>
            <a:ext cx="672353" cy="6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9759" y="735892"/>
            <a:ext cx="559769" cy="369332"/>
          </a:xfrm>
          <a:prstGeom prst="rect">
            <a:avLst/>
          </a:prstGeom>
          <a:noFill/>
        </p:spPr>
        <p:txBody>
          <a:bodyPr wrap="none" rtlCol="0">
            <a:spAutoFit/>
          </a:bodyPr>
          <a:lstStyle/>
          <a:p>
            <a:r>
              <a:rPr lang="en-IN" dirty="0" smtClean="0"/>
              <a:t>D=0</a:t>
            </a:r>
            <a:endParaRPr lang="en-US" dirty="0"/>
          </a:p>
        </p:txBody>
      </p:sp>
      <p:sp>
        <p:nvSpPr>
          <p:cNvPr id="31" name="TextBox 30"/>
          <p:cNvSpPr txBox="1"/>
          <p:nvPr/>
        </p:nvSpPr>
        <p:spPr>
          <a:xfrm>
            <a:off x="2615716" y="735892"/>
            <a:ext cx="559769" cy="369332"/>
          </a:xfrm>
          <a:prstGeom prst="rect">
            <a:avLst/>
          </a:prstGeom>
          <a:noFill/>
        </p:spPr>
        <p:txBody>
          <a:bodyPr wrap="none" rtlCol="0">
            <a:spAutoFit/>
          </a:bodyPr>
          <a:lstStyle/>
          <a:p>
            <a:r>
              <a:rPr lang="en-IN" dirty="0" smtClean="0"/>
              <a:t>D=3</a:t>
            </a:r>
            <a:endParaRPr lang="en-US" dirty="0"/>
          </a:p>
        </p:txBody>
      </p:sp>
      <p:sp>
        <p:nvSpPr>
          <p:cNvPr id="32" name="TextBox 31"/>
          <p:cNvSpPr txBox="1"/>
          <p:nvPr/>
        </p:nvSpPr>
        <p:spPr>
          <a:xfrm>
            <a:off x="5659760" y="5033913"/>
            <a:ext cx="559769" cy="369332"/>
          </a:xfrm>
          <a:prstGeom prst="rect">
            <a:avLst/>
          </a:prstGeom>
          <a:noFill/>
        </p:spPr>
        <p:txBody>
          <a:bodyPr wrap="none" rtlCol="0">
            <a:spAutoFit/>
          </a:bodyPr>
          <a:lstStyle/>
          <a:p>
            <a:r>
              <a:rPr lang="en-IN" dirty="0" smtClean="0"/>
              <a:t>D=0</a:t>
            </a:r>
            <a:endParaRPr lang="en-US" dirty="0"/>
          </a:p>
        </p:txBody>
      </p:sp>
      <p:sp>
        <p:nvSpPr>
          <p:cNvPr id="33" name="TextBox 32"/>
          <p:cNvSpPr txBox="1"/>
          <p:nvPr/>
        </p:nvSpPr>
        <p:spPr>
          <a:xfrm>
            <a:off x="1958324" y="5044887"/>
            <a:ext cx="559769" cy="369332"/>
          </a:xfrm>
          <a:prstGeom prst="rect">
            <a:avLst/>
          </a:prstGeom>
          <a:noFill/>
        </p:spPr>
        <p:txBody>
          <a:bodyPr wrap="none" rtlCol="0">
            <a:spAutoFit/>
          </a:bodyPr>
          <a:lstStyle/>
          <a:p>
            <a:r>
              <a:rPr lang="en-IN" dirty="0" smtClean="0"/>
              <a:t>D=0</a:t>
            </a:r>
            <a:endParaRPr lang="en-US" dirty="0"/>
          </a:p>
        </p:txBody>
      </p:sp>
      <p:sp>
        <p:nvSpPr>
          <p:cNvPr id="43" name="Oval 42"/>
          <p:cNvSpPr/>
          <p:nvPr/>
        </p:nvSpPr>
        <p:spPr>
          <a:xfrm>
            <a:off x="1978915" y="45901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US" dirty="0"/>
          </a:p>
        </p:txBody>
      </p:sp>
      <p:sp>
        <p:nvSpPr>
          <p:cNvPr id="44" name="Oval 43"/>
          <p:cNvSpPr/>
          <p:nvPr/>
        </p:nvSpPr>
        <p:spPr>
          <a:xfrm>
            <a:off x="342488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US" dirty="0"/>
          </a:p>
        </p:txBody>
      </p:sp>
      <p:cxnSp>
        <p:nvCxnSpPr>
          <p:cNvPr id="46" name="Straight Arrow Connector 45"/>
          <p:cNvCxnSpPr>
            <a:stCxn id="6" idx="3"/>
            <a:endCxn id="43" idx="0"/>
          </p:cNvCxnSpPr>
          <p:nvPr/>
        </p:nvCxnSpPr>
        <p:spPr>
          <a:xfrm flipH="1">
            <a:off x="2321815" y="3892934"/>
            <a:ext cx="678622" cy="6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5"/>
            <a:endCxn id="44" idx="0"/>
          </p:cNvCxnSpPr>
          <p:nvPr/>
        </p:nvCxnSpPr>
        <p:spPr>
          <a:xfrm>
            <a:off x="3502618" y="3892934"/>
            <a:ext cx="265163" cy="70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5715" y="2481213"/>
            <a:ext cx="559769" cy="369332"/>
          </a:xfrm>
          <a:prstGeom prst="rect">
            <a:avLst/>
          </a:prstGeom>
          <a:noFill/>
        </p:spPr>
        <p:txBody>
          <a:bodyPr wrap="none" rtlCol="0">
            <a:spAutoFit/>
          </a:bodyPr>
          <a:lstStyle/>
          <a:p>
            <a:r>
              <a:rPr lang="en-IN" dirty="0" smtClean="0"/>
              <a:t>D=2</a:t>
            </a:r>
            <a:endParaRPr lang="en-US" dirty="0"/>
          </a:p>
        </p:txBody>
      </p:sp>
      <p:sp>
        <p:nvSpPr>
          <p:cNvPr id="50" name="TextBox 49"/>
          <p:cNvSpPr txBox="1"/>
          <p:nvPr/>
        </p:nvSpPr>
        <p:spPr>
          <a:xfrm>
            <a:off x="5721304" y="2529397"/>
            <a:ext cx="559769" cy="369332"/>
          </a:xfrm>
          <a:prstGeom prst="rect">
            <a:avLst/>
          </a:prstGeom>
          <a:noFill/>
        </p:spPr>
        <p:txBody>
          <a:bodyPr wrap="none" rtlCol="0">
            <a:spAutoFit/>
          </a:bodyPr>
          <a:lstStyle/>
          <a:p>
            <a:r>
              <a:rPr lang="en-IN" dirty="0" smtClean="0"/>
              <a:t>D=2</a:t>
            </a:r>
            <a:endParaRPr lang="en-US" dirty="0"/>
          </a:p>
        </p:txBody>
      </p:sp>
      <p:sp>
        <p:nvSpPr>
          <p:cNvPr id="51" name="TextBox 50"/>
          <p:cNvSpPr txBox="1"/>
          <p:nvPr/>
        </p:nvSpPr>
        <p:spPr>
          <a:xfrm>
            <a:off x="4992352" y="3583870"/>
            <a:ext cx="559769" cy="369332"/>
          </a:xfrm>
          <a:prstGeom prst="rect">
            <a:avLst/>
          </a:prstGeom>
          <a:noFill/>
        </p:spPr>
        <p:txBody>
          <a:bodyPr wrap="none" rtlCol="0">
            <a:spAutoFit/>
          </a:bodyPr>
          <a:lstStyle/>
          <a:p>
            <a:r>
              <a:rPr lang="en-IN" dirty="0" smtClean="0"/>
              <a:t>D=1</a:t>
            </a:r>
            <a:endParaRPr lang="en-US" dirty="0"/>
          </a:p>
        </p:txBody>
      </p:sp>
      <p:sp>
        <p:nvSpPr>
          <p:cNvPr id="52" name="TextBox 51"/>
          <p:cNvSpPr txBox="1"/>
          <p:nvPr/>
        </p:nvSpPr>
        <p:spPr>
          <a:xfrm>
            <a:off x="2347606" y="3399204"/>
            <a:ext cx="559769" cy="369332"/>
          </a:xfrm>
          <a:prstGeom prst="rect">
            <a:avLst/>
          </a:prstGeom>
          <a:noFill/>
        </p:spPr>
        <p:txBody>
          <a:bodyPr wrap="none" rtlCol="0">
            <a:spAutoFit/>
          </a:bodyPr>
          <a:lstStyle/>
          <a:p>
            <a:r>
              <a:rPr lang="en-IN" dirty="0" smtClean="0"/>
              <a:t>D=2</a:t>
            </a:r>
            <a:endParaRPr lang="en-US" dirty="0"/>
          </a:p>
        </p:txBody>
      </p:sp>
      <p:sp>
        <p:nvSpPr>
          <p:cNvPr id="53" name="TextBox 52"/>
          <p:cNvSpPr txBox="1"/>
          <p:nvPr/>
        </p:nvSpPr>
        <p:spPr>
          <a:xfrm>
            <a:off x="3610502" y="5142848"/>
            <a:ext cx="785708" cy="369332"/>
          </a:xfrm>
          <a:prstGeom prst="rect">
            <a:avLst/>
          </a:prstGeom>
          <a:noFill/>
        </p:spPr>
        <p:txBody>
          <a:bodyPr wrap="square" rtlCol="0">
            <a:spAutoFit/>
          </a:bodyPr>
          <a:lstStyle/>
          <a:p>
            <a:r>
              <a:rPr lang="en-IN" dirty="0" smtClean="0"/>
              <a:t>D=0</a:t>
            </a:r>
            <a:endParaRPr lang="en-US" dirty="0"/>
          </a:p>
        </p:txBody>
      </p:sp>
      <p:sp>
        <p:nvSpPr>
          <p:cNvPr id="27" name="TextBox 26"/>
          <p:cNvSpPr txBox="1"/>
          <p:nvPr/>
        </p:nvSpPr>
        <p:spPr>
          <a:xfrm>
            <a:off x="2618526" y="994979"/>
            <a:ext cx="522900" cy="369332"/>
          </a:xfrm>
          <a:prstGeom prst="rect">
            <a:avLst/>
          </a:prstGeom>
          <a:noFill/>
        </p:spPr>
        <p:txBody>
          <a:bodyPr wrap="none" rtlCol="0">
            <a:spAutoFit/>
          </a:bodyPr>
          <a:lstStyle/>
          <a:p>
            <a:r>
              <a:rPr lang="en-IN" dirty="0" smtClean="0"/>
              <a:t>F=1</a:t>
            </a:r>
            <a:endParaRPr lang="en-US" dirty="0"/>
          </a:p>
        </p:txBody>
      </p:sp>
      <p:sp>
        <p:nvSpPr>
          <p:cNvPr id="30" name="TextBox 29"/>
          <p:cNvSpPr txBox="1"/>
          <p:nvPr/>
        </p:nvSpPr>
        <p:spPr>
          <a:xfrm>
            <a:off x="5696628" y="994979"/>
            <a:ext cx="522900" cy="369332"/>
          </a:xfrm>
          <a:prstGeom prst="rect">
            <a:avLst/>
          </a:prstGeom>
          <a:noFill/>
        </p:spPr>
        <p:txBody>
          <a:bodyPr wrap="none" rtlCol="0">
            <a:spAutoFit/>
          </a:bodyPr>
          <a:lstStyle/>
          <a:p>
            <a:r>
              <a:rPr lang="en-IN" dirty="0" smtClean="0"/>
              <a:t>F=0</a:t>
            </a:r>
            <a:endParaRPr lang="en-US" dirty="0"/>
          </a:p>
        </p:txBody>
      </p:sp>
      <p:sp>
        <p:nvSpPr>
          <p:cNvPr id="34" name="TextBox 33"/>
          <p:cNvSpPr txBox="1"/>
          <p:nvPr/>
        </p:nvSpPr>
        <p:spPr>
          <a:xfrm>
            <a:off x="2638286" y="2719795"/>
            <a:ext cx="522900" cy="369332"/>
          </a:xfrm>
          <a:prstGeom prst="rect">
            <a:avLst/>
          </a:prstGeom>
          <a:noFill/>
        </p:spPr>
        <p:txBody>
          <a:bodyPr wrap="none" rtlCol="0">
            <a:spAutoFit/>
          </a:bodyPr>
          <a:lstStyle/>
          <a:p>
            <a:r>
              <a:rPr lang="en-IN" dirty="0" smtClean="0"/>
              <a:t>F=1</a:t>
            </a:r>
            <a:endParaRPr lang="en-US" dirty="0"/>
          </a:p>
        </p:txBody>
      </p:sp>
      <p:sp>
        <p:nvSpPr>
          <p:cNvPr id="35" name="TextBox 34"/>
          <p:cNvSpPr txBox="1"/>
          <p:nvPr/>
        </p:nvSpPr>
        <p:spPr>
          <a:xfrm>
            <a:off x="5692289" y="2775490"/>
            <a:ext cx="617797" cy="369332"/>
          </a:xfrm>
          <a:prstGeom prst="rect">
            <a:avLst/>
          </a:prstGeom>
          <a:noFill/>
        </p:spPr>
        <p:txBody>
          <a:bodyPr wrap="square" rtlCol="0">
            <a:spAutoFit/>
          </a:bodyPr>
          <a:lstStyle/>
          <a:p>
            <a:r>
              <a:rPr lang="en-IN" dirty="0" smtClean="0"/>
              <a:t>F=1</a:t>
            </a:r>
            <a:endParaRPr lang="en-US" dirty="0"/>
          </a:p>
        </p:txBody>
      </p:sp>
      <p:sp>
        <p:nvSpPr>
          <p:cNvPr id="36" name="TextBox 35"/>
          <p:cNvSpPr txBox="1"/>
          <p:nvPr/>
        </p:nvSpPr>
        <p:spPr>
          <a:xfrm>
            <a:off x="2382362" y="3605344"/>
            <a:ext cx="522900" cy="369332"/>
          </a:xfrm>
          <a:prstGeom prst="rect">
            <a:avLst/>
          </a:prstGeom>
          <a:noFill/>
        </p:spPr>
        <p:txBody>
          <a:bodyPr wrap="none" rtlCol="0">
            <a:spAutoFit/>
          </a:bodyPr>
          <a:lstStyle/>
          <a:p>
            <a:r>
              <a:rPr lang="en-IN" dirty="0" smtClean="0"/>
              <a:t>F=2</a:t>
            </a:r>
            <a:endParaRPr lang="en-US" dirty="0"/>
          </a:p>
        </p:txBody>
      </p:sp>
      <p:sp>
        <p:nvSpPr>
          <p:cNvPr id="37" name="TextBox 36"/>
          <p:cNvSpPr txBox="1"/>
          <p:nvPr/>
        </p:nvSpPr>
        <p:spPr>
          <a:xfrm>
            <a:off x="5003074" y="3868852"/>
            <a:ext cx="617797" cy="369332"/>
          </a:xfrm>
          <a:prstGeom prst="rect">
            <a:avLst/>
          </a:prstGeom>
          <a:noFill/>
        </p:spPr>
        <p:txBody>
          <a:bodyPr wrap="square" rtlCol="0">
            <a:spAutoFit/>
          </a:bodyPr>
          <a:lstStyle/>
          <a:p>
            <a:r>
              <a:rPr lang="en-IN" dirty="0" smtClean="0"/>
              <a:t>F=1</a:t>
            </a:r>
            <a:endParaRPr lang="en-US" dirty="0"/>
          </a:p>
        </p:txBody>
      </p:sp>
      <p:sp>
        <p:nvSpPr>
          <p:cNvPr id="38" name="TextBox 37"/>
          <p:cNvSpPr txBox="1"/>
          <p:nvPr/>
        </p:nvSpPr>
        <p:spPr>
          <a:xfrm>
            <a:off x="5692289" y="5403245"/>
            <a:ext cx="522900" cy="369332"/>
          </a:xfrm>
          <a:prstGeom prst="rect">
            <a:avLst/>
          </a:prstGeom>
          <a:noFill/>
        </p:spPr>
        <p:txBody>
          <a:bodyPr wrap="none" rtlCol="0">
            <a:spAutoFit/>
          </a:bodyPr>
          <a:lstStyle/>
          <a:p>
            <a:r>
              <a:rPr lang="en-IN" dirty="0" smtClean="0"/>
              <a:t>F=0</a:t>
            </a:r>
            <a:endParaRPr lang="en-US" dirty="0"/>
          </a:p>
        </p:txBody>
      </p:sp>
      <p:sp>
        <p:nvSpPr>
          <p:cNvPr id="39" name="TextBox 38"/>
          <p:cNvSpPr txBox="1"/>
          <p:nvPr/>
        </p:nvSpPr>
        <p:spPr>
          <a:xfrm>
            <a:off x="3635199" y="5437417"/>
            <a:ext cx="522900" cy="369332"/>
          </a:xfrm>
          <a:prstGeom prst="rect">
            <a:avLst/>
          </a:prstGeom>
          <a:noFill/>
        </p:spPr>
        <p:txBody>
          <a:bodyPr wrap="none" rtlCol="0">
            <a:spAutoFit/>
          </a:bodyPr>
          <a:lstStyle/>
          <a:p>
            <a:r>
              <a:rPr lang="en-IN" dirty="0" smtClean="0"/>
              <a:t>F=0</a:t>
            </a:r>
            <a:endParaRPr lang="en-US" dirty="0"/>
          </a:p>
        </p:txBody>
      </p:sp>
      <p:sp>
        <p:nvSpPr>
          <p:cNvPr id="40" name="TextBox 39"/>
          <p:cNvSpPr txBox="1"/>
          <p:nvPr/>
        </p:nvSpPr>
        <p:spPr>
          <a:xfrm>
            <a:off x="1981746" y="5363019"/>
            <a:ext cx="522900" cy="369332"/>
          </a:xfrm>
          <a:prstGeom prst="rect">
            <a:avLst/>
          </a:prstGeom>
          <a:noFill/>
        </p:spPr>
        <p:txBody>
          <a:bodyPr wrap="none" rtlCol="0">
            <a:spAutoFit/>
          </a:bodyPr>
          <a:lstStyle/>
          <a:p>
            <a:r>
              <a:rPr lang="en-IN" dirty="0" smtClean="0"/>
              <a:t>F=0</a:t>
            </a:r>
            <a:endParaRPr lang="en-US" dirty="0"/>
          </a:p>
        </p:txBody>
      </p:sp>
      <p:sp>
        <p:nvSpPr>
          <p:cNvPr id="41" name="TextBox 40"/>
          <p:cNvSpPr txBox="1"/>
          <p:nvPr/>
        </p:nvSpPr>
        <p:spPr>
          <a:xfrm>
            <a:off x="484094" y="497541"/>
            <a:ext cx="1948610" cy="1200329"/>
          </a:xfrm>
          <a:prstGeom prst="rect">
            <a:avLst/>
          </a:prstGeom>
          <a:noFill/>
        </p:spPr>
        <p:txBody>
          <a:bodyPr wrap="none" rtlCol="0">
            <a:spAutoFit/>
          </a:bodyPr>
          <a:lstStyle/>
          <a:p>
            <a:r>
              <a:rPr lang="en-IN" dirty="0" smtClean="0"/>
              <a:t>Assume 1 </a:t>
            </a:r>
            <a:r>
              <a:rPr lang="en-IN" dirty="0" err="1" smtClean="0"/>
              <a:t>alu</a:t>
            </a:r>
            <a:endParaRPr lang="en-IN" dirty="0" smtClean="0"/>
          </a:p>
          <a:p>
            <a:r>
              <a:rPr lang="en-IN" dirty="0" smtClean="0"/>
              <a:t>Instruction 5 and 4</a:t>
            </a:r>
          </a:p>
          <a:p>
            <a:r>
              <a:rPr lang="en-IN" dirty="0" smtClean="0"/>
              <a:t>Has a larger delay</a:t>
            </a:r>
          </a:p>
          <a:p>
            <a:r>
              <a:rPr lang="en-IN" dirty="0" smtClean="0"/>
              <a:t>same</a:t>
            </a:r>
          </a:p>
        </p:txBody>
      </p:sp>
      <p:sp>
        <p:nvSpPr>
          <p:cNvPr id="42" name="TextBox 41"/>
          <p:cNvSpPr txBox="1"/>
          <p:nvPr/>
        </p:nvSpPr>
        <p:spPr>
          <a:xfrm>
            <a:off x="7639975" y="4357423"/>
            <a:ext cx="1339597" cy="369332"/>
          </a:xfrm>
          <a:prstGeom prst="rect">
            <a:avLst/>
          </a:prstGeom>
          <a:noFill/>
        </p:spPr>
        <p:txBody>
          <a:bodyPr wrap="none" rtlCol="0">
            <a:spAutoFit/>
          </a:bodyPr>
          <a:lstStyle/>
          <a:p>
            <a:r>
              <a:rPr lang="en-IN" dirty="0" smtClean="0"/>
              <a:t>Ready: 1,2,4</a:t>
            </a:r>
            <a:endParaRPr lang="en-US" dirty="0"/>
          </a:p>
        </p:txBody>
      </p:sp>
      <p:sp>
        <p:nvSpPr>
          <p:cNvPr id="45" name="TextBox 44"/>
          <p:cNvSpPr txBox="1"/>
          <p:nvPr/>
        </p:nvSpPr>
        <p:spPr>
          <a:xfrm>
            <a:off x="5032087" y="3146524"/>
            <a:ext cx="301686" cy="369332"/>
          </a:xfrm>
          <a:prstGeom prst="rect">
            <a:avLst/>
          </a:prstGeom>
          <a:noFill/>
        </p:spPr>
        <p:txBody>
          <a:bodyPr wrap="none" rtlCol="0">
            <a:spAutoFit/>
          </a:bodyPr>
          <a:lstStyle/>
          <a:p>
            <a:r>
              <a:rPr lang="en-IN" dirty="0" smtClean="0"/>
              <a:t>2</a:t>
            </a:r>
            <a:endParaRPr lang="en-US" dirty="0"/>
          </a:p>
        </p:txBody>
      </p:sp>
      <p:sp>
        <p:nvSpPr>
          <p:cNvPr id="47" name="TextBox 46"/>
          <p:cNvSpPr txBox="1"/>
          <p:nvPr/>
        </p:nvSpPr>
        <p:spPr>
          <a:xfrm>
            <a:off x="2731588" y="4159593"/>
            <a:ext cx="301686" cy="369332"/>
          </a:xfrm>
          <a:prstGeom prst="rect">
            <a:avLst/>
          </a:prstGeom>
          <a:noFill/>
        </p:spPr>
        <p:txBody>
          <a:bodyPr wrap="none" rtlCol="0">
            <a:spAutoFit/>
          </a:bodyPr>
          <a:lstStyle/>
          <a:p>
            <a:r>
              <a:rPr lang="en-IN" dirty="0" smtClean="0"/>
              <a:t>2</a:t>
            </a:r>
            <a:endParaRPr lang="en-US" dirty="0"/>
          </a:p>
        </p:txBody>
      </p:sp>
      <p:sp>
        <p:nvSpPr>
          <p:cNvPr id="54" name="TextBox 53"/>
          <p:cNvSpPr txBox="1"/>
          <p:nvPr/>
        </p:nvSpPr>
        <p:spPr>
          <a:xfrm>
            <a:off x="3745806" y="4133841"/>
            <a:ext cx="301686" cy="369332"/>
          </a:xfrm>
          <a:prstGeom prst="rect">
            <a:avLst/>
          </a:prstGeom>
          <a:noFill/>
        </p:spPr>
        <p:txBody>
          <a:bodyPr wrap="none" rtlCol="0">
            <a:spAutoFit/>
          </a:bodyPr>
          <a:lstStyle/>
          <a:p>
            <a:r>
              <a:rPr lang="en-IN" dirty="0" smtClean="0"/>
              <a:t>2</a:t>
            </a:r>
            <a:endParaRPr lang="en-US" dirty="0"/>
          </a:p>
        </p:txBody>
      </p:sp>
      <p:sp>
        <p:nvSpPr>
          <p:cNvPr id="55" name="TextBox 54"/>
          <p:cNvSpPr txBox="1"/>
          <p:nvPr/>
        </p:nvSpPr>
        <p:spPr>
          <a:xfrm>
            <a:off x="7749379" y="5024370"/>
            <a:ext cx="901081" cy="369332"/>
          </a:xfrm>
          <a:prstGeom prst="rect">
            <a:avLst/>
          </a:prstGeom>
          <a:noFill/>
        </p:spPr>
        <p:txBody>
          <a:bodyPr wrap="none" rtlCol="0">
            <a:spAutoFit/>
          </a:bodyPr>
          <a:lstStyle/>
          <a:p>
            <a:r>
              <a:rPr lang="en-IN" dirty="0" smtClean="0"/>
              <a:t>ALU</a:t>
            </a:r>
            <a:r>
              <a:rPr lang="en-US" dirty="0" smtClean="0"/>
              <a:t> a:5</a:t>
            </a:r>
            <a:endParaRPr lang="en-IN" dirty="0" smtClean="0"/>
          </a:p>
        </p:txBody>
      </p:sp>
    </p:spTree>
    <p:extLst>
      <p:ext uri="{BB962C8B-B14F-4D97-AF65-F5344CB8AC3E}">
        <p14:creationId xmlns:p14="http://schemas.microsoft.com/office/powerpoint/2010/main" val="41838533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9271" y="35466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US" dirty="0"/>
          </a:p>
        </p:txBody>
      </p:sp>
      <p:sp>
        <p:nvSpPr>
          <p:cNvPr id="5" name="Oval 4"/>
          <p:cNvSpPr/>
          <p:nvPr/>
        </p:nvSpPr>
        <p:spPr>
          <a:xfrm>
            <a:off x="516409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US" dirty="0"/>
          </a:p>
        </p:txBody>
      </p:sp>
      <p:sp>
        <p:nvSpPr>
          <p:cNvPr id="6" name="Oval 5"/>
          <p:cNvSpPr/>
          <p:nvPr/>
        </p:nvSpPr>
        <p:spPr>
          <a:xfrm>
            <a:off x="2896432" y="3514167"/>
            <a:ext cx="710191" cy="4437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US" dirty="0"/>
          </a:p>
        </p:txBody>
      </p:sp>
      <p:sp>
        <p:nvSpPr>
          <p:cNvPr id="7" name="Oval 6"/>
          <p:cNvSpPr/>
          <p:nvPr/>
        </p:nvSpPr>
        <p:spPr>
          <a:xfrm>
            <a:off x="3151095" y="634252"/>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8" name="Oval 7"/>
          <p:cNvSpPr/>
          <p:nvPr/>
        </p:nvSpPr>
        <p:spPr>
          <a:xfrm>
            <a:off x="3151095"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9" name="Oval 8"/>
          <p:cNvSpPr/>
          <p:nvPr/>
        </p:nvSpPr>
        <p:spPr>
          <a:xfrm>
            <a:off x="4935071" y="634252"/>
            <a:ext cx="685800" cy="432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Oval 9"/>
          <p:cNvSpPr/>
          <p:nvPr/>
        </p:nvSpPr>
        <p:spPr>
          <a:xfrm>
            <a:off x="4935071"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cxnSp>
        <p:nvCxnSpPr>
          <p:cNvPr id="14" name="Straight Arrow Connector 13"/>
          <p:cNvCxnSpPr>
            <a:stCxn id="7" idx="4"/>
            <a:endCxn id="8" idx="0"/>
          </p:cNvCxnSpPr>
          <p:nvPr/>
        </p:nvCxnSpPr>
        <p:spPr>
          <a:xfrm>
            <a:off x="3493995" y="1078005"/>
            <a:ext cx="0" cy="141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4" idx="1"/>
          </p:cNvCxnSpPr>
          <p:nvPr/>
        </p:nvCxnSpPr>
        <p:spPr>
          <a:xfrm>
            <a:off x="3736462" y="2870954"/>
            <a:ext cx="613242" cy="74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 idx="7"/>
          </p:cNvCxnSpPr>
          <p:nvPr/>
        </p:nvCxnSpPr>
        <p:spPr>
          <a:xfrm flipH="1">
            <a:off x="4834638" y="2935940"/>
            <a:ext cx="443333" cy="67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4349704" y="3925427"/>
            <a:ext cx="0" cy="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5" idx="0"/>
          </p:cNvCxnSpPr>
          <p:nvPr/>
        </p:nvCxnSpPr>
        <p:spPr>
          <a:xfrm>
            <a:off x="4834638" y="3925427"/>
            <a:ext cx="672353" cy="6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9759" y="735892"/>
            <a:ext cx="559769" cy="369332"/>
          </a:xfrm>
          <a:prstGeom prst="rect">
            <a:avLst/>
          </a:prstGeom>
          <a:noFill/>
        </p:spPr>
        <p:txBody>
          <a:bodyPr wrap="none" rtlCol="0">
            <a:spAutoFit/>
          </a:bodyPr>
          <a:lstStyle/>
          <a:p>
            <a:r>
              <a:rPr lang="en-IN" dirty="0" smtClean="0"/>
              <a:t>D=0</a:t>
            </a:r>
            <a:endParaRPr lang="en-US" dirty="0"/>
          </a:p>
        </p:txBody>
      </p:sp>
      <p:sp>
        <p:nvSpPr>
          <p:cNvPr id="31" name="TextBox 30"/>
          <p:cNvSpPr txBox="1"/>
          <p:nvPr/>
        </p:nvSpPr>
        <p:spPr>
          <a:xfrm>
            <a:off x="2615716" y="735892"/>
            <a:ext cx="559769" cy="369332"/>
          </a:xfrm>
          <a:prstGeom prst="rect">
            <a:avLst/>
          </a:prstGeom>
          <a:noFill/>
        </p:spPr>
        <p:txBody>
          <a:bodyPr wrap="none" rtlCol="0">
            <a:spAutoFit/>
          </a:bodyPr>
          <a:lstStyle/>
          <a:p>
            <a:r>
              <a:rPr lang="en-IN" dirty="0" smtClean="0"/>
              <a:t>D=3</a:t>
            </a:r>
            <a:endParaRPr lang="en-US" dirty="0"/>
          </a:p>
        </p:txBody>
      </p:sp>
      <p:sp>
        <p:nvSpPr>
          <p:cNvPr id="32" name="TextBox 31"/>
          <p:cNvSpPr txBox="1"/>
          <p:nvPr/>
        </p:nvSpPr>
        <p:spPr>
          <a:xfrm>
            <a:off x="5659760" y="5033913"/>
            <a:ext cx="559769" cy="369332"/>
          </a:xfrm>
          <a:prstGeom prst="rect">
            <a:avLst/>
          </a:prstGeom>
          <a:noFill/>
        </p:spPr>
        <p:txBody>
          <a:bodyPr wrap="none" rtlCol="0">
            <a:spAutoFit/>
          </a:bodyPr>
          <a:lstStyle/>
          <a:p>
            <a:r>
              <a:rPr lang="en-IN" dirty="0" smtClean="0"/>
              <a:t>D=0</a:t>
            </a:r>
            <a:endParaRPr lang="en-US" dirty="0"/>
          </a:p>
        </p:txBody>
      </p:sp>
      <p:sp>
        <p:nvSpPr>
          <p:cNvPr id="33" name="TextBox 32"/>
          <p:cNvSpPr txBox="1"/>
          <p:nvPr/>
        </p:nvSpPr>
        <p:spPr>
          <a:xfrm>
            <a:off x="1958324" y="5044887"/>
            <a:ext cx="559769" cy="369332"/>
          </a:xfrm>
          <a:prstGeom prst="rect">
            <a:avLst/>
          </a:prstGeom>
          <a:noFill/>
        </p:spPr>
        <p:txBody>
          <a:bodyPr wrap="none" rtlCol="0">
            <a:spAutoFit/>
          </a:bodyPr>
          <a:lstStyle/>
          <a:p>
            <a:r>
              <a:rPr lang="en-IN" dirty="0" smtClean="0"/>
              <a:t>D=0</a:t>
            </a:r>
            <a:endParaRPr lang="en-US" dirty="0"/>
          </a:p>
        </p:txBody>
      </p:sp>
      <p:sp>
        <p:nvSpPr>
          <p:cNvPr id="43" name="Oval 42"/>
          <p:cNvSpPr/>
          <p:nvPr/>
        </p:nvSpPr>
        <p:spPr>
          <a:xfrm>
            <a:off x="1978915" y="45901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US" dirty="0"/>
          </a:p>
        </p:txBody>
      </p:sp>
      <p:sp>
        <p:nvSpPr>
          <p:cNvPr id="44" name="Oval 43"/>
          <p:cNvSpPr/>
          <p:nvPr/>
        </p:nvSpPr>
        <p:spPr>
          <a:xfrm>
            <a:off x="342488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US" dirty="0"/>
          </a:p>
        </p:txBody>
      </p:sp>
      <p:cxnSp>
        <p:nvCxnSpPr>
          <p:cNvPr id="46" name="Straight Arrow Connector 45"/>
          <p:cNvCxnSpPr>
            <a:stCxn id="6" idx="3"/>
            <a:endCxn id="43" idx="0"/>
          </p:cNvCxnSpPr>
          <p:nvPr/>
        </p:nvCxnSpPr>
        <p:spPr>
          <a:xfrm flipH="1">
            <a:off x="2321815" y="3892934"/>
            <a:ext cx="678622" cy="6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5"/>
            <a:endCxn id="44" idx="0"/>
          </p:cNvCxnSpPr>
          <p:nvPr/>
        </p:nvCxnSpPr>
        <p:spPr>
          <a:xfrm>
            <a:off x="3502618" y="3892934"/>
            <a:ext cx="265163" cy="70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5715" y="2481213"/>
            <a:ext cx="559769" cy="369332"/>
          </a:xfrm>
          <a:prstGeom prst="rect">
            <a:avLst/>
          </a:prstGeom>
          <a:noFill/>
        </p:spPr>
        <p:txBody>
          <a:bodyPr wrap="none" rtlCol="0">
            <a:spAutoFit/>
          </a:bodyPr>
          <a:lstStyle/>
          <a:p>
            <a:r>
              <a:rPr lang="en-IN" dirty="0" smtClean="0"/>
              <a:t>D=2</a:t>
            </a:r>
            <a:endParaRPr lang="en-US" dirty="0"/>
          </a:p>
        </p:txBody>
      </p:sp>
      <p:sp>
        <p:nvSpPr>
          <p:cNvPr id="50" name="TextBox 49"/>
          <p:cNvSpPr txBox="1"/>
          <p:nvPr/>
        </p:nvSpPr>
        <p:spPr>
          <a:xfrm>
            <a:off x="5721304" y="2529397"/>
            <a:ext cx="559769" cy="369332"/>
          </a:xfrm>
          <a:prstGeom prst="rect">
            <a:avLst/>
          </a:prstGeom>
          <a:noFill/>
        </p:spPr>
        <p:txBody>
          <a:bodyPr wrap="none" rtlCol="0">
            <a:spAutoFit/>
          </a:bodyPr>
          <a:lstStyle/>
          <a:p>
            <a:r>
              <a:rPr lang="en-IN" dirty="0" smtClean="0"/>
              <a:t>D=2</a:t>
            </a:r>
            <a:endParaRPr lang="en-US" dirty="0"/>
          </a:p>
        </p:txBody>
      </p:sp>
      <p:sp>
        <p:nvSpPr>
          <p:cNvPr id="51" name="TextBox 50"/>
          <p:cNvSpPr txBox="1"/>
          <p:nvPr/>
        </p:nvSpPr>
        <p:spPr>
          <a:xfrm>
            <a:off x="4992352" y="3583870"/>
            <a:ext cx="559769" cy="369332"/>
          </a:xfrm>
          <a:prstGeom prst="rect">
            <a:avLst/>
          </a:prstGeom>
          <a:noFill/>
        </p:spPr>
        <p:txBody>
          <a:bodyPr wrap="none" rtlCol="0">
            <a:spAutoFit/>
          </a:bodyPr>
          <a:lstStyle/>
          <a:p>
            <a:r>
              <a:rPr lang="en-IN" dirty="0" smtClean="0"/>
              <a:t>D=1</a:t>
            </a:r>
            <a:endParaRPr lang="en-US" dirty="0"/>
          </a:p>
        </p:txBody>
      </p:sp>
      <p:sp>
        <p:nvSpPr>
          <p:cNvPr id="52" name="TextBox 51"/>
          <p:cNvSpPr txBox="1"/>
          <p:nvPr/>
        </p:nvSpPr>
        <p:spPr>
          <a:xfrm>
            <a:off x="2347606" y="3399204"/>
            <a:ext cx="559769" cy="369332"/>
          </a:xfrm>
          <a:prstGeom prst="rect">
            <a:avLst/>
          </a:prstGeom>
          <a:noFill/>
        </p:spPr>
        <p:txBody>
          <a:bodyPr wrap="none" rtlCol="0">
            <a:spAutoFit/>
          </a:bodyPr>
          <a:lstStyle/>
          <a:p>
            <a:r>
              <a:rPr lang="en-IN" dirty="0" smtClean="0"/>
              <a:t>D=2</a:t>
            </a:r>
            <a:endParaRPr lang="en-US" dirty="0"/>
          </a:p>
        </p:txBody>
      </p:sp>
      <p:sp>
        <p:nvSpPr>
          <p:cNvPr id="53" name="TextBox 52"/>
          <p:cNvSpPr txBox="1"/>
          <p:nvPr/>
        </p:nvSpPr>
        <p:spPr>
          <a:xfrm>
            <a:off x="3610502" y="5142848"/>
            <a:ext cx="785708" cy="369332"/>
          </a:xfrm>
          <a:prstGeom prst="rect">
            <a:avLst/>
          </a:prstGeom>
          <a:noFill/>
        </p:spPr>
        <p:txBody>
          <a:bodyPr wrap="square" rtlCol="0">
            <a:spAutoFit/>
          </a:bodyPr>
          <a:lstStyle/>
          <a:p>
            <a:r>
              <a:rPr lang="en-IN" dirty="0" smtClean="0"/>
              <a:t>D=0</a:t>
            </a:r>
            <a:endParaRPr lang="en-US" dirty="0"/>
          </a:p>
        </p:txBody>
      </p:sp>
      <p:sp>
        <p:nvSpPr>
          <p:cNvPr id="27" name="TextBox 26"/>
          <p:cNvSpPr txBox="1"/>
          <p:nvPr/>
        </p:nvSpPr>
        <p:spPr>
          <a:xfrm>
            <a:off x="2618526" y="994979"/>
            <a:ext cx="522900" cy="369332"/>
          </a:xfrm>
          <a:prstGeom prst="rect">
            <a:avLst/>
          </a:prstGeom>
          <a:noFill/>
        </p:spPr>
        <p:txBody>
          <a:bodyPr wrap="none" rtlCol="0">
            <a:spAutoFit/>
          </a:bodyPr>
          <a:lstStyle/>
          <a:p>
            <a:r>
              <a:rPr lang="en-IN" dirty="0" smtClean="0"/>
              <a:t>F=1</a:t>
            </a:r>
            <a:endParaRPr lang="en-US" dirty="0"/>
          </a:p>
        </p:txBody>
      </p:sp>
      <p:sp>
        <p:nvSpPr>
          <p:cNvPr id="30" name="TextBox 29"/>
          <p:cNvSpPr txBox="1"/>
          <p:nvPr/>
        </p:nvSpPr>
        <p:spPr>
          <a:xfrm>
            <a:off x="5696628" y="994979"/>
            <a:ext cx="522900" cy="369332"/>
          </a:xfrm>
          <a:prstGeom prst="rect">
            <a:avLst/>
          </a:prstGeom>
          <a:noFill/>
        </p:spPr>
        <p:txBody>
          <a:bodyPr wrap="none" rtlCol="0">
            <a:spAutoFit/>
          </a:bodyPr>
          <a:lstStyle/>
          <a:p>
            <a:r>
              <a:rPr lang="en-IN" dirty="0" smtClean="0"/>
              <a:t>F=0</a:t>
            </a:r>
            <a:endParaRPr lang="en-US" dirty="0"/>
          </a:p>
        </p:txBody>
      </p:sp>
      <p:sp>
        <p:nvSpPr>
          <p:cNvPr id="34" name="TextBox 33"/>
          <p:cNvSpPr txBox="1"/>
          <p:nvPr/>
        </p:nvSpPr>
        <p:spPr>
          <a:xfrm>
            <a:off x="2638286" y="2719795"/>
            <a:ext cx="522900" cy="369332"/>
          </a:xfrm>
          <a:prstGeom prst="rect">
            <a:avLst/>
          </a:prstGeom>
          <a:noFill/>
        </p:spPr>
        <p:txBody>
          <a:bodyPr wrap="none" rtlCol="0">
            <a:spAutoFit/>
          </a:bodyPr>
          <a:lstStyle/>
          <a:p>
            <a:r>
              <a:rPr lang="en-IN" dirty="0" smtClean="0"/>
              <a:t>F=1</a:t>
            </a:r>
            <a:endParaRPr lang="en-US" dirty="0"/>
          </a:p>
        </p:txBody>
      </p:sp>
      <p:sp>
        <p:nvSpPr>
          <p:cNvPr id="35" name="TextBox 34"/>
          <p:cNvSpPr txBox="1"/>
          <p:nvPr/>
        </p:nvSpPr>
        <p:spPr>
          <a:xfrm>
            <a:off x="5692289" y="2775490"/>
            <a:ext cx="617797" cy="369332"/>
          </a:xfrm>
          <a:prstGeom prst="rect">
            <a:avLst/>
          </a:prstGeom>
          <a:noFill/>
        </p:spPr>
        <p:txBody>
          <a:bodyPr wrap="square" rtlCol="0">
            <a:spAutoFit/>
          </a:bodyPr>
          <a:lstStyle/>
          <a:p>
            <a:r>
              <a:rPr lang="en-IN" dirty="0" smtClean="0"/>
              <a:t>F=1</a:t>
            </a:r>
            <a:endParaRPr lang="en-US" dirty="0"/>
          </a:p>
        </p:txBody>
      </p:sp>
      <p:sp>
        <p:nvSpPr>
          <p:cNvPr id="36" name="TextBox 35"/>
          <p:cNvSpPr txBox="1"/>
          <p:nvPr/>
        </p:nvSpPr>
        <p:spPr>
          <a:xfrm>
            <a:off x="2382362" y="3605344"/>
            <a:ext cx="522900" cy="369332"/>
          </a:xfrm>
          <a:prstGeom prst="rect">
            <a:avLst/>
          </a:prstGeom>
          <a:noFill/>
        </p:spPr>
        <p:txBody>
          <a:bodyPr wrap="none" rtlCol="0">
            <a:spAutoFit/>
          </a:bodyPr>
          <a:lstStyle/>
          <a:p>
            <a:r>
              <a:rPr lang="en-IN" dirty="0" smtClean="0"/>
              <a:t>F=2</a:t>
            </a:r>
            <a:endParaRPr lang="en-US" dirty="0"/>
          </a:p>
        </p:txBody>
      </p:sp>
      <p:sp>
        <p:nvSpPr>
          <p:cNvPr id="37" name="TextBox 36"/>
          <p:cNvSpPr txBox="1"/>
          <p:nvPr/>
        </p:nvSpPr>
        <p:spPr>
          <a:xfrm>
            <a:off x="5003074" y="3868852"/>
            <a:ext cx="617797" cy="369332"/>
          </a:xfrm>
          <a:prstGeom prst="rect">
            <a:avLst/>
          </a:prstGeom>
          <a:noFill/>
        </p:spPr>
        <p:txBody>
          <a:bodyPr wrap="square" rtlCol="0">
            <a:spAutoFit/>
          </a:bodyPr>
          <a:lstStyle/>
          <a:p>
            <a:r>
              <a:rPr lang="en-IN" dirty="0" smtClean="0"/>
              <a:t>F=1</a:t>
            </a:r>
            <a:endParaRPr lang="en-US" dirty="0"/>
          </a:p>
        </p:txBody>
      </p:sp>
      <p:sp>
        <p:nvSpPr>
          <p:cNvPr id="38" name="TextBox 37"/>
          <p:cNvSpPr txBox="1"/>
          <p:nvPr/>
        </p:nvSpPr>
        <p:spPr>
          <a:xfrm>
            <a:off x="5692289" y="5403245"/>
            <a:ext cx="522900" cy="369332"/>
          </a:xfrm>
          <a:prstGeom prst="rect">
            <a:avLst/>
          </a:prstGeom>
          <a:noFill/>
        </p:spPr>
        <p:txBody>
          <a:bodyPr wrap="none" rtlCol="0">
            <a:spAutoFit/>
          </a:bodyPr>
          <a:lstStyle/>
          <a:p>
            <a:r>
              <a:rPr lang="en-IN" dirty="0" smtClean="0"/>
              <a:t>F=0</a:t>
            </a:r>
            <a:endParaRPr lang="en-US" dirty="0"/>
          </a:p>
        </p:txBody>
      </p:sp>
      <p:sp>
        <p:nvSpPr>
          <p:cNvPr id="39" name="TextBox 38"/>
          <p:cNvSpPr txBox="1"/>
          <p:nvPr/>
        </p:nvSpPr>
        <p:spPr>
          <a:xfrm>
            <a:off x="3635199" y="5437417"/>
            <a:ext cx="522900" cy="369332"/>
          </a:xfrm>
          <a:prstGeom prst="rect">
            <a:avLst/>
          </a:prstGeom>
          <a:noFill/>
        </p:spPr>
        <p:txBody>
          <a:bodyPr wrap="none" rtlCol="0">
            <a:spAutoFit/>
          </a:bodyPr>
          <a:lstStyle/>
          <a:p>
            <a:r>
              <a:rPr lang="en-IN" dirty="0" smtClean="0"/>
              <a:t>F=0</a:t>
            </a:r>
            <a:endParaRPr lang="en-US" dirty="0"/>
          </a:p>
        </p:txBody>
      </p:sp>
      <p:sp>
        <p:nvSpPr>
          <p:cNvPr id="40" name="TextBox 39"/>
          <p:cNvSpPr txBox="1"/>
          <p:nvPr/>
        </p:nvSpPr>
        <p:spPr>
          <a:xfrm>
            <a:off x="1981746" y="5363019"/>
            <a:ext cx="522900" cy="369332"/>
          </a:xfrm>
          <a:prstGeom prst="rect">
            <a:avLst/>
          </a:prstGeom>
          <a:noFill/>
        </p:spPr>
        <p:txBody>
          <a:bodyPr wrap="none" rtlCol="0">
            <a:spAutoFit/>
          </a:bodyPr>
          <a:lstStyle/>
          <a:p>
            <a:r>
              <a:rPr lang="en-IN" dirty="0" smtClean="0"/>
              <a:t>F=0</a:t>
            </a:r>
            <a:endParaRPr lang="en-US" dirty="0"/>
          </a:p>
        </p:txBody>
      </p:sp>
      <p:sp>
        <p:nvSpPr>
          <p:cNvPr id="41" name="TextBox 40"/>
          <p:cNvSpPr txBox="1"/>
          <p:nvPr/>
        </p:nvSpPr>
        <p:spPr>
          <a:xfrm>
            <a:off x="484094" y="497541"/>
            <a:ext cx="1948610" cy="1200329"/>
          </a:xfrm>
          <a:prstGeom prst="rect">
            <a:avLst/>
          </a:prstGeom>
          <a:noFill/>
        </p:spPr>
        <p:txBody>
          <a:bodyPr wrap="none" rtlCol="0">
            <a:spAutoFit/>
          </a:bodyPr>
          <a:lstStyle/>
          <a:p>
            <a:r>
              <a:rPr lang="en-IN" dirty="0" smtClean="0"/>
              <a:t>Assume 1 </a:t>
            </a:r>
            <a:r>
              <a:rPr lang="en-IN" dirty="0" err="1" smtClean="0"/>
              <a:t>alu</a:t>
            </a:r>
            <a:endParaRPr lang="en-IN" dirty="0" smtClean="0"/>
          </a:p>
          <a:p>
            <a:r>
              <a:rPr lang="en-IN" dirty="0" smtClean="0"/>
              <a:t>Instruction 5 and 4</a:t>
            </a:r>
          </a:p>
          <a:p>
            <a:r>
              <a:rPr lang="en-IN" dirty="0" smtClean="0"/>
              <a:t>Has a larger delay</a:t>
            </a:r>
          </a:p>
          <a:p>
            <a:r>
              <a:rPr lang="en-IN" dirty="0" smtClean="0"/>
              <a:t>same</a:t>
            </a:r>
          </a:p>
        </p:txBody>
      </p:sp>
      <p:sp>
        <p:nvSpPr>
          <p:cNvPr id="42" name="TextBox 41"/>
          <p:cNvSpPr txBox="1"/>
          <p:nvPr/>
        </p:nvSpPr>
        <p:spPr>
          <a:xfrm>
            <a:off x="7639975" y="4357423"/>
            <a:ext cx="1164871" cy="369332"/>
          </a:xfrm>
          <a:prstGeom prst="rect">
            <a:avLst/>
          </a:prstGeom>
          <a:noFill/>
        </p:spPr>
        <p:txBody>
          <a:bodyPr wrap="none" rtlCol="0">
            <a:spAutoFit/>
          </a:bodyPr>
          <a:lstStyle/>
          <a:p>
            <a:r>
              <a:rPr lang="en-IN" dirty="0" smtClean="0"/>
              <a:t>Ready: 1,2</a:t>
            </a:r>
            <a:endParaRPr lang="en-US" dirty="0"/>
          </a:p>
        </p:txBody>
      </p:sp>
      <p:sp>
        <p:nvSpPr>
          <p:cNvPr id="45" name="TextBox 44"/>
          <p:cNvSpPr txBox="1"/>
          <p:nvPr/>
        </p:nvSpPr>
        <p:spPr>
          <a:xfrm>
            <a:off x="5032087" y="3146524"/>
            <a:ext cx="301686" cy="369332"/>
          </a:xfrm>
          <a:prstGeom prst="rect">
            <a:avLst/>
          </a:prstGeom>
          <a:noFill/>
        </p:spPr>
        <p:txBody>
          <a:bodyPr wrap="none" rtlCol="0">
            <a:spAutoFit/>
          </a:bodyPr>
          <a:lstStyle/>
          <a:p>
            <a:r>
              <a:rPr lang="en-IN" dirty="0" smtClean="0"/>
              <a:t>2</a:t>
            </a:r>
            <a:endParaRPr lang="en-US" dirty="0"/>
          </a:p>
        </p:txBody>
      </p:sp>
      <p:sp>
        <p:nvSpPr>
          <p:cNvPr id="47" name="TextBox 46"/>
          <p:cNvSpPr txBox="1"/>
          <p:nvPr/>
        </p:nvSpPr>
        <p:spPr>
          <a:xfrm>
            <a:off x="2731588" y="4159593"/>
            <a:ext cx="301686" cy="369332"/>
          </a:xfrm>
          <a:prstGeom prst="rect">
            <a:avLst/>
          </a:prstGeom>
          <a:noFill/>
        </p:spPr>
        <p:txBody>
          <a:bodyPr wrap="none" rtlCol="0">
            <a:spAutoFit/>
          </a:bodyPr>
          <a:lstStyle/>
          <a:p>
            <a:r>
              <a:rPr lang="en-IN" dirty="0" smtClean="0"/>
              <a:t>2</a:t>
            </a:r>
            <a:endParaRPr lang="en-US" dirty="0"/>
          </a:p>
        </p:txBody>
      </p:sp>
      <p:sp>
        <p:nvSpPr>
          <p:cNvPr id="54" name="TextBox 53"/>
          <p:cNvSpPr txBox="1"/>
          <p:nvPr/>
        </p:nvSpPr>
        <p:spPr>
          <a:xfrm>
            <a:off x="3745806" y="4133841"/>
            <a:ext cx="301686" cy="369332"/>
          </a:xfrm>
          <a:prstGeom prst="rect">
            <a:avLst/>
          </a:prstGeom>
          <a:noFill/>
        </p:spPr>
        <p:txBody>
          <a:bodyPr wrap="none" rtlCol="0">
            <a:spAutoFit/>
          </a:bodyPr>
          <a:lstStyle/>
          <a:p>
            <a:r>
              <a:rPr lang="en-IN" dirty="0" smtClean="0"/>
              <a:t>2</a:t>
            </a:r>
            <a:endParaRPr lang="en-US" dirty="0"/>
          </a:p>
        </p:txBody>
      </p:sp>
      <p:sp>
        <p:nvSpPr>
          <p:cNvPr id="55" name="TextBox 54"/>
          <p:cNvSpPr txBox="1"/>
          <p:nvPr/>
        </p:nvSpPr>
        <p:spPr>
          <a:xfrm>
            <a:off x="7749379" y="5024370"/>
            <a:ext cx="1075807" cy="369332"/>
          </a:xfrm>
          <a:prstGeom prst="rect">
            <a:avLst/>
          </a:prstGeom>
          <a:noFill/>
        </p:spPr>
        <p:txBody>
          <a:bodyPr wrap="none" rtlCol="0">
            <a:spAutoFit/>
          </a:bodyPr>
          <a:lstStyle/>
          <a:p>
            <a:r>
              <a:rPr lang="en-IN" dirty="0" smtClean="0"/>
              <a:t>ALU</a:t>
            </a:r>
            <a:r>
              <a:rPr lang="en-US" dirty="0" smtClean="0"/>
              <a:t> a:5,4</a:t>
            </a:r>
            <a:endParaRPr lang="en-IN" dirty="0" smtClean="0"/>
          </a:p>
        </p:txBody>
      </p:sp>
    </p:spTree>
    <p:extLst>
      <p:ext uri="{BB962C8B-B14F-4D97-AF65-F5344CB8AC3E}">
        <p14:creationId xmlns:p14="http://schemas.microsoft.com/office/powerpoint/2010/main" val="2207695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9271" y="35466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US" dirty="0"/>
          </a:p>
        </p:txBody>
      </p:sp>
      <p:sp>
        <p:nvSpPr>
          <p:cNvPr id="5" name="Oval 4"/>
          <p:cNvSpPr/>
          <p:nvPr/>
        </p:nvSpPr>
        <p:spPr>
          <a:xfrm>
            <a:off x="516409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US" dirty="0"/>
          </a:p>
        </p:txBody>
      </p:sp>
      <p:sp>
        <p:nvSpPr>
          <p:cNvPr id="6" name="Oval 5"/>
          <p:cNvSpPr/>
          <p:nvPr/>
        </p:nvSpPr>
        <p:spPr>
          <a:xfrm>
            <a:off x="2896432" y="3514167"/>
            <a:ext cx="710191"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US" dirty="0"/>
          </a:p>
        </p:txBody>
      </p:sp>
      <p:sp>
        <p:nvSpPr>
          <p:cNvPr id="7" name="Oval 6"/>
          <p:cNvSpPr/>
          <p:nvPr/>
        </p:nvSpPr>
        <p:spPr>
          <a:xfrm>
            <a:off x="3151095" y="634252"/>
            <a:ext cx="685800" cy="4437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8" name="Oval 7"/>
          <p:cNvSpPr/>
          <p:nvPr/>
        </p:nvSpPr>
        <p:spPr>
          <a:xfrm>
            <a:off x="3151095" y="2492187"/>
            <a:ext cx="685800" cy="443753"/>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9" name="Oval 8"/>
          <p:cNvSpPr/>
          <p:nvPr/>
        </p:nvSpPr>
        <p:spPr>
          <a:xfrm>
            <a:off x="4935071" y="634252"/>
            <a:ext cx="685800" cy="432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Oval 9"/>
          <p:cNvSpPr/>
          <p:nvPr/>
        </p:nvSpPr>
        <p:spPr>
          <a:xfrm>
            <a:off x="4935071"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cxnSp>
        <p:nvCxnSpPr>
          <p:cNvPr id="14" name="Straight Arrow Connector 13"/>
          <p:cNvCxnSpPr>
            <a:stCxn id="7" idx="4"/>
            <a:endCxn id="8" idx="0"/>
          </p:cNvCxnSpPr>
          <p:nvPr/>
        </p:nvCxnSpPr>
        <p:spPr>
          <a:xfrm>
            <a:off x="3493995" y="1078005"/>
            <a:ext cx="0" cy="141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4" idx="1"/>
          </p:cNvCxnSpPr>
          <p:nvPr/>
        </p:nvCxnSpPr>
        <p:spPr>
          <a:xfrm>
            <a:off x="3736462" y="2870954"/>
            <a:ext cx="613242" cy="74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 idx="7"/>
          </p:cNvCxnSpPr>
          <p:nvPr/>
        </p:nvCxnSpPr>
        <p:spPr>
          <a:xfrm flipH="1">
            <a:off x="4834638" y="2935940"/>
            <a:ext cx="443333" cy="67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4349704" y="3925427"/>
            <a:ext cx="0" cy="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5" idx="0"/>
          </p:cNvCxnSpPr>
          <p:nvPr/>
        </p:nvCxnSpPr>
        <p:spPr>
          <a:xfrm>
            <a:off x="4834638" y="3925427"/>
            <a:ext cx="672353" cy="6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9759" y="735892"/>
            <a:ext cx="559769" cy="369332"/>
          </a:xfrm>
          <a:prstGeom prst="rect">
            <a:avLst/>
          </a:prstGeom>
          <a:noFill/>
        </p:spPr>
        <p:txBody>
          <a:bodyPr wrap="none" rtlCol="0">
            <a:spAutoFit/>
          </a:bodyPr>
          <a:lstStyle/>
          <a:p>
            <a:r>
              <a:rPr lang="en-IN" dirty="0" smtClean="0"/>
              <a:t>D=0</a:t>
            </a:r>
            <a:endParaRPr lang="en-US" dirty="0"/>
          </a:p>
        </p:txBody>
      </p:sp>
      <p:sp>
        <p:nvSpPr>
          <p:cNvPr id="31" name="TextBox 30"/>
          <p:cNvSpPr txBox="1"/>
          <p:nvPr/>
        </p:nvSpPr>
        <p:spPr>
          <a:xfrm>
            <a:off x="2615716" y="735892"/>
            <a:ext cx="559769" cy="369332"/>
          </a:xfrm>
          <a:prstGeom prst="rect">
            <a:avLst/>
          </a:prstGeom>
          <a:noFill/>
        </p:spPr>
        <p:txBody>
          <a:bodyPr wrap="none" rtlCol="0">
            <a:spAutoFit/>
          </a:bodyPr>
          <a:lstStyle/>
          <a:p>
            <a:r>
              <a:rPr lang="en-IN" dirty="0" smtClean="0"/>
              <a:t>D=3</a:t>
            </a:r>
            <a:endParaRPr lang="en-US" dirty="0"/>
          </a:p>
        </p:txBody>
      </p:sp>
      <p:sp>
        <p:nvSpPr>
          <p:cNvPr id="32" name="TextBox 31"/>
          <p:cNvSpPr txBox="1"/>
          <p:nvPr/>
        </p:nvSpPr>
        <p:spPr>
          <a:xfrm>
            <a:off x="5659760" y="5033913"/>
            <a:ext cx="559769" cy="369332"/>
          </a:xfrm>
          <a:prstGeom prst="rect">
            <a:avLst/>
          </a:prstGeom>
          <a:noFill/>
        </p:spPr>
        <p:txBody>
          <a:bodyPr wrap="none" rtlCol="0">
            <a:spAutoFit/>
          </a:bodyPr>
          <a:lstStyle/>
          <a:p>
            <a:r>
              <a:rPr lang="en-IN" dirty="0" smtClean="0"/>
              <a:t>D=0</a:t>
            </a:r>
            <a:endParaRPr lang="en-US" dirty="0"/>
          </a:p>
        </p:txBody>
      </p:sp>
      <p:sp>
        <p:nvSpPr>
          <p:cNvPr id="33" name="TextBox 32"/>
          <p:cNvSpPr txBox="1"/>
          <p:nvPr/>
        </p:nvSpPr>
        <p:spPr>
          <a:xfrm>
            <a:off x="1958324" y="5044887"/>
            <a:ext cx="559769" cy="369332"/>
          </a:xfrm>
          <a:prstGeom prst="rect">
            <a:avLst/>
          </a:prstGeom>
          <a:noFill/>
        </p:spPr>
        <p:txBody>
          <a:bodyPr wrap="none" rtlCol="0">
            <a:spAutoFit/>
          </a:bodyPr>
          <a:lstStyle/>
          <a:p>
            <a:r>
              <a:rPr lang="en-IN" dirty="0" smtClean="0"/>
              <a:t>D=0</a:t>
            </a:r>
            <a:endParaRPr lang="en-US" dirty="0"/>
          </a:p>
        </p:txBody>
      </p:sp>
      <p:sp>
        <p:nvSpPr>
          <p:cNvPr id="43" name="Oval 42"/>
          <p:cNvSpPr/>
          <p:nvPr/>
        </p:nvSpPr>
        <p:spPr>
          <a:xfrm>
            <a:off x="1978915" y="45901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US" dirty="0"/>
          </a:p>
        </p:txBody>
      </p:sp>
      <p:sp>
        <p:nvSpPr>
          <p:cNvPr id="44" name="Oval 43"/>
          <p:cNvSpPr/>
          <p:nvPr/>
        </p:nvSpPr>
        <p:spPr>
          <a:xfrm>
            <a:off x="342488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US" dirty="0"/>
          </a:p>
        </p:txBody>
      </p:sp>
      <p:cxnSp>
        <p:nvCxnSpPr>
          <p:cNvPr id="46" name="Straight Arrow Connector 45"/>
          <p:cNvCxnSpPr>
            <a:stCxn id="6" idx="3"/>
            <a:endCxn id="43" idx="0"/>
          </p:cNvCxnSpPr>
          <p:nvPr/>
        </p:nvCxnSpPr>
        <p:spPr>
          <a:xfrm flipH="1">
            <a:off x="2321815" y="3892934"/>
            <a:ext cx="678622" cy="6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5"/>
            <a:endCxn id="44" idx="0"/>
          </p:cNvCxnSpPr>
          <p:nvPr/>
        </p:nvCxnSpPr>
        <p:spPr>
          <a:xfrm>
            <a:off x="3502618" y="3892934"/>
            <a:ext cx="265163" cy="70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5715" y="2481213"/>
            <a:ext cx="559769" cy="369332"/>
          </a:xfrm>
          <a:prstGeom prst="rect">
            <a:avLst/>
          </a:prstGeom>
          <a:noFill/>
        </p:spPr>
        <p:txBody>
          <a:bodyPr wrap="none" rtlCol="0">
            <a:spAutoFit/>
          </a:bodyPr>
          <a:lstStyle/>
          <a:p>
            <a:r>
              <a:rPr lang="en-IN" dirty="0" smtClean="0"/>
              <a:t>D=2</a:t>
            </a:r>
            <a:endParaRPr lang="en-US" dirty="0"/>
          </a:p>
        </p:txBody>
      </p:sp>
      <p:sp>
        <p:nvSpPr>
          <p:cNvPr id="50" name="TextBox 49"/>
          <p:cNvSpPr txBox="1"/>
          <p:nvPr/>
        </p:nvSpPr>
        <p:spPr>
          <a:xfrm>
            <a:off x="5721304" y="2529397"/>
            <a:ext cx="559769" cy="369332"/>
          </a:xfrm>
          <a:prstGeom prst="rect">
            <a:avLst/>
          </a:prstGeom>
          <a:noFill/>
        </p:spPr>
        <p:txBody>
          <a:bodyPr wrap="none" rtlCol="0">
            <a:spAutoFit/>
          </a:bodyPr>
          <a:lstStyle/>
          <a:p>
            <a:r>
              <a:rPr lang="en-IN" dirty="0" smtClean="0"/>
              <a:t>D=2</a:t>
            </a:r>
            <a:endParaRPr lang="en-US" dirty="0"/>
          </a:p>
        </p:txBody>
      </p:sp>
      <p:sp>
        <p:nvSpPr>
          <p:cNvPr id="51" name="TextBox 50"/>
          <p:cNvSpPr txBox="1"/>
          <p:nvPr/>
        </p:nvSpPr>
        <p:spPr>
          <a:xfrm>
            <a:off x="4992352" y="3583870"/>
            <a:ext cx="559769" cy="369332"/>
          </a:xfrm>
          <a:prstGeom prst="rect">
            <a:avLst/>
          </a:prstGeom>
          <a:noFill/>
        </p:spPr>
        <p:txBody>
          <a:bodyPr wrap="none" rtlCol="0">
            <a:spAutoFit/>
          </a:bodyPr>
          <a:lstStyle/>
          <a:p>
            <a:r>
              <a:rPr lang="en-IN" dirty="0" smtClean="0"/>
              <a:t>D=1</a:t>
            </a:r>
            <a:endParaRPr lang="en-US" dirty="0"/>
          </a:p>
        </p:txBody>
      </p:sp>
      <p:sp>
        <p:nvSpPr>
          <p:cNvPr id="52" name="TextBox 51"/>
          <p:cNvSpPr txBox="1"/>
          <p:nvPr/>
        </p:nvSpPr>
        <p:spPr>
          <a:xfrm>
            <a:off x="2347606" y="3399204"/>
            <a:ext cx="559769" cy="369332"/>
          </a:xfrm>
          <a:prstGeom prst="rect">
            <a:avLst/>
          </a:prstGeom>
          <a:noFill/>
        </p:spPr>
        <p:txBody>
          <a:bodyPr wrap="none" rtlCol="0">
            <a:spAutoFit/>
          </a:bodyPr>
          <a:lstStyle/>
          <a:p>
            <a:r>
              <a:rPr lang="en-IN" dirty="0" smtClean="0"/>
              <a:t>D=2</a:t>
            </a:r>
            <a:endParaRPr lang="en-US" dirty="0"/>
          </a:p>
        </p:txBody>
      </p:sp>
      <p:sp>
        <p:nvSpPr>
          <p:cNvPr id="53" name="TextBox 52"/>
          <p:cNvSpPr txBox="1"/>
          <p:nvPr/>
        </p:nvSpPr>
        <p:spPr>
          <a:xfrm>
            <a:off x="3610502" y="5142848"/>
            <a:ext cx="785708" cy="369332"/>
          </a:xfrm>
          <a:prstGeom prst="rect">
            <a:avLst/>
          </a:prstGeom>
          <a:noFill/>
        </p:spPr>
        <p:txBody>
          <a:bodyPr wrap="square" rtlCol="0">
            <a:spAutoFit/>
          </a:bodyPr>
          <a:lstStyle/>
          <a:p>
            <a:r>
              <a:rPr lang="en-IN" dirty="0" smtClean="0"/>
              <a:t>D=0</a:t>
            </a:r>
            <a:endParaRPr lang="en-US" dirty="0"/>
          </a:p>
        </p:txBody>
      </p:sp>
      <p:sp>
        <p:nvSpPr>
          <p:cNvPr id="27" name="TextBox 26"/>
          <p:cNvSpPr txBox="1"/>
          <p:nvPr/>
        </p:nvSpPr>
        <p:spPr>
          <a:xfrm>
            <a:off x="2618526" y="994979"/>
            <a:ext cx="522900" cy="369332"/>
          </a:xfrm>
          <a:prstGeom prst="rect">
            <a:avLst/>
          </a:prstGeom>
          <a:noFill/>
        </p:spPr>
        <p:txBody>
          <a:bodyPr wrap="none" rtlCol="0">
            <a:spAutoFit/>
          </a:bodyPr>
          <a:lstStyle/>
          <a:p>
            <a:r>
              <a:rPr lang="en-IN" dirty="0" smtClean="0"/>
              <a:t>F=1</a:t>
            </a:r>
            <a:endParaRPr lang="en-US" dirty="0"/>
          </a:p>
        </p:txBody>
      </p:sp>
      <p:sp>
        <p:nvSpPr>
          <p:cNvPr id="30" name="TextBox 29"/>
          <p:cNvSpPr txBox="1"/>
          <p:nvPr/>
        </p:nvSpPr>
        <p:spPr>
          <a:xfrm>
            <a:off x="5696628" y="994979"/>
            <a:ext cx="522900" cy="369332"/>
          </a:xfrm>
          <a:prstGeom prst="rect">
            <a:avLst/>
          </a:prstGeom>
          <a:noFill/>
        </p:spPr>
        <p:txBody>
          <a:bodyPr wrap="none" rtlCol="0">
            <a:spAutoFit/>
          </a:bodyPr>
          <a:lstStyle/>
          <a:p>
            <a:r>
              <a:rPr lang="en-IN" dirty="0" smtClean="0"/>
              <a:t>F=0</a:t>
            </a:r>
            <a:endParaRPr lang="en-US" dirty="0"/>
          </a:p>
        </p:txBody>
      </p:sp>
      <p:sp>
        <p:nvSpPr>
          <p:cNvPr id="34" name="TextBox 33"/>
          <p:cNvSpPr txBox="1"/>
          <p:nvPr/>
        </p:nvSpPr>
        <p:spPr>
          <a:xfrm>
            <a:off x="2638286" y="2719795"/>
            <a:ext cx="522900" cy="369332"/>
          </a:xfrm>
          <a:prstGeom prst="rect">
            <a:avLst/>
          </a:prstGeom>
          <a:noFill/>
        </p:spPr>
        <p:txBody>
          <a:bodyPr wrap="none" rtlCol="0">
            <a:spAutoFit/>
          </a:bodyPr>
          <a:lstStyle/>
          <a:p>
            <a:r>
              <a:rPr lang="en-IN" dirty="0" smtClean="0"/>
              <a:t>F=1</a:t>
            </a:r>
            <a:endParaRPr lang="en-US" dirty="0"/>
          </a:p>
        </p:txBody>
      </p:sp>
      <p:sp>
        <p:nvSpPr>
          <p:cNvPr id="35" name="TextBox 34"/>
          <p:cNvSpPr txBox="1"/>
          <p:nvPr/>
        </p:nvSpPr>
        <p:spPr>
          <a:xfrm>
            <a:off x="5692289" y="2775490"/>
            <a:ext cx="617797" cy="369332"/>
          </a:xfrm>
          <a:prstGeom prst="rect">
            <a:avLst/>
          </a:prstGeom>
          <a:noFill/>
        </p:spPr>
        <p:txBody>
          <a:bodyPr wrap="square" rtlCol="0">
            <a:spAutoFit/>
          </a:bodyPr>
          <a:lstStyle/>
          <a:p>
            <a:r>
              <a:rPr lang="en-IN" dirty="0" smtClean="0"/>
              <a:t>F=1</a:t>
            </a:r>
            <a:endParaRPr lang="en-US" dirty="0"/>
          </a:p>
        </p:txBody>
      </p:sp>
      <p:sp>
        <p:nvSpPr>
          <p:cNvPr id="36" name="TextBox 35"/>
          <p:cNvSpPr txBox="1"/>
          <p:nvPr/>
        </p:nvSpPr>
        <p:spPr>
          <a:xfrm>
            <a:off x="2382362" y="3605344"/>
            <a:ext cx="522900" cy="369332"/>
          </a:xfrm>
          <a:prstGeom prst="rect">
            <a:avLst/>
          </a:prstGeom>
          <a:noFill/>
        </p:spPr>
        <p:txBody>
          <a:bodyPr wrap="none" rtlCol="0">
            <a:spAutoFit/>
          </a:bodyPr>
          <a:lstStyle/>
          <a:p>
            <a:r>
              <a:rPr lang="en-IN" dirty="0" smtClean="0"/>
              <a:t>F=2</a:t>
            </a:r>
            <a:endParaRPr lang="en-US" dirty="0"/>
          </a:p>
        </p:txBody>
      </p:sp>
      <p:sp>
        <p:nvSpPr>
          <p:cNvPr id="37" name="TextBox 36"/>
          <p:cNvSpPr txBox="1"/>
          <p:nvPr/>
        </p:nvSpPr>
        <p:spPr>
          <a:xfrm>
            <a:off x="5003074" y="3868852"/>
            <a:ext cx="617797" cy="369332"/>
          </a:xfrm>
          <a:prstGeom prst="rect">
            <a:avLst/>
          </a:prstGeom>
          <a:noFill/>
        </p:spPr>
        <p:txBody>
          <a:bodyPr wrap="square" rtlCol="0">
            <a:spAutoFit/>
          </a:bodyPr>
          <a:lstStyle/>
          <a:p>
            <a:r>
              <a:rPr lang="en-IN" dirty="0" smtClean="0"/>
              <a:t>F=1</a:t>
            </a:r>
            <a:endParaRPr lang="en-US" dirty="0"/>
          </a:p>
        </p:txBody>
      </p:sp>
      <p:sp>
        <p:nvSpPr>
          <p:cNvPr id="38" name="TextBox 37"/>
          <p:cNvSpPr txBox="1"/>
          <p:nvPr/>
        </p:nvSpPr>
        <p:spPr>
          <a:xfrm>
            <a:off x="5692289" y="5403245"/>
            <a:ext cx="522900" cy="369332"/>
          </a:xfrm>
          <a:prstGeom prst="rect">
            <a:avLst/>
          </a:prstGeom>
          <a:noFill/>
        </p:spPr>
        <p:txBody>
          <a:bodyPr wrap="none" rtlCol="0">
            <a:spAutoFit/>
          </a:bodyPr>
          <a:lstStyle/>
          <a:p>
            <a:r>
              <a:rPr lang="en-IN" dirty="0" smtClean="0"/>
              <a:t>F=0</a:t>
            </a:r>
            <a:endParaRPr lang="en-US" dirty="0"/>
          </a:p>
        </p:txBody>
      </p:sp>
      <p:sp>
        <p:nvSpPr>
          <p:cNvPr id="39" name="TextBox 38"/>
          <p:cNvSpPr txBox="1"/>
          <p:nvPr/>
        </p:nvSpPr>
        <p:spPr>
          <a:xfrm>
            <a:off x="3635199" y="5437417"/>
            <a:ext cx="522900" cy="369332"/>
          </a:xfrm>
          <a:prstGeom prst="rect">
            <a:avLst/>
          </a:prstGeom>
          <a:noFill/>
        </p:spPr>
        <p:txBody>
          <a:bodyPr wrap="none" rtlCol="0">
            <a:spAutoFit/>
          </a:bodyPr>
          <a:lstStyle/>
          <a:p>
            <a:r>
              <a:rPr lang="en-IN" dirty="0" smtClean="0"/>
              <a:t>F=0</a:t>
            </a:r>
            <a:endParaRPr lang="en-US" dirty="0"/>
          </a:p>
        </p:txBody>
      </p:sp>
      <p:sp>
        <p:nvSpPr>
          <p:cNvPr id="40" name="TextBox 39"/>
          <p:cNvSpPr txBox="1"/>
          <p:nvPr/>
        </p:nvSpPr>
        <p:spPr>
          <a:xfrm>
            <a:off x="1981746" y="5363019"/>
            <a:ext cx="522900" cy="369332"/>
          </a:xfrm>
          <a:prstGeom prst="rect">
            <a:avLst/>
          </a:prstGeom>
          <a:noFill/>
        </p:spPr>
        <p:txBody>
          <a:bodyPr wrap="none" rtlCol="0">
            <a:spAutoFit/>
          </a:bodyPr>
          <a:lstStyle/>
          <a:p>
            <a:r>
              <a:rPr lang="en-IN" dirty="0" smtClean="0"/>
              <a:t>F=0</a:t>
            </a:r>
            <a:endParaRPr lang="en-US" dirty="0"/>
          </a:p>
        </p:txBody>
      </p:sp>
      <p:sp>
        <p:nvSpPr>
          <p:cNvPr id="41" name="TextBox 40"/>
          <p:cNvSpPr txBox="1"/>
          <p:nvPr/>
        </p:nvSpPr>
        <p:spPr>
          <a:xfrm>
            <a:off x="484094" y="497541"/>
            <a:ext cx="1948610" cy="1200329"/>
          </a:xfrm>
          <a:prstGeom prst="rect">
            <a:avLst/>
          </a:prstGeom>
          <a:noFill/>
        </p:spPr>
        <p:txBody>
          <a:bodyPr wrap="none" rtlCol="0">
            <a:spAutoFit/>
          </a:bodyPr>
          <a:lstStyle/>
          <a:p>
            <a:r>
              <a:rPr lang="en-IN" dirty="0" smtClean="0"/>
              <a:t>Assume 1 </a:t>
            </a:r>
            <a:r>
              <a:rPr lang="en-IN" dirty="0" err="1" smtClean="0"/>
              <a:t>alu</a:t>
            </a:r>
            <a:endParaRPr lang="en-IN" dirty="0" smtClean="0"/>
          </a:p>
          <a:p>
            <a:r>
              <a:rPr lang="en-IN" dirty="0" smtClean="0"/>
              <a:t>Instruction 5 and 4</a:t>
            </a:r>
          </a:p>
          <a:p>
            <a:r>
              <a:rPr lang="en-IN" dirty="0" smtClean="0"/>
              <a:t>Has a larger delay</a:t>
            </a:r>
          </a:p>
          <a:p>
            <a:r>
              <a:rPr lang="en-IN" dirty="0" smtClean="0"/>
              <a:t>same</a:t>
            </a:r>
          </a:p>
        </p:txBody>
      </p:sp>
      <p:sp>
        <p:nvSpPr>
          <p:cNvPr id="42" name="TextBox 41"/>
          <p:cNvSpPr txBox="1"/>
          <p:nvPr/>
        </p:nvSpPr>
        <p:spPr>
          <a:xfrm>
            <a:off x="7639975" y="4357423"/>
            <a:ext cx="1514325" cy="369332"/>
          </a:xfrm>
          <a:prstGeom prst="rect">
            <a:avLst/>
          </a:prstGeom>
          <a:noFill/>
        </p:spPr>
        <p:txBody>
          <a:bodyPr wrap="none" rtlCol="0">
            <a:spAutoFit/>
          </a:bodyPr>
          <a:lstStyle/>
          <a:p>
            <a:r>
              <a:rPr lang="en-IN" dirty="0" smtClean="0"/>
              <a:t>Ready: 2,7,8,3</a:t>
            </a:r>
            <a:endParaRPr lang="en-US" dirty="0"/>
          </a:p>
        </p:txBody>
      </p:sp>
      <p:sp>
        <p:nvSpPr>
          <p:cNvPr id="45" name="TextBox 44"/>
          <p:cNvSpPr txBox="1"/>
          <p:nvPr/>
        </p:nvSpPr>
        <p:spPr>
          <a:xfrm>
            <a:off x="5032087" y="3146524"/>
            <a:ext cx="301686" cy="369332"/>
          </a:xfrm>
          <a:prstGeom prst="rect">
            <a:avLst/>
          </a:prstGeom>
          <a:noFill/>
        </p:spPr>
        <p:txBody>
          <a:bodyPr wrap="none" rtlCol="0">
            <a:spAutoFit/>
          </a:bodyPr>
          <a:lstStyle/>
          <a:p>
            <a:r>
              <a:rPr lang="en-IN" dirty="0" smtClean="0"/>
              <a:t>2</a:t>
            </a:r>
            <a:endParaRPr lang="en-US" dirty="0"/>
          </a:p>
        </p:txBody>
      </p:sp>
      <p:sp>
        <p:nvSpPr>
          <p:cNvPr id="47" name="TextBox 46"/>
          <p:cNvSpPr txBox="1"/>
          <p:nvPr/>
        </p:nvSpPr>
        <p:spPr>
          <a:xfrm>
            <a:off x="2731588" y="4159593"/>
            <a:ext cx="301686" cy="369332"/>
          </a:xfrm>
          <a:prstGeom prst="rect">
            <a:avLst/>
          </a:prstGeom>
          <a:noFill/>
        </p:spPr>
        <p:txBody>
          <a:bodyPr wrap="none" rtlCol="0">
            <a:spAutoFit/>
          </a:bodyPr>
          <a:lstStyle/>
          <a:p>
            <a:r>
              <a:rPr lang="en-IN" dirty="0" smtClean="0"/>
              <a:t>2</a:t>
            </a:r>
            <a:endParaRPr lang="en-US" dirty="0"/>
          </a:p>
        </p:txBody>
      </p:sp>
      <p:sp>
        <p:nvSpPr>
          <p:cNvPr id="54" name="TextBox 53"/>
          <p:cNvSpPr txBox="1"/>
          <p:nvPr/>
        </p:nvSpPr>
        <p:spPr>
          <a:xfrm>
            <a:off x="3745806" y="4133841"/>
            <a:ext cx="301686" cy="369332"/>
          </a:xfrm>
          <a:prstGeom prst="rect">
            <a:avLst/>
          </a:prstGeom>
          <a:noFill/>
        </p:spPr>
        <p:txBody>
          <a:bodyPr wrap="none" rtlCol="0">
            <a:spAutoFit/>
          </a:bodyPr>
          <a:lstStyle/>
          <a:p>
            <a:r>
              <a:rPr lang="en-IN" dirty="0" smtClean="0"/>
              <a:t>2</a:t>
            </a:r>
            <a:endParaRPr lang="en-US" dirty="0"/>
          </a:p>
        </p:txBody>
      </p:sp>
      <p:sp>
        <p:nvSpPr>
          <p:cNvPr id="55" name="TextBox 54"/>
          <p:cNvSpPr txBox="1"/>
          <p:nvPr/>
        </p:nvSpPr>
        <p:spPr>
          <a:xfrm>
            <a:off x="7749379" y="5024370"/>
            <a:ext cx="1250535" cy="369332"/>
          </a:xfrm>
          <a:prstGeom prst="rect">
            <a:avLst/>
          </a:prstGeom>
          <a:noFill/>
        </p:spPr>
        <p:txBody>
          <a:bodyPr wrap="none" rtlCol="0">
            <a:spAutoFit/>
          </a:bodyPr>
          <a:lstStyle/>
          <a:p>
            <a:r>
              <a:rPr lang="en-IN" dirty="0" smtClean="0"/>
              <a:t>ALU</a:t>
            </a:r>
            <a:r>
              <a:rPr lang="en-US" dirty="0" smtClean="0"/>
              <a:t> a:5,4,1</a:t>
            </a:r>
            <a:endParaRPr lang="en-IN" dirty="0" smtClean="0"/>
          </a:p>
        </p:txBody>
      </p:sp>
    </p:spTree>
    <p:extLst>
      <p:ext uri="{BB962C8B-B14F-4D97-AF65-F5344CB8AC3E}">
        <p14:creationId xmlns:p14="http://schemas.microsoft.com/office/powerpoint/2010/main" val="1328777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9271" y="35466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US" dirty="0"/>
          </a:p>
        </p:txBody>
      </p:sp>
      <p:sp>
        <p:nvSpPr>
          <p:cNvPr id="5" name="Oval 4"/>
          <p:cNvSpPr/>
          <p:nvPr/>
        </p:nvSpPr>
        <p:spPr>
          <a:xfrm>
            <a:off x="516409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US" dirty="0"/>
          </a:p>
        </p:txBody>
      </p:sp>
      <p:sp>
        <p:nvSpPr>
          <p:cNvPr id="6" name="Oval 5"/>
          <p:cNvSpPr/>
          <p:nvPr/>
        </p:nvSpPr>
        <p:spPr>
          <a:xfrm>
            <a:off x="2896432" y="3514167"/>
            <a:ext cx="710191"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US" dirty="0"/>
          </a:p>
        </p:txBody>
      </p:sp>
      <p:sp>
        <p:nvSpPr>
          <p:cNvPr id="7" name="Oval 6"/>
          <p:cNvSpPr/>
          <p:nvPr/>
        </p:nvSpPr>
        <p:spPr>
          <a:xfrm>
            <a:off x="3151095" y="634252"/>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8" name="Oval 7"/>
          <p:cNvSpPr/>
          <p:nvPr/>
        </p:nvSpPr>
        <p:spPr>
          <a:xfrm>
            <a:off x="3151095" y="2492187"/>
            <a:ext cx="685800" cy="4437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9" name="Oval 8"/>
          <p:cNvSpPr/>
          <p:nvPr/>
        </p:nvSpPr>
        <p:spPr>
          <a:xfrm>
            <a:off x="4935071" y="634252"/>
            <a:ext cx="685800" cy="432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Oval 9"/>
          <p:cNvSpPr/>
          <p:nvPr/>
        </p:nvSpPr>
        <p:spPr>
          <a:xfrm>
            <a:off x="4935071"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cxnSp>
        <p:nvCxnSpPr>
          <p:cNvPr id="14" name="Straight Arrow Connector 13"/>
          <p:cNvCxnSpPr>
            <a:stCxn id="7" idx="4"/>
            <a:endCxn id="8" idx="0"/>
          </p:cNvCxnSpPr>
          <p:nvPr/>
        </p:nvCxnSpPr>
        <p:spPr>
          <a:xfrm>
            <a:off x="3493995" y="1078005"/>
            <a:ext cx="0" cy="141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4" idx="1"/>
          </p:cNvCxnSpPr>
          <p:nvPr/>
        </p:nvCxnSpPr>
        <p:spPr>
          <a:xfrm>
            <a:off x="3736462" y="2870954"/>
            <a:ext cx="613242" cy="74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 idx="7"/>
          </p:cNvCxnSpPr>
          <p:nvPr/>
        </p:nvCxnSpPr>
        <p:spPr>
          <a:xfrm flipH="1">
            <a:off x="4834638" y="2935940"/>
            <a:ext cx="443333" cy="67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4349704" y="3925427"/>
            <a:ext cx="0" cy="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5" idx="0"/>
          </p:cNvCxnSpPr>
          <p:nvPr/>
        </p:nvCxnSpPr>
        <p:spPr>
          <a:xfrm>
            <a:off x="4834638" y="3925427"/>
            <a:ext cx="672353" cy="6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9759" y="735892"/>
            <a:ext cx="559769" cy="369332"/>
          </a:xfrm>
          <a:prstGeom prst="rect">
            <a:avLst/>
          </a:prstGeom>
          <a:noFill/>
        </p:spPr>
        <p:txBody>
          <a:bodyPr wrap="none" rtlCol="0">
            <a:spAutoFit/>
          </a:bodyPr>
          <a:lstStyle/>
          <a:p>
            <a:r>
              <a:rPr lang="en-IN" dirty="0" smtClean="0"/>
              <a:t>D=0</a:t>
            </a:r>
            <a:endParaRPr lang="en-US" dirty="0"/>
          </a:p>
        </p:txBody>
      </p:sp>
      <p:sp>
        <p:nvSpPr>
          <p:cNvPr id="31" name="TextBox 30"/>
          <p:cNvSpPr txBox="1"/>
          <p:nvPr/>
        </p:nvSpPr>
        <p:spPr>
          <a:xfrm>
            <a:off x="2615716" y="735892"/>
            <a:ext cx="559769" cy="369332"/>
          </a:xfrm>
          <a:prstGeom prst="rect">
            <a:avLst/>
          </a:prstGeom>
          <a:noFill/>
        </p:spPr>
        <p:txBody>
          <a:bodyPr wrap="none" rtlCol="0">
            <a:spAutoFit/>
          </a:bodyPr>
          <a:lstStyle/>
          <a:p>
            <a:r>
              <a:rPr lang="en-IN" dirty="0" smtClean="0"/>
              <a:t>D=3</a:t>
            </a:r>
            <a:endParaRPr lang="en-US" dirty="0"/>
          </a:p>
        </p:txBody>
      </p:sp>
      <p:sp>
        <p:nvSpPr>
          <p:cNvPr id="32" name="TextBox 31"/>
          <p:cNvSpPr txBox="1"/>
          <p:nvPr/>
        </p:nvSpPr>
        <p:spPr>
          <a:xfrm>
            <a:off x="5659760" y="5033913"/>
            <a:ext cx="559769" cy="369332"/>
          </a:xfrm>
          <a:prstGeom prst="rect">
            <a:avLst/>
          </a:prstGeom>
          <a:noFill/>
        </p:spPr>
        <p:txBody>
          <a:bodyPr wrap="none" rtlCol="0">
            <a:spAutoFit/>
          </a:bodyPr>
          <a:lstStyle/>
          <a:p>
            <a:r>
              <a:rPr lang="en-IN" dirty="0" smtClean="0"/>
              <a:t>D=0</a:t>
            </a:r>
            <a:endParaRPr lang="en-US" dirty="0"/>
          </a:p>
        </p:txBody>
      </p:sp>
      <p:sp>
        <p:nvSpPr>
          <p:cNvPr id="33" name="TextBox 32"/>
          <p:cNvSpPr txBox="1"/>
          <p:nvPr/>
        </p:nvSpPr>
        <p:spPr>
          <a:xfrm>
            <a:off x="1958324" y="5044887"/>
            <a:ext cx="559769" cy="369332"/>
          </a:xfrm>
          <a:prstGeom prst="rect">
            <a:avLst/>
          </a:prstGeom>
          <a:noFill/>
        </p:spPr>
        <p:txBody>
          <a:bodyPr wrap="none" rtlCol="0">
            <a:spAutoFit/>
          </a:bodyPr>
          <a:lstStyle/>
          <a:p>
            <a:r>
              <a:rPr lang="en-IN" dirty="0" smtClean="0"/>
              <a:t>D=0</a:t>
            </a:r>
            <a:endParaRPr lang="en-US" dirty="0"/>
          </a:p>
        </p:txBody>
      </p:sp>
      <p:sp>
        <p:nvSpPr>
          <p:cNvPr id="43" name="Oval 42"/>
          <p:cNvSpPr/>
          <p:nvPr/>
        </p:nvSpPr>
        <p:spPr>
          <a:xfrm>
            <a:off x="1978915" y="45901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US" dirty="0"/>
          </a:p>
        </p:txBody>
      </p:sp>
      <p:sp>
        <p:nvSpPr>
          <p:cNvPr id="44" name="Oval 43"/>
          <p:cNvSpPr/>
          <p:nvPr/>
        </p:nvSpPr>
        <p:spPr>
          <a:xfrm>
            <a:off x="342488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US" dirty="0"/>
          </a:p>
        </p:txBody>
      </p:sp>
      <p:cxnSp>
        <p:nvCxnSpPr>
          <p:cNvPr id="46" name="Straight Arrow Connector 45"/>
          <p:cNvCxnSpPr>
            <a:stCxn id="6" idx="3"/>
            <a:endCxn id="43" idx="0"/>
          </p:cNvCxnSpPr>
          <p:nvPr/>
        </p:nvCxnSpPr>
        <p:spPr>
          <a:xfrm flipH="1">
            <a:off x="2321815" y="3892934"/>
            <a:ext cx="678622" cy="6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5"/>
            <a:endCxn id="44" idx="0"/>
          </p:cNvCxnSpPr>
          <p:nvPr/>
        </p:nvCxnSpPr>
        <p:spPr>
          <a:xfrm>
            <a:off x="3502618" y="3892934"/>
            <a:ext cx="265163" cy="70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5715" y="2481213"/>
            <a:ext cx="559769" cy="369332"/>
          </a:xfrm>
          <a:prstGeom prst="rect">
            <a:avLst/>
          </a:prstGeom>
          <a:noFill/>
        </p:spPr>
        <p:txBody>
          <a:bodyPr wrap="none" rtlCol="0">
            <a:spAutoFit/>
          </a:bodyPr>
          <a:lstStyle/>
          <a:p>
            <a:r>
              <a:rPr lang="en-IN" dirty="0" smtClean="0"/>
              <a:t>D=2</a:t>
            </a:r>
            <a:endParaRPr lang="en-US" dirty="0"/>
          </a:p>
        </p:txBody>
      </p:sp>
      <p:sp>
        <p:nvSpPr>
          <p:cNvPr id="50" name="TextBox 49"/>
          <p:cNvSpPr txBox="1"/>
          <p:nvPr/>
        </p:nvSpPr>
        <p:spPr>
          <a:xfrm>
            <a:off x="5721304" y="2529397"/>
            <a:ext cx="559769" cy="369332"/>
          </a:xfrm>
          <a:prstGeom prst="rect">
            <a:avLst/>
          </a:prstGeom>
          <a:noFill/>
        </p:spPr>
        <p:txBody>
          <a:bodyPr wrap="none" rtlCol="0">
            <a:spAutoFit/>
          </a:bodyPr>
          <a:lstStyle/>
          <a:p>
            <a:r>
              <a:rPr lang="en-IN" dirty="0" smtClean="0"/>
              <a:t>D=2</a:t>
            </a:r>
            <a:endParaRPr lang="en-US" dirty="0"/>
          </a:p>
        </p:txBody>
      </p:sp>
      <p:sp>
        <p:nvSpPr>
          <p:cNvPr id="51" name="TextBox 50"/>
          <p:cNvSpPr txBox="1"/>
          <p:nvPr/>
        </p:nvSpPr>
        <p:spPr>
          <a:xfrm>
            <a:off x="4992352" y="3583870"/>
            <a:ext cx="559769" cy="369332"/>
          </a:xfrm>
          <a:prstGeom prst="rect">
            <a:avLst/>
          </a:prstGeom>
          <a:noFill/>
        </p:spPr>
        <p:txBody>
          <a:bodyPr wrap="none" rtlCol="0">
            <a:spAutoFit/>
          </a:bodyPr>
          <a:lstStyle/>
          <a:p>
            <a:r>
              <a:rPr lang="en-IN" dirty="0" smtClean="0"/>
              <a:t>D=1</a:t>
            </a:r>
            <a:endParaRPr lang="en-US" dirty="0"/>
          </a:p>
        </p:txBody>
      </p:sp>
      <p:sp>
        <p:nvSpPr>
          <p:cNvPr id="52" name="TextBox 51"/>
          <p:cNvSpPr txBox="1"/>
          <p:nvPr/>
        </p:nvSpPr>
        <p:spPr>
          <a:xfrm>
            <a:off x="2347606" y="3399204"/>
            <a:ext cx="559769" cy="369332"/>
          </a:xfrm>
          <a:prstGeom prst="rect">
            <a:avLst/>
          </a:prstGeom>
          <a:noFill/>
        </p:spPr>
        <p:txBody>
          <a:bodyPr wrap="none" rtlCol="0">
            <a:spAutoFit/>
          </a:bodyPr>
          <a:lstStyle/>
          <a:p>
            <a:r>
              <a:rPr lang="en-IN" dirty="0" smtClean="0"/>
              <a:t>D=2</a:t>
            </a:r>
            <a:endParaRPr lang="en-US" dirty="0"/>
          </a:p>
        </p:txBody>
      </p:sp>
      <p:sp>
        <p:nvSpPr>
          <p:cNvPr id="53" name="TextBox 52"/>
          <p:cNvSpPr txBox="1"/>
          <p:nvPr/>
        </p:nvSpPr>
        <p:spPr>
          <a:xfrm>
            <a:off x="3610502" y="5142848"/>
            <a:ext cx="785708" cy="369332"/>
          </a:xfrm>
          <a:prstGeom prst="rect">
            <a:avLst/>
          </a:prstGeom>
          <a:noFill/>
        </p:spPr>
        <p:txBody>
          <a:bodyPr wrap="square" rtlCol="0">
            <a:spAutoFit/>
          </a:bodyPr>
          <a:lstStyle/>
          <a:p>
            <a:r>
              <a:rPr lang="en-IN" dirty="0" smtClean="0"/>
              <a:t>D=0</a:t>
            </a:r>
            <a:endParaRPr lang="en-US" dirty="0"/>
          </a:p>
        </p:txBody>
      </p:sp>
      <p:sp>
        <p:nvSpPr>
          <p:cNvPr id="27" name="TextBox 26"/>
          <p:cNvSpPr txBox="1"/>
          <p:nvPr/>
        </p:nvSpPr>
        <p:spPr>
          <a:xfrm>
            <a:off x="2618526" y="994979"/>
            <a:ext cx="522900" cy="369332"/>
          </a:xfrm>
          <a:prstGeom prst="rect">
            <a:avLst/>
          </a:prstGeom>
          <a:noFill/>
        </p:spPr>
        <p:txBody>
          <a:bodyPr wrap="none" rtlCol="0">
            <a:spAutoFit/>
          </a:bodyPr>
          <a:lstStyle/>
          <a:p>
            <a:r>
              <a:rPr lang="en-IN" dirty="0" smtClean="0"/>
              <a:t>F=1</a:t>
            </a:r>
            <a:endParaRPr lang="en-US" dirty="0"/>
          </a:p>
        </p:txBody>
      </p:sp>
      <p:sp>
        <p:nvSpPr>
          <p:cNvPr id="30" name="TextBox 29"/>
          <p:cNvSpPr txBox="1"/>
          <p:nvPr/>
        </p:nvSpPr>
        <p:spPr>
          <a:xfrm>
            <a:off x="5696628" y="994979"/>
            <a:ext cx="522900" cy="369332"/>
          </a:xfrm>
          <a:prstGeom prst="rect">
            <a:avLst/>
          </a:prstGeom>
          <a:noFill/>
        </p:spPr>
        <p:txBody>
          <a:bodyPr wrap="none" rtlCol="0">
            <a:spAutoFit/>
          </a:bodyPr>
          <a:lstStyle/>
          <a:p>
            <a:r>
              <a:rPr lang="en-IN" dirty="0" smtClean="0"/>
              <a:t>F=0</a:t>
            </a:r>
            <a:endParaRPr lang="en-US" dirty="0"/>
          </a:p>
        </p:txBody>
      </p:sp>
      <p:sp>
        <p:nvSpPr>
          <p:cNvPr id="34" name="TextBox 33"/>
          <p:cNvSpPr txBox="1"/>
          <p:nvPr/>
        </p:nvSpPr>
        <p:spPr>
          <a:xfrm>
            <a:off x="2638286" y="2719795"/>
            <a:ext cx="522900" cy="369332"/>
          </a:xfrm>
          <a:prstGeom prst="rect">
            <a:avLst/>
          </a:prstGeom>
          <a:noFill/>
        </p:spPr>
        <p:txBody>
          <a:bodyPr wrap="none" rtlCol="0">
            <a:spAutoFit/>
          </a:bodyPr>
          <a:lstStyle/>
          <a:p>
            <a:r>
              <a:rPr lang="en-IN" dirty="0" smtClean="0"/>
              <a:t>F=1</a:t>
            </a:r>
            <a:endParaRPr lang="en-US" dirty="0"/>
          </a:p>
        </p:txBody>
      </p:sp>
      <p:sp>
        <p:nvSpPr>
          <p:cNvPr id="35" name="TextBox 34"/>
          <p:cNvSpPr txBox="1"/>
          <p:nvPr/>
        </p:nvSpPr>
        <p:spPr>
          <a:xfrm>
            <a:off x="5692289" y="2775490"/>
            <a:ext cx="617797" cy="369332"/>
          </a:xfrm>
          <a:prstGeom prst="rect">
            <a:avLst/>
          </a:prstGeom>
          <a:noFill/>
        </p:spPr>
        <p:txBody>
          <a:bodyPr wrap="square" rtlCol="0">
            <a:spAutoFit/>
          </a:bodyPr>
          <a:lstStyle/>
          <a:p>
            <a:r>
              <a:rPr lang="en-IN" dirty="0" smtClean="0"/>
              <a:t>F=1</a:t>
            </a:r>
            <a:endParaRPr lang="en-US" dirty="0"/>
          </a:p>
        </p:txBody>
      </p:sp>
      <p:sp>
        <p:nvSpPr>
          <p:cNvPr id="36" name="TextBox 35"/>
          <p:cNvSpPr txBox="1"/>
          <p:nvPr/>
        </p:nvSpPr>
        <p:spPr>
          <a:xfrm>
            <a:off x="2382362" y="3605344"/>
            <a:ext cx="522900" cy="369332"/>
          </a:xfrm>
          <a:prstGeom prst="rect">
            <a:avLst/>
          </a:prstGeom>
          <a:noFill/>
        </p:spPr>
        <p:txBody>
          <a:bodyPr wrap="none" rtlCol="0">
            <a:spAutoFit/>
          </a:bodyPr>
          <a:lstStyle/>
          <a:p>
            <a:r>
              <a:rPr lang="en-IN" dirty="0" smtClean="0"/>
              <a:t>F=2</a:t>
            </a:r>
            <a:endParaRPr lang="en-US" dirty="0"/>
          </a:p>
        </p:txBody>
      </p:sp>
      <p:sp>
        <p:nvSpPr>
          <p:cNvPr id="37" name="TextBox 36"/>
          <p:cNvSpPr txBox="1"/>
          <p:nvPr/>
        </p:nvSpPr>
        <p:spPr>
          <a:xfrm>
            <a:off x="5003074" y="3868852"/>
            <a:ext cx="617797" cy="369332"/>
          </a:xfrm>
          <a:prstGeom prst="rect">
            <a:avLst/>
          </a:prstGeom>
          <a:noFill/>
        </p:spPr>
        <p:txBody>
          <a:bodyPr wrap="square" rtlCol="0">
            <a:spAutoFit/>
          </a:bodyPr>
          <a:lstStyle/>
          <a:p>
            <a:r>
              <a:rPr lang="en-IN" dirty="0" smtClean="0"/>
              <a:t>F=1</a:t>
            </a:r>
            <a:endParaRPr lang="en-US" dirty="0"/>
          </a:p>
        </p:txBody>
      </p:sp>
      <p:sp>
        <p:nvSpPr>
          <p:cNvPr id="38" name="TextBox 37"/>
          <p:cNvSpPr txBox="1"/>
          <p:nvPr/>
        </p:nvSpPr>
        <p:spPr>
          <a:xfrm>
            <a:off x="5692289" y="5403245"/>
            <a:ext cx="522900" cy="369332"/>
          </a:xfrm>
          <a:prstGeom prst="rect">
            <a:avLst/>
          </a:prstGeom>
          <a:noFill/>
        </p:spPr>
        <p:txBody>
          <a:bodyPr wrap="none" rtlCol="0">
            <a:spAutoFit/>
          </a:bodyPr>
          <a:lstStyle/>
          <a:p>
            <a:r>
              <a:rPr lang="en-IN" dirty="0" smtClean="0"/>
              <a:t>F=0</a:t>
            </a:r>
            <a:endParaRPr lang="en-US" dirty="0"/>
          </a:p>
        </p:txBody>
      </p:sp>
      <p:sp>
        <p:nvSpPr>
          <p:cNvPr id="39" name="TextBox 38"/>
          <p:cNvSpPr txBox="1"/>
          <p:nvPr/>
        </p:nvSpPr>
        <p:spPr>
          <a:xfrm>
            <a:off x="3635199" y="5437417"/>
            <a:ext cx="522900" cy="369332"/>
          </a:xfrm>
          <a:prstGeom prst="rect">
            <a:avLst/>
          </a:prstGeom>
          <a:noFill/>
        </p:spPr>
        <p:txBody>
          <a:bodyPr wrap="none" rtlCol="0">
            <a:spAutoFit/>
          </a:bodyPr>
          <a:lstStyle/>
          <a:p>
            <a:r>
              <a:rPr lang="en-IN" dirty="0" smtClean="0"/>
              <a:t>F=0</a:t>
            </a:r>
            <a:endParaRPr lang="en-US" dirty="0"/>
          </a:p>
        </p:txBody>
      </p:sp>
      <p:sp>
        <p:nvSpPr>
          <p:cNvPr id="40" name="TextBox 39"/>
          <p:cNvSpPr txBox="1"/>
          <p:nvPr/>
        </p:nvSpPr>
        <p:spPr>
          <a:xfrm>
            <a:off x="1981746" y="5363019"/>
            <a:ext cx="522900" cy="369332"/>
          </a:xfrm>
          <a:prstGeom prst="rect">
            <a:avLst/>
          </a:prstGeom>
          <a:noFill/>
        </p:spPr>
        <p:txBody>
          <a:bodyPr wrap="none" rtlCol="0">
            <a:spAutoFit/>
          </a:bodyPr>
          <a:lstStyle/>
          <a:p>
            <a:r>
              <a:rPr lang="en-IN" dirty="0" smtClean="0"/>
              <a:t>F=0</a:t>
            </a:r>
            <a:endParaRPr lang="en-US" dirty="0"/>
          </a:p>
        </p:txBody>
      </p:sp>
      <p:sp>
        <p:nvSpPr>
          <p:cNvPr id="41" name="TextBox 40"/>
          <p:cNvSpPr txBox="1"/>
          <p:nvPr/>
        </p:nvSpPr>
        <p:spPr>
          <a:xfrm>
            <a:off x="484094" y="497541"/>
            <a:ext cx="1948610" cy="1200329"/>
          </a:xfrm>
          <a:prstGeom prst="rect">
            <a:avLst/>
          </a:prstGeom>
          <a:noFill/>
        </p:spPr>
        <p:txBody>
          <a:bodyPr wrap="none" rtlCol="0">
            <a:spAutoFit/>
          </a:bodyPr>
          <a:lstStyle/>
          <a:p>
            <a:r>
              <a:rPr lang="en-IN" dirty="0" smtClean="0"/>
              <a:t>Assume 1 </a:t>
            </a:r>
            <a:r>
              <a:rPr lang="en-IN" dirty="0" err="1" smtClean="0"/>
              <a:t>alu</a:t>
            </a:r>
            <a:endParaRPr lang="en-IN" dirty="0" smtClean="0"/>
          </a:p>
          <a:p>
            <a:r>
              <a:rPr lang="en-IN" dirty="0" smtClean="0"/>
              <a:t>Instruction 5 and 4</a:t>
            </a:r>
          </a:p>
          <a:p>
            <a:r>
              <a:rPr lang="en-IN" dirty="0" smtClean="0"/>
              <a:t>Has a larger delay</a:t>
            </a:r>
          </a:p>
          <a:p>
            <a:r>
              <a:rPr lang="en-IN" dirty="0" smtClean="0"/>
              <a:t>same</a:t>
            </a:r>
          </a:p>
        </p:txBody>
      </p:sp>
      <p:sp>
        <p:nvSpPr>
          <p:cNvPr id="42" name="TextBox 41"/>
          <p:cNvSpPr txBox="1"/>
          <p:nvPr/>
        </p:nvSpPr>
        <p:spPr>
          <a:xfrm>
            <a:off x="7639975" y="4357423"/>
            <a:ext cx="1339597" cy="369332"/>
          </a:xfrm>
          <a:prstGeom prst="rect">
            <a:avLst/>
          </a:prstGeom>
          <a:noFill/>
        </p:spPr>
        <p:txBody>
          <a:bodyPr wrap="none" rtlCol="0">
            <a:spAutoFit/>
          </a:bodyPr>
          <a:lstStyle/>
          <a:p>
            <a:r>
              <a:rPr lang="en-IN" dirty="0" smtClean="0"/>
              <a:t>Ready: 2,7,8</a:t>
            </a:r>
            <a:endParaRPr lang="en-US" dirty="0"/>
          </a:p>
        </p:txBody>
      </p:sp>
      <p:sp>
        <p:nvSpPr>
          <p:cNvPr id="45" name="TextBox 44"/>
          <p:cNvSpPr txBox="1"/>
          <p:nvPr/>
        </p:nvSpPr>
        <p:spPr>
          <a:xfrm>
            <a:off x="5032087" y="3146524"/>
            <a:ext cx="301686" cy="369332"/>
          </a:xfrm>
          <a:prstGeom prst="rect">
            <a:avLst/>
          </a:prstGeom>
          <a:noFill/>
        </p:spPr>
        <p:txBody>
          <a:bodyPr wrap="none" rtlCol="0">
            <a:spAutoFit/>
          </a:bodyPr>
          <a:lstStyle/>
          <a:p>
            <a:r>
              <a:rPr lang="en-IN" dirty="0" smtClean="0"/>
              <a:t>2</a:t>
            </a:r>
            <a:endParaRPr lang="en-US" dirty="0"/>
          </a:p>
        </p:txBody>
      </p:sp>
      <p:sp>
        <p:nvSpPr>
          <p:cNvPr id="47" name="TextBox 46"/>
          <p:cNvSpPr txBox="1"/>
          <p:nvPr/>
        </p:nvSpPr>
        <p:spPr>
          <a:xfrm>
            <a:off x="2731588" y="4159593"/>
            <a:ext cx="301686" cy="369332"/>
          </a:xfrm>
          <a:prstGeom prst="rect">
            <a:avLst/>
          </a:prstGeom>
          <a:noFill/>
        </p:spPr>
        <p:txBody>
          <a:bodyPr wrap="none" rtlCol="0">
            <a:spAutoFit/>
          </a:bodyPr>
          <a:lstStyle/>
          <a:p>
            <a:r>
              <a:rPr lang="en-IN" dirty="0" smtClean="0"/>
              <a:t>2</a:t>
            </a:r>
            <a:endParaRPr lang="en-US" dirty="0"/>
          </a:p>
        </p:txBody>
      </p:sp>
      <p:sp>
        <p:nvSpPr>
          <p:cNvPr id="54" name="TextBox 53"/>
          <p:cNvSpPr txBox="1"/>
          <p:nvPr/>
        </p:nvSpPr>
        <p:spPr>
          <a:xfrm>
            <a:off x="3745806" y="4133841"/>
            <a:ext cx="301686" cy="369332"/>
          </a:xfrm>
          <a:prstGeom prst="rect">
            <a:avLst/>
          </a:prstGeom>
          <a:noFill/>
        </p:spPr>
        <p:txBody>
          <a:bodyPr wrap="none" rtlCol="0">
            <a:spAutoFit/>
          </a:bodyPr>
          <a:lstStyle/>
          <a:p>
            <a:r>
              <a:rPr lang="en-IN" dirty="0" smtClean="0"/>
              <a:t>2</a:t>
            </a:r>
            <a:endParaRPr lang="en-US" dirty="0"/>
          </a:p>
        </p:txBody>
      </p:sp>
      <p:sp>
        <p:nvSpPr>
          <p:cNvPr id="55" name="TextBox 54"/>
          <p:cNvSpPr txBox="1"/>
          <p:nvPr/>
        </p:nvSpPr>
        <p:spPr>
          <a:xfrm>
            <a:off x="7749379" y="5024370"/>
            <a:ext cx="1425262" cy="369332"/>
          </a:xfrm>
          <a:prstGeom prst="rect">
            <a:avLst/>
          </a:prstGeom>
          <a:noFill/>
        </p:spPr>
        <p:txBody>
          <a:bodyPr wrap="none" rtlCol="0">
            <a:spAutoFit/>
          </a:bodyPr>
          <a:lstStyle/>
          <a:p>
            <a:r>
              <a:rPr lang="en-IN" dirty="0" smtClean="0"/>
              <a:t>ALU</a:t>
            </a:r>
            <a:r>
              <a:rPr lang="en-US" dirty="0" smtClean="0"/>
              <a:t> a:5,4,1,3</a:t>
            </a:r>
            <a:endParaRPr lang="en-IN" dirty="0" smtClean="0"/>
          </a:p>
        </p:txBody>
      </p:sp>
    </p:spTree>
    <p:extLst>
      <p:ext uri="{BB962C8B-B14F-4D97-AF65-F5344CB8AC3E}">
        <p14:creationId xmlns:p14="http://schemas.microsoft.com/office/powerpoint/2010/main" val="504653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9271" y="3546660"/>
            <a:ext cx="685800" cy="443753"/>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US" dirty="0"/>
          </a:p>
        </p:txBody>
      </p:sp>
      <p:sp>
        <p:nvSpPr>
          <p:cNvPr id="5" name="Oval 4"/>
          <p:cNvSpPr/>
          <p:nvPr/>
        </p:nvSpPr>
        <p:spPr>
          <a:xfrm>
            <a:off x="516409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US" dirty="0"/>
          </a:p>
        </p:txBody>
      </p:sp>
      <p:sp>
        <p:nvSpPr>
          <p:cNvPr id="6" name="Oval 5"/>
          <p:cNvSpPr/>
          <p:nvPr/>
        </p:nvSpPr>
        <p:spPr>
          <a:xfrm>
            <a:off x="2896432" y="3514167"/>
            <a:ext cx="710191"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US" dirty="0"/>
          </a:p>
        </p:txBody>
      </p:sp>
      <p:sp>
        <p:nvSpPr>
          <p:cNvPr id="7" name="Oval 6"/>
          <p:cNvSpPr/>
          <p:nvPr/>
        </p:nvSpPr>
        <p:spPr>
          <a:xfrm>
            <a:off x="3151095" y="634252"/>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8" name="Oval 7"/>
          <p:cNvSpPr/>
          <p:nvPr/>
        </p:nvSpPr>
        <p:spPr>
          <a:xfrm>
            <a:off x="3151095"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9" name="Oval 8"/>
          <p:cNvSpPr/>
          <p:nvPr/>
        </p:nvSpPr>
        <p:spPr>
          <a:xfrm>
            <a:off x="4935071" y="634252"/>
            <a:ext cx="685800" cy="432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Oval 9"/>
          <p:cNvSpPr/>
          <p:nvPr/>
        </p:nvSpPr>
        <p:spPr>
          <a:xfrm>
            <a:off x="4935071"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cxnSp>
        <p:nvCxnSpPr>
          <p:cNvPr id="14" name="Straight Arrow Connector 13"/>
          <p:cNvCxnSpPr>
            <a:stCxn id="7" idx="4"/>
            <a:endCxn id="8" idx="0"/>
          </p:cNvCxnSpPr>
          <p:nvPr/>
        </p:nvCxnSpPr>
        <p:spPr>
          <a:xfrm>
            <a:off x="3493995" y="1078005"/>
            <a:ext cx="0" cy="141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4" idx="1"/>
          </p:cNvCxnSpPr>
          <p:nvPr/>
        </p:nvCxnSpPr>
        <p:spPr>
          <a:xfrm>
            <a:off x="3736462" y="2870954"/>
            <a:ext cx="613242" cy="74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 idx="7"/>
          </p:cNvCxnSpPr>
          <p:nvPr/>
        </p:nvCxnSpPr>
        <p:spPr>
          <a:xfrm flipH="1">
            <a:off x="4834638" y="2935940"/>
            <a:ext cx="443333" cy="67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4349704" y="3925427"/>
            <a:ext cx="0" cy="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5" idx="0"/>
          </p:cNvCxnSpPr>
          <p:nvPr/>
        </p:nvCxnSpPr>
        <p:spPr>
          <a:xfrm>
            <a:off x="4834638" y="3925427"/>
            <a:ext cx="672353" cy="6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9759" y="735892"/>
            <a:ext cx="559769" cy="369332"/>
          </a:xfrm>
          <a:prstGeom prst="rect">
            <a:avLst/>
          </a:prstGeom>
          <a:noFill/>
        </p:spPr>
        <p:txBody>
          <a:bodyPr wrap="none" rtlCol="0">
            <a:spAutoFit/>
          </a:bodyPr>
          <a:lstStyle/>
          <a:p>
            <a:r>
              <a:rPr lang="en-IN" dirty="0" smtClean="0"/>
              <a:t>D=0</a:t>
            </a:r>
            <a:endParaRPr lang="en-US" dirty="0"/>
          </a:p>
        </p:txBody>
      </p:sp>
      <p:sp>
        <p:nvSpPr>
          <p:cNvPr id="31" name="TextBox 30"/>
          <p:cNvSpPr txBox="1"/>
          <p:nvPr/>
        </p:nvSpPr>
        <p:spPr>
          <a:xfrm>
            <a:off x="2615716" y="735892"/>
            <a:ext cx="559769" cy="369332"/>
          </a:xfrm>
          <a:prstGeom prst="rect">
            <a:avLst/>
          </a:prstGeom>
          <a:noFill/>
        </p:spPr>
        <p:txBody>
          <a:bodyPr wrap="none" rtlCol="0">
            <a:spAutoFit/>
          </a:bodyPr>
          <a:lstStyle/>
          <a:p>
            <a:r>
              <a:rPr lang="en-IN" dirty="0" smtClean="0"/>
              <a:t>D=3</a:t>
            </a:r>
            <a:endParaRPr lang="en-US" dirty="0"/>
          </a:p>
        </p:txBody>
      </p:sp>
      <p:sp>
        <p:nvSpPr>
          <p:cNvPr id="32" name="TextBox 31"/>
          <p:cNvSpPr txBox="1"/>
          <p:nvPr/>
        </p:nvSpPr>
        <p:spPr>
          <a:xfrm>
            <a:off x="5659760" y="5033913"/>
            <a:ext cx="559769" cy="369332"/>
          </a:xfrm>
          <a:prstGeom prst="rect">
            <a:avLst/>
          </a:prstGeom>
          <a:noFill/>
        </p:spPr>
        <p:txBody>
          <a:bodyPr wrap="none" rtlCol="0">
            <a:spAutoFit/>
          </a:bodyPr>
          <a:lstStyle/>
          <a:p>
            <a:r>
              <a:rPr lang="en-IN" dirty="0" smtClean="0"/>
              <a:t>D=0</a:t>
            </a:r>
            <a:endParaRPr lang="en-US" dirty="0"/>
          </a:p>
        </p:txBody>
      </p:sp>
      <p:sp>
        <p:nvSpPr>
          <p:cNvPr id="33" name="TextBox 32"/>
          <p:cNvSpPr txBox="1"/>
          <p:nvPr/>
        </p:nvSpPr>
        <p:spPr>
          <a:xfrm>
            <a:off x="1958324" y="5044887"/>
            <a:ext cx="559769" cy="369332"/>
          </a:xfrm>
          <a:prstGeom prst="rect">
            <a:avLst/>
          </a:prstGeom>
          <a:noFill/>
        </p:spPr>
        <p:txBody>
          <a:bodyPr wrap="none" rtlCol="0">
            <a:spAutoFit/>
          </a:bodyPr>
          <a:lstStyle/>
          <a:p>
            <a:r>
              <a:rPr lang="en-IN" dirty="0" smtClean="0"/>
              <a:t>D=0</a:t>
            </a:r>
            <a:endParaRPr lang="en-US" dirty="0"/>
          </a:p>
        </p:txBody>
      </p:sp>
      <p:sp>
        <p:nvSpPr>
          <p:cNvPr id="43" name="Oval 42"/>
          <p:cNvSpPr/>
          <p:nvPr/>
        </p:nvSpPr>
        <p:spPr>
          <a:xfrm>
            <a:off x="1978915" y="4590160"/>
            <a:ext cx="685800" cy="4437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US" dirty="0"/>
          </a:p>
        </p:txBody>
      </p:sp>
      <p:sp>
        <p:nvSpPr>
          <p:cNvPr id="44" name="Oval 43"/>
          <p:cNvSpPr/>
          <p:nvPr/>
        </p:nvSpPr>
        <p:spPr>
          <a:xfrm>
            <a:off x="342488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US" dirty="0"/>
          </a:p>
        </p:txBody>
      </p:sp>
      <p:cxnSp>
        <p:nvCxnSpPr>
          <p:cNvPr id="46" name="Straight Arrow Connector 45"/>
          <p:cNvCxnSpPr>
            <a:stCxn id="6" idx="3"/>
            <a:endCxn id="43" idx="0"/>
          </p:cNvCxnSpPr>
          <p:nvPr/>
        </p:nvCxnSpPr>
        <p:spPr>
          <a:xfrm flipH="1">
            <a:off x="2321815" y="3892934"/>
            <a:ext cx="678622" cy="6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5"/>
            <a:endCxn id="44" idx="0"/>
          </p:cNvCxnSpPr>
          <p:nvPr/>
        </p:nvCxnSpPr>
        <p:spPr>
          <a:xfrm>
            <a:off x="3502618" y="3892934"/>
            <a:ext cx="265163" cy="70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5715" y="2481213"/>
            <a:ext cx="559769" cy="369332"/>
          </a:xfrm>
          <a:prstGeom prst="rect">
            <a:avLst/>
          </a:prstGeom>
          <a:noFill/>
        </p:spPr>
        <p:txBody>
          <a:bodyPr wrap="none" rtlCol="0">
            <a:spAutoFit/>
          </a:bodyPr>
          <a:lstStyle/>
          <a:p>
            <a:r>
              <a:rPr lang="en-IN" dirty="0" smtClean="0"/>
              <a:t>D=2</a:t>
            </a:r>
            <a:endParaRPr lang="en-US" dirty="0"/>
          </a:p>
        </p:txBody>
      </p:sp>
      <p:sp>
        <p:nvSpPr>
          <p:cNvPr id="50" name="TextBox 49"/>
          <p:cNvSpPr txBox="1"/>
          <p:nvPr/>
        </p:nvSpPr>
        <p:spPr>
          <a:xfrm>
            <a:off x="5721304" y="2529397"/>
            <a:ext cx="559769" cy="369332"/>
          </a:xfrm>
          <a:prstGeom prst="rect">
            <a:avLst/>
          </a:prstGeom>
          <a:noFill/>
        </p:spPr>
        <p:txBody>
          <a:bodyPr wrap="none" rtlCol="0">
            <a:spAutoFit/>
          </a:bodyPr>
          <a:lstStyle/>
          <a:p>
            <a:r>
              <a:rPr lang="en-IN" dirty="0" smtClean="0"/>
              <a:t>D=2</a:t>
            </a:r>
            <a:endParaRPr lang="en-US" dirty="0"/>
          </a:p>
        </p:txBody>
      </p:sp>
      <p:sp>
        <p:nvSpPr>
          <p:cNvPr id="51" name="TextBox 50"/>
          <p:cNvSpPr txBox="1"/>
          <p:nvPr/>
        </p:nvSpPr>
        <p:spPr>
          <a:xfrm>
            <a:off x="4992352" y="3583870"/>
            <a:ext cx="559769" cy="369332"/>
          </a:xfrm>
          <a:prstGeom prst="rect">
            <a:avLst/>
          </a:prstGeom>
          <a:noFill/>
        </p:spPr>
        <p:txBody>
          <a:bodyPr wrap="none" rtlCol="0">
            <a:spAutoFit/>
          </a:bodyPr>
          <a:lstStyle/>
          <a:p>
            <a:r>
              <a:rPr lang="en-IN" dirty="0" smtClean="0"/>
              <a:t>D=1</a:t>
            </a:r>
            <a:endParaRPr lang="en-US" dirty="0"/>
          </a:p>
        </p:txBody>
      </p:sp>
      <p:sp>
        <p:nvSpPr>
          <p:cNvPr id="52" name="TextBox 51"/>
          <p:cNvSpPr txBox="1"/>
          <p:nvPr/>
        </p:nvSpPr>
        <p:spPr>
          <a:xfrm>
            <a:off x="2347606" y="3399204"/>
            <a:ext cx="559769" cy="369332"/>
          </a:xfrm>
          <a:prstGeom prst="rect">
            <a:avLst/>
          </a:prstGeom>
          <a:noFill/>
        </p:spPr>
        <p:txBody>
          <a:bodyPr wrap="none" rtlCol="0">
            <a:spAutoFit/>
          </a:bodyPr>
          <a:lstStyle/>
          <a:p>
            <a:r>
              <a:rPr lang="en-IN" dirty="0" smtClean="0"/>
              <a:t>D=2</a:t>
            </a:r>
            <a:endParaRPr lang="en-US" dirty="0"/>
          </a:p>
        </p:txBody>
      </p:sp>
      <p:sp>
        <p:nvSpPr>
          <p:cNvPr id="53" name="TextBox 52"/>
          <p:cNvSpPr txBox="1"/>
          <p:nvPr/>
        </p:nvSpPr>
        <p:spPr>
          <a:xfrm>
            <a:off x="3610502" y="5142848"/>
            <a:ext cx="785708" cy="369332"/>
          </a:xfrm>
          <a:prstGeom prst="rect">
            <a:avLst/>
          </a:prstGeom>
          <a:noFill/>
        </p:spPr>
        <p:txBody>
          <a:bodyPr wrap="square" rtlCol="0">
            <a:spAutoFit/>
          </a:bodyPr>
          <a:lstStyle/>
          <a:p>
            <a:r>
              <a:rPr lang="en-IN" dirty="0" smtClean="0"/>
              <a:t>D=0</a:t>
            </a:r>
            <a:endParaRPr lang="en-US" dirty="0"/>
          </a:p>
        </p:txBody>
      </p:sp>
      <p:sp>
        <p:nvSpPr>
          <p:cNvPr id="27" name="TextBox 26"/>
          <p:cNvSpPr txBox="1"/>
          <p:nvPr/>
        </p:nvSpPr>
        <p:spPr>
          <a:xfrm>
            <a:off x="2618526" y="994979"/>
            <a:ext cx="522900" cy="369332"/>
          </a:xfrm>
          <a:prstGeom prst="rect">
            <a:avLst/>
          </a:prstGeom>
          <a:noFill/>
        </p:spPr>
        <p:txBody>
          <a:bodyPr wrap="none" rtlCol="0">
            <a:spAutoFit/>
          </a:bodyPr>
          <a:lstStyle/>
          <a:p>
            <a:r>
              <a:rPr lang="en-IN" dirty="0" smtClean="0"/>
              <a:t>F=1</a:t>
            </a:r>
            <a:endParaRPr lang="en-US" dirty="0"/>
          </a:p>
        </p:txBody>
      </p:sp>
      <p:sp>
        <p:nvSpPr>
          <p:cNvPr id="30" name="TextBox 29"/>
          <p:cNvSpPr txBox="1"/>
          <p:nvPr/>
        </p:nvSpPr>
        <p:spPr>
          <a:xfrm>
            <a:off x="5696628" y="994979"/>
            <a:ext cx="522900" cy="369332"/>
          </a:xfrm>
          <a:prstGeom prst="rect">
            <a:avLst/>
          </a:prstGeom>
          <a:noFill/>
        </p:spPr>
        <p:txBody>
          <a:bodyPr wrap="none" rtlCol="0">
            <a:spAutoFit/>
          </a:bodyPr>
          <a:lstStyle/>
          <a:p>
            <a:r>
              <a:rPr lang="en-IN" dirty="0" smtClean="0"/>
              <a:t>F=0</a:t>
            </a:r>
            <a:endParaRPr lang="en-US" dirty="0"/>
          </a:p>
        </p:txBody>
      </p:sp>
      <p:sp>
        <p:nvSpPr>
          <p:cNvPr id="34" name="TextBox 33"/>
          <p:cNvSpPr txBox="1"/>
          <p:nvPr/>
        </p:nvSpPr>
        <p:spPr>
          <a:xfrm>
            <a:off x="2638286" y="2719795"/>
            <a:ext cx="522900" cy="369332"/>
          </a:xfrm>
          <a:prstGeom prst="rect">
            <a:avLst/>
          </a:prstGeom>
          <a:noFill/>
        </p:spPr>
        <p:txBody>
          <a:bodyPr wrap="none" rtlCol="0">
            <a:spAutoFit/>
          </a:bodyPr>
          <a:lstStyle/>
          <a:p>
            <a:r>
              <a:rPr lang="en-IN" dirty="0" smtClean="0"/>
              <a:t>F=1</a:t>
            </a:r>
            <a:endParaRPr lang="en-US" dirty="0"/>
          </a:p>
        </p:txBody>
      </p:sp>
      <p:sp>
        <p:nvSpPr>
          <p:cNvPr id="35" name="TextBox 34"/>
          <p:cNvSpPr txBox="1"/>
          <p:nvPr/>
        </p:nvSpPr>
        <p:spPr>
          <a:xfrm>
            <a:off x="5692289" y="2775490"/>
            <a:ext cx="617797" cy="369332"/>
          </a:xfrm>
          <a:prstGeom prst="rect">
            <a:avLst/>
          </a:prstGeom>
          <a:noFill/>
        </p:spPr>
        <p:txBody>
          <a:bodyPr wrap="square" rtlCol="0">
            <a:spAutoFit/>
          </a:bodyPr>
          <a:lstStyle/>
          <a:p>
            <a:r>
              <a:rPr lang="en-IN" dirty="0" smtClean="0"/>
              <a:t>F=1</a:t>
            </a:r>
            <a:endParaRPr lang="en-US" dirty="0"/>
          </a:p>
        </p:txBody>
      </p:sp>
      <p:sp>
        <p:nvSpPr>
          <p:cNvPr id="36" name="TextBox 35"/>
          <p:cNvSpPr txBox="1"/>
          <p:nvPr/>
        </p:nvSpPr>
        <p:spPr>
          <a:xfrm>
            <a:off x="2382362" y="3605344"/>
            <a:ext cx="522900" cy="369332"/>
          </a:xfrm>
          <a:prstGeom prst="rect">
            <a:avLst/>
          </a:prstGeom>
          <a:noFill/>
        </p:spPr>
        <p:txBody>
          <a:bodyPr wrap="none" rtlCol="0">
            <a:spAutoFit/>
          </a:bodyPr>
          <a:lstStyle/>
          <a:p>
            <a:r>
              <a:rPr lang="en-IN" dirty="0" smtClean="0"/>
              <a:t>F=2</a:t>
            </a:r>
            <a:endParaRPr lang="en-US" dirty="0"/>
          </a:p>
        </p:txBody>
      </p:sp>
      <p:sp>
        <p:nvSpPr>
          <p:cNvPr id="37" name="TextBox 36"/>
          <p:cNvSpPr txBox="1"/>
          <p:nvPr/>
        </p:nvSpPr>
        <p:spPr>
          <a:xfrm>
            <a:off x="5003074" y="3868852"/>
            <a:ext cx="617797" cy="369332"/>
          </a:xfrm>
          <a:prstGeom prst="rect">
            <a:avLst/>
          </a:prstGeom>
          <a:noFill/>
        </p:spPr>
        <p:txBody>
          <a:bodyPr wrap="square" rtlCol="0">
            <a:spAutoFit/>
          </a:bodyPr>
          <a:lstStyle/>
          <a:p>
            <a:r>
              <a:rPr lang="en-IN" dirty="0" smtClean="0"/>
              <a:t>F=1</a:t>
            </a:r>
            <a:endParaRPr lang="en-US" dirty="0"/>
          </a:p>
        </p:txBody>
      </p:sp>
      <p:sp>
        <p:nvSpPr>
          <p:cNvPr id="38" name="TextBox 37"/>
          <p:cNvSpPr txBox="1"/>
          <p:nvPr/>
        </p:nvSpPr>
        <p:spPr>
          <a:xfrm>
            <a:off x="5692289" y="5403245"/>
            <a:ext cx="522900" cy="369332"/>
          </a:xfrm>
          <a:prstGeom prst="rect">
            <a:avLst/>
          </a:prstGeom>
          <a:noFill/>
        </p:spPr>
        <p:txBody>
          <a:bodyPr wrap="none" rtlCol="0">
            <a:spAutoFit/>
          </a:bodyPr>
          <a:lstStyle/>
          <a:p>
            <a:r>
              <a:rPr lang="en-IN" dirty="0" smtClean="0"/>
              <a:t>F=0</a:t>
            </a:r>
            <a:endParaRPr lang="en-US" dirty="0"/>
          </a:p>
        </p:txBody>
      </p:sp>
      <p:sp>
        <p:nvSpPr>
          <p:cNvPr id="39" name="TextBox 38"/>
          <p:cNvSpPr txBox="1"/>
          <p:nvPr/>
        </p:nvSpPr>
        <p:spPr>
          <a:xfrm>
            <a:off x="3635199" y="5437417"/>
            <a:ext cx="522900" cy="369332"/>
          </a:xfrm>
          <a:prstGeom prst="rect">
            <a:avLst/>
          </a:prstGeom>
          <a:noFill/>
        </p:spPr>
        <p:txBody>
          <a:bodyPr wrap="none" rtlCol="0">
            <a:spAutoFit/>
          </a:bodyPr>
          <a:lstStyle/>
          <a:p>
            <a:r>
              <a:rPr lang="en-IN" dirty="0" smtClean="0"/>
              <a:t>F=0</a:t>
            </a:r>
            <a:endParaRPr lang="en-US" dirty="0"/>
          </a:p>
        </p:txBody>
      </p:sp>
      <p:sp>
        <p:nvSpPr>
          <p:cNvPr id="40" name="TextBox 39"/>
          <p:cNvSpPr txBox="1"/>
          <p:nvPr/>
        </p:nvSpPr>
        <p:spPr>
          <a:xfrm>
            <a:off x="1981746" y="5363019"/>
            <a:ext cx="522900" cy="369332"/>
          </a:xfrm>
          <a:prstGeom prst="rect">
            <a:avLst/>
          </a:prstGeom>
          <a:noFill/>
        </p:spPr>
        <p:txBody>
          <a:bodyPr wrap="none" rtlCol="0">
            <a:spAutoFit/>
          </a:bodyPr>
          <a:lstStyle/>
          <a:p>
            <a:r>
              <a:rPr lang="en-IN" dirty="0" smtClean="0"/>
              <a:t>F=0</a:t>
            </a:r>
            <a:endParaRPr lang="en-US" dirty="0"/>
          </a:p>
        </p:txBody>
      </p:sp>
      <p:sp>
        <p:nvSpPr>
          <p:cNvPr id="41" name="TextBox 40"/>
          <p:cNvSpPr txBox="1"/>
          <p:nvPr/>
        </p:nvSpPr>
        <p:spPr>
          <a:xfrm>
            <a:off x="484094" y="497541"/>
            <a:ext cx="1948610" cy="1200329"/>
          </a:xfrm>
          <a:prstGeom prst="rect">
            <a:avLst/>
          </a:prstGeom>
          <a:noFill/>
        </p:spPr>
        <p:txBody>
          <a:bodyPr wrap="none" rtlCol="0">
            <a:spAutoFit/>
          </a:bodyPr>
          <a:lstStyle/>
          <a:p>
            <a:r>
              <a:rPr lang="en-IN" dirty="0" smtClean="0"/>
              <a:t>Assume 1 </a:t>
            </a:r>
            <a:r>
              <a:rPr lang="en-IN" dirty="0" err="1" smtClean="0"/>
              <a:t>alu</a:t>
            </a:r>
            <a:endParaRPr lang="en-IN" dirty="0" smtClean="0"/>
          </a:p>
          <a:p>
            <a:r>
              <a:rPr lang="en-IN" dirty="0" smtClean="0"/>
              <a:t>Instruction 5 and 4</a:t>
            </a:r>
          </a:p>
          <a:p>
            <a:r>
              <a:rPr lang="en-IN" dirty="0" smtClean="0"/>
              <a:t>Has a larger delay</a:t>
            </a:r>
          </a:p>
          <a:p>
            <a:r>
              <a:rPr lang="en-IN" dirty="0" smtClean="0"/>
              <a:t>same</a:t>
            </a:r>
          </a:p>
        </p:txBody>
      </p:sp>
      <p:sp>
        <p:nvSpPr>
          <p:cNvPr id="42" name="TextBox 41"/>
          <p:cNvSpPr txBox="1"/>
          <p:nvPr/>
        </p:nvSpPr>
        <p:spPr>
          <a:xfrm>
            <a:off x="7639975" y="4357423"/>
            <a:ext cx="1339597" cy="369332"/>
          </a:xfrm>
          <a:prstGeom prst="rect">
            <a:avLst/>
          </a:prstGeom>
          <a:noFill/>
        </p:spPr>
        <p:txBody>
          <a:bodyPr wrap="none" rtlCol="0">
            <a:spAutoFit/>
          </a:bodyPr>
          <a:lstStyle/>
          <a:p>
            <a:r>
              <a:rPr lang="en-IN" dirty="0" smtClean="0"/>
              <a:t>Ready: 2,8,6</a:t>
            </a:r>
            <a:endParaRPr lang="en-US" dirty="0"/>
          </a:p>
        </p:txBody>
      </p:sp>
      <p:sp>
        <p:nvSpPr>
          <p:cNvPr id="45" name="TextBox 44"/>
          <p:cNvSpPr txBox="1"/>
          <p:nvPr/>
        </p:nvSpPr>
        <p:spPr>
          <a:xfrm>
            <a:off x="5032087" y="3146524"/>
            <a:ext cx="301686" cy="369332"/>
          </a:xfrm>
          <a:prstGeom prst="rect">
            <a:avLst/>
          </a:prstGeom>
          <a:noFill/>
        </p:spPr>
        <p:txBody>
          <a:bodyPr wrap="none" rtlCol="0">
            <a:spAutoFit/>
          </a:bodyPr>
          <a:lstStyle/>
          <a:p>
            <a:r>
              <a:rPr lang="en-IN" dirty="0" smtClean="0"/>
              <a:t>2</a:t>
            </a:r>
            <a:endParaRPr lang="en-US" dirty="0"/>
          </a:p>
        </p:txBody>
      </p:sp>
      <p:sp>
        <p:nvSpPr>
          <p:cNvPr id="47" name="TextBox 46"/>
          <p:cNvSpPr txBox="1"/>
          <p:nvPr/>
        </p:nvSpPr>
        <p:spPr>
          <a:xfrm>
            <a:off x="2731588" y="4159593"/>
            <a:ext cx="301686" cy="369332"/>
          </a:xfrm>
          <a:prstGeom prst="rect">
            <a:avLst/>
          </a:prstGeom>
          <a:noFill/>
        </p:spPr>
        <p:txBody>
          <a:bodyPr wrap="none" rtlCol="0">
            <a:spAutoFit/>
          </a:bodyPr>
          <a:lstStyle/>
          <a:p>
            <a:r>
              <a:rPr lang="en-IN" dirty="0" smtClean="0"/>
              <a:t>2</a:t>
            </a:r>
            <a:endParaRPr lang="en-US" dirty="0"/>
          </a:p>
        </p:txBody>
      </p:sp>
      <p:sp>
        <p:nvSpPr>
          <p:cNvPr id="54" name="TextBox 53"/>
          <p:cNvSpPr txBox="1"/>
          <p:nvPr/>
        </p:nvSpPr>
        <p:spPr>
          <a:xfrm>
            <a:off x="3745806" y="4133841"/>
            <a:ext cx="301686" cy="369332"/>
          </a:xfrm>
          <a:prstGeom prst="rect">
            <a:avLst/>
          </a:prstGeom>
          <a:noFill/>
        </p:spPr>
        <p:txBody>
          <a:bodyPr wrap="none" rtlCol="0">
            <a:spAutoFit/>
          </a:bodyPr>
          <a:lstStyle/>
          <a:p>
            <a:r>
              <a:rPr lang="en-IN" dirty="0" smtClean="0"/>
              <a:t>2</a:t>
            </a:r>
            <a:endParaRPr lang="en-US" dirty="0"/>
          </a:p>
        </p:txBody>
      </p:sp>
      <p:sp>
        <p:nvSpPr>
          <p:cNvPr id="55" name="TextBox 54"/>
          <p:cNvSpPr txBox="1"/>
          <p:nvPr/>
        </p:nvSpPr>
        <p:spPr>
          <a:xfrm>
            <a:off x="7749379" y="5024370"/>
            <a:ext cx="1599990" cy="369332"/>
          </a:xfrm>
          <a:prstGeom prst="rect">
            <a:avLst/>
          </a:prstGeom>
          <a:noFill/>
        </p:spPr>
        <p:txBody>
          <a:bodyPr wrap="none" rtlCol="0">
            <a:spAutoFit/>
          </a:bodyPr>
          <a:lstStyle/>
          <a:p>
            <a:r>
              <a:rPr lang="en-IN" dirty="0" smtClean="0"/>
              <a:t>ALU</a:t>
            </a:r>
            <a:r>
              <a:rPr lang="en-US" dirty="0" smtClean="0"/>
              <a:t> a:5,4,1,3,7</a:t>
            </a:r>
            <a:endParaRPr lang="en-IN" dirty="0" smtClean="0"/>
          </a:p>
        </p:txBody>
      </p:sp>
    </p:spTree>
    <p:extLst>
      <p:ext uri="{BB962C8B-B14F-4D97-AF65-F5344CB8AC3E}">
        <p14:creationId xmlns:p14="http://schemas.microsoft.com/office/powerpoint/2010/main" val="512030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9271" y="3546660"/>
            <a:ext cx="685800" cy="4437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US" dirty="0"/>
          </a:p>
        </p:txBody>
      </p:sp>
      <p:sp>
        <p:nvSpPr>
          <p:cNvPr id="5" name="Oval 4"/>
          <p:cNvSpPr/>
          <p:nvPr/>
        </p:nvSpPr>
        <p:spPr>
          <a:xfrm>
            <a:off x="5164091" y="4601134"/>
            <a:ext cx="685800" cy="443753"/>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US" dirty="0"/>
          </a:p>
        </p:txBody>
      </p:sp>
      <p:sp>
        <p:nvSpPr>
          <p:cNvPr id="6" name="Oval 5"/>
          <p:cNvSpPr/>
          <p:nvPr/>
        </p:nvSpPr>
        <p:spPr>
          <a:xfrm>
            <a:off x="2896432" y="3514167"/>
            <a:ext cx="710191"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US" dirty="0"/>
          </a:p>
        </p:txBody>
      </p:sp>
      <p:sp>
        <p:nvSpPr>
          <p:cNvPr id="7" name="Oval 6"/>
          <p:cNvSpPr/>
          <p:nvPr/>
        </p:nvSpPr>
        <p:spPr>
          <a:xfrm>
            <a:off x="3151095" y="634252"/>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8" name="Oval 7"/>
          <p:cNvSpPr/>
          <p:nvPr/>
        </p:nvSpPr>
        <p:spPr>
          <a:xfrm>
            <a:off x="3151095"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9" name="Oval 8"/>
          <p:cNvSpPr/>
          <p:nvPr/>
        </p:nvSpPr>
        <p:spPr>
          <a:xfrm>
            <a:off x="4935071" y="634252"/>
            <a:ext cx="685800" cy="432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Oval 9"/>
          <p:cNvSpPr/>
          <p:nvPr/>
        </p:nvSpPr>
        <p:spPr>
          <a:xfrm>
            <a:off x="4935071"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cxnSp>
        <p:nvCxnSpPr>
          <p:cNvPr id="14" name="Straight Arrow Connector 13"/>
          <p:cNvCxnSpPr>
            <a:stCxn id="7" idx="4"/>
            <a:endCxn id="8" idx="0"/>
          </p:cNvCxnSpPr>
          <p:nvPr/>
        </p:nvCxnSpPr>
        <p:spPr>
          <a:xfrm>
            <a:off x="3493995" y="1078005"/>
            <a:ext cx="0" cy="141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4" idx="1"/>
          </p:cNvCxnSpPr>
          <p:nvPr/>
        </p:nvCxnSpPr>
        <p:spPr>
          <a:xfrm>
            <a:off x="3736462" y="2870954"/>
            <a:ext cx="613242" cy="74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 idx="7"/>
          </p:cNvCxnSpPr>
          <p:nvPr/>
        </p:nvCxnSpPr>
        <p:spPr>
          <a:xfrm flipH="1">
            <a:off x="4834638" y="2935940"/>
            <a:ext cx="443333" cy="67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4349704" y="3925427"/>
            <a:ext cx="0" cy="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5" idx="0"/>
          </p:cNvCxnSpPr>
          <p:nvPr/>
        </p:nvCxnSpPr>
        <p:spPr>
          <a:xfrm>
            <a:off x="4834638" y="3925427"/>
            <a:ext cx="672353" cy="6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9759" y="735892"/>
            <a:ext cx="559769" cy="369332"/>
          </a:xfrm>
          <a:prstGeom prst="rect">
            <a:avLst/>
          </a:prstGeom>
          <a:noFill/>
        </p:spPr>
        <p:txBody>
          <a:bodyPr wrap="none" rtlCol="0">
            <a:spAutoFit/>
          </a:bodyPr>
          <a:lstStyle/>
          <a:p>
            <a:r>
              <a:rPr lang="en-IN" dirty="0" smtClean="0"/>
              <a:t>D=0</a:t>
            </a:r>
            <a:endParaRPr lang="en-US" dirty="0"/>
          </a:p>
        </p:txBody>
      </p:sp>
      <p:sp>
        <p:nvSpPr>
          <p:cNvPr id="31" name="TextBox 30"/>
          <p:cNvSpPr txBox="1"/>
          <p:nvPr/>
        </p:nvSpPr>
        <p:spPr>
          <a:xfrm>
            <a:off x="2615716" y="735892"/>
            <a:ext cx="559769" cy="369332"/>
          </a:xfrm>
          <a:prstGeom prst="rect">
            <a:avLst/>
          </a:prstGeom>
          <a:noFill/>
        </p:spPr>
        <p:txBody>
          <a:bodyPr wrap="none" rtlCol="0">
            <a:spAutoFit/>
          </a:bodyPr>
          <a:lstStyle/>
          <a:p>
            <a:r>
              <a:rPr lang="en-IN" dirty="0" smtClean="0"/>
              <a:t>D=3</a:t>
            </a:r>
            <a:endParaRPr lang="en-US" dirty="0"/>
          </a:p>
        </p:txBody>
      </p:sp>
      <p:sp>
        <p:nvSpPr>
          <p:cNvPr id="32" name="TextBox 31"/>
          <p:cNvSpPr txBox="1"/>
          <p:nvPr/>
        </p:nvSpPr>
        <p:spPr>
          <a:xfrm>
            <a:off x="5659760" y="5033913"/>
            <a:ext cx="559769" cy="369332"/>
          </a:xfrm>
          <a:prstGeom prst="rect">
            <a:avLst/>
          </a:prstGeom>
          <a:noFill/>
        </p:spPr>
        <p:txBody>
          <a:bodyPr wrap="none" rtlCol="0">
            <a:spAutoFit/>
          </a:bodyPr>
          <a:lstStyle/>
          <a:p>
            <a:r>
              <a:rPr lang="en-IN" dirty="0" smtClean="0"/>
              <a:t>D=0</a:t>
            </a:r>
            <a:endParaRPr lang="en-US" dirty="0"/>
          </a:p>
        </p:txBody>
      </p:sp>
      <p:sp>
        <p:nvSpPr>
          <p:cNvPr id="33" name="TextBox 32"/>
          <p:cNvSpPr txBox="1"/>
          <p:nvPr/>
        </p:nvSpPr>
        <p:spPr>
          <a:xfrm>
            <a:off x="1958324" y="5044887"/>
            <a:ext cx="559769" cy="369332"/>
          </a:xfrm>
          <a:prstGeom prst="rect">
            <a:avLst/>
          </a:prstGeom>
          <a:noFill/>
        </p:spPr>
        <p:txBody>
          <a:bodyPr wrap="none" rtlCol="0">
            <a:spAutoFit/>
          </a:bodyPr>
          <a:lstStyle/>
          <a:p>
            <a:r>
              <a:rPr lang="en-IN" dirty="0" smtClean="0"/>
              <a:t>D=0</a:t>
            </a:r>
            <a:endParaRPr lang="en-US" dirty="0"/>
          </a:p>
        </p:txBody>
      </p:sp>
      <p:sp>
        <p:nvSpPr>
          <p:cNvPr id="43" name="Oval 42"/>
          <p:cNvSpPr/>
          <p:nvPr/>
        </p:nvSpPr>
        <p:spPr>
          <a:xfrm>
            <a:off x="1978915" y="45901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US" dirty="0"/>
          </a:p>
        </p:txBody>
      </p:sp>
      <p:sp>
        <p:nvSpPr>
          <p:cNvPr id="44" name="Oval 43"/>
          <p:cNvSpPr/>
          <p:nvPr/>
        </p:nvSpPr>
        <p:spPr>
          <a:xfrm>
            <a:off x="342488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US" dirty="0"/>
          </a:p>
        </p:txBody>
      </p:sp>
      <p:cxnSp>
        <p:nvCxnSpPr>
          <p:cNvPr id="46" name="Straight Arrow Connector 45"/>
          <p:cNvCxnSpPr>
            <a:stCxn id="6" idx="3"/>
            <a:endCxn id="43" idx="0"/>
          </p:cNvCxnSpPr>
          <p:nvPr/>
        </p:nvCxnSpPr>
        <p:spPr>
          <a:xfrm flipH="1">
            <a:off x="2321815" y="3892934"/>
            <a:ext cx="678622" cy="6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5"/>
            <a:endCxn id="44" idx="0"/>
          </p:cNvCxnSpPr>
          <p:nvPr/>
        </p:nvCxnSpPr>
        <p:spPr>
          <a:xfrm>
            <a:off x="3502618" y="3892934"/>
            <a:ext cx="265163" cy="70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5715" y="2481213"/>
            <a:ext cx="559769" cy="369332"/>
          </a:xfrm>
          <a:prstGeom prst="rect">
            <a:avLst/>
          </a:prstGeom>
          <a:noFill/>
        </p:spPr>
        <p:txBody>
          <a:bodyPr wrap="none" rtlCol="0">
            <a:spAutoFit/>
          </a:bodyPr>
          <a:lstStyle/>
          <a:p>
            <a:r>
              <a:rPr lang="en-IN" dirty="0" smtClean="0"/>
              <a:t>D=2</a:t>
            </a:r>
            <a:endParaRPr lang="en-US" dirty="0"/>
          </a:p>
        </p:txBody>
      </p:sp>
      <p:sp>
        <p:nvSpPr>
          <p:cNvPr id="50" name="TextBox 49"/>
          <p:cNvSpPr txBox="1"/>
          <p:nvPr/>
        </p:nvSpPr>
        <p:spPr>
          <a:xfrm>
            <a:off x="5721304" y="2529397"/>
            <a:ext cx="559769" cy="369332"/>
          </a:xfrm>
          <a:prstGeom prst="rect">
            <a:avLst/>
          </a:prstGeom>
          <a:noFill/>
        </p:spPr>
        <p:txBody>
          <a:bodyPr wrap="none" rtlCol="0">
            <a:spAutoFit/>
          </a:bodyPr>
          <a:lstStyle/>
          <a:p>
            <a:r>
              <a:rPr lang="en-IN" dirty="0" smtClean="0"/>
              <a:t>D=2</a:t>
            </a:r>
            <a:endParaRPr lang="en-US" dirty="0"/>
          </a:p>
        </p:txBody>
      </p:sp>
      <p:sp>
        <p:nvSpPr>
          <p:cNvPr id="51" name="TextBox 50"/>
          <p:cNvSpPr txBox="1"/>
          <p:nvPr/>
        </p:nvSpPr>
        <p:spPr>
          <a:xfrm>
            <a:off x="4992352" y="3583870"/>
            <a:ext cx="559769" cy="369332"/>
          </a:xfrm>
          <a:prstGeom prst="rect">
            <a:avLst/>
          </a:prstGeom>
          <a:noFill/>
        </p:spPr>
        <p:txBody>
          <a:bodyPr wrap="none" rtlCol="0">
            <a:spAutoFit/>
          </a:bodyPr>
          <a:lstStyle/>
          <a:p>
            <a:r>
              <a:rPr lang="en-IN" dirty="0" smtClean="0"/>
              <a:t>D=1</a:t>
            </a:r>
            <a:endParaRPr lang="en-US" dirty="0"/>
          </a:p>
        </p:txBody>
      </p:sp>
      <p:sp>
        <p:nvSpPr>
          <p:cNvPr id="52" name="TextBox 51"/>
          <p:cNvSpPr txBox="1"/>
          <p:nvPr/>
        </p:nvSpPr>
        <p:spPr>
          <a:xfrm>
            <a:off x="2347606" y="3399204"/>
            <a:ext cx="559769" cy="369332"/>
          </a:xfrm>
          <a:prstGeom prst="rect">
            <a:avLst/>
          </a:prstGeom>
          <a:noFill/>
        </p:spPr>
        <p:txBody>
          <a:bodyPr wrap="none" rtlCol="0">
            <a:spAutoFit/>
          </a:bodyPr>
          <a:lstStyle/>
          <a:p>
            <a:r>
              <a:rPr lang="en-IN" dirty="0" smtClean="0"/>
              <a:t>D=2</a:t>
            </a:r>
            <a:endParaRPr lang="en-US" dirty="0"/>
          </a:p>
        </p:txBody>
      </p:sp>
      <p:sp>
        <p:nvSpPr>
          <p:cNvPr id="53" name="TextBox 52"/>
          <p:cNvSpPr txBox="1"/>
          <p:nvPr/>
        </p:nvSpPr>
        <p:spPr>
          <a:xfrm>
            <a:off x="3610502" y="5142848"/>
            <a:ext cx="785708" cy="369332"/>
          </a:xfrm>
          <a:prstGeom prst="rect">
            <a:avLst/>
          </a:prstGeom>
          <a:noFill/>
        </p:spPr>
        <p:txBody>
          <a:bodyPr wrap="square" rtlCol="0">
            <a:spAutoFit/>
          </a:bodyPr>
          <a:lstStyle/>
          <a:p>
            <a:r>
              <a:rPr lang="en-IN" dirty="0" smtClean="0"/>
              <a:t>D=0</a:t>
            </a:r>
            <a:endParaRPr lang="en-US" dirty="0"/>
          </a:p>
        </p:txBody>
      </p:sp>
      <p:sp>
        <p:nvSpPr>
          <p:cNvPr id="27" name="TextBox 26"/>
          <p:cNvSpPr txBox="1"/>
          <p:nvPr/>
        </p:nvSpPr>
        <p:spPr>
          <a:xfrm>
            <a:off x="2618526" y="994979"/>
            <a:ext cx="522900" cy="369332"/>
          </a:xfrm>
          <a:prstGeom prst="rect">
            <a:avLst/>
          </a:prstGeom>
          <a:noFill/>
        </p:spPr>
        <p:txBody>
          <a:bodyPr wrap="none" rtlCol="0">
            <a:spAutoFit/>
          </a:bodyPr>
          <a:lstStyle/>
          <a:p>
            <a:r>
              <a:rPr lang="en-IN" dirty="0" smtClean="0"/>
              <a:t>F=1</a:t>
            </a:r>
            <a:endParaRPr lang="en-US" dirty="0"/>
          </a:p>
        </p:txBody>
      </p:sp>
      <p:sp>
        <p:nvSpPr>
          <p:cNvPr id="30" name="TextBox 29"/>
          <p:cNvSpPr txBox="1"/>
          <p:nvPr/>
        </p:nvSpPr>
        <p:spPr>
          <a:xfrm>
            <a:off x="5696628" y="994979"/>
            <a:ext cx="522900" cy="369332"/>
          </a:xfrm>
          <a:prstGeom prst="rect">
            <a:avLst/>
          </a:prstGeom>
          <a:noFill/>
        </p:spPr>
        <p:txBody>
          <a:bodyPr wrap="none" rtlCol="0">
            <a:spAutoFit/>
          </a:bodyPr>
          <a:lstStyle/>
          <a:p>
            <a:r>
              <a:rPr lang="en-IN" dirty="0" smtClean="0"/>
              <a:t>F=0</a:t>
            </a:r>
            <a:endParaRPr lang="en-US" dirty="0"/>
          </a:p>
        </p:txBody>
      </p:sp>
      <p:sp>
        <p:nvSpPr>
          <p:cNvPr id="34" name="TextBox 33"/>
          <p:cNvSpPr txBox="1"/>
          <p:nvPr/>
        </p:nvSpPr>
        <p:spPr>
          <a:xfrm>
            <a:off x="2638286" y="2719795"/>
            <a:ext cx="522900" cy="369332"/>
          </a:xfrm>
          <a:prstGeom prst="rect">
            <a:avLst/>
          </a:prstGeom>
          <a:noFill/>
        </p:spPr>
        <p:txBody>
          <a:bodyPr wrap="none" rtlCol="0">
            <a:spAutoFit/>
          </a:bodyPr>
          <a:lstStyle/>
          <a:p>
            <a:r>
              <a:rPr lang="en-IN" dirty="0" smtClean="0"/>
              <a:t>F=1</a:t>
            </a:r>
            <a:endParaRPr lang="en-US" dirty="0"/>
          </a:p>
        </p:txBody>
      </p:sp>
      <p:sp>
        <p:nvSpPr>
          <p:cNvPr id="35" name="TextBox 34"/>
          <p:cNvSpPr txBox="1"/>
          <p:nvPr/>
        </p:nvSpPr>
        <p:spPr>
          <a:xfrm>
            <a:off x="5692289" y="2775490"/>
            <a:ext cx="617797" cy="369332"/>
          </a:xfrm>
          <a:prstGeom prst="rect">
            <a:avLst/>
          </a:prstGeom>
          <a:noFill/>
        </p:spPr>
        <p:txBody>
          <a:bodyPr wrap="square" rtlCol="0">
            <a:spAutoFit/>
          </a:bodyPr>
          <a:lstStyle/>
          <a:p>
            <a:r>
              <a:rPr lang="en-IN" dirty="0" smtClean="0"/>
              <a:t>F=1</a:t>
            </a:r>
            <a:endParaRPr lang="en-US" dirty="0"/>
          </a:p>
        </p:txBody>
      </p:sp>
      <p:sp>
        <p:nvSpPr>
          <p:cNvPr id="36" name="TextBox 35"/>
          <p:cNvSpPr txBox="1"/>
          <p:nvPr/>
        </p:nvSpPr>
        <p:spPr>
          <a:xfrm>
            <a:off x="2382362" y="3605344"/>
            <a:ext cx="522900" cy="369332"/>
          </a:xfrm>
          <a:prstGeom prst="rect">
            <a:avLst/>
          </a:prstGeom>
          <a:noFill/>
        </p:spPr>
        <p:txBody>
          <a:bodyPr wrap="none" rtlCol="0">
            <a:spAutoFit/>
          </a:bodyPr>
          <a:lstStyle/>
          <a:p>
            <a:r>
              <a:rPr lang="en-IN" dirty="0" smtClean="0"/>
              <a:t>F=2</a:t>
            </a:r>
            <a:endParaRPr lang="en-US" dirty="0"/>
          </a:p>
        </p:txBody>
      </p:sp>
      <p:sp>
        <p:nvSpPr>
          <p:cNvPr id="37" name="TextBox 36"/>
          <p:cNvSpPr txBox="1"/>
          <p:nvPr/>
        </p:nvSpPr>
        <p:spPr>
          <a:xfrm>
            <a:off x="5003074" y="3868852"/>
            <a:ext cx="617797" cy="369332"/>
          </a:xfrm>
          <a:prstGeom prst="rect">
            <a:avLst/>
          </a:prstGeom>
          <a:noFill/>
        </p:spPr>
        <p:txBody>
          <a:bodyPr wrap="square" rtlCol="0">
            <a:spAutoFit/>
          </a:bodyPr>
          <a:lstStyle/>
          <a:p>
            <a:r>
              <a:rPr lang="en-IN" dirty="0" smtClean="0"/>
              <a:t>F=1</a:t>
            </a:r>
            <a:endParaRPr lang="en-US" dirty="0"/>
          </a:p>
        </p:txBody>
      </p:sp>
      <p:sp>
        <p:nvSpPr>
          <p:cNvPr id="38" name="TextBox 37"/>
          <p:cNvSpPr txBox="1"/>
          <p:nvPr/>
        </p:nvSpPr>
        <p:spPr>
          <a:xfrm>
            <a:off x="5692289" y="5403245"/>
            <a:ext cx="522900" cy="369332"/>
          </a:xfrm>
          <a:prstGeom prst="rect">
            <a:avLst/>
          </a:prstGeom>
          <a:noFill/>
        </p:spPr>
        <p:txBody>
          <a:bodyPr wrap="none" rtlCol="0">
            <a:spAutoFit/>
          </a:bodyPr>
          <a:lstStyle/>
          <a:p>
            <a:r>
              <a:rPr lang="en-IN" dirty="0" smtClean="0"/>
              <a:t>F=0</a:t>
            </a:r>
            <a:endParaRPr lang="en-US" dirty="0"/>
          </a:p>
        </p:txBody>
      </p:sp>
      <p:sp>
        <p:nvSpPr>
          <p:cNvPr id="39" name="TextBox 38"/>
          <p:cNvSpPr txBox="1"/>
          <p:nvPr/>
        </p:nvSpPr>
        <p:spPr>
          <a:xfrm>
            <a:off x="3635199" y="5437417"/>
            <a:ext cx="522900" cy="369332"/>
          </a:xfrm>
          <a:prstGeom prst="rect">
            <a:avLst/>
          </a:prstGeom>
          <a:noFill/>
        </p:spPr>
        <p:txBody>
          <a:bodyPr wrap="none" rtlCol="0">
            <a:spAutoFit/>
          </a:bodyPr>
          <a:lstStyle/>
          <a:p>
            <a:r>
              <a:rPr lang="en-IN" dirty="0" smtClean="0"/>
              <a:t>F=0</a:t>
            </a:r>
            <a:endParaRPr lang="en-US" dirty="0"/>
          </a:p>
        </p:txBody>
      </p:sp>
      <p:sp>
        <p:nvSpPr>
          <p:cNvPr id="40" name="TextBox 39"/>
          <p:cNvSpPr txBox="1"/>
          <p:nvPr/>
        </p:nvSpPr>
        <p:spPr>
          <a:xfrm>
            <a:off x="1981746" y="5363019"/>
            <a:ext cx="522900" cy="369332"/>
          </a:xfrm>
          <a:prstGeom prst="rect">
            <a:avLst/>
          </a:prstGeom>
          <a:noFill/>
        </p:spPr>
        <p:txBody>
          <a:bodyPr wrap="none" rtlCol="0">
            <a:spAutoFit/>
          </a:bodyPr>
          <a:lstStyle/>
          <a:p>
            <a:r>
              <a:rPr lang="en-IN" dirty="0" smtClean="0"/>
              <a:t>F=0</a:t>
            </a:r>
            <a:endParaRPr lang="en-US" dirty="0"/>
          </a:p>
        </p:txBody>
      </p:sp>
      <p:sp>
        <p:nvSpPr>
          <p:cNvPr id="41" name="TextBox 40"/>
          <p:cNvSpPr txBox="1"/>
          <p:nvPr/>
        </p:nvSpPr>
        <p:spPr>
          <a:xfrm>
            <a:off x="484094" y="497541"/>
            <a:ext cx="1948610" cy="1200329"/>
          </a:xfrm>
          <a:prstGeom prst="rect">
            <a:avLst/>
          </a:prstGeom>
          <a:noFill/>
        </p:spPr>
        <p:txBody>
          <a:bodyPr wrap="none" rtlCol="0">
            <a:spAutoFit/>
          </a:bodyPr>
          <a:lstStyle/>
          <a:p>
            <a:r>
              <a:rPr lang="en-IN" dirty="0" smtClean="0"/>
              <a:t>Assume 1 </a:t>
            </a:r>
            <a:r>
              <a:rPr lang="en-IN" dirty="0" err="1" smtClean="0"/>
              <a:t>alu</a:t>
            </a:r>
            <a:endParaRPr lang="en-IN" dirty="0" smtClean="0"/>
          </a:p>
          <a:p>
            <a:r>
              <a:rPr lang="en-IN" dirty="0" smtClean="0"/>
              <a:t>Instruction 5 and 4</a:t>
            </a:r>
          </a:p>
          <a:p>
            <a:r>
              <a:rPr lang="en-IN" dirty="0" smtClean="0"/>
              <a:t>Has a larger delay</a:t>
            </a:r>
          </a:p>
          <a:p>
            <a:r>
              <a:rPr lang="en-IN" dirty="0" smtClean="0"/>
              <a:t>same</a:t>
            </a:r>
          </a:p>
        </p:txBody>
      </p:sp>
      <p:sp>
        <p:nvSpPr>
          <p:cNvPr id="42" name="TextBox 41"/>
          <p:cNvSpPr txBox="1"/>
          <p:nvPr/>
        </p:nvSpPr>
        <p:spPr>
          <a:xfrm>
            <a:off x="7639975" y="4357423"/>
            <a:ext cx="1339597" cy="369332"/>
          </a:xfrm>
          <a:prstGeom prst="rect">
            <a:avLst/>
          </a:prstGeom>
          <a:noFill/>
        </p:spPr>
        <p:txBody>
          <a:bodyPr wrap="none" rtlCol="0">
            <a:spAutoFit/>
          </a:bodyPr>
          <a:lstStyle/>
          <a:p>
            <a:r>
              <a:rPr lang="en-IN" dirty="0" smtClean="0"/>
              <a:t>Ready: 2,8,9</a:t>
            </a:r>
            <a:endParaRPr lang="en-US" dirty="0"/>
          </a:p>
        </p:txBody>
      </p:sp>
      <p:sp>
        <p:nvSpPr>
          <p:cNvPr id="45" name="TextBox 44"/>
          <p:cNvSpPr txBox="1"/>
          <p:nvPr/>
        </p:nvSpPr>
        <p:spPr>
          <a:xfrm>
            <a:off x="5032087" y="3146524"/>
            <a:ext cx="301686" cy="369332"/>
          </a:xfrm>
          <a:prstGeom prst="rect">
            <a:avLst/>
          </a:prstGeom>
          <a:noFill/>
        </p:spPr>
        <p:txBody>
          <a:bodyPr wrap="none" rtlCol="0">
            <a:spAutoFit/>
          </a:bodyPr>
          <a:lstStyle/>
          <a:p>
            <a:r>
              <a:rPr lang="en-IN" dirty="0" smtClean="0"/>
              <a:t>2</a:t>
            </a:r>
            <a:endParaRPr lang="en-US" dirty="0"/>
          </a:p>
        </p:txBody>
      </p:sp>
      <p:sp>
        <p:nvSpPr>
          <p:cNvPr id="47" name="TextBox 46"/>
          <p:cNvSpPr txBox="1"/>
          <p:nvPr/>
        </p:nvSpPr>
        <p:spPr>
          <a:xfrm>
            <a:off x="2731588" y="4159593"/>
            <a:ext cx="301686" cy="369332"/>
          </a:xfrm>
          <a:prstGeom prst="rect">
            <a:avLst/>
          </a:prstGeom>
          <a:noFill/>
        </p:spPr>
        <p:txBody>
          <a:bodyPr wrap="none" rtlCol="0">
            <a:spAutoFit/>
          </a:bodyPr>
          <a:lstStyle/>
          <a:p>
            <a:r>
              <a:rPr lang="en-IN" dirty="0" smtClean="0"/>
              <a:t>2</a:t>
            </a:r>
            <a:endParaRPr lang="en-US" dirty="0"/>
          </a:p>
        </p:txBody>
      </p:sp>
      <p:sp>
        <p:nvSpPr>
          <p:cNvPr id="54" name="TextBox 53"/>
          <p:cNvSpPr txBox="1"/>
          <p:nvPr/>
        </p:nvSpPr>
        <p:spPr>
          <a:xfrm>
            <a:off x="3745806" y="4133841"/>
            <a:ext cx="301686" cy="369332"/>
          </a:xfrm>
          <a:prstGeom prst="rect">
            <a:avLst/>
          </a:prstGeom>
          <a:noFill/>
        </p:spPr>
        <p:txBody>
          <a:bodyPr wrap="none" rtlCol="0">
            <a:spAutoFit/>
          </a:bodyPr>
          <a:lstStyle/>
          <a:p>
            <a:r>
              <a:rPr lang="en-IN" dirty="0" smtClean="0"/>
              <a:t>2</a:t>
            </a:r>
            <a:endParaRPr lang="en-US" dirty="0"/>
          </a:p>
        </p:txBody>
      </p:sp>
      <p:sp>
        <p:nvSpPr>
          <p:cNvPr id="55" name="TextBox 54"/>
          <p:cNvSpPr txBox="1"/>
          <p:nvPr/>
        </p:nvSpPr>
        <p:spPr>
          <a:xfrm>
            <a:off x="7749379" y="5024370"/>
            <a:ext cx="1774717" cy="369332"/>
          </a:xfrm>
          <a:prstGeom prst="rect">
            <a:avLst/>
          </a:prstGeom>
          <a:noFill/>
        </p:spPr>
        <p:txBody>
          <a:bodyPr wrap="none" rtlCol="0">
            <a:spAutoFit/>
          </a:bodyPr>
          <a:lstStyle/>
          <a:p>
            <a:r>
              <a:rPr lang="en-IN" dirty="0" smtClean="0"/>
              <a:t>ALU</a:t>
            </a:r>
            <a:r>
              <a:rPr lang="en-US" dirty="0" smtClean="0"/>
              <a:t> a:5,4,1,3,7,6</a:t>
            </a:r>
            <a:endParaRPr lang="en-IN" dirty="0" smtClean="0"/>
          </a:p>
        </p:txBody>
      </p:sp>
      <p:sp>
        <p:nvSpPr>
          <p:cNvPr id="56" name="TextBox 55"/>
          <p:cNvSpPr txBox="1"/>
          <p:nvPr/>
        </p:nvSpPr>
        <p:spPr>
          <a:xfrm>
            <a:off x="7570694" y="3499520"/>
            <a:ext cx="3726341" cy="369332"/>
          </a:xfrm>
          <a:prstGeom prst="rect">
            <a:avLst/>
          </a:prstGeom>
          <a:noFill/>
        </p:spPr>
        <p:txBody>
          <a:bodyPr wrap="none" rtlCol="0">
            <a:spAutoFit/>
          </a:bodyPr>
          <a:lstStyle/>
          <a:p>
            <a:r>
              <a:rPr lang="en-IN" dirty="0" smtClean="0"/>
              <a:t>We can schedule the rest in any order</a:t>
            </a:r>
            <a:endParaRPr lang="en-US" dirty="0"/>
          </a:p>
        </p:txBody>
      </p:sp>
    </p:spTree>
    <p:extLst>
      <p:ext uri="{BB962C8B-B14F-4D97-AF65-F5344CB8AC3E}">
        <p14:creationId xmlns:p14="http://schemas.microsoft.com/office/powerpoint/2010/main" val="3787935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1" y="1223683"/>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endParaRPr lang="en-US" dirty="0"/>
          </a:p>
        </p:txBody>
      </p:sp>
      <p:sp>
        <p:nvSpPr>
          <p:cNvPr id="5" name="Rectangle 4"/>
          <p:cNvSpPr/>
          <p:nvPr/>
        </p:nvSpPr>
        <p:spPr>
          <a:xfrm>
            <a:off x="1609165" y="1223683"/>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US" dirty="0"/>
          </a:p>
        </p:txBody>
      </p:sp>
      <p:sp>
        <p:nvSpPr>
          <p:cNvPr id="6" name="Rectangle 5"/>
          <p:cNvSpPr/>
          <p:nvPr/>
        </p:nvSpPr>
        <p:spPr>
          <a:xfrm>
            <a:off x="2227729" y="1223683"/>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7" name="Rectangle 6"/>
          <p:cNvSpPr/>
          <p:nvPr/>
        </p:nvSpPr>
        <p:spPr>
          <a:xfrm>
            <a:off x="2846293" y="1223683"/>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a:t>
            </a:r>
            <a:endParaRPr lang="en-US" dirty="0"/>
          </a:p>
        </p:txBody>
      </p:sp>
      <p:sp>
        <p:nvSpPr>
          <p:cNvPr id="8" name="Rectangle 7"/>
          <p:cNvSpPr/>
          <p:nvPr/>
        </p:nvSpPr>
        <p:spPr>
          <a:xfrm>
            <a:off x="3464857" y="1662953"/>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endParaRPr lang="en-US" dirty="0"/>
          </a:p>
        </p:txBody>
      </p:sp>
      <p:sp>
        <p:nvSpPr>
          <p:cNvPr id="9" name="Rectangle 8"/>
          <p:cNvSpPr/>
          <p:nvPr/>
        </p:nvSpPr>
        <p:spPr>
          <a:xfrm>
            <a:off x="4083421" y="1653989"/>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US" dirty="0"/>
          </a:p>
        </p:txBody>
      </p:sp>
      <p:sp>
        <p:nvSpPr>
          <p:cNvPr id="10" name="Rectangle 9"/>
          <p:cNvSpPr/>
          <p:nvPr/>
        </p:nvSpPr>
        <p:spPr>
          <a:xfrm>
            <a:off x="4701985" y="1653989"/>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11" name="Rectangle 10"/>
          <p:cNvSpPr/>
          <p:nvPr/>
        </p:nvSpPr>
        <p:spPr>
          <a:xfrm>
            <a:off x="5320549" y="1662953"/>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a:t>
            </a:r>
            <a:endParaRPr lang="en-US" dirty="0"/>
          </a:p>
        </p:txBody>
      </p:sp>
      <p:sp>
        <p:nvSpPr>
          <p:cNvPr id="12" name="Rectangle 11"/>
          <p:cNvSpPr/>
          <p:nvPr/>
        </p:nvSpPr>
        <p:spPr>
          <a:xfrm>
            <a:off x="5939113" y="2084295"/>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endParaRPr lang="en-US" dirty="0"/>
          </a:p>
        </p:txBody>
      </p:sp>
      <p:sp>
        <p:nvSpPr>
          <p:cNvPr id="13" name="Rectangle 12"/>
          <p:cNvSpPr/>
          <p:nvPr/>
        </p:nvSpPr>
        <p:spPr>
          <a:xfrm>
            <a:off x="6557677" y="2084295"/>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US" dirty="0"/>
          </a:p>
        </p:txBody>
      </p:sp>
      <p:sp>
        <p:nvSpPr>
          <p:cNvPr id="14" name="Rectangle 13"/>
          <p:cNvSpPr/>
          <p:nvPr/>
        </p:nvSpPr>
        <p:spPr>
          <a:xfrm>
            <a:off x="7176241" y="2093259"/>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15" name="Rectangle 14"/>
          <p:cNvSpPr/>
          <p:nvPr/>
        </p:nvSpPr>
        <p:spPr>
          <a:xfrm>
            <a:off x="7794805" y="2093259"/>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a:t>
            </a:r>
            <a:endParaRPr lang="en-US" dirty="0"/>
          </a:p>
        </p:txBody>
      </p:sp>
      <p:sp>
        <p:nvSpPr>
          <p:cNvPr id="17" name="TextBox 16"/>
          <p:cNvSpPr txBox="1"/>
          <p:nvPr/>
        </p:nvSpPr>
        <p:spPr>
          <a:xfrm>
            <a:off x="3433481" y="228182"/>
            <a:ext cx="3673891" cy="523220"/>
          </a:xfrm>
          <a:prstGeom prst="rect">
            <a:avLst/>
          </a:prstGeom>
          <a:noFill/>
        </p:spPr>
        <p:txBody>
          <a:bodyPr wrap="none" rtlCol="0">
            <a:spAutoFit/>
          </a:bodyPr>
          <a:lstStyle/>
          <a:p>
            <a:r>
              <a:rPr lang="en-IN" sz="2800" dirty="0" smtClean="0"/>
              <a:t>Simple execution model</a:t>
            </a:r>
            <a:endParaRPr lang="en-US" sz="2800" dirty="0"/>
          </a:p>
        </p:txBody>
      </p:sp>
      <p:sp>
        <p:nvSpPr>
          <p:cNvPr id="18" name="TextBox 17"/>
          <p:cNvSpPr txBox="1"/>
          <p:nvPr/>
        </p:nvSpPr>
        <p:spPr>
          <a:xfrm>
            <a:off x="990601" y="3402106"/>
            <a:ext cx="1338828" cy="523220"/>
          </a:xfrm>
          <a:prstGeom prst="rect">
            <a:avLst/>
          </a:prstGeom>
          <a:noFill/>
        </p:spPr>
        <p:txBody>
          <a:bodyPr wrap="none" rtlCol="0">
            <a:spAutoFit/>
          </a:bodyPr>
          <a:lstStyle/>
          <a:p>
            <a:r>
              <a:rPr lang="en-IN" sz="2800" dirty="0" smtClean="0"/>
              <a:t>Time </a:t>
            </a:r>
            <a:r>
              <a:rPr lang="en-IN" sz="2800" dirty="0" smtClean="0">
                <a:sym typeface="Wingdings" panose="05000000000000000000" pitchFamily="2" charset="2"/>
              </a:rPr>
              <a:t></a:t>
            </a:r>
            <a:endParaRPr lang="en-US" sz="2800" dirty="0"/>
          </a:p>
        </p:txBody>
      </p:sp>
      <p:sp>
        <p:nvSpPr>
          <p:cNvPr id="19" name="TextBox 18"/>
          <p:cNvSpPr txBox="1"/>
          <p:nvPr/>
        </p:nvSpPr>
        <p:spPr>
          <a:xfrm>
            <a:off x="207165" y="2093259"/>
            <a:ext cx="623889" cy="369332"/>
          </a:xfrm>
          <a:prstGeom prst="rect">
            <a:avLst/>
          </a:prstGeom>
          <a:noFill/>
        </p:spPr>
        <p:txBody>
          <a:bodyPr wrap="none" rtlCol="0">
            <a:spAutoFit/>
          </a:bodyPr>
          <a:lstStyle/>
          <a:p>
            <a:r>
              <a:rPr lang="en-IN" dirty="0" smtClean="0"/>
              <a:t>Ins 3</a:t>
            </a:r>
            <a:endParaRPr lang="en-US" dirty="0"/>
          </a:p>
        </p:txBody>
      </p:sp>
      <p:sp>
        <p:nvSpPr>
          <p:cNvPr id="20" name="TextBox 19"/>
          <p:cNvSpPr txBox="1"/>
          <p:nvPr/>
        </p:nvSpPr>
        <p:spPr>
          <a:xfrm>
            <a:off x="207166" y="1653989"/>
            <a:ext cx="783433" cy="369332"/>
          </a:xfrm>
          <a:prstGeom prst="rect">
            <a:avLst/>
          </a:prstGeom>
          <a:noFill/>
        </p:spPr>
        <p:txBody>
          <a:bodyPr wrap="square" rtlCol="0">
            <a:spAutoFit/>
          </a:bodyPr>
          <a:lstStyle/>
          <a:p>
            <a:r>
              <a:rPr lang="en-IN" dirty="0" smtClean="0"/>
              <a:t>Ins 2</a:t>
            </a:r>
            <a:endParaRPr lang="en-US" dirty="0"/>
          </a:p>
        </p:txBody>
      </p:sp>
      <p:sp>
        <p:nvSpPr>
          <p:cNvPr id="21" name="TextBox 20"/>
          <p:cNvSpPr txBox="1"/>
          <p:nvPr/>
        </p:nvSpPr>
        <p:spPr>
          <a:xfrm>
            <a:off x="207166" y="1293621"/>
            <a:ext cx="623889" cy="369332"/>
          </a:xfrm>
          <a:prstGeom prst="rect">
            <a:avLst/>
          </a:prstGeom>
          <a:noFill/>
        </p:spPr>
        <p:txBody>
          <a:bodyPr wrap="none" rtlCol="0">
            <a:spAutoFit/>
          </a:bodyPr>
          <a:lstStyle/>
          <a:p>
            <a:r>
              <a:rPr lang="en-IN" dirty="0" smtClean="0"/>
              <a:t>Ins 1</a:t>
            </a:r>
            <a:endParaRPr lang="en-US" dirty="0"/>
          </a:p>
        </p:txBody>
      </p:sp>
      <p:sp>
        <p:nvSpPr>
          <p:cNvPr id="22" name="Rectangle 21"/>
          <p:cNvSpPr/>
          <p:nvPr/>
        </p:nvSpPr>
        <p:spPr>
          <a:xfrm>
            <a:off x="3155575" y="4173071"/>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3774139" y="4243009"/>
            <a:ext cx="819712" cy="369332"/>
          </a:xfrm>
          <a:prstGeom prst="rect">
            <a:avLst/>
          </a:prstGeom>
          <a:noFill/>
        </p:spPr>
        <p:txBody>
          <a:bodyPr wrap="none" rtlCol="0">
            <a:spAutoFit/>
          </a:bodyPr>
          <a:lstStyle/>
          <a:p>
            <a:r>
              <a:rPr lang="en-IN" dirty="0" smtClean="0"/>
              <a:t>1 cycle</a:t>
            </a:r>
            <a:endParaRPr lang="en-US" dirty="0"/>
          </a:p>
        </p:txBody>
      </p:sp>
    </p:spTree>
    <p:extLst>
      <p:ext uri="{BB962C8B-B14F-4D97-AF65-F5344CB8AC3E}">
        <p14:creationId xmlns:p14="http://schemas.microsoft.com/office/powerpoint/2010/main" val="26000421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9271" y="35466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US" dirty="0"/>
          </a:p>
        </p:txBody>
      </p:sp>
      <p:sp>
        <p:nvSpPr>
          <p:cNvPr id="5" name="Oval 4"/>
          <p:cNvSpPr/>
          <p:nvPr/>
        </p:nvSpPr>
        <p:spPr>
          <a:xfrm>
            <a:off x="516409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US" dirty="0"/>
          </a:p>
        </p:txBody>
      </p:sp>
      <p:sp>
        <p:nvSpPr>
          <p:cNvPr id="6" name="Oval 5"/>
          <p:cNvSpPr/>
          <p:nvPr/>
        </p:nvSpPr>
        <p:spPr>
          <a:xfrm>
            <a:off x="2896432" y="3514167"/>
            <a:ext cx="710191"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US" dirty="0"/>
          </a:p>
        </p:txBody>
      </p:sp>
      <p:sp>
        <p:nvSpPr>
          <p:cNvPr id="7" name="Oval 6"/>
          <p:cNvSpPr/>
          <p:nvPr/>
        </p:nvSpPr>
        <p:spPr>
          <a:xfrm>
            <a:off x="3151095" y="634252"/>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8" name="Oval 7"/>
          <p:cNvSpPr/>
          <p:nvPr/>
        </p:nvSpPr>
        <p:spPr>
          <a:xfrm>
            <a:off x="3151095"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9" name="Oval 8"/>
          <p:cNvSpPr/>
          <p:nvPr/>
        </p:nvSpPr>
        <p:spPr>
          <a:xfrm>
            <a:off x="4935071" y="634252"/>
            <a:ext cx="685800" cy="432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Oval 9"/>
          <p:cNvSpPr/>
          <p:nvPr/>
        </p:nvSpPr>
        <p:spPr>
          <a:xfrm>
            <a:off x="4935071"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cxnSp>
        <p:nvCxnSpPr>
          <p:cNvPr id="14" name="Straight Arrow Connector 13"/>
          <p:cNvCxnSpPr>
            <a:stCxn id="7" idx="4"/>
            <a:endCxn id="8" idx="0"/>
          </p:cNvCxnSpPr>
          <p:nvPr/>
        </p:nvCxnSpPr>
        <p:spPr>
          <a:xfrm>
            <a:off x="3493995" y="1078005"/>
            <a:ext cx="0" cy="141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4" idx="1"/>
          </p:cNvCxnSpPr>
          <p:nvPr/>
        </p:nvCxnSpPr>
        <p:spPr>
          <a:xfrm>
            <a:off x="3736462" y="2870954"/>
            <a:ext cx="613242" cy="74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 idx="7"/>
          </p:cNvCxnSpPr>
          <p:nvPr/>
        </p:nvCxnSpPr>
        <p:spPr>
          <a:xfrm flipH="1">
            <a:off x="4834638" y="2935940"/>
            <a:ext cx="443333" cy="67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4349704" y="3925427"/>
            <a:ext cx="0" cy="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5" idx="0"/>
          </p:cNvCxnSpPr>
          <p:nvPr/>
        </p:nvCxnSpPr>
        <p:spPr>
          <a:xfrm>
            <a:off x="4834638" y="3925427"/>
            <a:ext cx="672353" cy="6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9759" y="735892"/>
            <a:ext cx="559769" cy="369332"/>
          </a:xfrm>
          <a:prstGeom prst="rect">
            <a:avLst/>
          </a:prstGeom>
          <a:noFill/>
        </p:spPr>
        <p:txBody>
          <a:bodyPr wrap="none" rtlCol="0">
            <a:spAutoFit/>
          </a:bodyPr>
          <a:lstStyle/>
          <a:p>
            <a:r>
              <a:rPr lang="en-IN" dirty="0" smtClean="0"/>
              <a:t>D=0</a:t>
            </a:r>
            <a:endParaRPr lang="en-US" dirty="0"/>
          </a:p>
        </p:txBody>
      </p:sp>
      <p:sp>
        <p:nvSpPr>
          <p:cNvPr id="31" name="TextBox 30"/>
          <p:cNvSpPr txBox="1"/>
          <p:nvPr/>
        </p:nvSpPr>
        <p:spPr>
          <a:xfrm>
            <a:off x="2615716" y="735892"/>
            <a:ext cx="559769" cy="369332"/>
          </a:xfrm>
          <a:prstGeom prst="rect">
            <a:avLst/>
          </a:prstGeom>
          <a:noFill/>
        </p:spPr>
        <p:txBody>
          <a:bodyPr wrap="none" rtlCol="0">
            <a:spAutoFit/>
          </a:bodyPr>
          <a:lstStyle/>
          <a:p>
            <a:r>
              <a:rPr lang="en-IN" dirty="0" smtClean="0"/>
              <a:t>D=3</a:t>
            </a:r>
            <a:endParaRPr lang="en-US" dirty="0"/>
          </a:p>
        </p:txBody>
      </p:sp>
      <p:sp>
        <p:nvSpPr>
          <p:cNvPr id="32" name="TextBox 31"/>
          <p:cNvSpPr txBox="1"/>
          <p:nvPr/>
        </p:nvSpPr>
        <p:spPr>
          <a:xfrm>
            <a:off x="5659760" y="5033913"/>
            <a:ext cx="559769" cy="369332"/>
          </a:xfrm>
          <a:prstGeom prst="rect">
            <a:avLst/>
          </a:prstGeom>
          <a:noFill/>
        </p:spPr>
        <p:txBody>
          <a:bodyPr wrap="none" rtlCol="0">
            <a:spAutoFit/>
          </a:bodyPr>
          <a:lstStyle/>
          <a:p>
            <a:r>
              <a:rPr lang="en-IN" dirty="0" smtClean="0"/>
              <a:t>D=0</a:t>
            </a:r>
            <a:endParaRPr lang="en-US" dirty="0"/>
          </a:p>
        </p:txBody>
      </p:sp>
      <p:sp>
        <p:nvSpPr>
          <p:cNvPr id="33" name="TextBox 32"/>
          <p:cNvSpPr txBox="1"/>
          <p:nvPr/>
        </p:nvSpPr>
        <p:spPr>
          <a:xfrm>
            <a:off x="1958324" y="5044887"/>
            <a:ext cx="559769" cy="369332"/>
          </a:xfrm>
          <a:prstGeom prst="rect">
            <a:avLst/>
          </a:prstGeom>
          <a:noFill/>
        </p:spPr>
        <p:txBody>
          <a:bodyPr wrap="none" rtlCol="0">
            <a:spAutoFit/>
          </a:bodyPr>
          <a:lstStyle/>
          <a:p>
            <a:r>
              <a:rPr lang="en-IN" dirty="0" smtClean="0"/>
              <a:t>D=0</a:t>
            </a:r>
            <a:endParaRPr lang="en-US" dirty="0"/>
          </a:p>
        </p:txBody>
      </p:sp>
      <p:sp>
        <p:nvSpPr>
          <p:cNvPr id="43" name="Oval 42"/>
          <p:cNvSpPr/>
          <p:nvPr/>
        </p:nvSpPr>
        <p:spPr>
          <a:xfrm>
            <a:off x="1978915" y="45901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US" dirty="0"/>
          </a:p>
        </p:txBody>
      </p:sp>
      <p:sp>
        <p:nvSpPr>
          <p:cNvPr id="44" name="Oval 43"/>
          <p:cNvSpPr/>
          <p:nvPr/>
        </p:nvSpPr>
        <p:spPr>
          <a:xfrm>
            <a:off x="342488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US" dirty="0"/>
          </a:p>
        </p:txBody>
      </p:sp>
      <p:cxnSp>
        <p:nvCxnSpPr>
          <p:cNvPr id="46" name="Straight Arrow Connector 45"/>
          <p:cNvCxnSpPr>
            <a:stCxn id="6" idx="3"/>
            <a:endCxn id="43" idx="0"/>
          </p:cNvCxnSpPr>
          <p:nvPr/>
        </p:nvCxnSpPr>
        <p:spPr>
          <a:xfrm flipH="1">
            <a:off x="2321815" y="3892934"/>
            <a:ext cx="678622" cy="6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5"/>
            <a:endCxn id="44" idx="0"/>
          </p:cNvCxnSpPr>
          <p:nvPr/>
        </p:nvCxnSpPr>
        <p:spPr>
          <a:xfrm>
            <a:off x="3502618" y="3892934"/>
            <a:ext cx="265163" cy="70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5715" y="2481213"/>
            <a:ext cx="559769" cy="369332"/>
          </a:xfrm>
          <a:prstGeom prst="rect">
            <a:avLst/>
          </a:prstGeom>
          <a:noFill/>
        </p:spPr>
        <p:txBody>
          <a:bodyPr wrap="none" rtlCol="0">
            <a:spAutoFit/>
          </a:bodyPr>
          <a:lstStyle/>
          <a:p>
            <a:r>
              <a:rPr lang="en-IN" dirty="0" smtClean="0"/>
              <a:t>D=2</a:t>
            </a:r>
            <a:endParaRPr lang="en-US" dirty="0"/>
          </a:p>
        </p:txBody>
      </p:sp>
      <p:sp>
        <p:nvSpPr>
          <p:cNvPr id="50" name="TextBox 49"/>
          <p:cNvSpPr txBox="1"/>
          <p:nvPr/>
        </p:nvSpPr>
        <p:spPr>
          <a:xfrm>
            <a:off x="5721304" y="2529397"/>
            <a:ext cx="559769" cy="369332"/>
          </a:xfrm>
          <a:prstGeom prst="rect">
            <a:avLst/>
          </a:prstGeom>
          <a:noFill/>
        </p:spPr>
        <p:txBody>
          <a:bodyPr wrap="none" rtlCol="0">
            <a:spAutoFit/>
          </a:bodyPr>
          <a:lstStyle/>
          <a:p>
            <a:r>
              <a:rPr lang="en-IN" dirty="0" smtClean="0"/>
              <a:t>D=2</a:t>
            </a:r>
            <a:endParaRPr lang="en-US" dirty="0"/>
          </a:p>
        </p:txBody>
      </p:sp>
      <p:sp>
        <p:nvSpPr>
          <p:cNvPr id="51" name="TextBox 50"/>
          <p:cNvSpPr txBox="1"/>
          <p:nvPr/>
        </p:nvSpPr>
        <p:spPr>
          <a:xfrm>
            <a:off x="4992352" y="3583870"/>
            <a:ext cx="559769" cy="369332"/>
          </a:xfrm>
          <a:prstGeom prst="rect">
            <a:avLst/>
          </a:prstGeom>
          <a:noFill/>
        </p:spPr>
        <p:txBody>
          <a:bodyPr wrap="none" rtlCol="0">
            <a:spAutoFit/>
          </a:bodyPr>
          <a:lstStyle/>
          <a:p>
            <a:r>
              <a:rPr lang="en-IN" dirty="0" smtClean="0"/>
              <a:t>D=1</a:t>
            </a:r>
            <a:endParaRPr lang="en-US" dirty="0"/>
          </a:p>
        </p:txBody>
      </p:sp>
      <p:sp>
        <p:nvSpPr>
          <p:cNvPr id="52" name="TextBox 51"/>
          <p:cNvSpPr txBox="1"/>
          <p:nvPr/>
        </p:nvSpPr>
        <p:spPr>
          <a:xfrm>
            <a:off x="2347606" y="3399204"/>
            <a:ext cx="559769" cy="369332"/>
          </a:xfrm>
          <a:prstGeom prst="rect">
            <a:avLst/>
          </a:prstGeom>
          <a:noFill/>
        </p:spPr>
        <p:txBody>
          <a:bodyPr wrap="none" rtlCol="0">
            <a:spAutoFit/>
          </a:bodyPr>
          <a:lstStyle/>
          <a:p>
            <a:r>
              <a:rPr lang="en-IN" dirty="0" smtClean="0"/>
              <a:t>D=2</a:t>
            </a:r>
            <a:endParaRPr lang="en-US" dirty="0"/>
          </a:p>
        </p:txBody>
      </p:sp>
      <p:sp>
        <p:nvSpPr>
          <p:cNvPr id="53" name="TextBox 52"/>
          <p:cNvSpPr txBox="1"/>
          <p:nvPr/>
        </p:nvSpPr>
        <p:spPr>
          <a:xfrm>
            <a:off x="3610502" y="5142848"/>
            <a:ext cx="785708" cy="369332"/>
          </a:xfrm>
          <a:prstGeom prst="rect">
            <a:avLst/>
          </a:prstGeom>
          <a:noFill/>
        </p:spPr>
        <p:txBody>
          <a:bodyPr wrap="square" rtlCol="0">
            <a:spAutoFit/>
          </a:bodyPr>
          <a:lstStyle/>
          <a:p>
            <a:r>
              <a:rPr lang="en-IN" dirty="0" smtClean="0"/>
              <a:t>D=0</a:t>
            </a:r>
            <a:endParaRPr lang="en-US" dirty="0"/>
          </a:p>
        </p:txBody>
      </p:sp>
      <p:sp>
        <p:nvSpPr>
          <p:cNvPr id="27" name="TextBox 26"/>
          <p:cNvSpPr txBox="1"/>
          <p:nvPr/>
        </p:nvSpPr>
        <p:spPr>
          <a:xfrm>
            <a:off x="2618526" y="994979"/>
            <a:ext cx="522900" cy="369332"/>
          </a:xfrm>
          <a:prstGeom prst="rect">
            <a:avLst/>
          </a:prstGeom>
          <a:noFill/>
        </p:spPr>
        <p:txBody>
          <a:bodyPr wrap="none" rtlCol="0">
            <a:spAutoFit/>
          </a:bodyPr>
          <a:lstStyle/>
          <a:p>
            <a:r>
              <a:rPr lang="en-IN" dirty="0" smtClean="0"/>
              <a:t>F=1</a:t>
            </a:r>
            <a:endParaRPr lang="en-US" dirty="0"/>
          </a:p>
        </p:txBody>
      </p:sp>
      <p:sp>
        <p:nvSpPr>
          <p:cNvPr id="30" name="TextBox 29"/>
          <p:cNvSpPr txBox="1"/>
          <p:nvPr/>
        </p:nvSpPr>
        <p:spPr>
          <a:xfrm>
            <a:off x="5696628" y="994979"/>
            <a:ext cx="522900" cy="369332"/>
          </a:xfrm>
          <a:prstGeom prst="rect">
            <a:avLst/>
          </a:prstGeom>
          <a:noFill/>
        </p:spPr>
        <p:txBody>
          <a:bodyPr wrap="none" rtlCol="0">
            <a:spAutoFit/>
          </a:bodyPr>
          <a:lstStyle/>
          <a:p>
            <a:r>
              <a:rPr lang="en-IN" dirty="0" smtClean="0"/>
              <a:t>F=0</a:t>
            </a:r>
            <a:endParaRPr lang="en-US" dirty="0"/>
          </a:p>
        </p:txBody>
      </p:sp>
      <p:sp>
        <p:nvSpPr>
          <p:cNvPr id="34" name="TextBox 33"/>
          <p:cNvSpPr txBox="1"/>
          <p:nvPr/>
        </p:nvSpPr>
        <p:spPr>
          <a:xfrm>
            <a:off x="2638286" y="2719795"/>
            <a:ext cx="522900" cy="369332"/>
          </a:xfrm>
          <a:prstGeom prst="rect">
            <a:avLst/>
          </a:prstGeom>
          <a:noFill/>
        </p:spPr>
        <p:txBody>
          <a:bodyPr wrap="none" rtlCol="0">
            <a:spAutoFit/>
          </a:bodyPr>
          <a:lstStyle/>
          <a:p>
            <a:r>
              <a:rPr lang="en-IN" dirty="0" smtClean="0"/>
              <a:t>F=1</a:t>
            </a:r>
            <a:endParaRPr lang="en-US" dirty="0"/>
          </a:p>
        </p:txBody>
      </p:sp>
      <p:sp>
        <p:nvSpPr>
          <p:cNvPr id="35" name="TextBox 34"/>
          <p:cNvSpPr txBox="1"/>
          <p:nvPr/>
        </p:nvSpPr>
        <p:spPr>
          <a:xfrm>
            <a:off x="5692289" y="2775490"/>
            <a:ext cx="617797" cy="369332"/>
          </a:xfrm>
          <a:prstGeom prst="rect">
            <a:avLst/>
          </a:prstGeom>
          <a:noFill/>
        </p:spPr>
        <p:txBody>
          <a:bodyPr wrap="square" rtlCol="0">
            <a:spAutoFit/>
          </a:bodyPr>
          <a:lstStyle/>
          <a:p>
            <a:r>
              <a:rPr lang="en-IN" dirty="0" smtClean="0"/>
              <a:t>F=1</a:t>
            </a:r>
            <a:endParaRPr lang="en-US" dirty="0"/>
          </a:p>
        </p:txBody>
      </p:sp>
      <p:sp>
        <p:nvSpPr>
          <p:cNvPr id="36" name="TextBox 35"/>
          <p:cNvSpPr txBox="1"/>
          <p:nvPr/>
        </p:nvSpPr>
        <p:spPr>
          <a:xfrm>
            <a:off x="2382362" y="3605344"/>
            <a:ext cx="522900" cy="369332"/>
          </a:xfrm>
          <a:prstGeom prst="rect">
            <a:avLst/>
          </a:prstGeom>
          <a:noFill/>
        </p:spPr>
        <p:txBody>
          <a:bodyPr wrap="none" rtlCol="0">
            <a:spAutoFit/>
          </a:bodyPr>
          <a:lstStyle/>
          <a:p>
            <a:r>
              <a:rPr lang="en-IN" dirty="0" smtClean="0"/>
              <a:t>F=2</a:t>
            </a:r>
            <a:endParaRPr lang="en-US" dirty="0"/>
          </a:p>
        </p:txBody>
      </p:sp>
      <p:sp>
        <p:nvSpPr>
          <p:cNvPr id="37" name="TextBox 36"/>
          <p:cNvSpPr txBox="1"/>
          <p:nvPr/>
        </p:nvSpPr>
        <p:spPr>
          <a:xfrm>
            <a:off x="5003074" y="3868852"/>
            <a:ext cx="617797" cy="369332"/>
          </a:xfrm>
          <a:prstGeom prst="rect">
            <a:avLst/>
          </a:prstGeom>
          <a:noFill/>
        </p:spPr>
        <p:txBody>
          <a:bodyPr wrap="square" rtlCol="0">
            <a:spAutoFit/>
          </a:bodyPr>
          <a:lstStyle/>
          <a:p>
            <a:r>
              <a:rPr lang="en-IN" dirty="0" smtClean="0"/>
              <a:t>F=1</a:t>
            </a:r>
            <a:endParaRPr lang="en-US" dirty="0"/>
          </a:p>
        </p:txBody>
      </p:sp>
      <p:sp>
        <p:nvSpPr>
          <p:cNvPr id="38" name="TextBox 37"/>
          <p:cNvSpPr txBox="1"/>
          <p:nvPr/>
        </p:nvSpPr>
        <p:spPr>
          <a:xfrm>
            <a:off x="5692289" y="5403245"/>
            <a:ext cx="522900" cy="369332"/>
          </a:xfrm>
          <a:prstGeom prst="rect">
            <a:avLst/>
          </a:prstGeom>
          <a:noFill/>
        </p:spPr>
        <p:txBody>
          <a:bodyPr wrap="none" rtlCol="0">
            <a:spAutoFit/>
          </a:bodyPr>
          <a:lstStyle/>
          <a:p>
            <a:r>
              <a:rPr lang="en-IN" dirty="0" smtClean="0"/>
              <a:t>F=0</a:t>
            </a:r>
            <a:endParaRPr lang="en-US" dirty="0"/>
          </a:p>
        </p:txBody>
      </p:sp>
      <p:sp>
        <p:nvSpPr>
          <p:cNvPr id="39" name="TextBox 38"/>
          <p:cNvSpPr txBox="1"/>
          <p:nvPr/>
        </p:nvSpPr>
        <p:spPr>
          <a:xfrm>
            <a:off x="3635199" y="5437417"/>
            <a:ext cx="522900" cy="369332"/>
          </a:xfrm>
          <a:prstGeom prst="rect">
            <a:avLst/>
          </a:prstGeom>
          <a:noFill/>
        </p:spPr>
        <p:txBody>
          <a:bodyPr wrap="none" rtlCol="0">
            <a:spAutoFit/>
          </a:bodyPr>
          <a:lstStyle/>
          <a:p>
            <a:r>
              <a:rPr lang="en-IN" dirty="0" smtClean="0"/>
              <a:t>F=0</a:t>
            </a:r>
            <a:endParaRPr lang="en-US" dirty="0"/>
          </a:p>
        </p:txBody>
      </p:sp>
      <p:sp>
        <p:nvSpPr>
          <p:cNvPr id="40" name="TextBox 39"/>
          <p:cNvSpPr txBox="1"/>
          <p:nvPr/>
        </p:nvSpPr>
        <p:spPr>
          <a:xfrm>
            <a:off x="1981746" y="5363019"/>
            <a:ext cx="522900" cy="369332"/>
          </a:xfrm>
          <a:prstGeom prst="rect">
            <a:avLst/>
          </a:prstGeom>
          <a:noFill/>
        </p:spPr>
        <p:txBody>
          <a:bodyPr wrap="none" rtlCol="0">
            <a:spAutoFit/>
          </a:bodyPr>
          <a:lstStyle/>
          <a:p>
            <a:r>
              <a:rPr lang="en-IN" dirty="0" smtClean="0"/>
              <a:t>F=0</a:t>
            </a:r>
            <a:endParaRPr lang="en-US" dirty="0"/>
          </a:p>
        </p:txBody>
      </p:sp>
      <p:sp>
        <p:nvSpPr>
          <p:cNvPr id="42" name="TextBox 41"/>
          <p:cNvSpPr txBox="1"/>
          <p:nvPr/>
        </p:nvSpPr>
        <p:spPr>
          <a:xfrm>
            <a:off x="7639975" y="4357423"/>
            <a:ext cx="1514325" cy="369332"/>
          </a:xfrm>
          <a:prstGeom prst="rect">
            <a:avLst/>
          </a:prstGeom>
          <a:noFill/>
        </p:spPr>
        <p:txBody>
          <a:bodyPr wrap="none" rtlCol="0">
            <a:spAutoFit/>
          </a:bodyPr>
          <a:lstStyle/>
          <a:p>
            <a:r>
              <a:rPr lang="en-IN" dirty="0" smtClean="0"/>
              <a:t>Ready: 1,2,4,5</a:t>
            </a:r>
            <a:endParaRPr lang="en-US" dirty="0"/>
          </a:p>
        </p:txBody>
      </p:sp>
      <p:sp>
        <p:nvSpPr>
          <p:cNvPr id="45" name="TextBox 44"/>
          <p:cNvSpPr txBox="1"/>
          <p:nvPr/>
        </p:nvSpPr>
        <p:spPr>
          <a:xfrm>
            <a:off x="5032087" y="3146524"/>
            <a:ext cx="301686" cy="369332"/>
          </a:xfrm>
          <a:prstGeom prst="rect">
            <a:avLst/>
          </a:prstGeom>
          <a:noFill/>
        </p:spPr>
        <p:txBody>
          <a:bodyPr wrap="none" rtlCol="0">
            <a:spAutoFit/>
          </a:bodyPr>
          <a:lstStyle/>
          <a:p>
            <a:r>
              <a:rPr lang="en-IN" dirty="0" smtClean="0"/>
              <a:t>2</a:t>
            </a:r>
            <a:endParaRPr lang="en-US" dirty="0"/>
          </a:p>
        </p:txBody>
      </p:sp>
      <p:sp>
        <p:nvSpPr>
          <p:cNvPr id="55" name="TextBox 54"/>
          <p:cNvSpPr txBox="1"/>
          <p:nvPr/>
        </p:nvSpPr>
        <p:spPr>
          <a:xfrm>
            <a:off x="484094" y="497541"/>
            <a:ext cx="2245871" cy="923330"/>
          </a:xfrm>
          <a:prstGeom prst="rect">
            <a:avLst/>
          </a:prstGeom>
          <a:noFill/>
        </p:spPr>
        <p:txBody>
          <a:bodyPr wrap="none" rtlCol="0">
            <a:spAutoFit/>
          </a:bodyPr>
          <a:lstStyle/>
          <a:p>
            <a:r>
              <a:rPr lang="en-IN" dirty="0" smtClean="0"/>
              <a:t>Assume 2 </a:t>
            </a:r>
            <a:r>
              <a:rPr lang="en-IN" dirty="0" err="1" smtClean="0"/>
              <a:t>alu</a:t>
            </a:r>
            <a:endParaRPr lang="en-IN" dirty="0" smtClean="0"/>
          </a:p>
          <a:p>
            <a:r>
              <a:rPr lang="en-IN" dirty="0" smtClean="0"/>
              <a:t>And all operations are</a:t>
            </a:r>
          </a:p>
          <a:p>
            <a:r>
              <a:rPr lang="en-IN" dirty="0" smtClean="0"/>
              <a:t>same</a:t>
            </a:r>
          </a:p>
        </p:txBody>
      </p:sp>
    </p:spTree>
    <p:extLst>
      <p:ext uri="{BB962C8B-B14F-4D97-AF65-F5344CB8AC3E}">
        <p14:creationId xmlns:p14="http://schemas.microsoft.com/office/powerpoint/2010/main" val="22342486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9271" y="35466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US" dirty="0"/>
          </a:p>
        </p:txBody>
      </p:sp>
      <p:sp>
        <p:nvSpPr>
          <p:cNvPr id="5" name="Oval 4"/>
          <p:cNvSpPr/>
          <p:nvPr/>
        </p:nvSpPr>
        <p:spPr>
          <a:xfrm>
            <a:off x="516409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US" dirty="0"/>
          </a:p>
        </p:txBody>
      </p:sp>
      <p:sp>
        <p:nvSpPr>
          <p:cNvPr id="6" name="Oval 5"/>
          <p:cNvSpPr/>
          <p:nvPr/>
        </p:nvSpPr>
        <p:spPr>
          <a:xfrm>
            <a:off x="2896432" y="3514167"/>
            <a:ext cx="710191" cy="4437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US" dirty="0"/>
          </a:p>
        </p:txBody>
      </p:sp>
      <p:sp>
        <p:nvSpPr>
          <p:cNvPr id="7" name="Oval 6"/>
          <p:cNvSpPr/>
          <p:nvPr/>
        </p:nvSpPr>
        <p:spPr>
          <a:xfrm>
            <a:off x="3151095" y="634252"/>
            <a:ext cx="685800" cy="4437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8" name="Oval 7"/>
          <p:cNvSpPr/>
          <p:nvPr/>
        </p:nvSpPr>
        <p:spPr>
          <a:xfrm>
            <a:off x="3151095" y="2492187"/>
            <a:ext cx="685800" cy="443753"/>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9" name="Oval 8"/>
          <p:cNvSpPr/>
          <p:nvPr/>
        </p:nvSpPr>
        <p:spPr>
          <a:xfrm>
            <a:off x="4935071" y="634252"/>
            <a:ext cx="685800" cy="432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Oval 9"/>
          <p:cNvSpPr/>
          <p:nvPr/>
        </p:nvSpPr>
        <p:spPr>
          <a:xfrm>
            <a:off x="4935071"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cxnSp>
        <p:nvCxnSpPr>
          <p:cNvPr id="14" name="Straight Arrow Connector 13"/>
          <p:cNvCxnSpPr>
            <a:stCxn id="7" idx="4"/>
            <a:endCxn id="8" idx="0"/>
          </p:cNvCxnSpPr>
          <p:nvPr/>
        </p:nvCxnSpPr>
        <p:spPr>
          <a:xfrm>
            <a:off x="3493995" y="1078005"/>
            <a:ext cx="0" cy="141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4" idx="1"/>
          </p:cNvCxnSpPr>
          <p:nvPr/>
        </p:nvCxnSpPr>
        <p:spPr>
          <a:xfrm>
            <a:off x="3736462" y="2870954"/>
            <a:ext cx="613242" cy="74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 idx="7"/>
          </p:cNvCxnSpPr>
          <p:nvPr/>
        </p:nvCxnSpPr>
        <p:spPr>
          <a:xfrm flipH="1">
            <a:off x="4834638" y="2935940"/>
            <a:ext cx="443333" cy="67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4349704" y="3925427"/>
            <a:ext cx="0" cy="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5" idx="0"/>
          </p:cNvCxnSpPr>
          <p:nvPr/>
        </p:nvCxnSpPr>
        <p:spPr>
          <a:xfrm>
            <a:off x="4834638" y="3925427"/>
            <a:ext cx="672353" cy="6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9759" y="735892"/>
            <a:ext cx="559769" cy="369332"/>
          </a:xfrm>
          <a:prstGeom prst="rect">
            <a:avLst/>
          </a:prstGeom>
          <a:noFill/>
        </p:spPr>
        <p:txBody>
          <a:bodyPr wrap="none" rtlCol="0">
            <a:spAutoFit/>
          </a:bodyPr>
          <a:lstStyle/>
          <a:p>
            <a:r>
              <a:rPr lang="en-IN" dirty="0" smtClean="0"/>
              <a:t>D=0</a:t>
            </a:r>
            <a:endParaRPr lang="en-US" dirty="0"/>
          </a:p>
        </p:txBody>
      </p:sp>
      <p:sp>
        <p:nvSpPr>
          <p:cNvPr id="31" name="TextBox 30"/>
          <p:cNvSpPr txBox="1"/>
          <p:nvPr/>
        </p:nvSpPr>
        <p:spPr>
          <a:xfrm>
            <a:off x="2615716" y="735892"/>
            <a:ext cx="559769" cy="369332"/>
          </a:xfrm>
          <a:prstGeom prst="rect">
            <a:avLst/>
          </a:prstGeom>
          <a:noFill/>
        </p:spPr>
        <p:txBody>
          <a:bodyPr wrap="none" rtlCol="0">
            <a:spAutoFit/>
          </a:bodyPr>
          <a:lstStyle/>
          <a:p>
            <a:r>
              <a:rPr lang="en-IN" dirty="0" smtClean="0"/>
              <a:t>D=3</a:t>
            </a:r>
            <a:endParaRPr lang="en-US" dirty="0"/>
          </a:p>
        </p:txBody>
      </p:sp>
      <p:sp>
        <p:nvSpPr>
          <p:cNvPr id="32" name="TextBox 31"/>
          <p:cNvSpPr txBox="1"/>
          <p:nvPr/>
        </p:nvSpPr>
        <p:spPr>
          <a:xfrm>
            <a:off x="5659760" y="5033913"/>
            <a:ext cx="559769" cy="369332"/>
          </a:xfrm>
          <a:prstGeom prst="rect">
            <a:avLst/>
          </a:prstGeom>
          <a:noFill/>
        </p:spPr>
        <p:txBody>
          <a:bodyPr wrap="none" rtlCol="0">
            <a:spAutoFit/>
          </a:bodyPr>
          <a:lstStyle/>
          <a:p>
            <a:r>
              <a:rPr lang="en-IN" dirty="0" smtClean="0"/>
              <a:t>D=0</a:t>
            </a:r>
            <a:endParaRPr lang="en-US" dirty="0"/>
          </a:p>
        </p:txBody>
      </p:sp>
      <p:sp>
        <p:nvSpPr>
          <p:cNvPr id="33" name="TextBox 32"/>
          <p:cNvSpPr txBox="1"/>
          <p:nvPr/>
        </p:nvSpPr>
        <p:spPr>
          <a:xfrm>
            <a:off x="1958324" y="5044887"/>
            <a:ext cx="559769" cy="369332"/>
          </a:xfrm>
          <a:prstGeom prst="rect">
            <a:avLst/>
          </a:prstGeom>
          <a:noFill/>
        </p:spPr>
        <p:txBody>
          <a:bodyPr wrap="none" rtlCol="0">
            <a:spAutoFit/>
          </a:bodyPr>
          <a:lstStyle/>
          <a:p>
            <a:r>
              <a:rPr lang="en-IN" dirty="0" smtClean="0"/>
              <a:t>D=0</a:t>
            </a:r>
            <a:endParaRPr lang="en-US" dirty="0"/>
          </a:p>
        </p:txBody>
      </p:sp>
      <p:sp>
        <p:nvSpPr>
          <p:cNvPr id="43" name="Oval 42"/>
          <p:cNvSpPr/>
          <p:nvPr/>
        </p:nvSpPr>
        <p:spPr>
          <a:xfrm>
            <a:off x="1978915" y="4590160"/>
            <a:ext cx="685800" cy="443753"/>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US" dirty="0"/>
          </a:p>
        </p:txBody>
      </p:sp>
      <p:sp>
        <p:nvSpPr>
          <p:cNvPr id="44" name="Oval 43"/>
          <p:cNvSpPr/>
          <p:nvPr/>
        </p:nvSpPr>
        <p:spPr>
          <a:xfrm>
            <a:off x="3424881" y="4601134"/>
            <a:ext cx="685800" cy="443753"/>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US" dirty="0"/>
          </a:p>
        </p:txBody>
      </p:sp>
      <p:cxnSp>
        <p:nvCxnSpPr>
          <p:cNvPr id="46" name="Straight Arrow Connector 45"/>
          <p:cNvCxnSpPr>
            <a:stCxn id="6" idx="3"/>
            <a:endCxn id="43" idx="0"/>
          </p:cNvCxnSpPr>
          <p:nvPr/>
        </p:nvCxnSpPr>
        <p:spPr>
          <a:xfrm flipH="1">
            <a:off x="2321815" y="3892934"/>
            <a:ext cx="678622" cy="6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5"/>
            <a:endCxn id="44" idx="0"/>
          </p:cNvCxnSpPr>
          <p:nvPr/>
        </p:nvCxnSpPr>
        <p:spPr>
          <a:xfrm>
            <a:off x="3502618" y="3892934"/>
            <a:ext cx="265163" cy="70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5715" y="2481213"/>
            <a:ext cx="559769" cy="369332"/>
          </a:xfrm>
          <a:prstGeom prst="rect">
            <a:avLst/>
          </a:prstGeom>
          <a:noFill/>
        </p:spPr>
        <p:txBody>
          <a:bodyPr wrap="none" rtlCol="0">
            <a:spAutoFit/>
          </a:bodyPr>
          <a:lstStyle/>
          <a:p>
            <a:r>
              <a:rPr lang="en-IN" dirty="0" smtClean="0"/>
              <a:t>D=2</a:t>
            </a:r>
            <a:endParaRPr lang="en-US" dirty="0"/>
          </a:p>
        </p:txBody>
      </p:sp>
      <p:sp>
        <p:nvSpPr>
          <p:cNvPr id="50" name="TextBox 49"/>
          <p:cNvSpPr txBox="1"/>
          <p:nvPr/>
        </p:nvSpPr>
        <p:spPr>
          <a:xfrm>
            <a:off x="5721304" y="2529397"/>
            <a:ext cx="559769" cy="369332"/>
          </a:xfrm>
          <a:prstGeom prst="rect">
            <a:avLst/>
          </a:prstGeom>
          <a:noFill/>
        </p:spPr>
        <p:txBody>
          <a:bodyPr wrap="none" rtlCol="0">
            <a:spAutoFit/>
          </a:bodyPr>
          <a:lstStyle/>
          <a:p>
            <a:r>
              <a:rPr lang="en-IN" dirty="0" smtClean="0"/>
              <a:t>D=2</a:t>
            </a:r>
            <a:endParaRPr lang="en-US" dirty="0"/>
          </a:p>
        </p:txBody>
      </p:sp>
      <p:sp>
        <p:nvSpPr>
          <p:cNvPr id="51" name="TextBox 50"/>
          <p:cNvSpPr txBox="1"/>
          <p:nvPr/>
        </p:nvSpPr>
        <p:spPr>
          <a:xfrm>
            <a:off x="4992352" y="3583870"/>
            <a:ext cx="559769" cy="369332"/>
          </a:xfrm>
          <a:prstGeom prst="rect">
            <a:avLst/>
          </a:prstGeom>
          <a:noFill/>
        </p:spPr>
        <p:txBody>
          <a:bodyPr wrap="none" rtlCol="0">
            <a:spAutoFit/>
          </a:bodyPr>
          <a:lstStyle/>
          <a:p>
            <a:r>
              <a:rPr lang="en-IN" dirty="0" smtClean="0"/>
              <a:t>D=1</a:t>
            </a:r>
            <a:endParaRPr lang="en-US" dirty="0"/>
          </a:p>
        </p:txBody>
      </p:sp>
      <p:sp>
        <p:nvSpPr>
          <p:cNvPr id="52" name="TextBox 51"/>
          <p:cNvSpPr txBox="1"/>
          <p:nvPr/>
        </p:nvSpPr>
        <p:spPr>
          <a:xfrm>
            <a:off x="2347606" y="3399204"/>
            <a:ext cx="559769" cy="369332"/>
          </a:xfrm>
          <a:prstGeom prst="rect">
            <a:avLst/>
          </a:prstGeom>
          <a:noFill/>
        </p:spPr>
        <p:txBody>
          <a:bodyPr wrap="none" rtlCol="0">
            <a:spAutoFit/>
          </a:bodyPr>
          <a:lstStyle/>
          <a:p>
            <a:r>
              <a:rPr lang="en-IN" dirty="0" smtClean="0"/>
              <a:t>D=2</a:t>
            </a:r>
            <a:endParaRPr lang="en-US" dirty="0"/>
          </a:p>
        </p:txBody>
      </p:sp>
      <p:sp>
        <p:nvSpPr>
          <p:cNvPr id="53" name="TextBox 52"/>
          <p:cNvSpPr txBox="1"/>
          <p:nvPr/>
        </p:nvSpPr>
        <p:spPr>
          <a:xfrm>
            <a:off x="3610502" y="5142848"/>
            <a:ext cx="785708" cy="369332"/>
          </a:xfrm>
          <a:prstGeom prst="rect">
            <a:avLst/>
          </a:prstGeom>
          <a:noFill/>
        </p:spPr>
        <p:txBody>
          <a:bodyPr wrap="square" rtlCol="0">
            <a:spAutoFit/>
          </a:bodyPr>
          <a:lstStyle/>
          <a:p>
            <a:r>
              <a:rPr lang="en-IN" dirty="0" smtClean="0"/>
              <a:t>D=0</a:t>
            </a:r>
            <a:endParaRPr lang="en-US" dirty="0"/>
          </a:p>
        </p:txBody>
      </p:sp>
      <p:sp>
        <p:nvSpPr>
          <p:cNvPr id="27" name="TextBox 26"/>
          <p:cNvSpPr txBox="1"/>
          <p:nvPr/>
        </p:nvSpPr>
        <p:spPr>
          <a:xfrm>
            <a:off x="2618526" y="994979"/>
            <a:ext cx="522900" cy="369332"/>
          </a:xfrm>
          <a:prstGeom prst="rect">
            <a:avLst/>
          </a:prstGeom>
          <a:noFill/>
        </p:spPr>
        <p:txBody>
          <a:bodyPr wrap="none" rtlCol="0">
            <a:spAutoFit/>
          </a:bodyPr>
          <a:lstStyle/>
          <a:p>
            <a:r>
              <a:rPr lang="en-IN" dirty="0" smtClean="0"/>
              <a:t>F=1</a:t>
            </a:r>
            <a:endParaRPr lang="en-US" dirty="0"/>
          </a:p>
        </p:txBody>
      </p:sp>
      <p:sp>
        <p:nvSpPr>
          <p:cNvPr id="30" name="TextBox 29"/>
          <p:cNvSpPr txBox="1"/>
          <p:nvPr/>
        </p:nvSpPr>
        <p:spPr>
          <a:xfrm>
            <a:off x="5696628" y="994979"/>
            <a:ext cx="522900" cy="369332"/>
          </a:xfrm>
          <a:prstGeom prst="rect">
            <a:avLst/>
          </a:prstGeom>
          <a:noFill/>
        </p:spPr>
        <p:txBody>
          <a:bodyPr wrap="none" rtlCol="0">
            <a:spAutoFit/>
          </a:bodyPr>
          <a:lstStyle/>
          <a:p>
            <a:r>
              <a:rPr lang="en-IN" dirty="0" smtClean="0"/>
              <a:t>F=0</a:t>
            </a:r>
            <a:endParaRPr lang="en-US" dirty="0"/>
          </a:p>
        </p:txBody>
      </p:sp>
      <p:sp>
        <p:nvSpPr>
          <p:cNvPr id="34" name="TextBox 33"/>
          <p:cNvSpPr txBox="1"/>
          <p:nvPr/>
        </p:nvSpPr>
        <p:spPr>
          <a:xfrm>
            <a:off x="2638286" y="2719795"/>
            <a:ext cx="522900" cy="369332"/>
          </a:xfrm>
          <a:prstGeom prst="rect">
            <a:avLst/>
          </a:prstGeom>
          <a:noFill/>
        </p:spPr>
        <p:txBody>
          <a:bodyPr wrap="none" rtlCol="0">
            <a:spAutoFit/>
          </a:bodyPr>
          <a:lstStyle/>
          <a:p>
            <a:r>
              <a:rPr lang="en-IN" dirty="0" smtClean="0"/>
              <a:t>F=1</a:t>
            </a:r>
            <a:endParaRPr lang="en-US" dirty="0"/>
          </a:p>
        </p:txBody>
      </p:sp>
      <p:sp>
        <p:nvSpPr>
          <p:cNvPr id="35" name="TextBox 34"/>
          <p:cNvSpPr txBox="1"/>
          <p:nvPr/>
        </p:nvSpPr>
        <p:spPr>
          <a:xfrm>
            <a:off x="5692289" y="2775490"/>
            <a:ext cx="617797" cy="369332"/>
          </a:xfrm>
          <a:prstGeom prst="rect">
            <a:avLst/>
          </a:prstGeom>
          <a:noFill/>
        </p:spPr>
        <p:txBody>
          <a:bodyPr wrap="square" rtlCol="0">
            <a:spAutoFit/>
          </a:bodyPr>
          <a:lstStyle/>
          <a:p>
            <a:r>
              <a:rPr lang="en-IN" dirty="0" smtClean="0"/>
              <a:t>F=1</a:t>
            </a:r>
            <a:endParaRPr lang="en-US" dirty="0"/>
          </a:p>
        </p:txBody>
      </p:sp>
      <p:sp>
        <p:nvSpPr>
          <p:cNvPr id="36" name="TextBox 35"/>
          <p:cNvSpPr txBox="1"/>
          <p:nvPr/>
        </p:nvSpPr>
        <p:spPr>
          <a:xfrm>
            <a:off x="2382362" y="3605344"/>
            <a:ext cx="522900" cy="369332"/>
          </a:xfrm>
          <a:prstGeom prst="rect">
            <a:avLst/>
          </a:prstGeom>
          <a:noFill/>
        </p:spPr>
        <p:txBody>
          <a:bodyPr wrap="none" rtlCol="0">
            <a:spAutoFit/>
          </a:bodyPr>
          <a:lstStyle/>
          <a:p>
            <a:r>
              <a:rPr lang="en-IN" dirty="0" smtClean="0"/>
              <a:t>F=2</a:t>
            </a:r>
            <a:endParaRPr lang="en-US" dirty="0"/>
          </a:p>
        </p:txBody>
      </p:sp>
      <p:sp>
        <p:nvSpPr>
          <p:cNvPr id="37" name="TextBox 36"/>
          <p:cNvSpPr txBox="1"/>
          <p:nvPr/>
        </p:nvSpPr>
        <p:spPr>
          <a:xfrm>
            <a:off x="5003074" y="3868852"/>
            <a:ext cx="617797" cy="369332"/>
          </a:xfrm>
          <a:prstGeom prst="rect">
            <a:avLst/>
          </a:prstGeom>
          <a:noFill/>
        </p:spPr>
        <p:txBody>
          <a:bodyPr wrap="square" rtlCol="0">
            <a:spAutoFit/>
          </a:bodyPr>
          <a:lstStyle/>
          <a:p>
            <a:r>
              <a:rPr lang="en-IN" dirty="0" smtClean="0"/>
              <a:t>F=1</a:t>
            </a:r>
            <a:endParaRPr lang="en-US" dirty="0"/>
          </a:p>
        </p:txBody>
      </p:sp>
      <p:sp>
        <p:nvSpPr>
          <p:cNvPr id="38" name="TextBox 37"/>
          <p:cNvSpPr txBox="1"/>
          <p:nvPr/>
        </p:nvSpPr>
        <p:spPr>
          <a:xfrm>
            <a:off x="5692289" y="5403245"/>
            <a:ext cx="522900" cy="369332"/>
          </a:xfrm>
          <a:prstGeom prst="rect">
            <a:avLst/>
          </a:prstGeom>
          <a:noFill/>
        </p:spPr>
        <p:txBody>
          <a:bodyPr wrap="none" rtlCol="0">
            <a:spAutoFit/>
          </a:bodyPr>
          <a:lstStyle/>
          <a:p>
            <a:r>
              <a:rPr lang="en-IN" dirty="0" smtClean="0"/>
              <a:t>F=0</a:t>
            </a:r>
            <a:endParaRPr lang="en-US" dirty="0"/>
          </a:p>
        </p:txBody>
      </p:sp>
      <p:sp>
        <p:nvSpPr>
          <p:cNvPr id="39" name="TextBox 38"/>
          <p:cNvSpPr txBox="1"/>
          <p:nvPr/>
        </p:nvSpPr>
        <p:spPr>
          <a:xfrm>
            <a:off x="3635199" y="5437417"/>
            <a:ext cx="522900" cy="369332"/>
          </a:xfrm>
          <a:prstGeom prst="rect">
            <a:avLst/>
          </a:prstGeom>
          <a:noFill/>
        </p:spPr>
        <p:txBody>
          <a:bodyPr wrap="none" rtlCol="0">
            <a:spAutoFit/>
          </a:bodyPr>
          <a:lstStyle/>
          <a:p>
            <a:r>
              <a:rPr lang="en-IN" dirty="0" smtClean="0"/>
              <a:t>F=0</a:t>
            </a:r>
            <a:endParaRPr lang="en-US" dirty="0"/>
          </a:p>
        </p:txBody>
      </p:sp>
      <p:sp>
        <p:nvSpPr>
          <p:cNvPr id="40" name="TextBox 39"/>
          <p:cNvSpPr txBox="1"/>
          <p:nvPr/>
        </p:nvSpPr>
        <p:spPr>
          <a:xfrm>
            <a:off x="1981746" y="5363019"/>
            <a:ext cx="522900" cy="369332"/>
          </a:xfrm>
          <a:prstGeom prst="rect">
            <a:avLst/>
          </a:prstGeom>
          <a:noFill/>
        </p:spPr>
        <p:txBody>
          <a:bodyPr wrap="none" rtlCol="0">
            <a:spAutoFit/>
          </a:bodyPr>
          <a:lstStyle/>
          <a:p>
            <a:r>
              <a:rPr lang="en-IN" dirty="0" smtClean="0"/>
              <a:t>F=0</a:t>
            </a:r>
            <a:endParaRPr lang="en-US" dirty="0"/>
          </a:p>
        </p:txBody>
      </p:sp>
      <p:sp>
        <p:nvSpPr>
          <p:cNvPr id="42" name="TextBox 41"/>
          <p:cNvSpPr txBox="1"/>
          <p:nvPr/>
        </p:nvSpPr>
        <p:spPr>
          <a:xfrm>
            <a:off x="7639975" y="4357423"/>
            <a:ext cx="1689052" cy="369332"/>
          </a:xfrm>
          <a:prstGeom prst="rect">
            <a:avLst/>
          </a:prstGeom>
          <a:noFill/>
        </p:spPr>
        <p:txBody>
          <a:bodyPr wrap="none" rtlCol="0">
            <a:spAutoFit/>
          </a:bodyPr>
          <a:lstStyle/>
          <a:p>
            <a:r>
              <a:rPr lang="en-IN" dirty="0" smtClean="0"/>
              <a:t>Ready: 2,4,3,7,8</a:t>
            </a:r>
            <a:endParaRPr lang="en-US" dirty="0"/>
          </a:p>
        </p:txBody>
      </p:sp>
      <p:sp>
        <p:nvSpPr>
          <p:cNvPr id="55" name="TextBox 54"/>
          <p:cNvSpPr txBox="1"/>
          <p:nvPr/>
        </p:nvSpPr>
        <p:spPr>
          <a:xfrm>
            <a:off x="484094" y="497541"/>
            <a:ext cx="2245871" cy="923330"/>
          </a:xfrm>
          <a:prstGeom prst="rect">
            <a:avLst/>
          </a:prstGeom>
          <a:noFill/>
        </p:spPr>
        <p:txBody>
          <a:bodyPr wrap="none" rtlCol="0">
            <a:spAutoFit/>
          </a:bodyPr>
          <a:lstStyle/>
          <a:p>
            <a:r>
              <a:rPr lang="en-IN" dirty="0" smtClean="0"/>
              <a:t>Assume 2 </a:t>
            </a:r>
            <a:r>
              <a:rPr lang="en-IN" dirty="0" err="1" smtClean="0"/>
              <a:t>alu</a:t>
            </a:r>
            <a:endParaRPr lang="en-IN" dirty="0" smtClean="0"/>
          </a:p>
          <a:p>
            <a:r>
              <a:rPr lang="en-IN" dirty="0" smtClean="0"/>
              <a:t>And all operations are</a:t>
            </a:r>
          </a:p>
          <a:p>
            <a:r>
              <a:rPr lang="en-IN" dirty="0" smtClean="0"/>
              <a:t>same</a:t>
            </a:r>
          </a:p>
        </p:txBody>
      </p:sp>
      <p:sp>
        <p:nvSpPr>
          <p:cNvPr id="41" name="TextBox 40"/>
          <p:cNvSpPr txBox="1"/>
          <p:nvPr/>
        </p:nvSpPr>
        <p:spPr>
          <a:xfrm>
            <a:off x="7749379" y="5024370"/>
            <a:ext cx="925253" cy="646331"/>
          </a:xfrm>
          <a:prstGeom prst="rect">
            <a:avLst/>
          </a:prstGeom>
          <a:noFill/>
        </p:spPr>
        <p:txBody>
          <a:bodyPr wrap="none" rtlCol="0">
            <a:spAutoFit/>
          </a:bodyPr>
          <a:lstStyle/>
          <a:p>
            <a:r>
              <a:rPr lang="en-IN" dirty="0" smtClean="0"/>
              <a:t>ALU</a:t>
            </a:r>
            <a:r>
              <a:rPr lang="en-US" dirty="0" smtClean="0"/>
              <a:t> a:5</a:t>
            </a:r>
          </a:p>
          <a:p>
            <a:r>
              <a:rPr lang="en-IN" dirty="0" err="1" smtClean="0"/>
              <a:t>AlU</a:t>
            </a:r>
            <a:r>
              <a:rPr lang="en-IN" dirty="0" smtClean="0"/>
              <a:t> b: 1</a:t>
            </a:r>
          </a:p>
        </p:txBody>
      </p:sp>
    </p:spTree>
    <p:extLst>
      <p:ext uri="{BB962C8B-B14F-4D97-AF65-F5344CB8AC3E}">
        <p14:creationId xmlns:p14="http://schemas.microsoft.com/office/powerpoint/2010/main" val="938637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9271" y="3546660"/>
            <a:ext cx="685800" cy="443753"/>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US" dirty="0"/>
          </a:p>
        </p:txBody>
      </p:sp>
      <p:sp>
        <p:nvSpPr>
          <p:cNvPr id="5" name="Oval 4"/>
          <p:cNvSpPr/>
          <p:nvPr/>
        </p:nvSpPr>
        <p:spPr>
          <a:xfrm>
            <a:off x="516409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US" dirty="0"/>
          </a:p>
        </p:txBody>
      </p:sp>
      <p:sp>
        <p:nvSpPr>
          <p:cNvPr id="6" name="Oval 5"/>
          <p:cNvSpPr/>
          <p:nvPr/>
        </p:nvSpPr>
        <p:spPr>
          <a:xfrm>
            <a:off x="2896432" y="3514167"/>
            <a:ext cx="710191"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US" dirty="0"/>
          </a:p>
        </p:txBody>
      </p:sp>
      <p:sp>
        <p:nvSpPr>
          <p:cNvPr id="7" name="Oval 6"/>
          <p:cNvSpPr/>
          <p:nvPr/>
        </p:nvSpPr>
        <p:spPr>
          <a:xfrm>
            <a:off x="3151095" y="634252"/>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8" name="Oval 7"/>
          <p:cNvSpPr/>
          <p:nvPr/>
        </p:nvSpPr>
        <p:spPr>
          <a:xfrm>
            <a:off x="3151095" y="2492187"/>
            <a:ext cx="685800" cy="4437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9" name="Oval 8"/>
          <p:cNvSpPr/>
          <p:nvPr/>
        </p:nvSpPr>
        <p:spPr>
          <a:xfrm>
            <a:off x="4935071" y="634252"/>
            <a:ext cx="685800" cy="432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Oval 9"/>
          <p:cNvSpPr/>
          <p:nvPr/>
        </p:nvSpPr>
        <p:spPr>
          <a:xfrm>
            <a:off x="4935071" y="2492187"/>
            <a:ext cx="685800" cy="4437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cxnSp>
        <p:nvCxnSpPr>
          <p:cNvPr id="14" name="Straight Arrow Connector 13"/>
          <p:cNvCxnSpPr>
            <a:stCxn id="7" idx="4"/>
            <a:endCxn id="8" idx="0"/>
          </p:cNvCxnSpPr>
          <p:nvPr/>
        </p:nvCxnSpPr>
        <p:spPr>
          <a:xfrm>
            <a:off x="3493995" y="1078005"/>
            <a:ext cx="0" cy="141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4" idx="1"/>
          </p:cNvCxnSpPr>
          <p:nvPr/>
        </p:nvCxnSpPr>
        <p:spPr>
          <a:xfrm>
            <a:off x="3736462" y="2870954"/>
            <a:ext cx="613242" cy="74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 idx="7"/>
          </p:cNvCxnSpPr>
          <p:nvPr/>
        </p:nvCxnSpPr>
        <p:spPr>
          <a:xfrm flipH="1">
            <a:off x="4834638" y="2935940"/>
            <a:ext cx="443333" cy="67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4349704" y="3925427"/>
            <a:ext cx="0" cy="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5" idx="0"/>
          </p:cNvCxnSpPr>
          <p:nvPr/>
        </p:nvCxnSpPr>
        <p:spPr>
          <a:xfrm>
            <a:off x="4834638" y="3925427"/>
            <a:ext cx="672353" cy="6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9759" y="735892"/>
            <a:ext cx="559769" cy="369332"/>
          </a:xfrm>
          <a:prstGeom prst="rect">
            <a:avLst/>
          </a:prstGeom>
          <a:noFill/>
        </p:spPr>
        <p:txBody>
          <a:bodyPr wrap="none" rtlCol="0">
            <a:spAutoFit/>
          </a:bodyPr>
          <a:lstStyle/>
          <a:p>
            <a:r>
              <a:rPr lang="en-IN" dirty="0" smtClean="0"/>
              <a:t>D=0</a:t>
            </a:r>
            <a:endParaRPr lang="en-US" dirty="0"/>
          </a:p>
        </p:txBody>
      </p:sp>
      <p:sp>
        <p:nvSpPr>
          <p:cNvPr id="31" name="TextBox 30"/>
          <p:cNvSpPr txBox="1"/>
          <p:nvPr/>
        </p:nvSpPr>
        <p:spPr>
          <a:xfrm>
            <a:off x="2615716" y="735892"/>
            <a:ext cx="559769" cy="369332"/>
          </a:xfrm>
          <a:prstGeom prst="rect">
            <a:avLst/>
          </a:prstGeom>
          <a:noFill/>
        </p:spPr>
        <p:txBody>
          <a:bodyPr wrap="none" rtlCol="0">
            <a:spAutoFit/>
          </a:bodyPr>
          <a:lstStyle/>
          <a:p>
            <a:r>
              <a:rPr lang="en-IN" dirty="0" smtClean="0"/>
              <a:t>D=3</a:t>
            </a:r>
            <a:endParaRPr lang="en-US" dirty="0"/>
          </a:p>
        </p:txBody>
      </p:sp>
      <p:sp>
        <p:nvSpPr>
          <p:cNvPr id="32" name="TextBox 31"/>
          <p:cNvSpPr txBox="1"/>
          <p:nvPr/>
        </p:nvSpPr>
        <p:spPr>
          <a:xfrm>
            <a:off x="5659760" y="5033913"/>
            <a:ext cx="559769" cy="369332"/>
          </a:xfrm>
          <a:prstGeom prst="rect">
            <a:avLst/>
          </a:prstGeom>
          <a:noFill/>
        </p:spPr>
        <p:txBody>
          <a:bodyPr wrap="none" rtlCol="0">
            <a:spAutoFit/>
          </a:bodyPr>
          <a:lstStyle/>
          <a:p>
            <a:r>
              <a:rPr lang="en-IN" dirty="0" smtClean="0"/>
              <a:t>D=0</a:t>
            </a:r>
            <a:endParaRPr lang="en-US" dirty="0"/>
          </a:p>
        </p:txBody>
      </p:sp>
      <p:sp>
        <p:nvSpPr>
          <p:cNvPr id="33" name="TextBox 32"/>
          <p:cNvSpPr txBox="1"/>
          <p:nvPr/>
        </p:nvSpPr>
        <p:spPr>
          <a:xfrm>
            <a:off x="1958324" y="5044887"/>
            <a:ext cx="559769" cy="369332"/>
          </a:xfrm>
          <a:prstGeom prst="rect">
            <a:avLst/>
          </a:prstGeom>
          <a:noFill/>
        </p:spPr>
        <p:txBody>
          <a:bodyPr wrap="none" rtlCol="0">
            <a:spAutoFit/>
          </a:bodyPr>
          <a:lstStyle/>
          <a:p>
            <a:r>
              <a:rPr lang="en-IN" dirty="0" smtClean="0"/>
              <a:t>D=0</a:t>
            </a:r>
            <a:endParaRPr lang="en-US" dirty="0"/>
          </a:p>
        </p:txBody>
      </p:sp>
      <p:sp>
        <p:nvSpPr>
          <p:cNvPr id="43" name="Oval 42"/>
          <p:cNvSpPr/>
          <p:nvPr/>
        </p:nvSpPr>
        <p:spPr>
          <a:xfrm>
            <a:off x="1978915" y="45901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US" dirty="0"/>
          </a:p>
        </p:txBody>
      </p:sp>
      <p:sp>
        <p:nvSpPr>
          <p:cNvPr id="44" name="Oval 43"/>
          <p:cNvSpPr/>
          <p:nvPr/>
        </p:nvSpPr>
        <p:spPr>
          <a:xfrm>
            <a:off x="342488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US" dirty="0"/>
          </a:p>
        </p:txBody>
      </p:sp>
      <p:cxnSp>
        <p:nvCxnSpPr>
          <p:cNvPr id="46" name="Straight Arrow Connector 45"/>
          <p:cNvCxnSpPr>
            <a:stCxn id="6" idx="3"/>
            <a:endCxn id="43" idx="0"/>
          </p:cNvCxnSpPr>
          <p:nvPr/>
        </p:nvCxnSpPr>
        <p:spPr>
          <a:xfrm flipH="1">
            <a:off x="2321815" y="3892934"/>
            <a:ext cx="678622" cy="6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5"/>
            <a:endCxn id="44" idx="0"/>
          </p:cNvCxnSpPr>
          <p:nvPr/>
        </p:nvCxnSpPr>
        <p:spPr>
          <a:xfrm>
            <a:off x="3502618" y="3892934"/>
            <a:ext cx="265163" cy="70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5715" y="2481213"/>
            <a:ext cx="559769" cy="369332"/>
          </a:xfrm>
          <a:prstGeom prst="rect">
            <a:avLst/>
          </a:prstGeom>
          <a:noFill/>
        </p:spPr>
        <p:txBody>
          <a:bodyPr wrap="none" rtlCol="0">
            <a:spAutoFit/>
          </a:bodyPr>
          <a:lstStyle/>
          <a:p>
            <a:r>
              <a:rPr lang="en-IN" dirty="0" smtClean="0"/>
              <a:t>D=2</a:t>
            </a:r>
            <a:endParaRPr lang="en-US" dirty="0"/>
          </a:p>
        </p:txBody>
      </p:sp>
      <p:sp>
        <p:nvSpPr>
          <p:cNvPr id="50" name="TextBox 49"/>
          <p:cNvSpPr txBox="1"/>
          <p:nvPr/>
        </p:nvSpPr>
        <p:spPr>
          <a:xfrm>
            <a:off x="5721304" y="2529397"/>
            <a:ext cx="559769" cy="369332"/>
          </a:xfrm>
          <a:prstGeom prst="rect">
            <a:avLst/>
          </a:prstGeom>
          <a:noFill/>
        </p:spPr>
        <p:txBody>
          <a:bodyPr wrap="none" rtlCol="0">
            <a:spAutoFit/>
          </a:bodyPr>
          <a:lstStyle/>
          <a:p>
            <a:r>
              <a:rPr lang="en-IN" dirty="0" smtClean="0"/>
              <a:t>D=2</a:t>
            </a:r>
            <a:endParaRPr lang="en-US" dirty="0"/>
          </a:p>
        </p:txBody>
      </p:sp>
      <p:sp>
        <p:nvSpPr>
          <p:cNvPr id="51" name="TextBox 50"/>
          <p:cNvSpPr txBox="1"/>
          <p:nvPr/>
        </p:nvSpPr>
        <p:spPr>
          <a:xfrm>
            <a:off x="4992352" y="3583870"/>
            <a:ext cx="559769" cy="369332"/>
          </a:xfrm>
          <a:prstGeom prst="rect">
            <a:avLst/>
          </a:prstGeom>
          <a:noFill/>
        </p:spPr>
        <p:txBody>
          <a:bodyPr wrap="none" rtlCol="0">
            <a:spAutoFit/>
          </a:bodyPr>
          <a:lstStyle/>
          <a:p>
            <a:r>
              <a:rPr lang="en-IN" dirty="0" smtClean="0"/>
              <a:t>D=1</a:t>
            </a:r>
            <a:endParaRPr lang="en-US" dirty="0"/>
          </a:p>
        </p:txBody>
      </p:sp>
      <p:sp>
        <p:nvSpPr>
          <p:cNvPr id="52" name="TextBox 51"/>
          <p:cNvSpPr txBox="1"/>
          <p:nvPr/>
        </p:nvSpPr>
        <p:spPr>
          <a:xfrm>
            <a:off x="2347606" y="3399204"/>
            <a:ext cx="559769" cy="369332"/>
          </a:xfrm>
          <a:prstGeom prst="rect">
            <a:avLst/>
          </a:prstGeom>
          <a:noFill/>
        </p:spPr>
        <p:txBody>
          <a:bodyPr wrap="none" rtlCol="0">
            <a:spAutoFit/>
          </a:bodyPr>
          <a:lstStyle/>
          <a:p>
            <a:r>
              <a:rPr lang="en-IN" dirty="0" smtClean="0"/>
              <a:t>D=2</a:t>
            </a:r>
            <a:endParaRPr lang="en-US" dirty="0"/>
          </a:p>
        </p:txBody>
      </p:sp>
      <p:sp>
        <p:nvSpPr>
          <p:cNvPr id="53" name="TextBox 52"/>
          <p:cNvSpPr txBox="1"/>
          <p:nvPr/>
        </p:nvSpPr>
        <p:spPr>
          <a:xfrm>
            <a:off x="3610502" y="5142848"/>
            <a:ext cx="785708" cy="369332"/>
          </a:xfrm>
          <a:prstGeom prst="rect">
            <a:avLst/>
          </a:prstGeom>
          <a:noFill/>
        </p:spPr>
        <p:txBody>
          <a:bodyPr wrap="square" rtlCol="0">
            <a:spAutoFit/>
          </a:bodyPr>
          <a:lstStyle/>
          <a:p>
            <a:r>
              <a:rPr lang="en-IN" dirty="0" smtClean="0"/>
              <a:t>D=0</a:t>
            </a:r>
            <a:endParaRPr lang="en-US" dirty="0"/>
          </a:p>
        </p:txBody>
      </p:sp>
      <p:sp>
        <p:nvSpPr>
          <p:cNvPr id="27" name="TextBox 26"/>
          <p:cNvSpPr txBox="1"/>
          <p:nvPr/>
        </p:nvSpPr>
        <p:spPr>
          <a:xfrm>
            <a:off x="2618526" y="994979"/>
            <a:ext cx="522900" cy="369332"/>
          </a:xfrm>
          <a:prstGeom prst="rect">
            <a:avLst/>
          </a:prstGeom>
          <a:noFill/>
        </p:spPr>
        <p:txBody>
          <a:bodyPr wrap="none" rtlCol="0">
            <a:spAutoFit/>
          </a:bodyPr>
          <a:lstStyle/>
          <a:p>
            <a:r>
              <a:rPr lang="en-IN" dirty="0" smtClean="0"/>
              <a:t>F=1</a:t>
            </a:r>
            <a:endParaRPr lang="en-US" dirty="0"/>
          </a:p>
        </p:txBody>
      </p:sp>
      <p:sp>
        <p:nvSpPr>
          <p:cNvPr id="30" name="TextBox 29"/>
          <p:cNvSpPr txBox="1"/>
          <p:nvPr/>
        </p:nvSpPr>
        <p:spPr>
          <a:xfrm>
            <a:off x="5696628" y="994979"/>
            <a:ext cx="522900" cy="369332"/>
          </a:xfrm>
          <a:prstGeom prst="rect">
            <a:avLst/>
          </a:prstGeom>
          <a:noFill/>
        </p:spPr>
        <p:txBody>
          <a:bodyPr wrap="none" rtlCol="0">
            <a:spAutoFit/>
          </a:bodyPr>
          <a:lstStyle/>
          <a:p>
            <a:r>
              <a:rPr lang="en-IN" dirty="0" smtClean="0"/>
              <a:t>F=0</a:t>
            </a:r>
            <a:endParaRPr lang="en-US" dirty="0"/>
          </a:p>
        </p:txBody>
      </p:sp>
      <p:sp>
        <p:nvSpPr>
          <p:cNvPr id="34" name="TextBox 33"/>
          <p:cNvSpPr txBox="1"/>
          <p:nvPr/>
        </p:nvSpPr>
        <p:spPr>
          <a:xfrm>
            <a:off x="2638286" y="2719795"/>
            <a:ext cx="522900" cy="369332"/>
          </a:xfrm>
          <a:prstGeom prst="rect">
            <a:avLst/>
          </a:prstGeom>
          <a:noFill/>
        </p:spPr>
        <p:txBody>
          <a:bodyPr wrap="none" rtlCol="0">
            <a:spAutoFit/>
          </a:bodyPr>
          <a:lstStyle/>
          <a:p>
            <a:r>
              <a:rPr lang="en-IN" dirty="0" smtClean="0"/>
              <a:t>F=1</a:t>
            </a:r>
            <a:endParaRPr lang="en-US" dirty="0"/>
          </a:p>
        </p:txBody>
      </p:sp>
      <p:sp>
        <p:nvSpPr>
          <p:cNvPr id="35" name="TextBox 34"/>
          <p:cNvSpPr txBox="1"/>
          <p:nvPr/>
        </p:nvSpPr>
        <p:spPr>
          <a:xfrm>
            <a:off x="5692289" y="2775490"/>
            <a:ext cx="617797" cy="369332"/>
          </a:xfrm>
          <a:prstGeom prst="rect">
            <a:avLst/>
          </a:prstGeom>
          <a:noFill/>
        </p:spPr>
        <p:txBody>
          <a:bodyPr wrap="square" rtlCol="0">
            <a:spAutoFit/>
          </a:bodyPr>
          <a:lstStyle/>
          <a:p>
            <a:r>
              <a:rPr lang="en-IN" dirty="0" smtClean="0"/>
              <a:t>F=1</a:t>
            </a:r>
            <a:endParaRPr lang="en-US" dirty="0"/>
          </a:p>
        </p:txBody>
      </p:sp>
      <p:sp>
        <p:nvSpPr>
          <p:cNvPr id="36" name="TextBox 35"/>
          <p:cNvSpPr txBox="1"/>
          <p:nvPr/>
        </p:nvSpPr>
        <p:spPr>
          <a:xfrm>
            <a:off x="2382362" y="3605344"/>
            <a:ext cx="522900" cy="369332"/>
          </a:xfrm>
          <a:prstGeom prst="rect">
            <a:avLst/>
          </a:prstGeom>
          <a:noFill/>
        </p:spPr>
        <p:txBody>
          <a:bodyPr wrap="none" rtlCol="0">
            <a:spAutoFit/>
          </a:bodyPr>
          <a:lstStyle/>
          <a:p>
            <a:r>
              <a:rPr lang="en-IN" dirty="0" smtClean="0"/>
              <a:t>F=2</a:t>
            </a:r>
            <a:endParaRPr lang="en-US" dirty="0"/>
          </a:p>
        </p:txBody>
      </p:sp>
      <p:sp>
        <p:nvSpPr>
          <p:cNvPr id="37" name="TextBox 36"/>
          <p:cNvSpPr txBox="1"/>
          <p:nvPr/>
        </p:nvSpPr>
        <p:spPr>
          <a:xfrm>
            <a:off x="5003074" y="3868852"/>
            <a:ext cx="617797" cy="369332"/>
          </a:xfrm>
          <a:prstGeom prst="rect">
            <a:avLst/>
          </a:prstGeom>
          <a:noFill/>
        </p:spPr>
        <p:txBody>
          <a:bodyPr wrap="square" rtlCol="0">
            <a:spAutoFit/>
          </a:bodyPr>
          <a:lstStyle/>
          <a:p>
            <a:r>
              <a:rPr lang="en-IN" dirty="0" smtClean="0"/>
              <a:t>F=1</a:t>
            </a:r>
            <a:endParaRPr lang="en-US" dirty="0"/>
          </a:p>
        </p:txBody>
      </p:sp>
      <p:sp>
        <p:nvSpPr>
          <p:cNvPr id="38" name="TextBox 37"/>
          <p:cNvSpPr txBox="1"/>
          <p:nvPr/>
        </p:nvSpPr>
        <p:spPr>
          <a:xfrm>
            <a:off x="5692289" y="5403245"/>
            <a:ext cx="522900" cy="369332"/>
          </a:xfrm>
          <a:prstGeom prst="rect">
            <a:avLst/>
          </a:prstGeom>
          <a:noFill/>
        </p:spPr>
        <p:txBody>
          <a:bodyPr wrap="none" rtlCol="0">
            <a:spAutoFit/>
          </a:bodyPr>
          <a:lstStyle/>
          <a:p>
            <a:r>
              <a:rPr lang="en-IN" dirty="0" smtClean="0"/>
              <a:t>F=0</a:t>
            </a:r>
            <a:endParaRPr lang="en-US" dirty="0"/>
          </a:p>
        </p:txBody>
      </p:sp>
      <p:sp>
        <p:nvSpPr>
          <p:cNvPr id="39" name="TextBox 38"/>
          <p:cNvSpPr txBox="1"/>
          <p:nvPr/>
        </p:nvSpPr>
        <p:spPr>
          <a:xfrm>
            <a:off x="3635199" y="5437417"/>
            <a:ext cx="522900" cy="369332"/>
          </a:xfrm>
          <a:prstGeom prst="rect">
            <a:avLst/>
          </a:prstGeom>
          <a:noFill/>
        </p:spPr>
        <p:txBody>
          <a:bodyPr wrap="none" rtlCol="0">
            <a:spAutoFit/>
          </a:bodyPr>
          <a:lstStyle/>
          <a:p>
            <a:r>
              <a:rPr lang="en-IN" dirty="0" smtClean="0"/>
              <a:t>F=0</a:t>
            </a:r>
            <a:endParaRPr lang="en-US" dirty="0"/>
          </a:p>
        </p:txBody>
      </p:sp>
      <p:sp>
        <p:nvSpPr>
          <p:cNvPr id="40" name="TextBox 39"/>
          <p:cNvSpPr txBox="1"/>
          <p:nvPr/>
        </p:nvSpPr>
        <p:spPr>
          <a:xfrm>
            <a:off x="1981746" y="5363019"/>
            <a:ext cx="522900" cy="369332"/>
          </a:xfrm>
          <a:prstGeom prst="rect">
            <a:avLst/>
          </a:prstGeom>
          <a:noFill/>
        </p:spPr>
        <p:txBody>
          <a:bodyPr wrap="none" rtlCol="0">
            <a:spAutoFit/>
          </a:bodyPr>
          <a:lstStyle/>
          <a:p>
            <a:r>
              <a:rPr lang="en-IN" dirty="0" smtClean="0"/>
              <a:t>F=0</a:t>
            </a:r>
            <a:endParaRPr lang="en-US" dirty="0"/>
          </a:p>
        </p:txBody>
      </p:sp>
      <p:sp>
        <p:nvSpPr>
          <p:cNvPr id="42" name="TextBox 41"/>
          <p:cNvSpPr txBox="1"/>
          <p:nvPr/>
        </p:nvSpPr>
        <p:spPr>
          <a:xfrm>
            <a:off x="7639975" y="4357423"/>
            <a:ext cx="1514325" cy="369332"/>
          </a:xfrm>
          <a:prstGeom prst="rect">
            <a:avLst/>
          </a:prstGeom>
          <a:noFill/>
        </p:spPr>
        <p:txBody>
          <a:bodyPr wrap="none" rtlCol="0">
            <a:spAutoFit/>
          </a:bodyPr>
          <a:lstStyle/>
          <a:p>
            <a:r>
              <a:rPr lang="en-IN" dirty="0" smtClean="0"/>
              <a:t>Ready: 2,7,8,6</a:t>
            </a:r>
            <a:endParaRPr lang="en-US" dirty="0"/>
          </a:p>
        </p:txBody>
      </p:sp>
      <p:sp>
        <p:nvSpPr>
          <p:cNvPr id="55" name="TextBox 54"/>
          <p:cNvSpPr txBox="1"/>
          <p:nvPr/>
        </p:nvSpPr>
        <p:spPr>
          <a:xfrm>
            <a:off x="484094" y="497541"/>
            <a:ext cx="2245871" cy="923330"/>
          </a:xfrm>
          <a:prstGeom prst="rect">
            <a:avLst/>
          </a:prstGeom>
          <a:noFill/>
        </p:spPr>
        <p:txBody>
          <a:bodyPr wrap="none" rtlCol="0">
            <a:spAutoFit/>
          </a:bodyPr>
          <a:lstStyle/>
          <a:p>
            <a:r>
              <a:rPr lang="en-IN" dirty="0" smtClean="0"/>
              <a:t>Assume 2 </a:t>
            </a:r>
            <a:r>
              <a:rPr lang="en-IN" dirty="0" err="1" smtClean="0"/>
              <a:t>alu</a:t>
            </a:r>
            <a:endParaRPr lang="en-IN" dirty="0" smtClean="0"/>
          </a:p>
          <a:p>
            <a:r>
              <a:rPr lang="en-IN" dirty="0" smtClean="0"/>
              <a:t>And all operations are</a:t>
            </a:r>
          </a:p>
          <a:p>
            <a:r>
              <a:rPr lang="en-IN" dirty="0" smtClean="0"/>
              <a:t>same</a:t>
            </a:r>
          </a:p>
        </p:txBody>
      </p:sp>
      <p:sp>
        <p:nvSpPr>
          <p:cNvPr id="41" name="TextBox 40"/>
          <p:cNvSpPr txBox="1"/>
          <p:nvPr/>
        </p:nvSpPr>
        <p:spPr>
          <a:xfrm>
            <a:off x="7749379" y="5024370"/>
            <a:ext cx="1099981" cy="646331"/>
          </a:xfrm>
          <a:prstGeom prst="rect">
            <a:avLst/>
          </a:prstGeom>
          <a:noFill/>
        </p:spPr>
        <p:txBody>
          <a:bodyPr wrap="none" rtlCol="0">
            <a:spAutoFit/>
          </a:bodyPr>
          <a:lstStyle/>
          <a:p>
            <a:r>
              <a:rPr lang="en-IN" dirty="0" smtClean="0"/>
              <a:t>ALU</a:t>
            </a:r>
            <a:r>
              <a:rPr lang="en-US" dirty="0" smtClean="0"/>
              <a:t> a:5,3</a:t>
            </a:r>
          </a:p>
          <a:p>
            <a:r>
              <a:rPr lang="en-IN" dirty="0" err="1" smtClean="0"/>
              <a:t>AlU</a:t>
            </a:r>
            <a:r>
              <a:rPr lang="en-IN" dirty="0" smtClean="0"/>
              <a:t> b: 1,4</a:t>
            </a:r>
          </a:p>
        </p:txBody>
      </p:sp>
    </p:spTree>
    <p:extLst>
      <p:ext uri="{BB962C8B-B14F-4D97-AF65-F5344CB8AC3E}">
        <p14:creationId xmlns:p14="http://schemas.microsoft.com/office/powerpoint/2010/main" val="3990674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9271" y="3546660"/>
            <a:ext cx="685800" cy="4437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US" dirty="0"/>
          </a:p>
        </p:txBody>
      </p:sp>
      <p:sp>
        <p:nvSpPr>
          <p:cNvPr id="5" name="Oval 4"/>
          <p:cNvSpPr/>
          <p:nvPr/>
        </p:nvSpPr>
        <p:spPr>
          <a:xfrm>
            <a:off x="5164091" y="4601134"/>
            <a:ext cx="685800" cy="443753"/>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US" dirty="0"/>
          </a:p>
        </p:txBody>
      </p:sp>
      <p:sp>
        <p:nvSpPr>
          <p:cNvPr id="6" name="Oval 5"/>
          <p:cNvSpPr/>
          <p:nvPr/>
        </p:nvSpPr>
        <p:spPr>
          <a:xfrm>
            <a:off x="2896432" y="3514167"/>
            <a:ext cx="710191"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US" dirty="0"/>
          </a:p>
        </p:txBody>
      </p:sp>
      <p:sp>
        <p:nvSpPr>
          <p:cNvPr id="7" name="Oval 6"/>
          <p:cNvSpPr/>
          <p:nvPr/>
        </p:nvSpPr>
        <p:spPr>
          <a:xfrm>
            <a:off x="3151095" y="634252"/>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8" name="Oval 7"/>
          <p:cNvSpPr/>
          <p:nvPr/>
        </p:nvSpPr>
        <p:spPr>
          <a:xfrm>
            <a:off x="3151095"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9" name="Oval 8"/>
          <p:cNvSpPr/>
          <p:nvPr/>
        </p:nvSpPr>
        <p:spPr>
          <a:xfrm>
            <a:off x="4935071" y="634252"/>
            <a:ext cx="685800" cy="4328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Oval 9"/>
          <p:cNvSpPr/>
          <p:nvPr/>
        </p:nvSpPr>
        <p:spPr>
          <a:xfrm>
            <a:off x="4935071"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cxnSp>
        <p:nvCxnSpPr>
          <p:cNvPr id="14" name="Straight Arrow Connector 13"/>
          <p:cNvCxnSpPr>
            <a:stCxn id="7" idx="4"/>
            <a:endCxn id="8" idx="0"/>
          </p:cNvCxnSpPr>
          <p:nvPr/>
        </p:nvCxnSpPr>
        <p:spPr>
          <a:xfrm>
            <a:off x="3493995" y="1078005"/>
            <a:ext cx="0" cy="141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4" idx="1"/>
          </p:cNvCxnSpPr>
          <p:nvPr/>
        </p:nvCxnSpPr>
        <p:spPr>
          <a:xfrm>
            <a:off x="3736462" y="2870954"/>
            <a:ext cx="613242" cy="74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 idx="7"/>
          </p:cNvCxnSpPr>
          <p:nvPr/>
        </p:nvCxnSpPr>
        <p:spPr>
          <a:xfrm flipH="1">
            <a:off x="4834638" y="2935940"/>
            <a:ext cx="443333" cy="67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4349704" y="3925427"/>
            <a:ext cx="0" cy="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5" idx="0"/>
          </p:cNvCxnSpPr>
          <p:nvPr/>
        </p:nvCxnSpPr>
        <p:spPr>
          <a:xfrm>
            <a:off x="4834638" y="3925427"/>
            <a:ext cx="672353" cy="6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9759" y="735892"/>
            <a:ext cx="559769" cy="369332"/>
          </a:xfrm>
          <a:prstGeom prst="rect">
            <a:avLst/>
          </a:prstGeom>
          <a:noFill/>
        </p:spPr>
        <p:txBody>
          <a:bodyPr wrap="none" rtlCol="0">
            <a:spAutoFit/>
          </a:bodyPr>
          <a:lstStyle/>
          <a:p>
            <a:r>
              <a:rPr lang="en-IN" dirty="0" smtClean="0"/>
              <a:t>D=0</a:t>
            </a:r>
            <a:endParaRPr lang="en-US" dirty="0"/>
          </a:p>
        </p:txBody>
      </p:sp>
      <p:sp>
        <p:nvSpPr>
          <p:cNvPr id="31" name="TextBox 30"/>
          <p:cNvSpPr txBox="1"/>
          <p:nvPr/>
        </p:nvSpPr>
        <p:spPr>
          <a:xfrm>
            <a:off x="2615716" y="735892"/>
            <a:ext cx="559769" cy="369332"/>
          </a:xfrm>
          <a:prstGeom prst="rect">
            <a:avLst/>
          </a:prstGeom>
          <a:noFill/>
        </p:spPr>
        <p:txBody>
          <a:bodyPr wrap="none" rtlCol="0">
            <a:spAutoFit/>
          </a:bodyPr>
          <a:lstStyle/>
          <a:p>
            <a:r>
              <a:rPr lang="en-IN" dirty="0" smtClean="0"/>
              <a:t>D=3</a:t>
            </a:r>
            <a:endParaRPr lang="en-US" dirty="0"/>
          </a:p>
        </p:txBody>
      </p:sp>
      <p:sp>
        <p:nvSpPr>
          <p:cNvPr id="32" name="TextBox 31"/>
          <p:cNvSpPr txBox="1"/>
          <p:nvPr/>
        </p:nvSpPr>
        <p:spPr>
          <a:xfrm>
            <a:off x="5659760" y="5033913"/>
            <a:ext cx="559769" cy="369332"/>
          </a:xfrm>
          <a:prstGeom prst="rect">
            <a:avLst/>
          </a:prstGeom>
          <a:noFill/>
        </p:spPr>
        <p:txBody>
          <a:bodyPr wrap="none" rtlCol="0">
            <a:spAutoFit/>
          </a:bodyPr>
          <a:lstStyle/>
          <a:p>
            <a:r>
              <a:rPr lang="en-IN" dirty="0" smtClean="0"/>
              <a:t>D=0</a:t>
            </a:r>
            <a:endParaRPr lang="en-US" dirty="0"/>
          </a:p>
        </p:txBody>
      </p:sp>
      <p:sp>
        <p:nvSpPr>
          <p:cNvPr id="33" name="TextBox 32"/>
          <p:cNvSpPr txBox="1"/>
          <p:nvPr/>
        </p:nvSpPr>
        <p:spPr>
          <a:xfrm>
            <a:off x="1958324" y="5044887"/>
            <a:ext cx="559769" cy="369332"/>
          </a:xfrm>
          <a:prstGeom prst="rect">
            <a:avLst/>
          </a:prstGeom>
          <a:noFill/>
        </p:spPr>
        <p:txBody>
          <a:bodyPr wrap="none" rtlCol="0">
            <a:spAutoFit/>
          </a:bodyPr>
          <a:lstStyle/>
          <a:p>
            <a:r>
              <a:rPr lang="en-IN" dirty="0" smtClean="0"/>
              <a:t>D=0</a:t>
            </a:r>
            <a:endParaRPr lang="en-US" dirty="0"/>
          </a:p>
        </p:txBody>
      </p:sp>
      <p:sp>
        <p:nvSpPr>
          <p:cNvPr id="43" name="Oval 42"/>
          <p:cNvSpPr/>
          <p:nvPr/>
        </p:nvSpPr>
        <p:spPr>
          <a:xfrm>
            <a:off x="1978915" y="45901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US" dirty="0"/>
          </a:p>
        </p:txBody>
      </p:sp>
      <p:sp>
        <p:nvSpPr>
          <p:cNvPr id="44" name="Oval 43"/>
          <p:cNvSpPr/>
          <p:nvPr/>
        </p:nvSpPr>
        <p:spPr>
          <a:xfrm>
            <a:off x="342488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US" dirty="0"/>
          </a:p>
        </p:txBody>
      </p:sp>
      <p:cxnSp>
        <p:nvCxnSpPr>
          <p:cNvPr id="46" name="Straight Arrow Connector 45"/>
          <p:cNvCxnSpPr>
            <a:stCxn id="6" idx="3"/>
            <a:endCxn id="43" idx="0"/>
          </p:cNvCxnSpPr>
          <p:nvPr/>
        </p:nvCxnSpPr>
        <p:spPr>
          <a:xfrm flipH="1">
            <a:off x="2321815" y="3892934"/>
            <a:ext cx="678622" cy="6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5"/>
            <a:endCxn id="44" idx="0"/>
          </p:cNvCxnSpPr>
          <p:nvPr/>
        </p:nvCxnSpPr>
        <p:spPr>
          <a:xfrm>
            <a:off x="3502618" y="3892934"/>
            <a:ext cx="265163" cy="70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5715" y="2481213"/>
            <a:ext cx="559769" cy="369332"/>
          </a:xfrm>
          <a:prstGeom prst="rect">
            <a:avLst/>
          </a:prstGeom>
          <a:noFill/>
        </p:spPr>
        <p:txBody>
          <a:bodyPr wrap="none" rtlCol="0">
            <a:spAutoFit/>
          </a:bodyPr>
          <a:lstStyle/>
          <a:p>
            <a:r>
              <a:rPr lang="en-IN" dirty="0" smtClean="0"/>
              <a:t>D=2</a:t>
            </a:r>
            <a:endParaRPr lang="en-US" dirty="0"/>
          </a:p>
        </p:txBody>
      </p:sp>
      <p:sp>
        <p:nvSpPr>
          <p:cNvPr id="50" name="TextBox 49"/>
          <p:cNvSpPr txBox="1"/>
          <p:nvPr/>
        </p:nvSpPr>
        <p:spPr>
          <a:xfrm>
            <a:off x="5721304" y="2529397"/>
            <a:ext cx="559769" cy="369332"/>
          </a:xfrm>
          <a:prstGeom prst="rect">
            <a:avLst/>
          </a:prstGeom>
          <a:noFill/>
        </p:spPr>
        <p:txBody>
          <a:bodyPr wrap="none" rtlCol="0">
            <a:spAutoFit/>
          </a:bodyPr>
          <a:lstStyle/>
          <a:p>
            <a:r>
              <a:rPr lang="en-IN" dirty="0" smtClean="0"/>
              <a:t>D=2</a:t>
            </a:r>
            <a:endParaRPr lang="en-US" dirty="0"/>
          </a:p>
        </p:txBody>
      </p:sp>
      <p:sp>
        <p:nvSpPr>
          <p:cNvPr id="51" name="TextBox 50"/>
          <p:cNvSpPr txBox="1"/>
          <p:nvPr/>
        </p:nvSpPr>
        <p:spPr>
          <a:xfrm>
            <a:off x="4992352" y="3583870"/>
            <a:ext cx="559769" cy="369332"/>
          </a:xfrm>
          <a:prstGeom prst="rect">
            <a:avLst/>
          </a:prstGeom>
          <a:noFill/>
        </p:spPr>
        <p:txBody>
          <a:bodyPr wrap="none" rtlCol="0">
            <a:spAutoFit/>
          </a:bodyPr>
          <a:lstStyle/>
          <a:p>
            <a:r>
              <a:rPr lang="en-IN" dirty="0" smtClean="0"/>
              <a:t>D=1</a:t>
            </a:r>
            <a:endParaRPr lang="en-US" dirty="0"/>
          </a:p>
        </p:txBody>
      </p:sp>
      <p:sp>
        <p:nvSpPr>
          <p:cNvPr id="52" name="TextBox 51"/>
          <p:cNvSpPr txBox="1"/>
          <p:nvPr/>
        </p:nvSpPr>
        <p:spPr>
          <a:xfrm>
            <a:off x="2347606" y="3399204"/>
            <a:ext cx="559769" cy="369332"/>
          </a:xfrm>
          <a:prstGeom prst="rect">
            <a:avLst/>
          </a:prstGeom>
          <a:noFill/>
        </p:spPr>
        <p:txBody>
          <a:bodyPr wrap="none" rtlCol="0">
            <a:spAutoFit/>
          </a:bodyPr>
          <a:lstStyle/>
          <a:p>
            <a:r>
              <a:rPr lang="en-IN" dirty="0" smtClean="0"/>
              <a:t>D=2</a:t>
            </a:r>
            <a:endParaRPr lang="en-US" dirty="0"/>
          </a:p>
        </p:txBody>
      </p:sp>
      <p:sp>
        <p:nvSpPr>
          <p:cNvPr id="53" name="TextBox 52"/>
          <p:cNvSpPr txBox="1"/>
          <p:nvPr/>
        </p:nvSpPr>
        <p:spPr>
          <a:xfrm>
            <a:off x="3610502" y="5142848"/>
            <a:ext cx="785708" cy="369332"/>
          </a:xfrm>
          <a:prstGeom prst="rect">
            <a:avLst/>
          </a:prstGeom>
          <a:noFill/>
        </p:spPr>
        <p:txBody>
          <a:bodyPr wrap="square" rtlCol="0">
            <a:spAutoFit/>
          </a:bodyPr>
          <a:lstStyle/>
          <a:p>
            <a:r>
              <a:rPr lang="en-IN" dirty="0" smtClean="0"/>
              <a:t>D=0</a:t>
            </a:r>
            <a:endParaRPr lang="en-US" dirty="0"/>
          </a:p>
        </p:txBody>
      </p:sp>
      <p:sp>
        <p:nvSpPr>
          <p:cNvPr id="27" name="TextBox 26"/>
          <p:cNvSpPr txBox="1"/>
          <p:nvPr/>
        </p:nvSpPr>
        <p:spPr>
          <a:xfrm>
            <a:off x="2618526" y="994979"/>
            <a:ext cx="522900" cy="369332"/>
          </a:xfrm>
          <a:prstGeom prst="rect">
            <a:avLst/>
          </a:prstGeom>
          <a:noFill/>
        </p:spPr>
        <p:txBody>
          <a:bodyPr wrap="none" rtlCol="0">
            <a:spAutoFit/>
          </a:bodyPr>
          <a:lstStyle/>
          <a:p>
            <a:r>
              <a:rPr lang="en-IN" dirty="0" smtClean="0"/>
              <a:t>F=1</a:t>
            </a:r>
            <a:endParaRPr lang="en-US" dirty="0"/>
          </a:p>
        </p:txBody>
      </p:sp>
      <p:sp>
        <p:nvSpPr>
          <p:cNvPr id="30" name="TextBox 29"/>
          <p:cNvSpPr txBox="1"/>
          <p:nvPr/>
        </p:nvSpPr>
        <p:spPr>
          <a:xfrm>
            <a:off x="5696628" y="994979"/>
            <a:ext cx="522900" cy="369332"/>
          </a:xfrm>
          <a:prstGeom prst="rect">
            <a:avLst/>
          </a:prstGeom>
          <a:noFill/>
        </p:spPr>
        <p:txBody>
          <a:bodyPr wrap="none" rtlCol="0">
            <a:spAutoFit/>
          </a:bodyPr>
          <a:lstStyle/>
          <a:p>
            <a:r>
              <a:rPr lang="en-IN" dirty="0" smtClean="0"/>
              <a:t>F=0</a:t>
            </a:r>
            <a:endParaRPr lang="en-US" dirty="0"/>
          </a:p>
        </p:txBody>
      </p:sp>
      <p:sp>
        <p:nvSpPr>
          <p:cNvPr id="34" name="TextBox 33"/>
          <p:cNvSpPr txBox="1"/>
          <p:nvPr/>
        </p:nvSpPr>
        <p:spPr>
          <a:xfrm>
            <a:off x="2638286" y="2719795"/>
            <a:ext cx="522900" cy="369332"/>
          </a:xfrm>
          <a:prstGeom prst="rect">
            <a:avLst/>
          </a:prstGeom>
          <a:noFill/>
        </p:spPr>
        <p:txBody>
          <a:bodyPr wrap="none" rtlCol="0">
            <a:spAutoFit/>
          </a:bodyPr>
          <a:lstStyle/>
          <a:p>
            <a:r>
              <a:rPr lang="en-IN" dirty="0" smtClean="0"/>
              <a:t>F=1</a:t>
            </a:r>
            <a:endParaRPr lang="en-US" dirty="0"/>
          </a:p>
        </p:txBody>
      </p:sp>
      <p:sp>
        <p:nvSpPr>
          <p:cNvPr id="35" name="TextBox 34"/>
          <p:cNvSpPr txBox="1"/>
          <p:nvPr/>
        </p:nvSpPr>
        <p:spPr>
          <a:xfrm>
            <a:off x="5692289" y="2775490"/>
            <a:ext cx="617797" cy="369332"/>
          </a:xfrm>
          <a:prstGeom prst="rect">
            <a:avLst/>
          </a:prstGeom>
          <a:noFill/>
        </p:spPr>
        <p:txBody>
          <a:bodyPr wrap="square" rtlCol="0">
            <a:spAutoFit/>
          </a:bodyPr>
          <a:lstStyle/>
          <a:p>
            <a:r>
              <a:rPr lang="en-IN" dirty="0" smtClean="0"/>
              <a:t>F=1</a:t>
            </a:r>
            <a:endParaRPr lang="en-US" dirty="0"/>
          </a:p>
        </p:txBody>
      </p:sp>
      <p:sp>
        <p:nvSpPr>
          <p:cNvPr id="36" name="TextBox 35"/>
          <p:cNvSpPr txBox="1"/>
          <p:nvPr/>
        </p:nvSpPr>
        <p:spPr>
          <a:xfrm>
            <a:off x="2382362" y="3605344"/>
            <a:ext cx="522900" cy="369332"/>
          </a:xfrm>
          <a:prstGeom prst="rect">
            <a:avLst/>
          </a:prstGeom>
          <a:noFill/>
        </p:spPr>
        <p:txBody>
          <a:bodyPr wrap="none" rtlCol="0">
            <a:spAutoFit/>
          </a:bodyPr>
          <a:lstStyle/>
          <a:p>
            <a:r>
              <a:rPr lang="en-IN" dirty="0" smtClean="0"/>
              <a:t>F=2</a:t>
            </a:r>
            <a:endParaRPr lang="en-US" dirty="0"/>
          </a:p>
        </p:txBody>
      </p:sp>
      <p:sp>
        <p:nvSpPr>
          <p:cNvPr id="37" name="TextBox 36"/>
          <p:cNvSpPr txBox="1"/>
          <p:nvPr/>
        </p:nvSpPr>
        <p:spPr>
          <a:xfrm>
            <a:off x="5003074" y="3868852"/>
            <a:ext cx="617797" cy="369332"/>
          </a:xfrm>
          <a:prstGeom prst="rect">
            <a:avLst/>
          </a:prstGeom>
          <a:noFill/>
        </p:spPr>
        <p:txBody>
          <a:bodyPr wrap="square" rtlCol="0">
            <a:spAutoFit/>
          </a:bodyPr>
          <a:lstStyle/>
          <a:p>
            <a:r>
              <a:rPr lang="en-IN" dirty="0" smtClean="0"/>
              <a:t>F=1</a:t>
            </a:r>
            <a:endParaRPr lang="en-US" dirty="0"/>
          </a:p>
        </p:txBody>
      </p:sp>
      <p:sp>
        <p:nvSpPr>
          <p:cNvPr id="38" name="TextBox 37"/>
          <p:cNvSpPr txBox="1"/>
          <p:nvPr/>
        </p:nvSpPr>
        <p:spPr>
          <a:xfrm>
            <a:off x="5692289" y="5403245"/>
            <a:ext cx="522900" cy="369332"/>
          </a:xfrm>
          <a:prstGeom prst="rect">
            <a:avLst/>
          </a:prstGeom>
          <a:noFill/>
        </p:spPr>
        <p:txBody>
          <a:bodyPr wrap="none" rtlCol="0">
            <a:spAutoFit/>
          </a:bodyPr>
          <a:lstStyle/>
          <a:p>
            <a:r>
              <a:rPr lang="en-IN" dirty="0" smtClean="0"/>
              <a:t>F=0</a:t>
            </a:r>
            <a:endParaRPr lang="en-US" dirty="0"/>
          </a:p>
        </p:txBody>
      </p:sp>
      <p:sp>
        <p:nvSpPr>
          <p:cNvPr id="39" name="TextBox 38"/>
          <p:cNvSpPr txBox="1"/>
          <p:nvPr/>
        </p:nvSpPr>
        <p:spPr>
          <a:xfrm>
            <a:off x="3635199" y="5437417"/>
            <a:ext cx="522900" cy="369332"/>
          </a:xfrm>
          <a:prstGeom prst="rect">
            <a:avLst/>
          </a:prstGeom>
          <a:noFill/>
        </p:spPr>
        <p:txBody>
          <a:bodyPr wrap="none" rtlCol="0">
            <a:spAutoFit/>
          </a:bodyPr>
          <a:lstStyle/>
          <a:p>
            <a:r>
              <a:rPr lang="en-IN" dirty="0" smtClean="0"/>
              <a:t>F=0</a:t>
            </a:r>
            <a:endParaRPr lang="en-US" dirty="0"/>
          </a:p>
        </p:txBody>
      </p:sp>
      <p:sp>
        <p:nvSpPr>
          <p:cNvPr id="40" name="TextBox 39"/>
          <p:cNvSpPr txBox="1"/>
          <p:nvPr/>
        </p:nvSpPr>
        <p:spPr>
          <a:xfrm>
            <a:off x="1981746" y="5363019"/>
            <a:ext cx="522900" cy="369332"/>
          </a:xfrm>
          <a:prstGeom prst="rect">
            <a:avLst/>
          </a:prstGeom>
          <a:noFill/>
        </p:spPr>
        <p:txBody>
          <a:bodyPr wrap="none" rtlCol="0">
            <a:spAutoFit/>
          </a:bodyPr>
          <a:lstStyle/>
          <a:p>
            <a:r>
              <a:rPr lang="en-IN" dirty="0" smtClean="0"/>
              <a:t>F=0</a:t>
            </a:r>
            <a:endParaRPr lang="en-US" dirty="0"/>
          </a:p>
        </p:txBody>
      </p:sp>
      <p:sp>
        <p:nvSpPr>
          <p:cNvPr id="42" name="TextBox 41"/>
          <p:cNvSpPr txBox="1"/>
          <p:nvPr/>
        </p:nvSpPr>
        <p:spPr>
          <a:xfrm>
            <a:off x="7639975" y="4357423"/>
            <a:ext cx="1339597" cy="369332"/>
          </a:xfrm>
          <a:prstGeom prst="rect">
            <a:avLst/>
          </a:prstGeom>
          <a:noFill/>
        </p:spPr>
        <p:txBody>
          <a:bodyPr wrap="none" rtlCol="0">
            <a:spAutoFit/>
          </a:bodyPr>
          <a:lstStyle/>
          <a:p>
            <a:r>
              <a:rPr lang="en-IN" dirty="0" smtClean="0"/>
              <a:t>Ready: 7,8,9</a:t>
            </a:r>
            <a:endParaRPr lang="en-US" dirty="0"/>
          </a:p>
        </p:txBody>
      </p:sp>
      <p:sp>
        <p:nvSpPr>
          <p:cNvPr id="55" name="TextBox 54"/>
          <p:cNvSpPr txBox="1"/>
          <p:nvPr/>
        </p:nvSpPr>
        <p:spPr>
          <a:xfrm>
            <a:off x="484094" y="497541"/>
            <a:ext cx="2245871" cy="923330"/>
          </a:xfrm>
          <a:prstGeom prst="rect">
            <a:avLst/>
          </a:prstGeom>
          <a:noFill/>
        </p:spPr>
        <p:txBody>
          <a:bodyPr wrap="none" rtlCol="0">
            <a:spAutoFit/>
          </a:bodyPr>
          <a:lstStyle/>
          <a:p>
            <a:r>
              <a:rPr lang="en-IN" dirty="0" smtClean="0"/>
              <a:t>Assume 2 </a:t>
            </a:r>
            <a:r>
              <a:rPr lang="en-IN" dirty="0" err="1" smtClean="0"/>
              <a:t>alu</a:t>
            </a:r>
            <a:endParaRPr lang="en-IN" dirty="0" smtClean="0"/>
          </a:p>
          <a:p>
            <a:r>
              <a:rPr lang="en-IN" dirty="0" smtClean="0"/>
              <a:t>And all operations are</a:t>
            </a:r>
          </a:p>
          <a:p>
            <a:r>
              <a:rPr lang="en-IN" dirty="0" smtClean="0"/>
              <a:t>same</a:t>
            </a:r>
          </a:p>
        </p:txBody>
      </p:sp>
      <p:sp>
        <p:nvSpPr>
          <p:cNvPr id="41" name="TextBox 40"/>
          <p:cNvSpPr txBox="1"/>
          <p:nvPr/>
        </p:nvSpPr>
        <p:spPr>
          <a:xfrm>
            <a:off x="7749379" y="5024370"/>
            <a:ext cx="1274708" cy="646331"/>
          </a:xfrm>
          <a:prstGeom prst="rect">
            <a:avLst/>
          </a:prstGeom>
          <a:noFill/>
        </p:spPr>
        <p:txBody>
          <a:bodyPr wrap="none" rtlCol="0">
            <a:spAutoFit/>
          </a:bodyPr>
          <a:lstStyle/>
          <a:p>
            <a:r>
              <a:rPr lang="en-IN" dirty="0" smtClean="0"/>
              <a:t>ALU</a:t>
            </a:r>
            <a:r>
              <a:rPr lang="en-US" dirty="0" smtClean="0"/>
              <a:t> a:5,3,6</a:t>
            </a:r>
          </a:p>
          <a:p>
            <a:r>
              <a:rPr lang="en-IN" dirty="0" err="1" smtClean="0"/>
              <a:t>AlU</a:t>
            </a:r>
            <a:r>
              <a:rPr lang="en-IN" dirty="0" smtClean="0"/>
              <a:t> b: 1,4,2</a:t>
            </a:r>
          </a:p>
        </p:txBody>
      </p:sp>
      <p:sp>
        <p:nvSpPr>
          <p:cNvPr id="45" name="TextBox 44"/>
          <p:cNvSpPr txBox="1"/>
          <p:nvPr/>
        </p:nvSpPr>
        <p:spPr>
          <a:xfrm>
            <a:off x="7570694" y="3499520"/>
            <a:ext cx="3726341" cy="369332"/>
          </a:xfrm>
          <a:prstGeom prst="rect">
            <a:avLst/>
          </a:prstGeom>
          <a:noFill/>
        </p:spPr>
        <p:txBody>
          <a:bodyPr wrap="none" rtlCol="0">
            <a:spAutoFit/>
          </a:bodyPr>
          <a:lstStyle/>
          <a:p>
            <a:r>
              <a:rPr lang="en-IN" dirty="0" smtClean="0"/>
              <a:t>We can schedule the rest in any order</a:t>
            </a:r>
            <a:endParaRPr lang="en-US" dirty="0"/>
          </a:p>
        </p:txBody>
      </p:sp>
    </p:spTree>
    <p:extLst>
      <p:ext uri="{BB962C8B-B14F-4D97-AF65-F5344CB8AC3E}">
        <p14:creationId xmlns:p14="http://schemas.microsoft.com/office/powerpoint/2010/main" val="19785619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9271" y="35466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US" dirty="0"/>
          </a:p>
        </p:txBody>
      </p:sp>
      <p:sp>
        <p:nvSpPr>
          <p:cNvPr id="5" name="Oval 4"/>
          <p:cNvSpPr/>
          <p:nvPr/>
        </p:nvSpPr>
        <p:spPr>
          <a:xfrm>
            <a:off x="516409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US" dirty="0"/>
          </a:p>
        </p:txBody>
      </p:sp>
      <p:sp>
        <p:nvSpPr>
          <p:cNvPr id="6" name="Oval 5"/>
          <p:cNvSpPr/>
          <p:nvPr/>
        </p:nvSpPr>
        <p:spPr>
          <a:xfrm>
            <a:off x="2896432" y="3514167"/>
            <a:ext cx="710191"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US" dirty="0"/>
          </a:p>
        </p:txBody>
      </p:sp>
      <p:sp>
        <p:nvSpPr>
          <p:cNvPr id="7" name="Oval 6"/>
          <p:cNvSpPr/>
          <p:nvPr/>
        </p:nvSpPr>
        <p:spPr>
          <a:xfrm>
            <a:off x="3151095" y="634252"/>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8" name="Oval 7"/>
          <p:cNvSpPr/>
          <p:nvPr/>
        </p:nvSpPr>
        <p:spPr>
          <a:xfrm>
            <a:off x="3151095"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9" name="Oval 8"/>
          <p:cNvSpPr/>
          <p:nvPr/>
        </p:nvSpPr>
        <p:spPr>
          <a:xfrm>
            <a:off x="4935071" y="634252"/>
            <a:ext cx="685800" cy="432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Oval 9"/>
          <p:cNvSpPr/>
          <p:nvPr/>
        </p:nvSpPr>
        <p:spPr>
          <a:xfrm>
            <a:off x="4935071"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cxnSp>
        <p:nvCxnSpPr>
          <p:cNvPr id="14" name="Straight Arrow Connector 13"/>
          <p:cNvCxnSpPr>
            <a:stCxn id="7" idx="4"/>
            <a:endCxn id="8" idx="0"/>
          </p:cNvCxnSpPr>
          <p:nvPr/>
        </p:nvCxnSpPr>
        <p:spPr>
          <a:xfrm>
            <a:off x="3493995" y="1078005"/>
            <a:ext cx="0" cy="141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4" idx="1"/>
          </p:cNvCxnSpPr>
          <p:nvPr/>
        </p:nvCxnSpPr>
        <p:spPr>
          <a:xfrm>
            <a:off x="3736462" y="2870954"/>
            <a:ext cx="613242" cy="74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 idx="7"/>
          </p:cNvCxnSpPr>
          <p:nvPr/>
        </p:nvCxnSpPr>
        <p:spPr>
          <a:xfrm flipH="1">
            <a:off x="4834638" y="2935940"/>
            <a:ext cx="443333" cy="67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4349704" y="3925427"/>
            <a:ext cx="0" cy="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5" idx="0"/>
          </p:cNvCxnSpPr>
          <p:nvPr/>
        </p:nvCxnSpPr>
        <p:spPr>
          <a:xfrm>
            <a:off x="4834638" y="3925427"/>
            <a:ext cx="672353" cy="6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9759" y="735892"/>
            <a:ext cx="559769" cy="369332"/>
          </a:xfrm>
          <a:prstGeom prst="rect">
            <a:avLst/>
          </a:prstGeom>
          <a:noFill/>
        </p:spPr>
        <p:txBody>
          <a:bodyPr wrap="none" rtlCol="0">
            <a:spAutoFit/>
          </a:bodyPr>
          <a:lstStyle/>
          <a:p>
            <a:r>
              <a:rPr lang="en-IN" dirty="0" smtClean="0"/>
              <a:t>D=0</a:t>
            </a:r>
            <a:endParaRPr lang="en-US" dirty="0"/>
          </a:p>
        </p:txBody>
      </p:sp>
      <p:sp>
        <p:nvSpPr>
          <p:cNvPr id="31" name="TextBox 30"/>
          <p:cNvSpPr txBox="1"/>
          <p:nvPr/>
        </p:nvSpPr>
        <p:spPr>
          <a:xfrm>
            <a:off x="2615716" y="735892"/>
            <a:ext cx="559769" cy="369332"/>
          </a:xfrm>
          <a:prstGeom prst="rect">
            <a:avLst/>
          </a:prstGeom>
          <a:noFill/>
        </p:spPr>
        <p:txBody>
          <a:bodyPr wrap="none" rtlCol="0">
            <a:spAutoFit/>
          </a:bodyPr>
          <a:lstStyle/>
          <a:p>
            <a:r>
              <a:rPr lang="en-IN" dirty="0" smtClean="0"/>
              <a:t>D=3</a:t>
            </a:r>
            <a:endParaRPr lang="en-US" dirty="0"/>
          </a:p>
        </p:txBody>
      </p:sp>
      <p:sp>
        <p:nvSpPr>
          <p:cNvPr id="32" name="TextBox 31"/>
          <p:cNvSpPr txBox="1"/>
          <p:nvPr/>
        </p:nvSpPr>
        <p:spPr>
          <a:xfrm>
            <a:off x="5659760" y="5033913"/>
            <a:ext cx="559769" cy="369332"/>
          </a:xfrm>
          <a:prstGeom prst="rect">
            <a:avLst/>
          </a:prstGeom>
          <a:noFill/>
        </p:spPr>
        <p:txBody>
          <a:bodyPr wrap="none" rtlCol="0">
            <a:spAutoFit/>
          </a:bodyPr>
          <a:lstStyle/>
          <a:p>
            <a:r>
              <a:rPr lang="en-IN" dirty="0" smtClean="0"/>
              <a:t>D=0</a:t>
            </a:r>
            <a:endParaRPr lang="en-US" dirty="0"/>
          </a:p>
        </p:txBody>
      </p:sp>
      <p:sp>
        <p:nvSpPr>
          <p:cNvPr id="33" name="TextBox 32"/>
          <p:cNvSpPr txBox="1"/>
          <p:nvPr/>
        </p:nvSpPr>
        <p:spPr>
          <a:xfrm>
            <a:off x="1958324" y="5044887"/>
            <a:ext cx="559769" cy="369332"/>
          </a:xfrm>
          <a:prstGeom prst="rect">
            <a:avLst/>
          </a:prstGeom>
          <a:noFill/>
        </p:spPr>
        <p:txBody>
          <a:bodyPr wrap="none" rtlCol="0">
            <a:spAutoFit/>
          </a:bodyPr>
          <a:lstStyle/>
          <a:p>
            <a:r>
              <a:rPr lang="en-IN" dirty="0" smtClean="0"/>
              <a:t>D=0</a:t>
            </a:r>
            <a:endParaRPr lang="en-US" dirty="0"/>
          </a:p>
        </p:txBody>
      </p:sp>
      <p:sp>
        <p:nvSpPr>
          <p:cNvPr id="43" name="Oval 42"/>
          <p:cNvSpPr/>
          <p:nvPr/>
        </p:nvSpPr>
        <p:spPr>
          <a:xfrm>
            <a:off x="1978915" y="45901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US" dirty="0"/>
          </a:p>
        </p:txBody>
      </p:sp>
      <p:sp>
        <p:nvSpPr>
          <p:cNvPr id="44" name="Oval 43"/>
          <p:cNvSpPr/>
          <p:nvPr/>
        </p:nvSpPr>
        <p:spPr>
          <a:xfrm>
            <a:off x="342488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US" dirty="0"/>
          </a:p>
        </p:txBody>
      </p:sp>
      <p:cxnSp>
        <p:nvCxnSpPr>
          <p:cNvPr id="46" name="Straight Arrow Connector 45"/>
          <p:cNvCxnSpPr>
            <a:stCxn id="6" idx="3"/>
            <a:endCxn id="43" idx="0"/>
          </p:cNvCxnSpPr>
          <p:nvPr/>
        </p:nvCxnSpPr>
        <p:spPr>
          <a:xfrm flipH="1">
            <a:off x="2321815" y="3892934"/>
            <a:ext cx="678622" cy="6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5"/>
            <a:endCxn id="44" idx="0"/>
          </p:cNvCxnSpPr>
          <p:nvPr/>
        </p:nvCxnSpPr>
        <p:spPr>
          <a:xfrm>
            <a:off x="3502618" y="3892934"/>
            <a:ext cx="265163" cy="70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5715" y="2481213"/>
            <a:ext cx="559769" cy="369332"/>
          </a:xfrm>
          <a:prstGeom prst="rect">
            <a:avLst/>
          </a:prstGeom>
          <a:noFill/>
        </p:spPr>
        <p:txBody>
          <a:bodyPr wrap="none" rtlCol="0">
            <a:spAutoFit/>
          </a:bodyPr>
          <a:lstStyle/>
          <a:p>
            <a:r>
              <a:rPr lang="en-IN" dirty="0" smtClean="0"/>
              <a:t>D=2</a:t>
            </a:r>
            <a:endParaRPr lang="en-US" dirty="0"/>
          </a:p>
        </p:txBody>
      </p:sp>
      <p:sp>
        <p:nvSpPr>
          <p:cNvPr id="50" name="TextBox 49"/>
          <p:cNvSpPr txBox="1"/>
          <p:nvPr/>
        </p:nvSpPr>
        <p:spPr>
          <a:xfrm>
            <a:off x="5721304" y="2529397"/>
            <a:ext cx="559769" cy="369332"/>
          </a:xfrm>
          <a:prstGeom prst="rect">
            <a:avLst/>
          </a:prstGeom>
          <a:noFill/>
        </p:spPr>
        <p:txBody>
          <a:bodyPr wrap="none" rtlCol="0">
            <a:spAutoFit/>
          </a:bodyPr>
          <a:lstStyle/>
          <a:p>
            <a:r>
              <a:rPr lang="en-IN" dirty="0" smtClean="0"/>
              <a:t>D=2</a:t>
            </a:r>
            <a:endParaRPr lang="en-US" dirty="0"/>
          </a:p>
        </p:txBody>
      </p:sp>
      <p:sp>
        <p:nvSpPr>
          <p:cNvPr id="51" name="TextBox 50"/>
          <p:cNvSpPr txBox="1"/>
          <p:nvPr/>
        </p:nvSpPr>
        <p:spPr>
          <a:xfrm>
            <a:off x="4992352" y="3583870"/>
            <a:ext cx="559769" cy="369332"/>
          </a:xfrm>
          <a:prstGeom prst="rect">
            <a:avLst/>
          </a:prstGeom>
          <a:noFill/>
        </p:spPr>
        <p:txBody>
          <a:bodyPr wrap="none" rtlCol="0">
            <a:spAutoFit/>
          </a:bodyPr>
          <a:lstStyle/>
          <a:p>
            <a:r>
              <a:rPr lang="en-IN" dirty="0" smtClean="0"/>
              <a:t>D=1</a:t>
            </a:r>
            <a:endParaRPr lang="en-US" dirty="0"/>
          </a:p>
        </p:txBody>
      </p:sp>
      <p:sp>
        <p:nvSpPr>
          <p:cNvPr id="52" name="TextBox 51"/>
          <p:cNvSpPr txBox="1"/>
          <p:nvPr/>
        </p:nvSpPr>
        <p:spPr>
          <a:xfrm>
            <a:off x="2347606" y="3399204"/>
            <a:ext cx="559769" cy="369332"/>
          </a:xfrm>
          <a:prstGeom prst="rect">
            <a:avLst/>
          </a:prstGeom>
          <a:noFill/>
        </p:spPr>
        <p:txBody>
          <a:bodyPr wrap="none" rtlCol="0">
            <a:spAutoFit/>
          </a:bodyPr>
          <a:lstStyle/>
          <a:p>
            <a:r>
              <a:rPr lang="en-IN" dirty="0" smtClean="0"/>
              <a:t>D=2</a:t>
            </a:r>
            <a:endParaRPr lang="en-US" dirty="0"/>
          </a:p>
        </p:txBody>
      </p:sp>
      <p:sp>
        <p:nvSpPr>
          <p:cNvPr id="53" name="TextBox 52"/>
          <p:cNvSpPr txBox="1"/>
          <p:nvPr/>
        </p:nvSpPr>
        <p:spPr>
          <a:xfrm>
            <a:off x="3610502" y="5142848"/>
            <a:ext cx="785708" cy="369332"/>
          </a:xfrm>
          <a:prstGeom prst="rect">
            <a:avLst/>
          </a:prstGeom>
          <a:noFill/>
        </p:spPr>
        <p:txBody>
          <a:bodyPr wrap="square" rtlCol="0">
            <a:spAutoFit/>
          </a:bodyPr>
          <a:lstStyle/>
          <a:p>
            <a:r>
              <a:rPr lang="en-IN" dirty="0" smtClean="0"/>
              <a:t>D=0</a:t>
            </a:r>
            <a:endParaRPr lang="en-US" dirty="0"/>
          </a:p>
        </p:txBody>
      </p:sp>
      <p:sp>
        <p:nvSpPr>
          <p:cNvPr id="27" name="TextBox 26"/>
          <p:cNvSpPr txBox="1"/>
          <p:nvPr/>
        </p:nvSpPr>
        <p:spPr>
          <a:xfrm>
            <a:off x="2618526" y="994979"/>
            <a:ext cx="522900" cy="369332"/>
          </a:xfrm>
          <a:prstGeom prst="rect">
            <a:avLst/>
          </a:prstGeom>
          <a:noFill/>
        </p:spPr>
        <p:txBody>
          <a:bodyPr wrap="none" rtlCol="0">
            <a:spAutoFit/>
          </a:bodyPr>
          <a:lstStyle/>
          <a:p>
            <a:r>
              <a:rPr lang="en-IN" dirty="0" smtClean="0"/>
              <a:t>F=1</a:t>
            </a:r>
            <a:endParaRPr lang="en-US" dirty="0"/>
          </a:p>
        </p:txBody>
      </p:sp>
      <p:sp>
        <p:nvSpPr>
          <p:cNvPr id="30" name="TextBox 29"/>
          <p:cNvSpPr txBox="1"/>
          <p:nvPr/>
        </p:nvSpPr>
        <p:spPr>
          <a:xfrm>
            <a:off x="5696628" y="994979"/>
            <a:ext cx="522900" cy="369332"/>
          </a:xfrm>
          <a:prstGeom prst="rect">
            <a:avLst/>
          </a:prstGeom>
          <a:noFill/>
        </p:spPr>
        <p:txBody>
          <a:bodyPr wrap="none" rtlCol="0">
            <a:spAutoFit/>
          </a:bodyPr>
          <a:lstStyle/>
          <a:p>
            <a:r>
              <a:rPr lang="en-IN" dirty="0" smtClean="0"/>
              <a:t>F=0</a:t>
            </a:r>
            <a:endParaRPr lang="en-US" dirty="0"/>
          </a:p>
        </p:txBody>
      </p:sp>
      <p:sp>
        <p:nvSpPr>
          <p:cNvPr id="34" name="TextBox 33"/>
          <p:cNvSpPr txBox="1"/>
          <p:nvPr/>
        </p:nvSpPr>
        <p:spPr>
          <a:xfrm>
            <a:off x="2638286" y="2719795"/>
            <a:ext cx="522900" cy="369332"/>
          </a:xfrm>
          <a:prstGeom prst="rect">
            <a:avLst/>
          </a:prstGeom>
          <a:noFill/>
        </p:spPr>
        <p:txBody>
          <a:bodyPr wrap="none" rtlCol="0">
            <a:spAutoFit/>
          </a:bodyPr>
          <a:lstStyle/>
          <a:p>
            <a:r>
              <a:rPr lang="en-IN" dirty="0" smtClean="0"/>
              <a:t>F=1</a:t>
            </a:r>
            <a:endParaRPr lang="en-US" dirty="0"/>
          </a:p>
        </p:txBody>
      </p:sp>
      <p:sp>
        <p:nvSpPr>
          <p:cNvPr id="35" name="TextBox 34"/>
          <p:cNvSpPr txBox="1"/>
          <p:nvPr/>
        </p:nvSpPr>
        <p:spPr>
          <a:xfrm>
            <a:off x="5692289" y="2775490"/>
            <a:ext cx="617797" cy="369332"/>
          </a:xfrm>
          <a:prstGeom prst="rect">
            <a:avLst/>
          </a:prstGeom>
          <a:noFill/>
        </p:spPr>
        <p:txBody>
          <a:bodyPr wrap="square" rtlCol="0">
            <a:spAutoFit/>
          </a:bodyPr>
          <a:lstStyle/>
          <a:p>
            <a:r>
              <a:rPr lang="en-IN" dirty="0" smtClean="0"/>
              <a:t>F=1</a:t>
            </a:r>
            <a:endParaRPr lang="en-US" dirty="0"/>
          </a:p>
        </p:txBody>
      </p:sp>
      <p:sp>
        <p:nvSpPr>
          <p:cNvPr id="36" name="TextBox 35"/>
          <p:cNvSpPr txBox="1"/>
          <p:nvPr/>
        </p:nvSpPr>
        <p:spPr>
          <a:xfrm>
            <a:off x="2382362" y="3605344"/>
            <a:ext cx="522900" cy="369332"/>
          </a:xfrm>
          <a:prstGeom prst="rect">
            <a:avLst/>
          </a:prstGeom>
          <a:noFill/>
        </p:spPr>
        <p:txBody>
          <a:bodyPr wrap="none" rtlCol="0">
            <a:spAutoFit/>
          </a:bodyPr>
          <a:lstStyle/>
          <a:p>
            <a:r>
              <a:rPr lang="en-IN" dirty="0" smtClean="0"/>
              <a:t>F=2</a:t>
            </a:r>
            <a:endParaRPr lang="en-US" dirty="0"/>
          </a:p>
        </p:txBody>
      </p:sp>
      <p:sp>
        <p:nvSpPr>
          <p:cNvPr id="37" name="TextBox 36"/>
          <p:cNvSpPr txBox="1"/>
          <p:nvPr/>
        </p:nvSpPr>
        <p:spPr>
          <a:xfrm>
            <a:off x="5003074" y="3868852"/>
            <a:ext cx="617797" cy="369332"/>
          </a:xfrm>
          <a:prstGeom prst="rect">
            <a:avLst/>
          </a:prstGeom>
          <a:noFill/>
        </p:spPr>
        <p:txBody>
          <a:bodyPr wrap="square" rtlCol="0">
            <a:spAutoFit/>
          </a:bodyPr>
          <a:lstStyle/>
          <a:p>
            <a:r>
              <a:rPr lang="en-IN" dirty="0" smtClean="0"/>
              <a:t>F=1</a:t>
            </a:r>
            <a:endParaRPr lang="en-US" dirty="0"/>
          </a:p>
        </p:txBody>
      </p:sp>
      <p:sp>
        <p:nvSpPr>
          <p:cNvPr id="38" name="TextBox 37"/>
          <p:cNvSpPr txBox="1"/>
          <p:nvPr/>
        </p:nvSpPr>
        <p:spPr>
          <a:xfrm>
            <a:off x="5692289" y="5403245"/>
            <a:ext cx="522900" cy="369332"/>
          </a:xfrm>
          <a:prstGeom prst="rect">
            <a:avLst/>
          </a:prstGeom>
          <a:noFill/>
        </p:spPr>
        <p:txBody>
          <a:bodyPr wrap="none" rtlCol="0">
            <a:spAutoFit/>
          </a:bodyPr>
          <a:lstStyle/>
          <a:p>
            <a:r>
              <a:rPr lang="en-IN" dirty="0" smtClean="0"/>
              <a:t>F=0</a:t>
            </a:r>
            <a:endParaRPr lang="en-US" dirty="0"/>
          </a:p>
        </p:txBody>
      </p:sp>
      <p:sp>
        <p:nvSpPr>
          <p:cNvPr id="39" name="TextBox 38"/>
          <p:cNvSpPr txBox="1"/>
          <p:nvPr/>
        </p:nvSpPr>
        <p:spPr>
          <a:xfrm>
            <a:off x="3635199" y="5437417"/>
            <a:ext cx="522900" cy="369332"/>
          </a:xfrm>
          <a:prstGeom prst="rect">
            <a:avLst/>
          </a:prstGeom>
          <a:noFill/>
        </p:spPr>
        <p:txBody>
          <a:bodyPr wrap="none" rtlCol="0">
            <a:spAutoFit/>
          </a:bodyPr>
          <a:lstStyle/>
          <a:p>
            <a:r>
              <a:rPr lang="en-IN" dirty="0" smtClean="0"/>
              <a:t>F=0</a:t>
            </a:r>
            <a:endParaRPr lang="en-US" dirty="0"/>
          </a:p>
        </p:txBody>
      </p:sp>
      <p:sp>
        <p:nvSpPr>
          <p:cNvPr id="40" name="TextBox 39"/>
          <p:cNvSpPr txBox="1"/>
          <p:nvPr/>
        </p:nvSpPr>
        <p:spPr>
          <a:xfrm>
            <a:off x="1981746" y="5363019"/>
            <a:ext cx="522900" cy="369332"/>
          </a:xfrm>
          <a:prstGeom prst="rect">
            <a:avLst/>
          </a:prstGeom>
          <a:noFill/>
        </p:spPr>
        <p:txBody>
          <a:bodyPr wrap="none" rtlCol="0">
            <a:spAutoFit/>
          </a:bodyPr>
          <a:lstStyle/>
          <a:p>
            <a:r>
              <a:rPr lang="en-IN" dirty="0" smtClean="0"/>
              <a:t>F=0</a:t>
            </a:r>
            <a:endParaRPr lang="en-US" dirty="0"/>
          </a:p>
        </p:txBody>
      </p:sp>
      <p:sp>
        <p:nvSpPr>
          <p:cNvPr id="41" name="TextBox 40"/>
          <p:cNvSpPr txBox="1"/>
          <p:nvPr/>
        </p:nvSpPr>
        <p:spPr>
          <a:xfrm>
            <a:off x="484094" y="497541"/>
            <a:ext cx="1948610" cy="1200329"/>
          </a:xfrm>
          <a:prstGeom prst="rect">
            <a:avLst/>
          </a:prstGeom>
          <a:noFill/>
        </p:spPr>
        <p:txBody>
          <a:bodyPr wrap="none" rtlCol="0">
            <a:spAutoFit/>
          </a:bodyPr>
          <a:lstStyle/>
          <a:p>
            <a:r>
              <a:rPr lang="en-IN" dirty="0" smtClean="0"/>
              <a:t>Assume 2 </a:t>
            </a:r>
            <a:r>
              <a:rPr lang="en-IN" dirty="0" err="1" smtClean="0"/>
              <a:t>alu</a:t>
            </a:r>
            <a:endParaRPr lang="en-IN" dirty="0" smtClean="0"/>
          </a:p>
          <a:p>
            <a:r>
              <a:rPr lang="en-IN" dirty="0" smtClean="0"/>
              <a:t>Instruction 5 and 4</a:t>
            </a:r>
          </a:p>
          <a:p>
            <a:r>
              <a:rPr lang="en-IN" dirty="0" smtClean="0"/>
              <a:t>Has a larger delay</a:t>
            </a:r>
          </a:p>
          <a:p>
            <a:r>
              <a:rPr lang="en-IN" dirty="0" smtClean="0"/>
              <a:t>same</a:t>
            </a:r>
          </a:p>
        </p:txBody>
      </p:sp>
      <p:sp>
        <p:nvSpPr>
          <p:cNvPr id="45" name="TextBox 44"/>
          <p:cNvSpPr txBox="1"/>
          <p:nvPr/>
        </p:nvSpPr>
        <p:spPr>
          <a:xfrm>
            <a:off x="5032087" y="3146524"/>
            <a:ext cx="301686" cy="369332"/>
          </a:xfrm>
          <a:prstGeom prst="rect">
            <a:avLst/>
          </a:prstGeom>
          <a:noFill/>
        </p:spPr>
        <p:txBody>
          <a:bodyPr wrap="none" rtlCol="0">
            <a:spAutoFit/>
          </a:bodyPr>
          <a:lstStyle/>
          <a:p>
            <a:r>
              <a:rPr lang="en-IN" dirty="0" smtClean="0"/>
              <a:t>2</a:t>
            </a:r>
            <a:endParaRPr lang="en-US" dirty="0"/>
          </a:p>
        </p:txBody>
      </p:sp>
      <p:sp>
        <p:nvSpPr>
          <p:cNvPr id="47" name="TextBox 46"/>
          <p:cNvSpPr txBox="1"/>
          <p:nvPr/>
        </p:nvSpPr>
        <p:spPr>
          <a:xfrm>
            <a:off x="2731588" y="4159593"/>
            <a:ext cx="301686" cy="369332"/>
          </a:xfrm>
          <a:prstGeom prst="rect">
            <a:avLst/>
          </a:prstGeom>
          <a:noFill/>
        </p:spPr>
        <p:txBody>
          <a:bodyPr wrap="none" rtlCol="0">
            <a:spAutoFit/>
          </a:bodyPr>
          <a:lstStyle/>
          <a:p>
            <a:r>
              <a:rPr lang="en-IN" dirty="0" smtClean="0"/>
              <a:t>2</a:t>
            </a:r>
            <a:endParaRPr lang="en-US" dirty="0"/>
          </a:p>
        </p:txBody>
      </p:sp>
      <p:sp>
        <p:nvSpPr>
          <p:cNvPr id="54" name="TextBox 53"/>
          <p:cNvSpPr txBox="1"/>
          <p:nvPr/>
        </p:nvSpPr>
        <p:spPr>
          <a:xfrm>
            <a:off x="3745806" y="4133841"/>
            <a:ext cx="301686" cy="369332"/>
          </a:xfrm>
          <a:prstGeom prst="rect">
            <a:avLst/>
          </a:prstGeom>
          <a:noFill/>
        </p:spPr>
        <p:txBody>
          <a:bodyPr wrap="none" rtlCol="0">
            <a:spAutoFit/>
          </a:bodyPr>
          <a:lstStyle/>
          <a:p>
            <a:r>
              <a:rPr lang="en-IN" dirty="0" smtClean="0"/>
              <a:t>2</a:t>
            </a:r>
            <a:endParaRPr lang="en-US" dirty="0"/>
          </a:p>
        </p:txBody>
      </p:sp>
      <p:sp>
        <p:nvSpPr>
          <p:cNvPr id="57" name="TextBox 56"/>
          <p:cNvSpPr txBox="1"/>
          <p:nvPr/>
        </p:nvSpPr>
        <p:spPr>
          <a:xfrm>
            <a:off x="7639975" y="4357423"/>
            <a:ext cx="1514325" cy="369332"/>
          </a:xfrm>
          <a:prstGeom prst="rect">
            <a:avLst/>
          </a:prstGeom>
          <a:noFill/>
        </p:spPr>
        <p:txBody>
          <a:bodyPr wrap="none" rtlCol="0">
            <a:spAutoFit/>
          </a:bodyPr>
          <a:lstStyle/>
          <a:p>
            <a:r>
              <a:rPr lang="en-IN" dirty="0" smtClean="0"/>
              <a:t>Ready: 1,2,4,5</a:t>
            </a:r>
            <a:endParaRPr lang="en-US" dirty="0"/>
          </a:p>
        </p:txBody>
      </p:sp>
    </p:spTree>
    <p:extLst>
      <p:ext uri="{BB962C8B-B14F-4D97-AF65-F5344CB8AC3E}">
        <p14:creationId xmlns:p14="http://schemas.microsoft.com/office/powerpoint/2010/main" val="41222405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9271" y="35466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US" dirty="0"/>
          </a:p>
        </p:txBody>
      </p:sp>
      <p:sp>
        <p:nvSpPr>
          <p:cNvPr id="5" name="Oval 4"/>
          <p:cNvSpPr/>
          <p:nvPr/>
        </p:nvSpPr>
        <p:spPr>
          <a:xfrm>
            <a:off x="516409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US" dirty="0"/>
          </a:p>
        </p:txBody>
      </p:sp>
      <p:sp>
        <p:nvSpPr>
          <p:cNvPr id="6" name="Oval 5"/>
          <p:cNvSpPr/>
          <p:nvPr/>
        </p:nvSpPr>
        <p:spPr>
          <a:xfrm>
            <a:off x="2896432" y="3514167"/>
            <a:ext cx="710191" cy="4437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US" dirty="0"/>
          </a:p>
        </p:txBody>
      </p:sp>
      <p:sp>
        <p:nvSpPr>
          <p:cNvPr id="7" name="Oval 6"/>
          <p:cNvSpPr/>
          <p:nvPr/>
        </p:nvSpPr>
        <p:spPr>
          <a:xfrm>
            <a:off x="3151095" y="634252"/>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8" name="Oval 7"/>
          <p:cNvSpPr/>
          <p:nvPr/>
        </p:nvSpPr>
        <p:spPr>
          <a:xfrm>
            <a:off x="3151095"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9" name="Oval 8"/>
          <p:cNvSpPr/>
          <p:nvPr/>
        </p:nvSpPr>
        <p:spPr>
          <a:xfrm>
            <a:off x="4935071" y="634252"/>
            <a:ext cx="685800" cy="432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Oval 9"/>
          <p:cNvSpPr/>
          <p:nvPr/>
        </p:nvSpPr>
        <p:spPr>
          <a:xfrm>
            <a:off x="4935071" y="2492187"/>
            <a:ext cx="685800" cy="4437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cxnSp>
        <p:nvCxnSpPr>
          <p:cNvPr id="14" name="Straight Arrow Connector 13"/>
          <p:cNvCxnSpPr>
            <a:stCxn id="7" idx="4"/>
            <a:endCxn id="8" idx="0"/>
          </p:cNvCxnSpPr>
          <p:nvPr/>
        </p:nvCxnSpPr>
        <p:spPr>
          <a:xfrm>
            <a:off x="3493995" y="1078005"/>
            <a:ext cx="0" cy="141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4" idx="1"/>
          </p:cNvCxnSpPr>
          <p:nvPr/>
        </p:nvCxnSpPr>
        <p:spPr>
          <a:xfrm>
            <a:off x="3736462" y="2870954"/>
            <a:ext cx="613242" cy="74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 idx="7"/>
          </p:cNvCxnSpPr>
          <p:nvPr/>
        </p:nvCxnSpPr>
        <p:spPr>
          <a:xfrm flipH="1">
            <a:off x="4834638" y="2935940"/>
            <a:ext cx="443333" cy="67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4349704" y="3925427"/>
            <a:ext cx="0" cy="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5" idx="0"/>
          </p:cNvCxnSpPr>
          <p:nvPr/>
        </p:nvCxnSpPr>
        <p:spPr>
          <a:xfrm>
            <a:off x="4834638" y="3925427"/>
            <a:ext cx="672353" cy="6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9759" y="735892"/>
            <a:ext cx="559769" cy="369332"/>
          </a:xfrm>
          <a:prstGeom prst="rect">
            <a:avLst/>
          </a:prstGeom>
          <a:noFill/>
        </p:spPr>
        <p:txBody>
          <a:bodyPr wrap="none" rtlCol="0">
            <a:spAutoFit/>
          </a:bodyPr>
          <a:lstStyle/>
          <a:p>
            <a:r>
              <a:rPr lang="en-IN" dirty="0" smtClean="0"/>
              <a:t>D=0</a:t>
            </a:r>
            <a:endParaRPr lang="en-US" dirty="0"/>
          </a:p>
        </p:txBody>
      </p:sp>
      <p:sp>
        <p:nvSpPr>
          <p:cNvPr id="31" name="TextBox 30"/>
          <p:cNvSpPr txBox="1"/>
          <p:nvPr/>
        </p:nvSpPr>
        <p:spPr>
          <a:xfrm>
            <a:off x="2615716" y="735892"/>
            <a:ext cx="559769" cy="369332"/>
          </a:xfrm>
          <a:prstGeom prst="rect">
            <a:avLst/>
          </a:prstGeom>
          <a:noFill/>
        </p:spPr>
        <p:txBody>
          <a:bodyPr wrap="none" rtlCol="0">
            <a:spAutoFit/>
          </a:bodyPr>
          <a:lstStyle/>
          <a:p>
            <a:r>
              <a:rPr lang="en-IN" dirty="0" smtClean="0"/>
              <a:t>D=3</a:t>
            </a:r>
            <a:endParaRPr lang="en-US" dirty="0"/>
          </a:p>
        </p:txBody>
      </p:sp>
      <p:sp>
        <p:nvSpPr>
          <p:cNvPr id="32" name="TextBox 31"/>
          <p:cNvSpPr txBox="1"/>
          <p:nvPr/>
        </p:nvSpPr>
        <p:spPr>
          <a:xfrm>
            <a:off x="5659760" y="5033913"/>
            <a:ext cx="559769" cy="369332"/>
          </a:xfrm>
          <a:prstGeom prst="rect">
            <a:avLst/>
          </a:prstGeom>
          <a:noFill/>
        </p:spPr>
        <p:txBody>
          <a:bodyPr wrap="none" rtlCol="0">
            <a:spAutoFit/>
          </a:bodyPr>
          <a:lstStyle/>
          <a:p>
            <a:r>
              <a:rPr lang="en-IN" dirty="0" smtClean="0"/>
              <a:t>D=0</a:t>
            </a:r>
            <a:endParaRPr lang="en-US" dirty="0"/>
          </a:p>
        </p:txBody>
      </p:sp>
      <p:sp>
        <p:nvSpPr>
          <p:cNvPr id="33" name="TextBox 32"/>
          <p:cNvSpPr txBox="1"/>
          <p:nvPr/>
        </p:nvSpPr>
        <p:spPr>
          <a:xfrm>
            <a:off x="1958324" y="5044887"/>
            <a:ext cx="559769" cy="369332"/>
          </a:xfrm>
          <a:prstGeom prst="rect">
            <a:avLst/>
          </a:prstGeom>
          <a:noFill/>
        </p:spPr>
        <p:txBody>
          <a:bodyPr wrap="none" rtlCol="0">
            <a:spAutoFit/>
          </a:bodyPr>
          <a:lstStyle/>
          <a:p>
            <a:r>
              <a:rPr lang="en-IN" dirty="0" smtClean="0"/>
              <a:t>D=0</a:t>
            </a:r>
            <a:endParaRPr lang="en-US" dirty="0"/>
          </a:p>
        </p:txBody>
      </p:sp>
      <p:sp>
        <p:nvSpPr>
          <p:cNvPr id="43" name="Oval 42"/>
          <p:cNvSpPr/>
          <p:nvPr/>
        </p:nvSpPr>
        <p:spPr>
          <a:xfrm>
            <a:off x="1978915" y="45901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US" dirty="0"/>
          </a:p>
        </p:txBody>
      </p:sp>
      <p:sp>
        <p:nvSpPr>
          <p:cNvPr id="44" name="Oval 43"/>
          <p:cNvSpPr/>
          <p:nvPr/>
        </p:nvSpPr>
        <p:spPr>
          <a:xfrm>
            <a:off x="342488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US" dirty="0"/>
          </a:p>
        </p:txBody>
      </p:sp>
      <p:cxnSp>
        <p:nvCxnSpPr>
          <p:cNvPr id="46" name="Straight Arrow Connector 45"/>
          <p:cNvCxnSpPr>
            <a:stCxn id="6" idx="3"/>
            <a:endCxn id="43" idx="0"/>
          </p:cNvCxnSpPr>
          <p:nvPr/>
        </p:nvCxnSpPr>
        <p:spPr>
          <a:xfrm flipH="1">
            <a:off x="2321815" y="3892934"/>
            <a:ext cx="678622" cy="6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5"/>
            <a:endCxn id="44" idx="0"/>
          </p:cNvCxnSpPr>
          <p:nvPr/>
        </p:nvCxnSpPr>
        <p:spPr>
          <a:xfrm>
            <a:off x="3502618" y="3892934"/>
            <a:ext cx="265163" cy="70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5715" y="2481213"/>
            <a:ext cx="559769" cy="369332"/>
          </a:xfrm>
          <a:prstGeom prst="rect">
            <a:avLst/>
          </a:prstGeom>
          <a:noFill/>
        </p:spPr>
        <p:txBody>
          <a:bodyPr wrap="none" rtlCol="0">
            <a:spAutoFit/>
          </a:bodyPr>
          <a:lstStyle/>
          <a:p>
            <a:r>
              <a:rPr lang="en-IN" dirty="0" smtClean="0"/>
              <a:t>D=2</a:t>
            </a:r>
            <a:endParaRPr lang="en-US" dirty="0"/>
          </a:p>
        </p:txBody>
      </p:sp>
      <p:sp>
        <p:nvSpPr>
          <p:cNvPr id="50" name="TextBox 49"/>
          <p:cNvSpPr txBox="1"/>
          <p:nvPr/>
        </p:nvSpPr>
        <p:spPr>
          <a:xfrm>
            <a:off x="5721304" y="2529397"/>
            <a:ext cx="559769" cy="369332"/>
          </a:xfrm>
          <a:prstGeom prst="rect">
            <a:avLst/>
          </a:prstGeom>
          <a:noFill/>
        </p:spPr>
        <p:txBody>
          <a:bodyPr wrap="none" rtlCol="0">
            <a:spAutoFit/>
          </a:bodyPr>
          <a:lstStyle/>
          <a:p>
            <a:r>
              <a:rPr lang="en-IN" dirty="0" smtClean="0"/>
              <a:t>D=2</a:t>
            </a:r>
            <a:endParaRPr lang="en-US" dirty="0"/>
          </a:p>
        </p:txBody>
      </p:sp>
      <p:sp>
        <p:nvSpPr>
          <p:cNvPr id="51" name="TextBox 50"/>
          <p:cNvSpPr txBox="1"/>
          <p:nvPr/>
        </p:nvSpPr>
        <p:spPr>
          <a:xfrm>
            <a:off x="4992352" y="3583870"/>
            <a:ext cx="559769" cy="369332"/>
          </a:xfrm>
          <a:prstGeom prst="rect">
            <a:avLst/>
          </a:prstGeom>
          <a:noFill/>
        </p:spPr>
        <p:txBody>
          <a:bodyPr wrap="none" rtlCol="0">
            <a:spAutoFit/>
          </a:bodyPr>
          <a:lstStyle/>
          <a:p>
            <a:r>
              <a:rPr lang="en-IN" dirty="0" smtClean="0"/>
              <a:t>D=1</a:t>
            </a:r>
            <a:endParaRPr lang="en-US" dirty="0"/>
          </a:p>
        </p:txBody>
      </p:sp>
      <p:sp>
        <p:nvSpPr>
          <p:cNvPr id="52" name="TextBox 51"/>
          <p:cNvSpPr txBox="1"/>
          <p:nvPr/>
        </p:nvSpPr>
        <p:spPr>
          <a:xfrm>
            <a:off x="2347606" y="3399204"/>
            <a:ext cx="559769" cy="369332"/>
          </a:xfrm>
          <a:prstGeom prst="rect">
            <a:avLst/>
          </a:prstGeom>
          <a:noFill/>
        </p:spPr>
        <p:txBody>
          <a:bodyPr wrap="none" rtlCol="0">
            <a:spAutoFit/>
          </a:bodyPr>
          <a:lstStyle/>
          <a:p>
            <a:r>
              <a:rPr lang="en-IN" dirty="0" smtClean="0"/>
              <a:t>D=2</a:t>
            </a:r>
            <a:endParaRPr lang="en-US" dirty="0"/>
          </a:p>
        </p:txBody>
      </p:sp>
      <p:sp>
        <p:nvSpPr>
          <p:cNvPr id="53" name="TextBox 52"/>
          <p:cNvSpPr txBox="1"/>
          <p:nvPr/>
        </p:nvSpPr>
        <p:spPr>
          <a:xfrm>
            <a:off x="3610502" y="5142848"/>
            <a:ext cx="785708" cy="369332"/>
          </a:xfrm>
          <a:prstGeom prst="rect">
            <a:avLst/>
          </a:prstGeom>
          <a:noFill/>
        </p:spPr>
        <p:txBody>
          <a:bodyPr wrap="square" rtlCol="0">
            <a:spAutoFit/>
          </a:bodyPr>
          <a:lstStyle/>
          <a:p>
            <a:r>
              <a:rPr lang="en-IN" dirty="0" smtClean="0"/>
              <a:t>D=0</a:t>
            </a:r>
            <a:endParaRPr lang="en-US" dirty="0"/>
          </a:p>
        </p:txBody>
      </p:sp>
      <p:sp>
        <p:nvSpPr>
          <p:cNvPr id="27" name="TextBox 26"/>
          <p:cNvSpPr txBox="1"/>
          <p:nvPr/>
        </p:nvSpPr>
        <p:spPr>
          <a:xfrm>
            <a:off x="2618526" y="994979"/>
            <a:ext cx="522900" cy="369332"/>
          </a:xfrm>
          <a:prstGeom prst="rect">
            <a:avLst/>
          </a:prstGeom>
          <a:noFill/>
        </p:spPr>
        <p:txBody>
          <a:bodyPr wrap="none" rtlCol="0">
            <a:spAutoFit/>
          </a:bodyPr>
          <a:lstStyle/>
          <a:p>
            <a:r>
              <a:rPr lang="en-IN" dirty="0" smtClean="0"/>
              <a:t>F=1</a:t>
            </a:r>
            <a:endParaRPr lang="en-US" dirty="0"/>
          </a:p>
        </p:txBody>
      </p:sp>
      <p:sp>
        <p:nvSpPr>
          <p:cNvPr id="30" name="TextBox 29"/>
          <p:cNvSpPr txBox="1"/>
          <p:nvPr/>
        </p:nvSpPr>
        <p:spPr>
          <a:xfrm>
            <a:off x="5696628" y="994979"/>
            <a:ext cx="522900" cy="369332"/>
          </a:xfrm>
          <a:prstGeom prst="rect">
            <a:avLst/>
          </a:prstGeom>
          <a:noFill/>
        </p:spPr>
        <p:txBody>
          <a:bodyPr wrap="none" rtlCol="0">
            <a:spAutoFit/>
          </a:bodyPr>
          <a:lstStyle/>
          <a:p>
            <a:r>
              <a:rPr lang="en-IN" dirty="0" smtClean="0"/>
              <a:t>F=0</a:t>
            </a:r>
            <a:endParaRPr lang="en-US" dirty="0"/>
          </a:p>
        </p:txBody>
      </p:sp>
      <p:sp>
        <p:nvSpPr>
          <p:cNvPr id="34" name="TextBox 33"/>
          <p:cNvSpPr txBox="1"/>
          <p:nvPr/>
        </p:nvSpPr>
        <p:spPr>
          <a:xfrm>
            <a:off x="2638286" y="2719795"/>
            <a:ext cx="522900" cy="369332"/>
          </a:xfrm>
          <a:prstGeom prst="rect">
            <a:avLst/>
          </a:prstGeom>
          <a:noFill/>
        </p:spPr>
        <p:txBody>
          <a:bodyPr wrap="none" rtlCol="0">
            <a:spAutoFit/>
          </a:bodyPr>
          <a:lstStyle/>
          <a:p>
            <a:r>
              <a:rPr lang="en-IN" dirty="0" smtClean="0"/>
              <a:t>F=1</a:t>
            </a:r>
            <a:endParaRPr lang="en-US" dirty="0"/>
          </a:p>
        </p:txBody>
      </p:sp>
      <p:sp>
        <p:nvSpPr>
          <p:cNvPr id="35" name="TextBox 34"/>
          <p:cNvSpPr txBox="1"/>
          <p:nvPr/>
        </p:nvSpPr>
        <p:spPr>
          <a:xfrm>
            <a:off x="5692289" y="2775490"/>
            <a:ext cx="617797" cy="369332"/>
          </a:xfrm>
          <a:prstGeom prst="rect">
            <a:avLst/>
          </a:prstGeom>
          <a:noFill/>
        </p:spPr>
        <p:txBody>
          <a:bodyPr wrap="square" rtlCol="0">
            <a:spAutoFit/>
          </a:bodyPr>
          <a:lstStyle/>
          <a:p>
            <a:r>
              <a:rPr lang="en-IN" dirty="0" smtClean="0"/>
              <a:t>F=1</a:t>
            </a:r>
            <a:endParaRPr lang="en-US" dirty="0"/>
          </a:p>
        </p:txBody>
      </p:sp>
      <p:sp>
        <p:nvSpPr>
          <p:cNvPr id="36" name="TextBox 35"/>
          <p:cNvSpPr txBox="1"/>
          <p:nvPr/>
        </p:nvSpPr>
        <p:spPr>
          <a:xfrm>
            <a:off x="2382362" y="3605344"/>
            <a:ext cx="522900" cy="369332"/>
          </a:xfrm>
          <a:prstGeom prst="rect">
            <a:avLst/>
          </a:prstGeom>
          <a:noFill/>
        </p:spPr>
        <p:txBody>
          <a:bodyPr wrap="none" rtlCol="0">
            <a:spAutoFit/>
          </a:bodyPr>
          <a:lstStyle/>
          <a:p>
            <a:r>
              <a:rPr lang="en-IN" dirty="0" smtClean="0"/>
              <a:t>F=2</a:t>
            </a:r>
            <a:endParaRPr lang="en-US" dirty="0"/>
          </a:p>
        </p:txBody>
      </p:sp>
      <p:sp>
        <p:nvSpPr>
          <p:cNvPr id="37" name="TextBox 36"/>
          <p:cNvSpPr txBox="1"/>
          <p:nvPr/>
        </p:nvSpPr>
        <p:spPr>
          <a:xfrm>
            <a:off x="5003074" y="3868852"/>
            <a:ext cx="617797" cy="369332"/>
          </a:xfrm>
          <a:prstGeom prst="rect">
            <a:avLst/>
          </a:prstGeom>
          <a:noFill/>
        </p:spPr>
        <p:txBody>
          <a:bodyPr wrap="square" rtlCol="0">
            <a:spAutoFit/>
          </a:bodyPr>
          <a:lstStyle/>
          <a:p>
            <a:r>
              <a:rPr lang="en-IN" dirty="0" smtClean="0"/>
              <a:t>F=1</a:t>
            </a:r>
            <a:endParaRPr lang="en-US" dirty="0"/>
          </a:p>
        </p:txBody>
      </p:sp>
      <p:sp>
        <p:nvSpPr>
          <p:cNvPr id="38" name="TextBox 37"/>
          <p:cNvSpPr txBox="1"/>
          <p:nvPr/>
        </p:nvSpPr>
        <p:spPr>
          <a:xfrm>
            <a:off x="5692289" y="5403245"/>
            <a:ext cx="522900" cy="369332"/>
          </a:xfrm>
          <a:prstGeom prst="rect">
            <a:avLst/>
          </a:prstGeom>
          <a:noFill/>
        </p:spPr>
        <p:txBody>
          <a:bodyPr wrap="none" rtlCol="0">
            <a:spAutoFit/>
          </a:bodyPr>
          <a:lstStyle/>
          <a:p>
            <a:r>
              <a:rPr lang="en-IN" dirty="0" smtClean="0"/>
              <a:t>F=0</a:t>
            </a:r>
            <a:endParaRPr lang="en-US" dirty="0"/>
          </a:p>
        </p:txBody>
      </p:sp>
      <p:sp>
        <p:nvSpPr>
          <p:cNvPr id="39" name="TextBox 38"/>
          <p:cNvSpPr txBox="1"/>
          <p:nvPr/>
        </p:nvSpPr>
        <p:spPr>
          <a:xfrm>
            <a:off x="3635199" y="5437417"/>
            <a:ext cx="522900" cy="369332"/>
          </a:xfrm>
          <a:prstGeom prst="rect">
            <a:avLst/>
          </a:prstGeom>
          <a:noFill/>
        </p:spPr>
        <p:txBody>
          <a:bodyPr wrap="none" rtlCol="0">
            <a:spAutoFit/>
          </a:bodyPr>
          <a:lstStyle/>
          <a:p>
            <a:r>
              <a:rPr lang="en-IN" dirty="0" smtClean="0"/>
              <a:t>F=0</a:t>
            </a:r>
            <a:endParaRPr lang="en-US" dirty="0"/>
          </a:p>
        </p:txBody>
      </p:sp>
      <p:sp>
        <p:nvSpPr>
          <p:cNvPr id="40" name="TextBox 39"/>
          <p:cNvSpPr txBox="1"/>
          <p:nvPr/>
        </p:nvSpPr>
        <p:spPr>
          <a:xfrm>
            <a:off x="1981746" y="5363019"/>
            <a:ext cx="522900" cy="369332"/>
          </a:xfrm>
          <a:prstGeom prst="rect">
            <a:avLst/>
          </a:prstGeom>
          <a:noFill/>
        </p:spPr>
        <p:txBody>
          <a:bodyPr wrap="none" rtlCol="0">
            <a:spAutoFit/>
          </a:bodyPr>
          <a:lstStyle/>
          <a:p>
            <a:r>
              <a:rPr lang="en-IN" dirty="0" smtClean="0"/>
              <a:t>F=0</a:t>
            </a:r>
            <a:endParaRPr lang="en-US" dirty="0"/>
          </a:p>
        </p:txBody>
      </p:sp>
      <p:sp>
        <p:nvSpPr>
          <p:cNvPr id="41" name="TextBox 40"/>
          <p:cNvSpPr txBox="1"/>
          <p:nvPr/>
        </p:nvSpPr>
        <p:spPr>
          <a:xfrm>
            <a:off x="484094" y="497541"/>
            <a:ext cx="1948610" cy="1200329"/>
          </a:xfrm>
          <a:prstGeom prst="rect">
            <a:avLst/>
          </a:prstGeom>
          <a:noFill/>
        </p:spPr>
        <p:txBody>
          <a:bodyPr wrap="none" rtlCol="0">
            <a:spAutoFit/>
          </a:bodyPr>
          <a:lstStyle/>
          <a:p>
            <a:r>
              <a:rPr lang="en-IN" dirty="0" smtClean="0"/>
              <a:t>Assume 2 </a:t>
            </a:r>
            <a:r>
              <a:rPr lang="en-IN" dirty="0" err="1" smtClean="0"/>
              <a:t>alu</a:t>
            </a:r>
            <a:endParaRPr lang="en-IN" dirty="0" smtClean="0"/>
          </a:p>
          <a:p>
            <a:r>
              <a:rPr lang="en-IN" dirty="0" smtClean="0"/>
              <a:t>Instruction 5 and 4</a:t>
            </a:r>
          </a:p>
          <a:p>
            <a:r>
              <a:rPr lang="en-IN" dirty="0" smtClean="0"/>
              <a:t>Has a larger delay</a:t>
            </a:r>
          </a:p>
          <a:p>
            <a:r>
              <a:rPr lang="en-IN" dirty="0" smtClean="0"/>
              <a:t>same</a:t>
            </a:r>
          </a:p>
        </p:txBody>
      </p:sp>
      <p:sp>
        <p:nvSpPr>
          <p:cNvPr id="45" name="TextBox 44"/>
          <p:cNvSpPr txBox="1"/>
          <p:nvPr/>
        </p:nvSpPr>
        <p:spPr>
          <a:xfrm>
            <a:off x="5032087" y="3146524"/>
            <a:ext cx="301686" cy="369332"/>
          </a:xfrm>
          <a:prstGeom prst="rect">
            <a:avLst/>
          </a:prstGeom>
          <a:noFill/>
        </p:spPr>
        <p:txBody>
          <a:bodyPr wrap="none" rtlCol="0">
            <a:spAutoFit/>
          </a:bodyPr>
          <a:lstStyle/>
          <a:p>
            <a:r>
              <a:rPr lang="en-IN" dirty="0" smtClean="0"/>
              <a:t>2</a:t>
            </a:r>
            <a:endParaRPr lang="en-US" dirty="0"/>
          </a:p>
        </p:txBody>
      </p:sp>
      <p:sp>
        <p:nvSpPr>
          <p:cNvPr id="47" name="TextBox 46"/>
          <p:cNvSpPr txBox="1"/>
          <p:nvPr/>
        </p:nvSpPr>
        <p:spPr>
          <a:xfrm>
            <a:off x="2731588" y="4159593"/>
            <a:ext cx="301686" cy="369332"/>
          </a:xfrm>
          <a:prstGeom prst="rect">
            <a:avLst/>
          </a:prstGeom>
          <a:noFill/>
        </p:spPr>
        <p:txBody>
          <a:bodyPr wrap="none" rtlCol="0">
            <a:spAutoFit/>
          </a:bodyPr>
          <a:lstStyle/>
          <a:p>
            <a:r>
              <a:rPr lang="en-IN" dirty="0" smtClean="0"/>
              <a:t>2</a:t>
            </a:r>
            <a:endParaRPr lang="en-US" dirty="0"/>
          </a:p>
        </p:txBody>
      </p:sp>
      <p:sp>
        <p:nvSpPr>
          <p:cNvPr id="54" name="TextBox 53"/>
          <p:cNvSpPr txBox="1"/>
          <p:nvPr/>
        </p:nvSpPr>
        <p:spPr>
          <a:xfrm>
            <a:off x="3745806" y="4133841"/>
            <a:ext cx="301686" cy="369332"/>
          </a:xfrm>
          <a:prstGeom prst="rect">
            <a:avLst/>
          </a:prstGeom>
          <a:noFill/>
        </p:spPr>
        <p:txBody>
          <a:bodyPr wrap="none" rtlCol="0">
            <a:spAutoFit/>
          </a:bodyPr>
          <a:lstStyle/>
          <a:p>
            <a:r>
              <a:rPr lang="en-IN" dirty="0" smtClean="0"/>
              <a:t>2</a:t>
            </a:r>
            <a:endParaRPr lang="en-US" dirty="0"/>
          </a:p>
        </p:txBody>
      </p:sp>
      <p:sp>
        <p:nvSpPr>
          <p:cNvPr id="57" name="TextBox 56"/>
          <p:cNvSpPr txBox="1"/>
          <p:nvPr/>
        </p:nvSpPr>
        <p:spPr>
          <a:xfrm>
            <a:off x="7639975" y="4357423"/>
            <a:ext cx="1164871" cy="369332"/>
          </a:xfrm>
          <a:prstGeom prst="rect">
            <a:avLst/>
          </a:prstGeom>
          <a:noFill/>
        </p:spPr>
        <p:txBody>
          <a:bodyPr wrap="none" rtlCol="0">
            <a:spAutoFit/>
          </a:bodyPr>
          <a:lstStyle/>
          <a:p>
            <a:r>
              <a:rPr lang="en-IN" dirty="0" smtClean="0"/>
              <a:t>Ready: 1,2</a:t>
            </a:r>
            <a:endParaRPr lang="en-US" dirty="0"/>
          </a:p>
        </p:txBody>
      </p:sp>
      <p:sp>
        <p:nvSpPr>
          <p:cNvPr id="42" name="TextBox 41"/>
          <p:cNvSpPr txBox="1"/>
          <p:nvPr/>
        </p:nvSpPr>
        <p:spPr>
          <a:xfrm>
            <a:off x="7749379" y="5024370"/>
            <a:ext cx="901081" cy="646331"/>
          </a:xfrm>
          <a:prstGeom prst="rect">
            <a:avLst/>
          </a:prstGeom>
          <a:noFill/>
        </p:spPr>
        <p:txBody>
          <a:bodyPr wrap="none" rtlCol="0">
            <a:spAutoFit/>
          </a:bodyPr>
          <a:lstStyle/>
          <a:p>
            <a:r>
              <a:rPr lang="en-IN" dirty="0" smtClean="0"/>
              <a:t>ALU</a:t>
            </a:r>
            <a:r>
              <a:rPr lang="en-US" dirty="0" smtClean="0"/>
              <a:t> a:4</a:t>
            </a:r>
          </a:p>
          <a:p>
            <a:r>
              <a:rPr lang="en-IN" dirty="0" err="1" smtClean="0"/>
              <a:t>AlU</a:t>
            </a:r>
            <a:r>
              <a:rPr lang="en-IN" dirty="0" smtClean="0"/>
              <a:t> b:5</a:t>
            </a:r>
          </a:p>
        </p:txBody>
      </p:sp>
    </p:spTree>
    <p:extLst>
      <p:ext uri="{BB962C8B-B14F-4D97-AF65-F5344CB8AC3E}">
        <p14:creationId xmlns:p14="http://schemas.microsoft.com/office/powerpoint/2010/main" val="25464590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9271" y="35466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US" dirty="0"/>
          </a:p>
        </p:txBody>
      </p:sp>
      <p:sp>
        <p:nvSpPr>
          <p:cNvPr id="5" name="Oval 4"/>
          <p:cNvSpPr/>
          <p:nvPr/>
        </p:nvSpPr>
        <p:spPr>
          <a:xfrm>
            <a:off x="516409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US" dirty="0"/>
          </a:p>
        </p:txBody>
      </p:sp>
      <p:sp>
        <p:nvSpPr>
          <p:cNvPr id="6" name="Oval 5"/>
          <p:cNvSpPr/>
          <p:nvPr/>
        </p:nvSpPr>
        <p:spPr>
          <a:xfrm>
            <a:off x="2896432" y="3514167"/>
            <a:ext cx="710191"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US" dirty="0"/>
          </a:p>
        </p:txBody>
      </p:sp>
      <p:sp>
        <p:nvSpPr>
          <p:cNvPr id="7" name="Oval 6"/>
          <p:cNvSpPr/>
          <p:nvPr/>
        </p:nvSpPr>
        <p:spPr>
          <a:xfrm>
            <a:off x="3151095" y="634252"/>
            <a:ext cx="685800" cy="4437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8" name="Oval 7"/>
          <p:cNvSpPr/>
          <p:nvPr/>
        </p:nvSpPr>
        <p:spPr>
          <a:xfrm>
            <a:off x="3151095" y="2492187"/>
            <a:ext cx="685800" cy="443753"/>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9" name="Oval 8"/>
          <p:cNvSpPr/>
          <p:nvPr/>
        </p:nvSpPr>
        <p:spPr>
          <a:xfrm>
            <a:off x="4935071" y="634252"/>
            <a:ext cx="685800" cy="4328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Oval 9"/>
          <p:cNvSpPr/>
          <p:nvPr/>
        </p:nvSpPr>
        <p:spPr>
          <a:xfrm>
            <a:off x="4935071" y="2492187"/>
            <a:ext cx="685800" cy="44375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cxnSp>
        <p:nvCxnSpPr>
          <p:cNvPr id="14" name="Straight Arrow Connector 13"/>
          <p:cNvCxnSpPr>
            <a:stCxn id="7" idx="4"/>
            <a:endCxn id="8" idx="0"/>
          </p:cNvCxnSpPr>
          <p:nvPr/>
        </p:nvCxnSpPr>
        <p:spPr>
          <a:xfrm>
            <a:off x="3493995" y="1078005"/>
            <a:ext cx="0" cy="141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4" idx="1"/>
          </p:cNvCxnSpPr>
          <p:nvPr/>
        </p:nvCxnSpPr>
        <p:spPr>
          <a:xfrm>
            <a:off x="3736462" y="2870954"/>
            <a:ext cx="613242" cy="74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 idx="7"/>
          </p:cNvCxnSpPr>
          <p:nvPr/>
        </p:nvCxnSpPr>
        <p:spPr>
          <a:xfrm flipH="1">
            <a:off x="4834638" y="2935940"/>
            <a:ext cx="443333" cy="67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4349704" y="3925427"/>
            <a:ext cx="0" cy="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5" idx="0"/>
          </p:cNvCxnSpPr>
          <p:nvPr/>
        </p:nvCxnSpPr>
        <p:spPr>
          <a:xfrm>
            <a:off x="4834638" y="3925427"/>
            <a:ext cx="672353" cy="6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9759" y="735892"/>
            <a:ext cx="559769" cy="369332"/>
          </a:xfrm>
          <a:prstGeom prst="rect">
            <a:avLst/>
          </a:prstGeom>
          <a:noFill/>
        </p:spPr>
        <p:txBody>
          <a:bodyPr wrap="none" rtlCol="0">
            <a:spAutoFit/>
          </a:bodyPr>
          <a:lstStyle/>
          <a:p>
            <a:r>
              <a:rPr lang="en-IN" dirty="0" smtClean="0"/>
              <a:t>D=0</a:t>
            </a:r>
            <a:endParaRPr lang="en-US" dirty="0"/>
          </a:p>
        </p:txBody>
      </p:sp>
      <p:sp>
        <p:nvSpPr>
          <p:cNvPr id="31" name="TextBox 30"/>
          <p:cNvSpPr txBox="1"/>
          <p:nvPr/>
        </p:nvSpPr>
        <p:spPr>
          <a:xfrm>
            <a:off x="2615716" y="735892"/>
            <a:ext cx="559769" cy="369332"/>
          </a:xfrm>
          <a:prstGeom prst="rect">
            <a:avLst/>
          </a:prstGeom>
          <a:noFill/>
        </p:spPr>
        <p:txBody>
          <a:bodyPr wrap="none" rtlCol="0">
            <a:spAutoFit/>
          </a:bodyPr>
          <a:lstStyle/>
          <a:p>
            <a:r>
              <a:rPr lang="en-IN" dirty="0" smtClean="0"/>
              <a:t>D=3</a:t>
            </a:r>
            <a:endParaRPr lang="en-US" dirty="0"/>
          </a:p>
        </p:txBody>
      </p:sp>
      <p:sp>
        <p:nvSpPr>
          <p:cNvPr id="32" name="TextBox 31"/>
          <p:cNvSpPr txBox="1"/>
          <p:nvPr/>
        </p:nvSpPr>
        <p:spPr>
          <a:xfrm>
            <a:off x="5659760" y="5033913"/>
            <a:ext cx="559769" cy="369332"/>
          </a:xfrm>
          <a:prstGeom prst="rect">
            <a:avLst/>
          </a:prstGeom>
          <a:noFill/>
        </p:spPr>
        <p:txBody>
          <a:bodyPr wrap="none" rtlCol="0">
            <a:spAutoFit/>
          </a:bodyPr>
          <a:lstStyle/>
          <a:p>
            <a:r>
              <a:rPr lang="en-IN" dirty="0" smtClean="0"/>
              <a:t>D=0</a:t>
            </a:r>
            <a:endParaRPr lang="en-US" dirty="0"/>
          </a:p>
        </p:txBody>
      </p:sp>
      <p:sp>
        <p:nvSpPr>
          <p:cNvPr id="33" name="TextBox 32"/>
          <p:cNvSpPr txBox="1"/>
          <p:nvPr/>
        </p:nvSpPr>
        <p:spPr>
          <a:xfrm>
            <a:off x="1958324" y="5044887"/>
            <a:ext cx="559769" cy="369332"/>
          </a:xfrm>
          <a:prstGeom prst="rect">
            <a:avLst/>
          </a:prstGeom>
          <a:noFill/>
        </p:spPr>
        <p:txBody>
          <a:bodyPr wrap="none" rtlCol="0">
            <a:spAutoFit/>
          </a:bodyPr>
          <a:lstStyle/>
          <a:p>
            <a:r>
              <a:rPr lang="en-IN" dirty="0" smtClean="0"/>
              <a:t>D=0</a:t>
            </a:r>
            <a:endParaRPr lang="en-US" dirty="0"/>
          </a:p>
        </p:txBody>
      </p:sp>
      <p:sp>
        <p:nvSpPr>
          <p:cNvPr id="43" name="Oval 42"/>
          <p:cNvSpPr/>
          <p:nvPr/>
        </p:nvSpPr>
        <p:spPr>
          <a:xfrm>
            <a:off x="1978915" y="45901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US" dirty="0"/>
          </a:p>
        </p:txBody>
      </p:sp>
      <p:sp>
        <p:nvSpPr>
          <p:cNvPr id="44" name="Oval 43"/>
          <p:cNvSpPr/>
          <p:nvPr/>
        </p:nvSpPr>
        <p:spPr>
          <a:xfrm>
            <a:off x="342488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US" dirty="0"/>
          </a:p>
        </p:txBody>
      </p:sp>
      <p:cxnSp>
        <p:nvCxnSpPr>
          <p:cNvPr id="46" name="Straight Arrow Connector 45"/>
          <p:cNvCxnSpPr>
            <a:stCxn id="6" idx="3"/>
            <a:endCxn id="43" idx="0"/>
          </p:cNvCxnSpPr>
          <p:nvPr/>
        </p:nvCxnSpPr>
        <p:spPr>
          <a:xfrm flipH="1">
            <a:off x="2321815" y="3892934"/>
            <a:ext cx="678622" cy="6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5"/>
            <a:endCxn id="44" idx="0"/>
          </p:cNvCxnSpPr>
          <p:nvPr/>
        </p:nvCxnSpPr>
        <p:spPr>
          <a:xfrm>
            <a:off x="3502618" y="3892934"/>
            <a:ext cx="265163" cy="70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5715" y="2481213"/>
            <a:ext cx="559769" cy="369332"/>
          </a:xfrm>
          <a:prstGeom prst="rect">
            <a:avLst/>
          </a:prstGeom>
          <a:noFill/>
        </p:spPr>
        <p:txBody>
          <a:bodyPr wrap="none" rtlCol="0">
            <a:spAutoFit/>
          </a:bodyPr>
          <a:lstStyle/>
          <a:p>
            <a:r>
              <a:rPr lang="en-IN" dirty="0" smtClean="0"/>
              <a:t>D=2</a:t>
            </a:r>
            <a:endParaRPr lang="en-US" dirty="0"/>
          </a:p>
        </p:txBody>
      </p:sp>
      <p:sp>
        <p:nvSpPr>
          <p:cNvPr id="50" name="TextBox 49"/>
          <p:cNvSpPr txBox="1"/>
          <p:nvPr/>
        </p:nvSpPr>
        <p:spPr>
          <a:xfrm>
            <a:off x="5721304" y="2529397"/>
            <a:ext cx="559769" cy="369332"/>
          </a:xfrm>
          <a:prstGeom prst="rect">
            <a:avLst/>
          </a:prstGeom>
          <a:noFill/>
        </p:spPr>
        <p:txBody>
          <a:bodyPr wrap="none" rtlCol="0">
            <a:spAutoFit/>
          </a:bodyPr>
          <a:lstStyle/>
          <a:p>
            <a:r>
              <a:rPr lang="en-IN" dirty="0" smtClean="0"/>
              <a:t>D=2</a:t>
            </a:r>
            <a:endParaRPr lang="en-US" dirty="0"/>
          </a:p>
        </p:txBody>
      </p:sp>
      <p:sp>
        <p:nvSpPr>
          <p:cNvPr id="51" name="TextBox 50"/>
          <p:cNvSpPr txBox="1"/>
          <p:nvPr/>
        </p:nvSpPr>
        <p:spPr>
          <a:xfrm>
            <a:off x="4992352" y="3583870"/>
            <a:ext cx="559769" cy="369332"/>
          </a:xfrm>
          <a:prstGeom prst="rect">
            <a:avLst/>
          </a:prstGeom>
          <a:noFill/>
        </p:spPr>
        <p:txBody>
          <a:bodyPr wrap="none" rtlCol="0">
            <a:spAutoFit/>
          </a:bodyPr>
          <a:lstStyle/>
          <a:p>
            <a:r>
              <a:rPr lang="en-IN" dirty="0" smtClean="0"/>
              <a:t>D=1</a:t>
            </a:r>
            <a:endParaRPr lang="en-US" dirty="0"/>
          </a:p>
        </p:txBody>
      </p:sp>
      <p:sp>
        <p:nvSpPr>
          <p:cNvPr id="52" name="TextBox 51"/>
          <p:cNvSpPr txBox="1"/>
          <p:nvPr/>
        </p:nvSpPr>
        <p:spPr>
          <a:xfrm>
            <a:off x="2347606" y="3399204"/>
            <a:ext cx="559769" cy="369332"/>
          </a:xfrm>
          <a:prstGeom prst="rect">
            <a:avLst/>
          </a:prstGeom>
          <a:noFill/>
        </p:spPr>
        <p:txBody>
          <a:bodyPr wrap="none" rtlCol="0">
            <a:spAutoFit/>
          </a:bodyPr>
          <a:lstStyle/>
          <a:p>
            <a:r>
              <a:rPr lang="en-IN" dirty="0" smtClean="0"/>
              <a:t>D=2</a:t>
            </a:r>
            <a:endParaRPr lang="en-US" dirty="0"/>
          </a:p>
        </p:txBody>
      </p:sp>
      <p:sp>
        <p:nvSpPr>
          <p:cNvPr id="53" name="TextBox 52"/>
          <p:cNvSpPr txBox="1"/>
          <p:nvPr/>
        </p:nvSpPr>
        <p:spPr>
          <a:xfrm>
            <a:off x="3610502" y="5142848"/>
            <a:ext cx="785708" cy="369332"/>
          </a:xfrm>
          <a:prstGeom prst="rect">
            <a:avLst/>
          </a:prstGeom>
          <a:noFill/>
        </p:spPr>
        <p:txBody>
          <a:bodyPr wrap="square" rtlCol="0">
            <a:spAutoFit/>
          </a:bodyPr>
          <a:lstStyle/>
          <a:p>
            <a:r>
              <a:rPr lang="en-IN" dirty="0" smtClean="0"/>
              <a:t>D=0</a:t>
            </a:r>
            <a:endParaRPr lang="en-US" dirty="0"/>
          </a:p>
        </p:txBody>
      </p:sp>
      <p:sp>
        <p:nvSpPr>
          <p:cNvPr id="27" name="TextBox 26"/>
          <p:cNvSpPr txBox="1"/>
          <p:nvPr/>
        </p:nvSpPr>
        <p:spPr>
          <a:xfrm>
            <a:off x="2618526" y="994979"/>
            <a:ext cx="522900" cy="369332"/>
          </a:xfrm>
          <a:prstGeom prst="rect">
            <a:avLst/>
          </a:prstGeom>
          <a:noFill/>
        </p:spPr>
        <p:txBody>
          <a:bodyPr wrap="none" rtlCol="0">
            <a:spAutoFit/>
          </a:bodyPr>
          <a:lstStyle/>
          <a:p>
            <a:r>
              <a:rPr lang="en-IN" dirty="0" smtClean="0"/>
              <a:t>F=1</a:t>
            </a:r>
            <a:endParaRPr lang="en-US" dirty="0"/>
          </a:p>
        </p:txBody>
      </p:sp>
      <p:sp>
        <p:nvSpPr>
          <p:cNvPr id="30" name="TextBox 29"/>
          <p:cNvSpPr txBox="1"/>
          <p:nvPr/>
        </p:nvSpPr>
        <p:spPr>
          <a:xfrm>
            <a:off x="5696628" y="994979"/>
            <a:ext cx="522900" cy="369332"/>
          </a:xfrm>
          <a:prstGeom prst="rect">
            <a:avLst/>
          </a:prstGeom>
          <a:noFill/>
        </p:spPr>
        <p:txBody>
          <a:bodyPr wrap="none" rtlCol="0">
            <a:spAutoFit/>
          </a:bodyPr>
          <a:lstStyle/>
          <a:p>
            <a:r>
              <a:rPr lang="en-IN" dirty="0" smtClean="0"/>
              <a:t>F=0</a:t>
            </a:r>
            <a:endParaRPr lang="en-US" dirty="0"/>
          </a:p>
        </p:txBody>
      </p:sp>
      <p:sp>
        <p:nvSpPr>
          <p:cNvPr id="34" name="TextBox 33"/>
          <p:cNvSpPr txBox="1"/>
          <p:nvPr/>
        </p:nvSpPr>
        <p:spPr>
          <a:xfrm>
            <a:off x="2638286" y="2719795"/>
            <a:ext cx="522900" cy="369332"/>
          </a:xfrm>
          <a:prstGeom prst="rect">
            <a:avLst/>
          </a:prstGeom>
          <a:noFill/>
        </p:spPr>
        <p:txBody>
          <a:bodyPr wrap="none" rtlCol="0">
            <a:spAutoFit/>
          </a:bodyPr>
          <a:lstStyle/>
          <a:p>
            <a:r>
              <a:rPr lang="en-IN" dirty="0" smtClean="0"/>
              <a:t>F=1</a:t>
            </a:r>
            <a:endParaRPr lang="en-US" dirty="0"/>
          </a:p>
        </p:txBody>
      </p:sp>
      <p:sp>
        <p:nvSpPr>
          <p:cNvPr id="35" name="TextBox 34"/>
          <p:cNvSpPr txBox="1"/>
          <p:nvPr/>
        </p:nvSpPr>
        <p:spPr>
          <a:xfrm>
            <a:off x="5692289" y="2775490"/>
            <a:ext cx="617797" cy="369332"/>
          </a:xfrm>
          <a:prstGeom prst="rect">
            <a:avLst/>
          </a:prstGeom>
          <a:noFill/>
        </p:spPr>
        <p:txBody>
          <a:bodyPr wrap="square" rtlCol="0">
            <a:spAutoFit/>
          </a:bodyPr>
          <a:lstStyle/>
          <a:p>
            <a:r>
              <a:rPr lang="en-IN" dirty="0" smtClean="0"/>
              <a:t>F=1</a:t>
            </a:r>
            <a:endParaRPr lang="en-US" dirty="0"/>
          </a:p>
        </p:txBody>
      </p:sp>
      <p:sp>
        <p:nvSpPr>
          <p:cNvPr id="36" name="TextBox 35"/>
          <p:cNvSpPr txBox="1"/>
          <p:nvPr/>
        </p:nvSpPr>
        <p:spPr>
          <a:xfrm>
            <a:off x="2382362" y="3605344"/>
            <a:ext cx="522900" cy="369332"/>
          </a:xfrm>
          <a:prstGeom prst="rect">
            <a:avLst/>
          </a:prstGeom>
          <a:noFill/>
        </p:spPr>
        <p:txBody>
          <a:bodyPr wrap="none" rtlCol="0">
            <a:spAutoFit/>
          </a:bodyPr>
          <a:lstStyle/>
          <a:p>
            <a:r>
              <a:rPr lang="en-IN" dirty="0" smtClean="0"/>
              <a:t>F=2</a:t>
            </a:r>
            <a:endParaRPr lang="en-US" dirty="0"/>
          </a:p>
        </p:txBody>
      </p:sp>
      <p:sp>
        <p:nvSpPr>
          <p:cNvPr id="37" name="TextBox 36"/>
          <p:cNvSpPr txBox="1"/>
          <p:nvPr/>
        </p:nvSpPr>
        <p:spPr>
          <a:xfrm>
            <a:off x="5003074" y="3868852"/>
            <a:ext cx="617797" cy="369332"/>
          </a:xfrm>
          <a:prstGeom prst="rect">
            <a:avLst/>
          </a:prstGeom>
          <a:noFill/>
        </p:spPr>
        <p:txBody>
          <a:bodyPr wrap="square" rtlCol="0">
            <a:spAutoFit/>
          </a:bodyPr>
          <a:lstStyle/>
          <a:p>
            <a:r>
              <a:rPr lang="en-IN" dirty="0" smtClean="0"/>
              <a:t>F=1</a:t>
            </a:r>
            <a:endParaRPr lang="en-US" dirty="0"/>
          </a:p>
        </p:txBody>
      </p:sp>
      <p:sp>
        <p:nvSpPr>
          <p:cNvPr id="38" name="TextBox 37"/>
          <p:cNvSpPr txBox="1"/>
          <p:nvPr/>
        </p:nvSpPr>
        <p:spPr>
          <a:xfrm>
            <a:off x="5692289" y="5403245"/>
            <a:ext cx="522900" cy="369332"/>
          </a:xfrm>
          <a:prstGeom prst="rect">
            <a:avLst/>
          </a:prstGeom>
          <a:noFill/>
        </p:spPr>
        <p:txBody>
          <a:bodyPr wrap="none" rtlCol="0">
            <a:spAutoFit/>
          </a:bodyPr>
          <a:lstStyle/>
          <a:p>
            <a:r>
              <a:rPr lang="en-IN" dirty="0" smtClean="0"/>
              <a:t>F=0</a:t>
            </a:r>
            <a:endParaRPr lang="en-US" dirty="0"/>
          </a:p>
        </p:txBody>
      </p:sp>
      <p:sp>
        <p:nvSpPr>
          <p:cNvPr id="39" name="TextBox 38"/>
          <p:cNvSpPr txBox="1"/>
          <p:nvPr/>
        </p:nvSpPr>
        <p:spPr>
          <a:xfrm>
            <a:off x="3635199" y="5437417"/>
            <a:ext cx="522900" cy="369332"/>
          </a:xfrm>
          <a:prstGeom prst="rect">
            <a:avLst/>
          </a:prstGeom>
          <a:noFill/>
        </p:spPr>
        <p:txBody>
          <a:bodyPr wrap="none" rtlCol="0">
            <a:spAutoFit/>
          </a:bodyPr>
          <a:lstStyle/>
          <a:p>
            <a:r>
              <a:rPr lang="en-IN" dirty="0" smtClean="0"/>
              <a:t>F=0</a:t>
            </a:r>
            <a:endParaRPr lang="en-US" dirty="0"/>
          </a:p>
        </p:txBody>
      </p:sp>
      <p:sp>
        <p:nvSpPr>
          <p:cNvPr id="40" name="TextBox 39"/>
          <p:cNvSpPr txBox="1"/>
          <p:nvPr/>
        </p:nvSpPr>
        <p:spPr>
          <a:xfrm>
            <a:off x="1981746" y="5363019"/>
            <a:ext cx="522900" cy="369332"/>
          </a:xfrm>
          <a:prstGeom prst="rect">
            <a:avLst/>
          </a:prstGeom>
          <a:noFill/>
        </p:spPr>
        <p:txBody>
          <a:bodyPr wrap="none" rtlCol="0">
            <a:spAutoFit/>
          </a:bodyPr>
          <a:lstStyle/>
          <a:p>
            <a:r>
              <a:rPr lang="en-IN" dirty="0" smtClean="0"/>
              <a:t>F=0</a:t>
            </a:r>
            <a:endParaRPr lang="en-US" dirty="0"/>
          </a:p>
        </p:txBody>
      </p:sp>
      <p:sp>
        <p:nvSpPr>
          <p:cNvPr id="41" name="TextBox 40"/>
          <p:cNvSpPr txBox="1"/>
          <p:nvPr/>
        </p:nvSpPr>
        <p:spPr>
          <a:xfrm>
            <a:off x="484094" y="497541"/>
            <a:ext cx="1948610" cy="1200329"/>
          </a:xfrm>
          <a:prstGeom prst="rect">
            <a:avLst/>
          </a:prstGeom>
          <a:noFill/>
        </p:spPr>
        <p:txBody>
          <a:bodyPr wrap="none" rtlCol="0">
            <a:spAutoFit/>
          </a:bodyPr>
          <a:lstStyle/>
          <a:p>
            <a:r>
              <a:rPr lang="en-IN" dirty="0" smtClean="0"/>
              <a:t>Assume 2 </a:t>
            </a:r>
            <a:r>
              <a:rPr lang="en-IN" dirty="0" err="1" smtClean="0"/>
              <a:t>alu</a:t>
            </a:r>
            <a:endParaRPr lang="en-IN" dirty="0" smtClean="0"/>
          </a:p>
          <a:p>
            <a:r>
              <a:rPr lang="en-IN" dirty="0" smtClean="0"/>
              <a:t>Instruction 5 and 4</a:t>
            </a:r>
          </a:p>
          <a:p>
            <a:r>
              <a:rPr lang="en-IN" dirty="0" smtClean="0"/>
              <a:t>Has a larger delay</a:t>
            </a:r>
          </a:p>
          <a:p>
            <a:r>
              <a:rPr lang="en-IN" dirty="0" smtClean="0"/>
              <a:t>same</a:t>
            </a:r>
          </a:p>
        </p:txBody>
      </p:sp>
      <p:sp>
        <p:nvSpPr>
          <p:cNvPr id="45" name="TextBox 44"/>
          <p:cNvSpPr txBox="1"/>
          <p:nvPr/>
        </p:nvSpPr>
        <p:spPr>
          <a:xfrm>
            <a:off x="5032087" y="3146524"/>
            <a:ext cx="301686" cy="369332"/>
          </a:xfrm>
          <a:prstGeom prst="rect">
            <a:avLst/>
          </a:prstGeom>
          <a:noFill/>
        </p:spPr>
        <p:txBody>
          <a:bodyPr wrap="none" rtlCol="0">
            <a:spAutoFit/>
          </a:bodyPr>
          <a:lstStyle/>
          <a:p>
            <a:r>
              <a:rPr lang="en-IN" dirty="0" smtClean="0"/>
              <a:t>2</a:t>
            </a:r>
            <a:endParaRPr lang="en-US" dirty="0"/>
          </a:p>
        </p:txBody>
      </p:sp>
      <p:sp>
        <p:nvSpPr>
          <p:cNvPr id="47" name="TextBox 46"/>
          <p:cNvSpPr txBox="1"/>
          <p:nvPr/>
        </p:nvSpPr>
        <p:spPr>
          <a:xfrm>
            <a:off x="2731588" y="4159593"/>
            <a:ext cx="301686" cy="369332"/>
          </a:xfrm>
          <a:prstGeom prst="rect">
            <a:avLst/>
          </a:prstGeom>
          <a:noFill/>
        </p:spPr>
        <p:txBody>
          <a:bodyPr wrap="none" rtlCol="0">
            <a:spAutoFit/>
          </a:bodyPr>
          <a:lstStyle/>
          <a:p>
            <a:r>
              <a:rPr lang="en-IN" dirty="0" smtClean="0"/>
              <a:t>2</a:t>
            </a:r>
            <a:endParaRPr lang="en-US" dirty="0"/>
          </a:p>
        </p:txBody>
      </p:sp>
      <p:sp>
        <p:nvSpPr>
          <p:cNvPr id="54" name="TextBox 53"/>
          <p:cNvSpPr txBox="1"/>
          <p:nvPr/>
        </p:nvSpPr>
        <p:spPr>
          <a:xfrm>
            <a:off x="3745806" y="4133841"/>
            <a:ext cx="301686" cy="369332"/>
          </a:xfrm>
          <a:prstGeom prst="rect">
            <a:avLst/>
          </a:prstGeom>
          <a:noFill/>
        </p:spPr>
        <p:txBody>
          <a:bodyPr wrap="none" rtlCol="0">
            <a:spAutoFit/>
          </a:bodyPr>
          <a:lstStyle/>
          <a:p>
            <a:r>
              <a:rPr lang="en-IN" dirty="0" smtClean="0"/>
              <a:t>2</a:t>
            </a:r>
            <a:endParaRPr lang="en-US" dirty="0"/>
          </a:p>
        </p:txBody>
      </p:sp>
      <p:sp>
        <p:nvSpPr>
          <p:cNvPr id="57" name="TextBox 56"/>
          <p:cNvSpPr txBox="1"/>
          <p:nvPr/>
        </p:nvSpPr>
        <p:spPr>
          <a:xfrm>
            <a:off x="7639975" y="4357423"/>
            <a:ext cx="1047851" cy="369332"/>
          </a:xfrm>
          <a:prstGeom prst="rect">
            <a:avLst/>
          </a:prstGeom>
          <a:noFill/>
        </p:spPr>
        <p:txBody>
          <a:bodyPr wrap="none" rtlCol="0">
            <a:spAutoFit/>
          </a:bodyPr>
          <a:lstStyle/>
          <a:p>
            <a:r>
              <a:rPr lang="en-IN" dirty="0" smtClean="0"/>
              <a:t>Ready: 3,</a:t>
            </a:r>
            <a:endParaRPr lang="en-US" dirty="0"/>
          </a:p>
        </p:txBody>
      </p:sp>
      <p:sp>
        <p:nvSpPr>
          <p:cNvPr id="42" name="TextBox 41"/>
          <p:cNvSpPr txBox="1"/>
          <p:nvPr/>
        </p:nvSpPr>
        <p:spPr>
          <a:xfrm>
            <a:off x="7749379" y="5024370"/>
            <a:ext cx="1075807" cy="646331"/>
          </a:xfrm>
          <a:prstGeom prst="rect">
            <a:avLst/>
          </a:prstGeom>
          <a:noFill/>
        </p:spPr>
        <p:txBody>
          <a:bodyPr wrap="none" rtlCol="0">
            <a:spAutoFit/>
          </a:bodyPr>
          <a:lstStyle/>
          <a:p>
            <a:r>
              <a:rPr lang="en-IN" dirty="0" smtClean="0"/>
              <a:t>ALU</a:t>
            </a:r>
            <a:r>
              <a:rPr lang="en-US" dirty="0" smtClean="0"/>
              <a:t> a:4,1</a:t>
            </a:r>
          </a:p>
          <a:p>
            <a:r>
              <a:rPr lang="en-IN" dirty="0" err="1" smtClean="0"/>
              <a:t>AlU</a:t>
            </a:r>
            <a:r>
              <a:rPr lang="en-IN" dirty="0" smtClean="0"/>
              <a:t> b:5,2</a:t>
            </a:r>
          </a:p>
        </p:txBody>
      </p:sp>
    </p:spTree>
    <p:extLst>
      <p:ext uri="{BB962C8B-B14F-4D97-AF65-F5344CB8AC3E}">
        <p14:creationId xmlns:p14="http://schemas.microsoft.com/office/powerpoint/2010/main" val="42576165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9271" y="3546660"/>
            <a:ext cx="685800" cy="443753"/>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US" dirty="0"/>
          </a:p>
        </p:txBody>
      </p:sp>
      <p:sp>
        <p:nvSpPr>
          <p:cNvPr id="5" name="Oval 4"/>
          <p:cNvSpPr/>
          <p:nvPr/>
        </p:nvSpPr>
        <p:spPr>
          <a:xfrm>
            <a:off x="516409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US" dirty="0"/>
          </a:p>
        </p:txBody>
      </p:sp>
      <p:sp>
        <p:nvSpPr>
          <p:cNvPr id="6" name="Oval 5"/>
          <p:cNvSpPr/>
          <p:nvPr/>
        </p:nvSpPr>
        <p:spPr>
          <a:xfrm>
            <a:off x="2896432" y="3514167"/>
            <a:ext cx="710191"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US" dirty="0"/>
          </a:p>
        </p:txBody>
      </p:sp>
      <p:sp>
        <p:nvSpPr>
          <p:cNvPr id="7" name="Oval 6"/>
          <p:cNvSpPr/>
          <p:nvPr/>
        </p:nvSpPr>
        <p:spPr>
          <a:xfrm>
            <a:off x="3151095" y="634252"/>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8" name="Oval 7"/>
          <p:cNvSpPr/>
          <p:nvPr/>
        </p:nvSpPr>
        <p:spPr>
          <a:xfrm>
            <a:off x="3151095" y="2492187"/>
            <a:ext cx="685800" cy="4437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9" name="Oval 8"/>
          <p:cNvSpPr/>
          <p:nvPr/>
        </p:nvSpPr>
        <p:spPr>
          <a:xfrm>
            <a:off x="4935071" y="634252"/>
            <a:ext cx="685800" cy="43287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Oval 9"/>
          <p:cNvSpPr/>
          <p:nvPr/>
        </p:nvSpPr>
        <p:spPr>
          <a:xfrm>
            <a:off x="4935071" y="2492187"/>
            <a:ext cx="685800" cy="44375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cxnSp>
        <p:nvCxnSpPr>
          <p:cNvPr id="14" name="Straight Arrow Connector 13"/>
          <p:cNvCxnSpPr>
            <a:stCxn id="7" idx="4"/>
            <a:endCxn id="8" idx="0"/>
          </p:cNvCxnSpPr>
          <p:nvPr/>
        </p:nvCxnSpPr>
        <p:spPr>
          <a:xfrm>
            <a:off x="3493995" y="1078005"/>
            <a:ext cx="0" cy="141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4" idx="1"/>
          </p:cNvCxnSpPr>
          <p:nvPr/>
        </p:nvCxnSpPr>
        <p:spPr>
          <a:xfrm>
            <a:off x="3736462" y="2870954"/>
            <a:ext cx="613242" cy="74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 idx="7"/>
          </p:cNvCxnSpPr>
          <p:nvPr/>
        </p:nvCxnSpPr>
        <p:spPr>
          <a:xfrm flipH="1">
            <a:off x="4834638" y="2935940"/>
            <a:ext cx="443333" cy="67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4349704" y="3925427"/>
            <a:ext cx="0" cy="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5" idx="0"/>
          </p:cNvCxnSpPr>
          <p:nvPr/>
        </p:nvCxnSpPr>
        <p:spPr>
          <a:xfrm>
            <a:off x="4834638" y="3925427"/>
            <a:ext cx="672353" cy="6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9759" y="735892"/>
            <a:ext cx="559769" cy="369332"/>
          </a:xfrm>
          <a:prstGeom prst="rect">
            <a:avLst/>
          </a:prstGeom>
          <a:noFill/>
        </p:spPr>
        <p:txBody>
          <a:bodyPr wrap="none" rtlCol="0">
            <a:spAutoFit/>
          </a:bodyPr>
          <a:lstStyle/>
          <a:p>
            <a:r>
              <a:rPr lang="en-IN" dirty="0" smtClean="0"/>
              <a:t>D=0</a:t>
            </a:r>
            <a:endParaRPr lang="en-US" dirty="0"/>
          </a:p>
        </p:txBody>
      </p:sp>
      <p:sp>
        <p:nvSpPr>
          <p:cNvPr id="31" name="TextBox 30"/>
          <p:cNvSpPr txBox="1"/>
          <p:nvPr/>
        </p:nvSpPr>
        <p:spPr>
          <a:xfrm>
            <a:off x="2615716" y="735892"/>
            <a:ext cx="559769" cy="369332"/>
          </a:xfrm>
          <a:prstGeom prst="rect">
            <a:avLst/>
          </a:prstGeom>
          <a:noFill/>
        </p:spPr>
        <p:txBody>
          <a:bodyPr wrap="none" rtlCol="0">
            <a:spAutoFit/>
          </a:bodyPr>
          <a:lstStyle/>
          <a:p>
            <a:r>
              <a:rPr lang="en-IN" dirty="0" smtClean="0"/>
              <a:t>D=3</a:t>
            </a:r>
            <a:endParaRPr lang="en-US" dirty="0"/>
          </a:p>
        </p:txBody>
      </p:sp>
      <p:sp>
        <p:nvSpPr>
          <p:cNvPr id="32" name="TextBox 31"/>
          <p:cNvSpPr txBox="1"/>
          <p:nvPr/>
        </p:nvSpPr>
        <p:spPr>
          <a:xfrm>
            <a:off x="5659760" y="5033913"/>
            <a:ext cx="559769" cy="369332"/>
          </a:xfrm>
          <a:prstGeom prst="rect">
            <a:avLst/>
          </a:prstGeom>
          <a:noFill/>
        </p:spPr>
        <p:txBody>
          <a:bodyPr wrap="none" rtlCol="0">
            <a:spAutoFit/>
          </a:bodyPr>
          <a:lstStyle/>
          <a:p>
            <a:r>
              <a:rPr lang="en-IN" dirty="0" smtClean="0"/>
              <a:t>D=0</a:t>
            </a:r>
            <a:endParaRPr lang="en-US" dirty="0"/>
          </a:p>
        </p:txBody>
      </p:sp>
      <p:sp>
        <p:nvSpPr>
          <p:cNvPr id="33" name="TextBox 32"/>
          <p:cNvSpPr txBox="1"/>
          <p:nvPr/>
        </p:nvSpPr>
        <p:spPr>
          <a:xfrm>
            <a:off x="1958324" y="5044887"/>
            <a:ext cx="559769" cy="369332"/>
          </a:xfrm>
          <a:prstGeom prst="rect">
            <a:avLst/>
          </a:prstGeom>
          <a:noFill/>
        </p:spPr>
        <p:txBody>
          <a:bodyPr wrap="none" rtlCol="0">
            <a:spAutoFit/>
          </a:bodyPr>
          <a:lstStyle/>
          <a:p>
            <a:r>
              <a:rPr lang="en-IN" dirty="0" smtClean="0"/>
              <a:t>D=0</a:t>
            </a:r>
            <a:endParaRPr lang="en-US" dirty="0"/>
          </a:p>
        </p:txBody>
      </p:sp>
      <p:sp>
        <p:nvSpPr>
          <p:cNvPr id="43" name="Oval 42"/>
          <p:cNvSpPr/>
          <p:nvPr/>
        </p:nvSpPr>
        <p:spPr>
          <a:xfrm>
            <a:off x="1978915" y="4590160"/>
            <a:ext cx="685800" cy="443753"/>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US" dirty="0"/>
          </a:p>
        </p:txBody>
      </p:sp>
      <p:sp>
        <p:nvSpPr>
          <p:cNvPr id="44" name="Oval 43"/>
          <p:cNvSpPr/>
          <p:nvPr/>
        </p:nvSpPr>
        <p:spPr>
          <a:xfrm>
            <a:off x="3424881" y="4601134"/>
            <a:ext cx="685800" cy="443753"/>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US" dirty="0"/>
          </a:p>
        </p:txBody>
      </p:sp>
      <p:cxnSp>
        <p:nvCxnSpPr>
          <p:cNvPr id="46" name="Straight Arrow Connector 45"/>
          <p:cNvCxnSpPr>
            <a:stCxn id="6" idx="3"/>
            <a:endCxn id="43" idx="0"/>
          </p:cNvCxnSpPr>
          <p:nvPr/>
        </p:nvCxnSpPr>
        <p:spPr>
          <a:xfrm flipH="1">
            <a:off x="2321815" y="3892934"/>
            <a:ext cx="678622" cy="6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5"/>
            <a:endCxn id="44" idx="0"/>
          </p:cNvCxnSpPr>
          <p:nvPr/>
        </p:nvCxnSpPr>
        <p:spPr>
          <a:xfrm>
            <a:off x="3502618" y="3892934"/>
            <a:ext cx="265163" cy="70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5715" y="2481213"/>
            <a:ext cx="559769" cy="369332"/>
          </a:xfrm>
          <a:prstGeom prst="rect">
            <a:avLst/>
          </a:prstGeom>
          <a:noFill/>
        </p:spPr>
        <p:txBody>
          <a:bodyPr wrap="none" rtlCol="0">
            <a:spAutoFit/>
          </a:bodyPr>
          <a:lstStyle/>
          <a:p>
            <a:r>
              <a:rPr lang="en-IN" dirty="0" smtClean="0"/>
              <a:t>D=2</a:t>
            </a:r>
            <a:endParaRPr lang="en-US" dirty="0"/>
          </a:p>
        </p:txBody>
      </p:sp>
      <p:sp>
        <p:nvSpPr>
          <p:cNvPr id="50" name="TextBox 49"/>
          <p:cNvSpPr txBox="1"/>
          <p:nvPr/>
        </p:nvSpPr>
        <p:spPr>
          <a:xfrm>
            <a:off x="5721304" y="2529397"/>
            <a:ext cx="559769" cy="369332"/>
          </a:xfrm>
          <a:prstGeom prst="rect">
            <a:avLst/>
          </a:prstGeom>
          <a:noFill/>
        </p:spPr>
        <p:txBody>
          <a:bodyPr wrap="none" rtlCol="0">
            <a:spAutoFit/>
          </a:bodyPr>
          <a:lstStyle/>
          <a:p>
            <a:r>
              <a:rPr lang="en-IN" dirty="0" smtClean="0"/>
              <a:t>D=2</a:t>
            </a:r>
            <a:endParaRPr lang="en-US" dirty="0"/>
          </a:p>
        </p:txBody>
      </p:sp>
      <p:sp>
        <p:nvSpPr>
          <p:cNvPr id="51" name="TextBox 50"/>
          <p:cNvSpPr txBox="1"/>
          <p:nvPr/>
        </p:nvSpPr>
        <p:spPr>
          <a:xfrm>
            <a:off x="4992352" y="3583870"/>
            <a:ext cx="559769" cy="369332"/>
          </a:xfrm>
          <a:prstGeom prst="rect">
            <a:avLst/>
          </a:prstGeom>
          <a:noFill/>
        </p:spPr>
        <p:txBody>
          <a:bodyPr wrap="none" rtlCol="0">
            <a:spAutoFit/>
          </a:bodyPr>
          <a:lstStyle/>
          <a:p>
            <a:r>
              <a:rPr lang="en-IN" dirty="0" smtClean="0"/>
              <a:t>D=1</a:t>
            </a:r>
            <a:endParaRPr lang="en-US" dirty="0"/>
          </a:p>
        </p:txBody>
      </p:sp>
      <p:sp>
        <p:nvSpPr>
          <p:cNvPr id="52" name="TextBox 51"/>
          <p:cNvSpPr txBox="1"/>
          <p:nvPr/>
        </p:nvSpPr>
        <p:spPr>
          <a:xfrm>
            <a:off x="2347606" y="3399204"/>
            <a:ext cx="559769" cy="369332"/>
          </a:xfrm>
          <a:prstGeom prst="rect">
            <a:avLst/>
          </a:prstGeom>
          <a:noFill/>
        </p:spPr>
        <p:txBody>
          <a:bodyPr wrap="none" rtlCol="0">
            <a:spAutoFit/>
          </a:bodyPr>
          <a:lstStyle/>
          <a:p>
            <a:r>
              <a:rPr lang="en-IN" dirty="0" smtClean="0"/>
              <a:t>D=2</a:t>
            </a:r>
            <a:endParaRPr lang="en-US" dirty="0"/>
          </a:p>
        </p:txBody>
      </p:sp>
      <p:sp>
        <p:nvSpPr>
          <p:cNvPr id="53" name="TextBox 52"/>
          <p:cNvSpPr txBox="1"/>
          <p:nvPr/>
        </p:nvSpPr>
        <p:spPr>
          <a:xfrm>
            <a:off x="3610502" y="5142848"/>
            <a:ext cx="785708" cy="369332"/>
          </a:xfrm>
          <a:prstGeom prst="rect">
            <a:avLst/>
          </a:prstGeom>
          <a:noFill/>
        </p:spPr>
        <p:txBody>
          <a:bodyPr wrap="square" rtlCol="0">
            <a:spAutoFit/>
          </a:bodyPr>
          <a:lstStyle/>
          <a:p>
            <a:r>
              <a:rPr lang="en-IN" dirty="0" smtClean="0"/>
              <a:t>D=0</a:t>
            </a:r>
            <a:endParaRPr lang="en-US" dirty="0"/>
          </a:p>
        </p:txBody>
      </p:sp>
      <p:sp>
        <p:nvSpPr>
          <p:cNvPr id="27" name="TextBox 26"/>
          <p:cNvSpPr txBox="1"/>
          <p:nvPr/>
        </p:nvSpPr>
        <p:spPr>
          <a:xfrm>
            <a:off x="2618526" y="994979"/>
            <a:ext cx="522900" cy="369332"/>
          </a:xfrm>
          <a:prstGeom prst="rect">
            <a:avLst/>
          </a:prstGeom>
          <a:noFill/>
        </p:spPr>
        <p:txBody>
          <a:bodyPr wrap="none" rtlCol="0">
            <a:spAutoFit/>
          </a:bodyPr>
          <a:lstStyle/>
          <a:p>
            <a:r>
              <a:rPr lang="en-IN" dirty="0" smtClean="0"/>
              <a:t>F=1</a:t>
            </a:r>
            <a:endParaRPr lang="en-US" dirty="0"/>
          </a:p>
        </p:txBody>
      </p:sp>
      <p:sp>
        <p:nvSpPr>
          <p:cNvPr id="30" name="TextBox 29"/>
          <p:cNvSpPr txBox="1"/>
          <p:nvPr/>
        </p:nvSpPr>
        <p:spPr>
          <a:xfrm>
            <a:off x="5696628" y="994979"/>
            <a:ext cx="522900" cy="369332"/>
          </a:xfrm>
          <a:prstGeom prst="rect">
            <a:avLst/>
          </a:prstGeom>
          <a:noFill/>
        </p:spPr>
        <p:txBody>
          <a:bodyPr wrap="none" rtlCol="0">
            <a:spAutoFit/>
          </a:bodyPr>
          <a:lstStyle/>
          <a:p>
            <a:r>
              <a:rPr lang="en-IN" dirty="0" smtClean="0"/>
              <a:t>F=0</a:t>
            </a:r>
            <a:endParaRPr lang="en-US" dirty="0"/>
          </a:p>
        </p:txBody>
      </p:sp>
      <p:sp>
        <p:nvSpPr>
          <p:cNvPr id="34" name="TextBox 33"/>
          <p:cNvSpPr txBox="1"/>
          <p:nvPr/>
        </p:nvSpPr>
        <p:spPr>
          <a:xfrm>
            <a:off x="2638286" y="2719795"/>
            <a:ext cx="522900" cy="369332"/>
          </a:xfrm>
          <a:prstGeom prst="rect">
            <a:avLst/>
          </a:prstGeom>
          <a:noFill/>
        </p:spPr>
        <p:txBody>
          <a:bodyPr wrap="none" rtlCol="0">
            <a:spAutoFit/>
          </a:bodyPr>
          <a:lstStyle/>
          <a:p>
            <a:r>
              <a:rPr lang="en-IN" dirty="0" smtClean="0"/>
              <a:t>F=1</a:t>
            </a:r>
            <a:endParaRPr lang="en-US" dirty="0"/>
          </a:p>
        </p:txBody>
      </p:sp>
      <p:sp>
        <p:nvSpPr>
          <p:cNvPr id="35" name="TextBox 34"/>
          <p:cNvSpPr txBox="1"/>
          <p:nvPr/>
        </p:nvSpPr>
        <p:spPr>
          <a:xfrm>
            <a:off x="5692289" y="2775490"/>
            <a:ext cx="617797" cy="369332"/>
          </a:xfrm>
          <a:prstGeom prst="rect">
            <a:avLst/>
          </a:prstGeom>
          <a:noFill/>
        </p:spPr>
        <p:txBody>
          <a:bodyPr wrap="square" rtlCol="0">
            <a:spAutoFit/>
          </a:bodyPr>
          <a:lstStyle/>
          <a:p>
            <a:r>
              <a:rPr lang="en-IN" dirty="0" smtClean="0"/>
              <a:t>F=1</a:t>
            </a:r>
            <a:endParaRPr lang="en-US" dirty="0"/>
          </a:p>
        </p:txBody>
      </p:sp>
      <p:sp>
        <p:nvSpPr>
          <p:cNvPr id="36" name="TextBox 35"/>
          <p:cNvSpPr txBox="1"/>
          <p:nvPr/>
        </p:nvSpPr>
        <p:spPr>
          <a:xfrm>
            <a:off x="2382362" y="3605344"/>
            <a:ext cx="522900" cy="369332"/>
          </a:xfrm>
          <a:prstGeom prst="rect">
            <a:avLst/>
          </a:prstGeom>
          <a:noFill/>
        </p:spPr>
        <p:txBody>
          <a:bodyPr wrap="none" rtlCol="0">
            <a:spAutoFit/>
          </a:bodyPr>
          <a:lstStyle/>
          <a:p>
            <a:r>
              <a:rPr lang="en-IN" dirty="0" smtClean="0"/>
              <a:t>F=2</a:t>
            </a:r>
            <a:endParaRPr lang="en-US" dirty="0"/>
          </a:p>
        </p:txBody>
      </p:sp>
      <p:sp>
        <p:nvSpPr>
          <p:cNvPr id="37" name="TextBox 36"/>
          <p:cNvSpPr txBox="1"/>
          <p:nvPr/>
        </p:nvSpPr>
        <p:spPr>
          <a:xfrm>
            <a:off x="5003074" y="3868852"/>
            <a:ext cx="617797" cy="369332"/>
          </a:xfrm>
          <a:prstGeom prst="rect">
            <a:avLst/>
          </a:prstGeom>
          <a:noFill/>
        </p:spPr>
        <p:txBody>
          <a:bodyPr wrap="square" rtlCol="0">
            <a:spAutoFit/>
          </a:bodyPr>
          <a:lstStyle/>
          <a:p>
            <a:r>
              <a:rPr lang="en-IN" dirty="0" smtClean="0"/>
              <a:t>F=1</a:t>
            </a:r>
            <a:endParaRPr lang="en-US" dirty="0"/>
          </a:p>
        </p:txBody>
      </p:sp>
      <p:sp>
        <p:nvSpPr>
          <p:cNvPr id="38" name="TextBox 37"/>
          <p:cNvSpPr txBox="1"/>
          <p:nvPr/>
        </p:nvSpPr>
        <p:spPr>
          <a:xfrm>
            <a:off x="5692289" y="5403245"/>
            <a:ext cx="522900" cy="369332"/>
          </a:xfrm>
          <a:prstGeom prst="rect">
            <a:avLst/>
          </a:prstGeom>
          <a:noFill/>
        </p:spPr>
        <p:txBody>
          <a:bodyPr wrap="none" rtlCol="0">
            <a:spAutoFit/>
          </a:bodyPr>
          <a:lstStyle/>
          <a:p>
            <a:r>
              <a:rPr lang="en-IN" dirty="0" smtClean="0"/>
              <a:t>F=0</a:t>
            </a:r>
            <a:endParaRPr lang="en-US" dirty="0"/>
          </a:p>
        </p:txBody>
      </p:sp>
      <p:sp>
        <p:nvSpPr>
          <p:cNvPr id="39" name="TextBox 38"/>
          <p:cNvSpPr txBox="1"/>
          <p:nvPr/>
        </p:nvSpPr>
        <p:spPr>
          <a:xfrm>
            <a:off x="3635199" y="5437417"/>
            <a:ext cx="522900" cy="369332"/>
          </a:xfrm>
          <a:prstGeom prst="rect">
            <a:avLst/>
          </a:prstGeom>
          <a:noFill/>
        </p:spPr>
        <p:txBody>
          <a:bodyPr wrap="none" rtlCol="0">
            <a:spAutoFit/>
          </a:bodyPr>
          <a:lstStyle/>
          <a:p>
            <a:r>
              <a:rPr lang="en-IN" dirty="0" smtClean="0"/>
              <a:t>F=0</a:t>
            </a:r>
            <a:endParaRPr lang="en-US" dirty="0"/>
          </a:p>
        </p:txBody>
      </p:sp>
      <p:sp>
        <p:nvSpPr>
          <p:cNvPr id="40" name="TextBox 39"/>
          <p:cNvSpPr txBox="1"/>
          <p:nvPr/>
        </p:nvSpPr>
        <p:spPr>
          <a:xfrm>
            <a:off x="1981746" y="5363019"/>
            <a:ext cx="522900" cy="369332"/>
          </a:xfrm>
          <a:prstGeom prst="rect">
            <a:avLst/>
          </a:prstGeom>
          <a:noFill/>
        </p:spPr>
        <p:txBody>
          <a:bodyPr wrap="none" rtlCol="0">
            <a:spAutoFit/>
          </a:bodyPr>
          <a:lstStyle/>
          <a:p>
            <a:r>
              <a:rPr lang="en-IN" dirty="0" smtClean="0"/>
              <a:t>F=0</a:t>
            </a:r>
            <a:endParaRPr lang="en-US" dirty="0"/>
          </a:p>
        </p:txBody>
      </p:sp>
      <p:sp>
        <p:nvSpPr>
          <p:cNvPr id="41" name="TextBox 40"/>
          <p:cNvSpPr txBox="1"/>
          <p:nvPr/>
        </p:nvSpPr>
        <p:spPr>
          <a:xfrm>
            <a:off x="484094" y="497541"/>
            <a:ext cx="1948610" cy="1200329"/>
          </a:xfrm>
          <a:prstGeom prst="rect">
            <a:avLst/>
          </a:prstGeom>
          <a:noFill/>
        </p:spPr>
        <p:txBody>
          <a:bodyPr wrap="none" rtlCol="0">
            <a:spAutoFit/>
          </a:bodyPr>
          <a:lstStyle/>
          <a:p>
            <a:r>
              <a:rPr lang="en-IN" dirty="0" smtClean="0"/>
              <a:t>Assume 2 </a:t>
            </a:r>
            <a:r>
              <a:rPr lang="en-IN" dirty="0" err="1" smtClean="0"/>
              <a:t>alu</a:t>
            </a:r>
            <a:endParaRPr lang="en-IN" dirty="0" smtClean="0"/>
          </a:p>
          <a:p>
            <a:r>
              <a:rPr lang="en-IN" dirty="0" smtClean="0"/>
              <a:t>Instruction 5 and 4</a:t>
            </a:r>
          </a:p>
          <a:p>
            <a:r>
              <a:rPr lang="en-IN" dirty="0" smtClean="0"/>
              <a:t>Has a larger delay</a:t>
            </a:r>
          </a:p>
          <a:p>
            <a:r>
              <a:rPr lang="en-IN" dirty="0" smtClean="0"/>
              <a:t>same</a:t>
            </a:r>
          </a:p>
        </p:txBody>
      </p:sp>
      <p:sp>
        <p:nvSpPr>
          <p:cNvPr id="45" name="TextBox 44"/>
          <p:cNvSpPr txBox="1"/>
          <p:nvPr/>
        </p:nvSpPr>
        <p:spPr>
          <a:xfrm>
            <a:off x="5032087" y="3146524"/>
            <a:ext cx="301686" cy="369332"/>
          </a:xfrm>
          <a:prstGeom prst="rect">
            <a:avLst/>
          </a:prstGeom>
          <a:noFill/>
        </p:spPr>
        <p:txBody>
          <a:bodyPr wrap="none" rtlCol="0">
            <a:spAutoFit/>
          </a:bodyPr>
          <a:lstStyle/>
          <a:p>
            <a:r>
              <a:rPr lang="en-IN" dirty="0" smtClean="0"/>
              <a:t>2</a:t>
            </a:r>
            <a:endParaRPr lang="en-US" dirty="0"/>
          </a:p>
        </p:txBody>
      </p:sp>
      <p:sp>
        <p:nvSpPr>
          <p:cNvPr id="47" name="TextBox 46"/>
          <p:cNvSpPr txBox="1"/>
          <p:nvPr/>
        </p:nvSpPr>
        <p:spPr>
          <a:xfrm>
            <a:off x="2731588" y="4159593"/>
            <a:ext cx="301686" cy="369332"/>
          </a:xfrm>
          <a:prstGeom prst="rect">
            <a:avLst/>
          </a:prstGeom>
          <a:noFill/>
        </p:spPr>
        <p:txBody>
          <a:bodyPr wrap="none" rtlCol="0">
            <a:spAutoFit/>
          </a:bodyPr>
          <a:lstStyle/>
          <a:p>
            <a:r>
              <a:rPr lang="en-IN" dirty="0" smtClean="0"/>
              <a:t>2</a:t>
            </a:r>
            <a:endParaRPr lang="en-US" dirty="0"/>
          </a:p>
        </p:txBody>
      </p:sp>
      <p:sp>
        <p:nvSpPr>
          <p:cNvPr id="54" name="TextBox 53"/>
          <p:cNvSpPr txBox="1"/>
          <p:nvPr/>
        </p:nvSpPr>
        <p:spPr>
          <a:xfrm>
            <a:off x="3745806" y="4133841"/>
            <a:ext cx="301686" cy="369332"/>
          </a:xfrm>
          <a:prstGeom prst="rect">
            <a:avLst/>
          </a:prstGeom>
          <a:noFill/>
        </p:spPr>
        <p:txBody>
          <a:bodyPr wrap="none" rtlCol="0">
            <a:spAutoFit/>
          </a:bodyPr>
          <a:lstStyle/>
          <a:p>
            <a:r>
              <a:rPr lang="en-IN" dirty="0" smtClean="0"/>
              <a:t>2</a:t>
            </a:r>
            <a:endParaRPr lang="en-US" dirty="0"/>
          </a:p>
        </p:txBody>
      </p:sp>
      <p:sp>
        <p:nvSpPr>
          <p:cNvPr id="57" name="TextBox 56"/>
          <p:cNvSpPr txBox="1"/>
          <p:nvPr/>
        </p:nvSpPr>
        <p:spPr>
          <a:xfrm>
            <a:off x="7639975" y="4357423"/>
            <a:ext cx="1286699" cy="369332"/>
          </a:xfrm>
          <a:prstGeom prst="rect">
            <a:avLst/>
          </a:prstGeom>
          <a:noFill/>
        </p:spPr>
        <p:txBody>
          <a:bodyPr wrap="none" rtlCol="0">
            <a:spAutoFit/>
          </a:bodyPr>
          <a:lstStyle/>
          <a:p>
            <a:r>
              <a:rPr lang="en-IN" dirty="0" smtClean="0"/>
              <a:t>Ready:6,7,8</a:t>
            </a:r>
            <a:endParaRPr lang="en-US" dirty="0"/>
          </a:p>
        </p:txBody>
      </p:sp>
      <p:sp>
        <p:nvSpPr>
          <p:cNvPr id="42" name="TextBox 41"/>
          <p:cNvSpPr txBox="1"/>
          <p:nvPr/>
        </p:nvSpPr>
        <p:spPr>
          <a:xfrm>
            <a:off x="7749379" y="5024370"/>
            <a:ext cx="1565493" cy="646331"/>
          </a:xfrm>
          <a:prstGeom prst="rect">
            <a:avLst/>
          </a:prstGeom>
          <a:noFill/>
        </p:spPr>
        <p:txBody>
          <a:bodyPr wrap="none" rtlCol="0">
            <a:spAutoFit/>
          </a:bodyPr>
          <a:lstStyle/>
          <a:p>
            <a:r>
              <a:rPr lang="en-IN" dirty="0" smtClean="0"/>
              <a:t>ALU</a:t>
            </a:r>
            <a:r>
              <a:rPr lang="en-US" dirty="0" smtClean="0"/>
              <a:t> a:4,1,3</a:t>
            </a:r>
          </a:p>
          <a:p>
            <a:r>
              <a:rPr lang="en-IN" dirty="0" err="1" smtClean="0"/>
              <a:t>AlU</a:t>
            </a:r>
            <a:r>
              <a:rPr lang="en-IN" dirty="0" smtClean="0"/>
              <a:t> b:5,2,wait,</a:t>
            </a:r>
          </a:p>
        </p:txBody>
      </p:sp>
    </p:spTree>
    <p:extLst>
      <p:ext uri="{BB962C8B-B14F-4D97-AF65-F5344CB8AC3E}">
        <p14:creationId xmlns:p14="http://schemas.microsoft.com/office/powerpoint/2010/main" val="5083034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9271" y="3546660"/>
            <a:ext cx="685800" cy="4437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US" dirty="0"/>
          </a:p>
        </p:txBody>
      </p:sp>
      <p:sp>
        <p:nvSpPr>
          <p:cNvPr id="5" name="Oval 4"/>
          <p:cNvSpPr/>
          <p:nvPr/>
        </p:nvSpPr>
        <p:spPr>
          <a:xfrm>
            <a:off x="5164091" y="4601134"/>
            <a:ext cx="685800" cy="443753"/>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US" dirty="0"/>
          </a:p>
        </p:txBody>
      </p:sp>
      <p:sp>
        <p:nvSpPr>
          <p:cNvPr id="6" name="Oval 5"/>
          <p:cNvSpPr/>
          <p:nvPr/>
        </p:nvSpPr>
        <p:spPr>
          <a:xfrm>
            <a:off x="2896432" y="3514167"/>
            <a:ext cx="710191"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US" dirty="0"/>
          </a:p>
        </p:txBody>
      </p:sp>
      <p:sp>
        <p:nvSpPr>
          <p:cNvPr id="7" name="Oval 6"/>
          <p:cNvSpPr/>
          <p:nvPr/>
        </p:nvSpPr>
        <p:spPr>
          <a:xfrm>
            <a:off x="3151095" y="634252"/>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8" name="Oval 7"/>
          <p:cNvSpPr/>
          <p:nvPr/>
        </p:nvSpPr>
        <p:spPr>
          <a:xfrm>
            <a:off x="3151095" y="2492187"/>
            <a:ext cx="685800" cy="4437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9" name="Oval 8"/>
          <p:cNvSpPr/>
          <p:nvPr/>
        </p:nvSpPr>
        <p:spPr>
          <a:xfrm>
            <a:off x="4935071" y="634252"/>
            <a:ext cx="685800" cy="43287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Oval 9"/>
          <p:cNvSpPr/>
          <p:nvPr/>
        </p:nvSpPr>
        <p:spPr>
          <a:xfrm>
            <a:off x="4935071" y="2492187"/>
            <a:ext cx="685800" cy="44375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cxnSp>
        <p:nvCxnSpPr>
          <p:cNvPr id="14" name="Straight Arrow Connector 13"/>
          <p:cNvCxnSpPr>
            <a:stCxn id="7" idx="4"/>
            <a:endCxn id="8" idx="0"/>
          </p:cNvCxnSpPr>
          <p:nvPr/>
        </p:nvCxnSpPr>
        <p:spPr>
          <a:xfrm>
            <a:off x="3493995" y="1078005"/>
            <a:ext cx="0" cy="141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4" idx="1"/>
          </p:cNvCxnSpPr>
          <p:nvPr/>
        </p:nvCxnSpPr>
        <p:spPr>
          <a:xfrm>
            <a:off x="3736462" y="2870954"/>
            <a:ext cx="613242" cy="74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 idx="7"/>
          </p:cNvCxnSpPr>
          <p:nvPr/>
        </p:nvCxnSpPr>
        <p:spPr>
          <a:xfrm flipH="1">
            <a:off x="4834638" y="2935940"/>
            <a:ext cx="443333" cy="67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4349704" y="3925427"/>
            <a:ext cx="0" cy="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5" idx="0"/>
          </p:cNvCxnSpPr>
          <p:nvPr/>
        </p:nvCxnSpPr>
        <p:spPr>
          <a:xfrm>
            <a:off x="4834638" y="3925427"/>
            <a:ext cx="672353" cy="6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9759" y="735892"/>
            <a:ext cx="559769" cy="369332"/>
          </a:xfrm>
          <a:prstGeom prst="rect">
            <a:avLst/>
          </a:prstGeom>
          <a:noFill/>
        </p:spPr>
        <p:txBody>
          <a:bodyPr wrap="none" rtlCol="0">
            <a:spAutoFit/>
          </a:bodyPr>
          <a:lstStyle/>
          <a:p>
            <a:r>
              <a:rPr lang="en-IN" dirty="0" smtClean="0"/>
              <a:t>D=0</a:t>
            </a:r>
            <a:endParaRPr lang="en-US" dirty="0"/>
          </a:p>
        </p:txBody>
      </p:sp>
      <p:sp>
        <p:nvSpPr>
          <p:cNvPr id="31" name="TextBox 30"/>
          <p:cNvSpPr txBox="1"/>
          <p:nvPr/>
        </p:nvSpPr>
        <p:spPr>
          <a:xfrm>
            <a:off x="2615716" y="735892"/>
            <a:ext cx="559769" cy="369332"/>
          </a:xfrm>
          <a:prstGeom prst="rect">
            <a:avLst/>
          </a:prstGeom>
          <a:noFill/>
        </p:spPr>
        <p:txBody>
          <a:bodyPr wrap="none" rtlCol="0">
            <a:spAutoFit/>
          </a:bodyPr>
          <a:lstStyle/>
          <a:p>
            <a:r>
              <a:rPr lang="en-IN" dirty="0" smtClean="0"/>
              <a:t>D=3</a:t>
            </a:r>
            <a:endParaRPr lang="en-US" dirty="0"/>
          </a:p>
        </p:txBody>
      </p:sp>
      <p:sp>
        <p:nvSpPr>
          <p:cNvPr id="32" name="TextBox 31"/>
          <p:cNvSpPr txBox="1"/>
          <p:nvPr/>
        </p:nvSpPr>
        <p:spPr>
          <a:xfrm>
            <a:off x="5659760" y="5033913"/>
            <a:ext cx="559769" cy="369332"/>
          </a:xfrm>
          <a:prstGeom prst="rect">
            <a:avLst/>
          </a:prstGeom>
          <a:noFill/>
        </p:spPr>
        <p:txBody>
          <a:bodyPr wrap="none" rtlCol="0">
            <a:spAutoFit/>
          </a:bodyPr>
          <a:lstStyle/>
          <a:p>
            <a:r>
              <a:rPr lang="en-IN" dirty="0" smtClean="0"/>
              <a:t>D=0</a:t>
            </a:r>
            <a:endParaRPr lang="en-US" dirty="0"/>
          </a:p>
        </p:txBody>
      </p:sp>
      <p:sp>
        <p:nvSpPr>
          <p:cNvPr id="33" name="TextBox 32"/>
          <p:cNvSpPr txBox="1"/>
          <p:nvPr/>
        </p:nvSpPr>
        <p:spPr>
          <a:xfrm>
            <a:off x="1958324" y="5044887"/>
            <a:ext cx="559769" cy="369332"/>
          </a:xfrm>
          <a:prstGeom prst="rect">
            <a:avLst/>
          </a:prstGeom>
          <a:noFill/>
        </p:spPr>
        <p:txBody>
          <a:bodyPr wrap="none" rtlCol="0">
            <a:spAutoFit/>
          </a:bodyPr>
          <a:lstStyle/>
          <a:p>
            <a:r>
              <a:rPr lang="en-IN" dirty="0" smtClean="0"/>
              <a:t>D=0</a:t>
            </a:r>
            <a:endParaRPr lang="en-US" dirty="0"/>
          </a:p>
        </p:txBody>
      </p:sp>
      <p:sp>
        <p:nvSpPr>
          <p:cNvPr id="43" name="Oval 42"/>
          <p:cNvSpPr/>
          <p:nvPr/>
        </p:nvSpPr>
        <p:spPr>
          <a:xfrm>
            <a:off x="1978915" y="4590160"/>
            <a:ext cx="685800" cy="4437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US" dirty="0"/>
          </a:p>
        </p:txBody>
      </p:sp>
      <p:sp>
        <p:nvSpPr>
          <p:cNvPr id="44" name="Oval 43"/>
          <p:cNvSpPr/>
          <p:nvPr/>
        </p:nvSpPr>
        <p:spPr>
          <a:xfrm>
            <a:off x="3424881" y="4601134"/>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US" dirty="0"/>
          </a:p>
        </p:txBody>
      </p:sp>
      <p:cxnSp>
        <p:nvCxnSpPr>
          <p:cNvPr id="46" name="Straight Arrow Connector 45"/>
          <p:cNvCxnSpPr>
            <a:stCxn id="6" idx="3"/>
            <a:endCxn id="43" idx="0"/>
          </p:cNvCxnSpPr>
          <p:nvPr/>
        </p:nvCxnSpPr>
        <p:spPr>
          <a:xfrm flipH="1">
            <a:off x="2321815" y="3892934"/>
            <a:ext cx="678622" cy="6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5"/>
            <a:endCxn id="44" idx="0"/>
          </p:cNvCxnSpPr>
          <p:nvPr/>
        </p:nvCxnSpPr>
        <p:spPr>
          <a:xfrm>
            <a:off x="3502618" y="3892934"/>
            <a:ext cx="265163" cy="70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5715" y="2481213"/>
            <a:ext cx="559769" cy="369332"/>
          </a:xfrm>
          <a:prstGeom prst="rect">
            <a:avLst/>
          </a:prstGeom>
          <a:noFill/>
        </p:spPr>
        <p:txBody>
          <a:bodyPr wrap="none" rtlCol="0">
            <a:spAutoFit/>
          </a:bodyPr>
          <a:lstStyle/>
          <a:p>
            <a:r>
              <a:rPr lang="en-IN" dirty="0" smtClean="0"/>
              <a:t>D=2</a:t>
            </a:r>
            <a:endParaRPr lang="en-US" dirty="0"/>
          </a:p>
        </p:txBody>
      </p:sp>
      <p:sp>
        <p:nvSpPr>
          <p:cNvPr id="50" name="TextBox 49"/>
          <p:cNvSpPr txBox="1"/>
          <p:nvPr/>
        </p:nvSpPr>
        <p:spPr>
          <a:xfrm>
            <a:off x="5721304" y="2529397"/>
            <a:ext cx="559769" cy="369332"/>
          </a:xfrm>
          <a:prstGeom prst="rect">
            <a:avLst/>
          </a:prstGeom>
          <a:noFill/>
        </p:spPr>
        <p:txBody>
          <a:bodyPr wrap="none" rtlCol="0">
            <a:spAutoFit/>
          </a:bodyPr>
          <a:lstStyle/>
          <a:p>
            <a:r>
              <a:rPr lang="en-IN" dirty="0" smtClean="0"/>
              <a:t>D=2</a:t>
            </a:r>
            <a:endParaRPr lang="en-US" dirty="0"/>
          </a:p>
        </p:txBody>
      </p:sp>
      <p:sp>
        <p:nvSpPr>
          <p:cNvPr id="51" name="TextBox 50"/>
          <p:cNvSpPr txBox="1"/>
          <p:nvPr/>
        </p:nvSpPr>
        <p:spPr>
          <a:xfrm>
            <a:off x="4992352" y="3583870"/>
            <a:ext cx="559769" cy="369332"/>
          </a:xfrm>
          <a:prstGeom prst="rect">
            <a:avLst/>
          </a:prstGeom>
          <a:noFill/>
        </p:spPr>
        <p:txBody>
          <a:bodyPr wrap="none" rtlCol="0">
            <a:spAutoFit/>
          </a:bodyPr>
          <a:lstStyle/>
          <a:p>
            <a:r>
              <a:rPr lang="en-IN" dirty="0" smtClean="0"/>
              <a:t>D=1</a:t>
            </a:r>
            <a:endParaRPr lang="en-US" dirty="0"/>
          </a:p>
        </p:txBody>
      </p:sp>
      <p:sp>
        <p:nvSpPr>
          <p:cNvPr id="52" name="TextBox 51"/>
          <p:cNvSpPr txBox="1"/>
          <p:nvPr/>
        </p:nvSpPr>
        <p:spPr>
          <a:xfrm>
            <a:off x="2347606" y="3399204"/>
            <a:ext cx="559769" cy="369332"/>
          </a:xfrm>
          <a:prstGeom prst="rect">
            <a:avLst/>
          </a:prstGeom>
          <a:noFill/>
        </p:spPr>
        <p:txBody>
          <a:bodyPr wrap="none" rtlCol="0">
            <a:spAutoFit/>
          </a:bodyPr>
          <a:lstStyle/>
          <a:p>
            <a:r>
              <a:rPr lang="en-IN" dirty="0" smtClean="0"/>
              <a:t>D=2</a:t>
            </a:r>
            <a:endParaRPr lang="en-US" dirty="0"/>
          </a:p>
        </p:txBody>
      </p:sp>
      <p:sp>
        <p:nvSpPr>
          <p:cNvPr id="53" name="TextBox 52"/>
          <p:cNvSpPr txBox="1"/>
          <p:nvPr/>
        </p:nvSpPr>
        <p:spPr>
          <a:xfrm>
            <a:off x="3610502" y="5142848"/>
            <a:ext cx="785708" cy="369332"/>
          </a:xfrm>
          <a:prstGeom prst="rect">
            <a:avLst/>
          </a:prstGeom>
          <a:noFill/>
        </p:spPr>
        <p:txBody>
          <a:bodyPr wrap="square" rtlCol="0">
            <a:spAutoFit/>
          </a:bodyPr>
          <a:lstStyle/>
          <a:p>
            <a:r>
              <a:rPr lang="en-IN" dirty="0" smtClean="0"/>
              <a:t>D=0</a:t>
            </a:r>
            <a:endParaRPr lang="en-US" dirty="0"/>
          </a:p>
        </p:txBody>
      </p:sp>
      <p:sp>
        <p:nvSpPr>
          <p:cNvPr id="27" name="TextBox 26"/>
          <p:cNvSpPr txBox="1"/>
          <p:nvPr/>
        </p:nvSpPr>
        <p:spPr>
          <a:xfrm>
            <a:off x="2618526" y="994979"/>
            <a:ext cx="522900" cy="369332"/>
          </a:xfrm>
          <a:prstGeom prst="rect">
            <a:avLst/>
          </a:prstGeom>
          <a:noFill/>
        </p:spPr>
        <p:txBody>
          <a:bodyPr wrap="none" rtlCol="0">
            <a:spAutoFit/>
          </a:bodyPr>
          <a:lstStyle/>
          <a:p>
            <a:r>
              <a:rPr lang="en-IN" dirty="0" smtClean="0"/>
              <a:t>F=1</a:t>
            </a:r>
            <a:endParaRPr lang="en-US" dirty="0"/>
          </a:p>
        </p:txBody>
      </p:sp>
      <p:sp>
        <p:nvSpPr>
          <p:cNvPr id="30" name="TextBox 29"/>
          <p:cNvSpPr txBox="1"/>
          <p:nvPr/>
        </p:nvSpPr>
        <p:spPr>
          <a:xfrm>
            <a:off x="5696628" y="994979"/>
            <a:ext cx="522900" cy="369332"/>
          </a:xfrm>
          <a:prstGeom prst="rect">
            <a:avLst/>
          </a:prstGeom>
          <a:noFill/>
        </p:spPr>
        <p:txBody>
          <a:bodyPr wrap="none" rtlCol="0">
            <a:spAutoFit/>
          </a:bodyPr>
          <a:lstStyle/>
          <a:p>
            <a:r>
              <a:rPr lang="en-IN" dirty="0" smtClean="0"/>
              <a:t>F=0</a:t>
            </a:r>
            <a:endParaRPr lang="en-US" dirty="0"/>
          </a:p>
        </p:txBody>
      </p:sp>
      <p:sp>
        <p:nvSpPr>
          <p:cNvPr id="34" name="TextBox 33"/>
          <p:cNvSpPr txBox="1"/>
          <p:nvPr/>
        </p:nvSpPr>
        <p:spPr>
          <a:xfrm>
            <a:off x="2638286" y="2719795"/>
            <a:ext cx="522900" cy="369332"/>
          </a:xfrm>
          <a:prstGeom prst="rect">
            <a:avLst/>
          </a:prstGeom>
          <a:noFill/>
        </p:spPr>
        <p:txBody>
          <a:bodyPr wrap="none" rtlCol="0">
            <a:spAutoFit/>
          </a:bodyPr>
          <a:lstStyle/>
          <a:p>
            <a:r>
              <a:rPr lang="en-IN" dirty="0" smtClean="0"/>
              <a:t>F=1</a:t>
            </a:r>
            <a:endParaRPr lang="en-US" dirty="0"/>
          </a:p>
        </p:txBody>
      </p:sp>
      <p:sp>
        <p:nvSpPr>
          <p:cNvPr id="35" name="TextBox 34"/>
          <p:cNvSpPr txBox="1"/>
          <p:nvPr/>
        </p:nvSpPr>
        <p:spPr>
          <a:xfrm>
            <a:off x="5692289" y="2775490"/>
            <a:ext cx="617797" cy="369332"/>
          </a:xfrm>
          <a:prstGeom prst="rect">
            <a:avLst/>
          </a:prstGeom>
          <a:noFill/>
        </p:spPr>
        <p:txBody>
          <a:bodyPr wrap="square" rtlCol="0">
            <a:spAutoFit/>
          </a:bodyPr>
          <a:lstStyle/>
          <a:p>
            <a:r>
              <a:rPr lang="en-IN" dirty="0" smtClean="0"/>
              <a:t>F=1</a:t>
            </a:r>
            <a:endParaRPr lang="en-US" dirty="0"/>
          </a:p>
        </p:txBody>
      </p:sp>
      <p:sp>
        <p:nvSpPr>
          <p:cNvPr id="36" name="TextBox 35"/>
          <p:cNvSpPr txBox="1"/>
          <p:nvPr/>
        </p:nvSpPr>
        <p:spPr>
          <a:xfrm>
            <a:off x="2382362" y="3605344"/>
            <a:ext cx="522900" cy="369332"/>
          </a:xfrm>
          <a:prstGeom prst="rect">
            <a:avLst/>
          </a:prstGeom>
          <a:noFill/>
        </p:spPr>
        <p:txBody>
          <a:bodyPr wrap="none" rtlCol="0">
            <a:spAutoFit/>
          </a:bodyPr>
          <a:lstStyle/>
          <a:p>
            <a:r>
              <a:rPr lang="en-IN" dirty="0" smtClean="0"/>
              <a:t>F=2</a:t>
            </a:r>
            <a:endParaRPr lang="en-US" dirty="0"/>
          </a:p>
        </p:txBody>
      </p:sp>
      <p:sp>
        <p:nvSpPr>
          <p:cNvPr id="37" name="TextBox 36"/>
          <p:cNvSpPr txBox="1"/>
          <p:nvPr/>
        </p:nvSpPr>
        <p:spPr>
          <a:xfrm>
            <a:off x="5003074" y="3868852"/>
            <a:ext cx="617797" cy="369332"/>
          </a:xfrm>
          <a:prstGeom prst="rect">
            <a:avLst/>
          </a:prstGeom>
          <a:noFill/>
        </p:spPr>
        <p:txBody>
          <a:bodyPr wrap="square" rtlCol="0">
            <a:spAutoFit/>
          </a:bodyPr>
          <a:lstStyle/>
          <a:p>
            <a:r>
              <a:rPr lang="en-IN" dirty="0" smtClean="0"/>
              <a:t>F=1</a:t>
            </a:r>
            <a:endParaRPr lang="en-US" dirty="0"/>
          </a:p>
        </p:txBody>
      </p:sp>
      <p:sp>
        <p:nvSpPr>
          <p:cNvPr id="38" name="TextBox 37"/>
          <p:cNvSpPr txBox="1"/>
          <p:nvPr/>
        </p:nvSpPr>
        <p:spPr>
          <a:xfrm>
            <a:off x="5692289" y="5403245"/>
            <a:ext cx="522900" cy="369332"/>
          </a:xfrm>
          <a:prstGeom prst="rect">
            <a:avLst/>
          </a:prstGeom>
          <a:noFill/>
        </p:spPr>
        <p:txBody>
          <a:bodyPr wrap="none" rtlCol="0">
            <a:spAutoFit/>
          </a:bodyPr>
          <a:lstStyle/>
          <a:p>
            <a:r>
              <a:rPr lang="en-IN" dirty="0" smtClean="0"/>
              <a:t>F=0</a:t>
            </a:r>
            <a:endParaRPr lang="en-US" dirty="0"/>
          </a:p>
        </p:txBody>
      </p:sp>
      <p:sp>
        <p:nvSpPr>
          <p:cNvPr id="39" name="TextBox 38"/>
          <p:cNvSpPr txBox="1"/>
          <p:nvPr/>
        </p:nvSpPr>
        <p:spPr>
          <a:xfrm>
            <a:off x="3635199" y="5437417"/>
            <a:ext cx="522900" cy="369332"/>
          </a:xfrm>
          <a:prstGeom prst="rect">
            <a:avLst/>
          </a:prstGeom>
          <a:noFill/>
        </p:spPr>
        <p:txBody>
          <a:bodyPr wrap="none" rtlCol="0">
            <a:spAutoFit/>
          </a:bodyPr>
          <a:lstStyle/>
          <a:p>
            <a:r>
              <a:rPr lang="en-IN" dirty="0" smtClean="0"/>
              <a:t>F=0</a:t>
            </a:r>
            <a:endParaRPr lang="en-US" dirty="0"/>
          </a:p>
        </p:txBody>
      </p:sp>
      <p:sp>
        <p:nvSpPr>
          <p:cNvPr id="40" name="TextBox 39"/>
          <p:cNvSpPr txBox="1"/>
          <p:nvPr/>
        </p:nvSpPr>
        <p:spPr>
          <a:xfrm>
            <a:off x="1981746" y="5363019"/>
            <a:ext cx="522900" cy="369332"/>
          </a:xfrm>
          <a:prstGeom prst="rect">
            <a:avLst/>
          </a:prstGeom>
          <a:noFill/>
        </p:spPr>
        <p:txBody>
          <a:bodyPr wrap="none" rtlCol="0">
            <a:spAutoFit/>
          </a:bodyPr>
          <a:lstStyle/>
          <a:p>
            <a:r>
              <a:rPr lang="en-IN" dirty="0" smtClean="0"/>
              <a:t>F=0</a:t>
            </a:r>
            <a:endParaRPr lang="en-US" dirty="0"/>
          </a:p>
        </p:txBody>
      </p:sp>
      <p:sp>
        <p:nvSpPr>
          <p:cNvPr id="41" name="TextBox 40"/>
          <p:cNvSpPr txBox="1"/>
          <p:nvPr/>
        </p:nvSpPr>
        <p:spPr>
          <a:xfrm>
            <a:off x="484094" y="497541"/>
            <a:ext cx="1948610" cy="1200329"/>
          </a:xfrm>
          <a:prstGeom prst="rect">
            <a:avLst/>
          </a:prstGeom>
          <a:noFill/>
        </p:spPr>
        <p:txBody>
          <a:bodyPr wrap="none" rtlCol="0">
            <a:spAutoFit/>
          </a:bodyPr>
          <a:lstStyle/>
          <a:p>
            <a:r>
              <a:rPr lang="en-IN" dirty="0" smtClean="0"/>
              <a:t>Assume 2 </a:t>
            </a:r>
            <a:r>
              <a:rPr lang="en-IN" dirty="0" err="1" smtClean="0"/>
              <a:t>alu</a:t>
            </a:r>
            <a:endParaRPr lang="en-IN" dirty="0" smtClean="0"/>
          </a:p>
          <a:p>
            <a:r>
              <a:rPr lang="en-IN" dirty="0" smtClean="0"/>
              <a:t>Instruction 5 and 4</a:t>
            </a:r>
          </a:p>
          <a:p>
            <a:r>
              <a:rPr lang="en-IN" dirty="0" smtClean="0"/>
              <a:t>Has a larger delay</a:t>
            </a:r>
          </a:p>
          <a:p>
            <a:r>
              <a:rPr lang="en-IN" dirty="0" smtClean="0"/>
              <a:t>same</a:t>
            </a:r>
          </a:p>
        </p:txBody>
      </p:sp>
      <p:sp>
        <p:nvSpPr>
          <p:cNvPr id="45" name="TextBox 44"/>
          <p:cNvSpPr txBox="1"/>
          <p:nvPr/>
        </p:nvSpPr>
        <p:spPr>
          <a:xfrm>
            <a:off x="5032087" y="3146524"/>
            <a:ext cx="301686" cy="369332"/>
          </a:xfrm>
          <a:prstGeom prst="rect">
            <a:avLst/>
          </a:prstGeom>
          <a:noFill/>
        </p:spPr>
        <p:txBody>
          <a:bodyPr wrap="none" rtlCol="0">
            <a:spAutoFit/>
          </a:bodyPr>
          <a:lstStyle/>
          <a:p>
            <a:r>
              <a:rPr lang="en-IN" dirty="0" smtClean="0"/>
              <a:t>2</a:t>
            </a:r>
            <a:endParaRPr lang="en-US" dirty="0"/>
          </a:p>
        </p:txBody>
      </p:sp>
      <p:sp>
        <p:nvSpPr>
          <p:cNvPr id="47" name="TextBox 46"/>
          <p:cNvSpPr txBox="1"/>
          <p:nvPr/>
        </p:nvSpPr>
        <p:spPr>
          <a:xfrm>
            <a:off x="2731588" y="4159593"/>
            <a:ext cx="301686" cy="369332"/>
          </a:xfrm>
          <a:prstGeom prst="rect">
            <a:avLst/>
          </a:prstGeom>
          <a:noFill/>
        </p:spPr>
        <p:txBody>
          <a:bodyPr wrap="none" rtlCol="0">
            <a:spAutoFit/>
          </a:bodyPr>
          <a:lstStyle/>
          <a:p>
            <a:r>
              <a:rPr lang="en-IN" dirty="0" smtClean="0"/>
              <a:t>2</a:t>
            </a:r>
            <a:endParaRPr lang="en-US" dirty="0"/>
          </a:p>
        </p:txBody>
      </p:sp>
      <p:sp>
        <p:nvSpPr>
          <p:cNvPr id="54" name="TextBox 53"/>
          <p:cNvSpPr txBox="1"/>
          <p:nvPr/>
        </p:nvSpPr>
        <p:spPr>
          <a:xfrm>
            <a:off x="3745806" y="4133841"/>
            <a:ext cx="301686" cy="369332"/>
          </a:xfrm>
          <a:prstGeom prst="rect">
            <a:avLst/>
          </a:prstGeom>
          <a:noFill/>
        </p:spPr>
        <p:txBody>
          <a:bodyPr wrap="none" rtlCol="0">
            <a:spAutoFit/>
          </a:bodyPr>
          <a:lstStyle/>
          <a:p>
            <a:r>
              <a:rPr lang="en-IN" dirty="0" smtClean="0"/>
              <a:t>2</a:t>
            </a:r>
            <a:endParaRPr lang="en-US" dirty="0"/>
          </a:p>
        </p:txBody>
      </p:sp>
      <p:sp>
        <p:nvSpPr>
          <p:cNvPr id="57" name="TextBox 56"/>
          <p:cNvSpPr txBox="1"/>
          <p:nvPr/>
        </p:nvSpPr>
        <p:spPr>
          <a:xfrm>
            <a:off x="7639975" y="4357423"/>
            <a:ext cx="1111971" cy="369332"/>
          </a:xfrm>
          <a:prstGeom prst="rect">
            <a:avLst/>
          </a:prstGeom>
          <a:noFill/>
        </p:spPr>
        <p:txBody>
          <a:bodyPr wrap="none" rtlCol="0">
            <a:spAutoFit/>
          </a:bodyPr>
          <a:lstStyle/>
          <a:p>
            <a:r>
              <a:rPr lang="en-IN" dirty="0" smtClean="0"/>
              <a:t>Ready:8,9</a:t>
            </a:r>
            <a:endParaRPr lang="en-US" dirty="0"/>
          </a:p>
        </p:txBody>
      </p:sp>
      <p:sp>
        <p:nvSpPr>
          <p:cNvPr id="42" name="TextBox 41"/>
          <p:cNvSpPr txBox="1"/>
          <p:nvPr/>
        </p:nvSpPr>
        <p:spPr>
          <a:xfrm>
            <a:off x="7749379" y="5024370"/>
            <a:ext cx="1682512" cy="646331"/>
          </a:xfrm>
          <a:prstGeom prst="rect">
            <a:avLst/>
          </a:prstGeom>
          <a:noFill/>
        </p:spPr>
        <p:txBody>
          <a:bodyPr wrap="none" rtlCol="0">
            <a:spAutoFit/>
          </a:bodyPr>
          <a:lstStyle/>
          <a:p>
            <a:r>
              <a:rPr lang="en-IN" dirty="0" smtClean="0"/>
              <a:t>ALU</a:t>
            </a:r>
            <a:r>
              <a:rPr lang="en-US" dirty="0" smtClean="0"/>
              <a:t> a:4,1,3,6</a:t>
            </a:r>
          </a:p>
          <a:p>
            <a:r>
              <a:rPr lang="en-IN" dirty="0" err="1" smtClean="0"/>
              <a:t>AlU</a:t>
            </a:r>
            <a:r>
              <a:rPr lang="en-IN" dirty="0" smtClean="0"/>
              <a:t> b:5,2,wait,7</a:t>
            </a:r>
          </a:p>
        </p:txBody>
      </p:sp>
    </p:spTree>
    <p:extLst>
      <p:ext uri="{BB962C8B-B14F-4D97-AF65-F5344CB8AC3E}">
        <p14:creationId xmlns:p14="http://schemas.microsoft.com/office/powerpoint/2010/main" val="29959922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9271" y="35466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US" dirty="0"/>
          </a:p>
        </p:txBody>
      </p:sp>
      <p:sp>
        <p:nvSpPr>
          <p:cNvPr id="5" name="Oval 4"/>
          <p:cNvSpPr/>
          <p:nvPr/>
        </p:nvSpPr>
        <p:spPr>
          <a:xfrm>
            <a:off x="5164091" y="4601134"/>
            <a:ext cx="685800" cy="4437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US" dirty="0"/>
          </a:p>
        </p:txBody>
      </p:sp>
      <p:sp>
        <p:nvSpPr>
          <p:cNvPr id="6" name="Oval 5"/>
          <p:cNvSpPr/>
          <p:nvPr/>
        </p:nvSpPr>
        <p:spPr>
          <a:xfrm>
            <a:off x="2896432" y="3514167"/>
            <a:ext cx="710191"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US" dirty="0"/>
          </a:p>
        </p:txBody>
      </p:sp>
      <p:sp>
        <p:nvSpPr>
          <p:cNvPr id="7" name="Oval 6"/>
          <p:cNvSpPr/>
          <p:nvPr/>
        </p:nvSpPr>
        <p:spPr>
          <a:xfrm>
            <a:off x="3151095" y="634252"/>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US" dirty="0"/>
          </a:p>
        </p:txBody>
      </p:sp>
      <p:sp>
        <p:nvSpPr>
          <p:cNvPr id="8" name="Oval 7"/>
          <p:cNvSpPr/>
          <p:nvPr/>
        </p:nvSpPr>
        <p:spPr>
          <a:xfrm>
            <a:off x="3151095" y="2492187"/>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9" name="Oval 8"/>
          <p:cNvSpPr/>
          <p:nvPr/>
        </p:nvSpPr>
        <p:spPr>
          <a:xfrm>
            <a:off x="4935071" y="634252"/>
            <a:ext cx="685800" cy="43287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Oval 9"/>
          <p:cNvSpPr/>
          <p:nvPr/>
        </p:nvSpPr>
        <p:spPr>
          <a:xfrm>
            <a:off x="4935071" y="2492187"/>
            <a:ext cx="685800" cy="44375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cxnSp>
        <p:nvCxnSpPr>
          <p:cNvPr id="14" name="Straight Arrow Connector 13"/>
          <p:cNvCxnSpPr>
            <a:stCxn id="7" idx="4"/>
            <a:endCxn id="8" idx="0"/>
          </p:cNvCxnSpPr>
          <p:nvPr/>
        </p:nvCxnSpPr>
        <p:spPr>
          <a:xfrm>
            <a:off x="3493995" y="1078005"/>
            <a:ext cx="0" cy="141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4" idx="1"/>
          </p:cNvCxnSpPr>
          <p:nvPr/>
        </p:nvCxnSpPr>
        <p:spPr>
          <a:xfrm>
            <a:off x="3736462" y="2870954"/>
            <a:ext cx="613242" cy="74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 idx="7"/>
          </p:cNvCxnSpPr>
          <p:nvPr/>
        </p:nvCxnSpPr>
        <p:spPr>
          <a:xfrm flipH="1">
            <a:off x="4834638" y="2935940"/>
            <a:ext cx="443333" cy="67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a:off x="4349704" y="3925427"/>
            <a:ext cx="0" cy="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5" idx="0"/>
          </p:cNvCxnSpPr>
          <p:nvPr/>
        </p:nvCxnSpPr>
        <p:spPr>
          <a:xfrm>
            <a:off x="4834638" y="3925427"/>
            <a:ext cx="672353" cy="6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9759" y="735892"/>
            <a:ext cx="559769" cy="369332"/>
          </a:xfrm>
          <a:prstGeom prst="rect">
            <a:avLst/>
          </a:prstGeom>
          <a:noFill/>
        </p:spPr>
        <p:txBody>
          <a:bodyPr wrap="none" rtlCol="0">
            <a:spAutoFit/>
          </a:bodyPr>
          <a:lstStyle/>
          <a:p>
            <a:r>
              <a:rPr lang="en-IN" dirty="0" smtClean="0"/>
              <a:t>D=0</a:t>
            </a:r>
            <a:endParaRPr lang="en-US" dirty="0"/>
          </a:p>
        </p:txBody>
      </p:sp>
      <p:sp>
        <p:nvSpPr>
          <p:cNvPr id="31" name="TextBox 30"/>
          <p:cNvSpPr txBox="1"/>
          <p:nvPr/>
        </p:nvSpPr>
        <p:spPr>
          <a:xfrm>
            <a:off x="2615716" y="735892"/>
            <a:ext cx="559769" cy="369332"/>
          </a:xfrm>
          <a:prstGeom prst="rect">
            <a:avLst/>
          </a:prstGeom>
          <a:noFill/>
        </p:spPr>
        <p:txBody>
          <a:bodyPr wrap="none" rtlCol="0">
            <a:spAutoFit/>
          </a:bodyPr>
          <a:lstStyle/>
          <a:p>
            <a:r>
              <a:rPr lang="en-IN" dirty="0" smtClean="0"/>
              <a:t>D=3</a:t>
            </a:r>
            <a:endParaRPr lang="en-US" dirty="0"/>
          </a:p>
        </p:txBody>
      </p:sp>
      <p:sp>
        <p:nvSpPr>
          <p:cNvPr id="32" name="TextBox 31"/>
          <p:cNvSpPr txBox="1"/>
          <p:nvPr/>
        </p:nvSpPr>
        <p:spPr>
          <a:xfrm>
            <a:off x="5659760" y="5033913"/>
            <a:ext cx="559769" cy="369332"/>
          </a:xfrm>
          <a:prstGeom prst="rect">
            <a:avLst/>
          </a:prstGeom>
          <a:noFill/>
        </p:spPr>
        <p:txBody>
          <a:bodyPr wrap="none" rtlCol="0">
            <a:spAutoFit/>
          </a:bodyPr>
          <a:lstStyle/>
          <a:p>
            <a:r>
              <a:rPr lang="en-IN" dirty="0" smtClean="0"/>
              <a:t>D=0</a:t>
            </a:r>
            <a:endParaRPr lang="en-US" dirty="0"/>
          </a:p>
        </p:txBody>
      </p:sp>
      <p:sp>
        <p:nvSpPr>
          <p:cNvPr id="33" name="TextBox 32"/>
          <p:cNvSpPr txBox="1"/>
          <p:nvPr/>
        </p:nvSpPr>
        <p:spPr>
          <a:xfrm>
            <a:off x="1958324" y="5044887"/>
            <a:ext cx="559769" cy="369332"/>
          </a:xfrm>
          <a:prstGeom prst="rect">
            <a:avLst/>
          </a:prstGeom>
          <a:noFill/>
        </p:spPr>
        <p:txBody>
          <a:bodyPr wrap="none" rtlCol="0">
            <a:spAutoFit/>
          </a:bodyPr>
          <a:lstStyle/>
          <a:p>
            <a:r>
              <a:rPr lang="en-IN" dirty="0" smtClean="0"/>
              <a:t>D=0</a:t>
            </a:r>
            <a:endParaRPr lang="en-US" dirty="0"/>
          </a:p>
        </p:txBody>
      </p:sp>
      <p:sp>
        <p:nvSpPr>
          <p:cNvPr id="43" name="Oval 42"/>
          <p:cNvSpPr/>
          <p:nvPr/>
        </p:nvSpPr>
        <p:spPr>
          <a:xfrm>
            <a:off x="1978915" y="4590160"/>
            <a:ext cx="685800" cy="4437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US" dirty="0"/>
          </a:p>
        </p:txBody>
      </p:sp>
      <p:sp>
        <p:nvSpPr>
          <p:cNvPr id="44" name="Oval 43"/>
          <p:cNvSpPr/>
          <p:nvPr/>
        </p:nvSpPr>
        <p:spPr>
          <a:xfrm>
            <a:off x="3424881" y="4601134"/>
            <a:ext cx="685800" cy="44375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US" dirty="0"/>
          </a:p>
        </p:txBody>
      </p:sp>
      <p:cxnSp>
        <p:nvCxnSpPr>
          <p:cNvPr id="46" name="Straight Arrow Connector 45"/>
          <p:cNvCxnSpPr>
            <a:stCxn id="6" idx="3"/>
            <a:endCxn id="43" idx="0"/>
          </p:cNvCxnSpPr>
          <p:nvPr/>
        </p:nvCxnSpPr>
        <p:spPr>
          <a:xfrm flipH="1">
            <a:off x="2321815" y="3892934"/>
            <a:ext cx="678622" cy="6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5"/>
            <a:endCxn id="44" idx="0"/>
          </p:cNvCxnSpPr>
          <p:nvPr/>
        </p:nvCxnSpPr>
        <p:spPr>
          <a:xfrm>
            <a:off x="3502618" y="3892934"/>
            <a:ext cx="265163" cy="70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5715" y="2481213"/>
            <a:ext cx="559769" cy="369332"/>
          </a:xfrm>
          <a:prstGeom prst="rect">
            <a:avLst/>
          </a:prstGeom>
          <a:noFill/>
        </p:spPr>
        <p:txBody>
          <a:bodyPr wrap="none" rtlCol="0">
            <a:spAutoFit/>
          </a:bodyPr>
          <a:lstStyle/>
          <a:p>
            <a:r>
              <a:rPr lang="en-IN" dirty="0" smtClean="0"/>
              <a:t>D=2</a:t>
            </a:r>
            <a:endParaRPr lang="en-US" dirty="0"/>
          </a:p>
        </p:txBody>
      </p:sp>
      <p:sp>
        <p:nvSpPr>
          <p:cNvPr id="50" name="TextBox 49"/>
          <p:cNvSpPr txBox="1"/>
          <p:nvPr/>
        </p:nvSpPr>
        <p:spPr>
          <a:xfrm>
            <a:off x="5721304" y="2529397"/>
            <a:ext cx="559769" cy="369332"/>
          </a:xfrm>
          <a:prstGeom prst="rect">
            <a:avLst/>
          </a:prstGeom>
          <a:noFill/>
        </p:spPr>
        <p:txBody>
          <a:bodyPr wrap="none" rtlCol="0">
            <a:spAutoFit/>
          </a:bodyPr>
          <a:lstStyle/>
          <a:p>
            <a:r>
              <a:rPr lang="en-IN" dirty="0" smtClean="0"/>
              <a:t>D=2</a:t>
            </a:r>
            <a:endParaRPr lang="en-US" dirty="0"/>
          </a:p>
        </p:txBody>
      </p:sp>
      <p:sp>
        <p:nvSpPr>
          <p:cNvPr id="51" name="TextBox 50"/>
          <p:cNvSpPr txBox="1"/>
          <p:nvPr/>
        </p:nvSpPr>
        <p:spPr>
          <a:xfrm>
            <a:off x="4992352" y="3583870"/>
            <a:ext cx="559769" cy="369332"/>
          </a:xfrm>
          <a:prstGeom prst="rect">
            <a:avLst/>
          </a:prstGeom>
          <a:noFill/>
        </p:spPr>
        <p:txBody>
          <a:bodyPr wrap="none" rtlCol="0">
            <a:spAutoFit/>
          </a:bodyPr>
          <a:lstStyle/>
          <a:p>
            <a:r>
              <a:rPr lang="en-IN" dirty="0" smtClean="0"/>
              <a:t>D=1</a:t>
            </a:r>
            <a:endParaRPr lang="en-US" dirty="0"/>
          </a:p>
        </p:txBody>
      </p:sp>
      <p:sp>
        <p:nvSpPr>
          <p:cNvPr id="52" name="TextBox 51"/>
          <p:cNvSpPr txBox="1"/>
          <p:nvPr/>
        </p:nvSpPr>
        <p:spPr>
          <a:xfrm>
            <a:off x="2347606" y="3399204"/>
            <a:ext cx="559769" cy="369332"/>
          </a:xfrm>
          <a:prstGeom prst="rect">
            <a:avLst/>
          </a:prstGeom>
          <a:noFill/>
        </p:spPr>
        <p:txBody>
          <a:bodyPr wrap="none" rtlCol="0">
            <a:spAutoFit/>
          </a:bodyPr>
          <a:lstStyle/>
          <a:p>
            <a:r>
              <a:rPr lang="en-IN" dirty="0" smtClean="0"/>
              <a:t>D=2</a:t>
            </a:r>
            <a:endParaRPr lang="en-US" dirty="0"/>
          </a:p>
        </p:txBody>
      </p:sp>
      <p:sp>
        <p:nvSpPr>
          <p:cNvPr id="53" name="TextBox 52"/>
          <p:cNvSpPr txBox="1"/>
          <p:nvPr/>
        </p:nvSpPr>
        <p:spPr>
          <a:xfrm>
            <a:off x="3610502" y="5142848"/>
            <a:ext cx="785708" cy="369332"/>
          </a:xfrm>
          <a:prstGeom prst="rect">
            <a:avLst/>
          </a:prstGeom>
          <a:noFill/>
        </p:spPr>
        <p:txBody>
          <a:bodyPr wrap="square" rtlCol="0">
            <a:spAutoFit/>
          </a:bodyPr>
          <a:lstStyle/>
          <a:p>
            <a:r>
              <a:rPr lang="en-IN" dirty="0" smtClean="0"/>
              <a:t>D=0</a:t>
            </a:r>
            <a:endParaRPr lang="en-US" dirty="0"/>
          </a:p>
        </p:txBody>
      </p:sp>
      <p:sp>
        <p:nvSpPr>
          <p:cNvPr id="27" name="TextBox 26"/>
          <p:cNvSpPr txBox="1"/>
          <p:nvPr/>
        </p:nvSpPr>
        <p:spPr>
          <a:xfrm>
            <a:off x="2618526" y="994979"/>
            <a:ext cx="522900" cy="369332"/>
          </a:xfrm>
          <a:prstGeom prst="rect">
            <a:avLst/>
          </a:prstGeom>
          <a:noFill/>
        </p:spPr>
        <p:txBody>
          <a:bodyPr wrap="none" rtlCol="0">
            <a:spAutoFit/>
          </a:bodyPr>
          <a:lstStyle/>
          <a:p>
            <a:r>
              <a:rPr lang="en-IN" dirty="0" smtClean="0"/>
              <a:t>F=1</a:t>
            </a:r>
            <a:endParaRPr lang="en-US" dirty="0"/>
          </a:p>
        </p:txBody>
      </p:sp>
      <p:sp>
        <p:nvSpPr>
          <p:cNvPr id="30" name="TextBox 29"/>
          <p:cNvSpPr txBox="1"/>
          <p:nvPr/>
        </p:nvSpPr>
        <p:spPr>
          <a:xfrm>
            <a:off x="5696628" y="994979"/>
            <a:ext cx="522900" cy="369332"/>
          </a:xfrm>
          <a:prstGeom prst="rect">
            <a:avLst/>
          </a:prstGeom>
          <a:noFill/>
        </p:spPr>
        <p:txBody>
          <a:bodyPr wrap="none" rtlCol="0">
            <a:spAutoFit/>
          </a:bodyPr>
          <a:lstStyle/>
          <a:p>
            <a:r>
              <a:rPr lang="en-IN" dirty="0" smtClean="0"/>
              <a:t>F=0</a:t>
            </a:r>
            <a:endParaRPr lang="en-US" dirty="0"/>
          </a:p>
        </p:txBody>
      </p:sp>
      <p:sp>
        <p:nvSpPr>
          <p:cNvPr id="34" name="TextBox 33"/>
          <p:cNvSpPr txBox="1"/>
          <p:nvPr/>
        </p:nvSpPr>
        <p:spPr>
          <a:xfrm>
            <a:off x="2638286" y="2719795"/>
            <a:ext cx="522900" cy="369332"/>
          </a:xfrm>
          <a:prstGeom prst="rect">
            <a:avLst/>
          </a:prstGeom>
          <a:noFill/>
        </p:spPr>
        <p:txBody>
          <a:bodyPr wrap="none" rtlCol="0">
            <a:spAutoFit/>
          </a:bodyPr>
          <a:lstStyle/>
          <a:p>
            <a:r>
              <a:rPr lang="en-IN" dirty="0" smtClean="0"/>
              <a:t>F=1</a:t>
            </a:r>
            <a:endParaRPr lang="en-US" dirty="0"/>
          </a:p>
        </p:txBody>
      </p:sp>
      <p:sp>
        <p:nvSpPr>
          <p:cNvPr id="35" name="TextBox 34"/>
          <p:cNvSpPr txBox="1"/>
          <p:nvPr/>
        </p:nvSpPr>
        <p:spPr>
          <a:xfrm>
            <a:off x="5692289" y="2775490"/>
            <a:ext cx="617797" cy="369332"/>
          </a:xfrm>
          <a:prstGeom prst="rect">
            <a:avLst/>
          </a:prstGeom>
          <a:noFill/>
        </p:spPr>
        <p:txBody>
          <a:bodyPr wrap="square" rtlCol="0">
            <a:spAutoFit/>
          </a:bodyPr>
          <a:lstStyle/>
          <a:p>
            <a:r>
              <a:rPr lang="en-IN" dirty="0" smtClean="0"/>
              <a:t>F=1</a:t>
            </a:r>
            <a:endParaRPr lang="en-US" dirty="0"/>
          </a:p>
        </p:txBody>
      </p:sp>
      <p:sp>
        <p:nvSpPr>
          <p:cNvPr id="36" name="TextBox 35"/>
          <p:cNvSpPr txBox="1"/>
          <p:nvPr/>
        </p:nvSpPr>
        <p:spPr>
          <a:xfrm>
            <a:off x="2382362" y="3605344"/>
            <a:ext cx="522900" cy="369332"/>
          </a:xfrm>
          <a:prstGeom prst="rect">
            <a:avLst/>
          </a:prstGeom>
          <a:noFill/>
        </p:spPr>
        <p:txBody>
          <a:bodyPr wrap="none" rtlCol="0">
            <a:spAutoFit/>
          </a:bodyPr>
          <a:lstStyle/>
          <a:p>
            <a:r>
              <a:rPr lang="en-IN" dirty="0" smtClean="0"/>
              <a:t>F=2</a:t>
            </a:r>
            <a:endParaRPr lang="en-US" dirty="0"/>
          </a:p>
        </p:txBody>
      </p:sp>
      <p:sp>
        <p:nvSpPr>
          <p:cNvPr id="37" name="TextBox 36"/>
          <p:cNvSpPr txBox="1"/>
          <p:nvPr/>
        </p:nvSpPr>
        <p:spPr>
          <a:xfrm>
            <a:off x="5003074" y="3868852"/>
            <a:ext cx="617797" cy="369332"/>
          </a:xfrm>
          <a:prstGeom prst="rect">
            <a:avLst/>
          </a:prstGeom>
          <a:noFill/>
        </p:spPr>
        <p:txBody>
          <a:bodyPr wrap="square" rtlCol="0">
            <a:spAutoFit/>
          </a:bodyPr>
          <a:lstStyle/>
          <a:p>
            <a:r>
              <a:rPr lang="en-IN" dirty="0" smtClean="0"/>
              <a:t>F=1</a:t>
            </a:r>
            <a:endParaRPr lang="en-US" dirty="0"/>
          </a:p>
        </p:txBody>
      </p:sp>
      <p:sp>
        <p:nvSpPr>
          <p:cNvPr id="38" name="TextBox 37"/>
          <p:cNvSpPr txBox="1"/>
          <p:nvPr/>
        </p:nvSpPr>
        <p:spPr>
          <a:xfrm>
            <a:off x="5692289" y="5403245"/>
            <a:ext cx="522900" cy="369332"/>
          </a:xfrm>
          <a:prstGeom prst="rect">
            <a:avLst/>
          </a:prstGeom>
          <a:noFill/>
        </p:spPr>
        <p:txBody>
          <a:bodyPr wrap="none" rtlCol="0">
            <a:spAutoFit/>
          </a:bodyPr>
          <a:lstStyle/>
          <a:p>
            <a:r>
              <a:rPr lang="en-IN" dirty="0" smtClean="0"/>
              <a:t>F=0</a:t>
            </a:r>
            <a:endParaRPr lang="en-US" dirty="0"/>
          </a:p>
        </p:txBody>
      </p:sp>
      <p:sp>
        <p:nvSpPr>
          <p:cNvPr id="39" name="TextBox 38"/>
          <p:cNvSpPr txBox="1"/>
          <p:nvPr/>
        </p:nvSpPr>
        <p:spPr>
          <a:xfrm>
            <a:off x="3635199" y="5437417"/>
            <a:ext cx="522900" cy="369332"/>
          </a:xfrm>
          <a:prstGeom prst="rect">
            <a:avLst/>
          </a:prstGeom>
          <a:noFill/>
        </p:spPr>
        <p:txBody>
          <a:bodyPr wrap="none" rtlCol="0">
            <a:spAutoFit/>
          </a:bodyPr>
          <a:lstStyle/>
          <a:p>
            <a:r>
              <a:rPr lang="en-IN" dirty="0" smtClean="0"/>
              <a:t>F=0</a:t>
            </a:r>
            <a:endParaRPr lang="en-US" dirty="0"/>
          </a:p>
        </p:txBody>
      </p:sp>
      <p:sp>
        <p:nvSpPr>
          <p:cNvPr id="40" name="TextBox 39"/>
          <p:cNvSpPr txBox="1"/>
          <p:nvPr/>
        </p:nvSpPr>
        <p:spPr>
          <a:xfrm>
            <a:off x="1981746" y="5363019"/>
            <a:ext cx="522900" cy="369332"/>
          </a:xfrm>
          <a:prstGeom prst="rect">
            <a:avLst/>
          </a:prstGeom>
          <a:noFill/>
        </p:spPr>
        <p:txBody>
          <a:bodyPr wrap="none" rtlCol="0">
            <a:spAutoFit/>
          </a:bodyPr>
          <a:lstStyle/>
          <a:p>
            <a:r>
              <a:rPr lang="en-IN" dirty="0" smtClean="0"/>
              <a:t>F=0</a:t>
            </a:r>
            <a:endParaRPr lang="en-US" dirty="0"/>
          </a:p>
        </p:txBody>
      </p:sp>
      <p:sp>
        <p:nvSpPr>
          <p:cNvPr id="41" name="TextBox 40"/>
          <p:cNvSpPr txBox="1"/>
          <p:nvPr/>
        </p:nvSpPr>
        <p:spPr>
          <a:xfrm>
            <a:off x="484094" y="497541"/>
            <a:ext cx="1948610" cy="1200329"/>
          </a:xfrm>
          <a:prstGeom prst="rect">
            <a:avLst/>
          </a:prstGeom>
          <a:noFill/>
        </p:spPr>
        <p:txBody>
          <a:bodyPr wrap="none" rtlCol="0">
            <a:spAutoFit/>
          </a:bodyPr>
          <a:lstStyle/>
          <a:p>
            <a:r>
              <a:rPr lang="en-IN" dirty="0" smtClean="0"/>
              <a:t>Assume 2 </a:t>
            </a:r>
            <a:r>
              <a:rPr lang="en-IN" dirty="0" err="1" smtClean="0"/>
              <a:t>alu</a:t>
            </a:r>
            <a:endParaRPr lang="en-IN" dirty="0" smtClean="0"/>
          </a:p>
          <a:p>
            <a:r>
              <a:rPr lang="en-IN" dirty="0" smtClean="0"/>
              <a:t>Instruction 5 and 4</a:t>
            </a:r>
          </a:p>
          <a:p>
            <a:r>
              <a:rPr lang="en-IN" dirty="0" smtClean="0"/>
              <a:t>Has a larger delay</a:t>
            </a:r>
          </a:p>
          <a:p>
            <a:r>
              <a:rPr lang="en-IN" dirty="0" smtClean="0"/>
              <a:t>same</a:t>
            </a:r>
          </a:p>
        </p:txBody>
      </p:sp>
      <p:sp>
        <p:nvSpPr>
          <p:cNvPr id="45" name="TextBox 44"/>
          <p:cNvSpPr txBox="1"/>
          <p:nvPr/>
        </p:nvSpPr>
        <p:spPr>
          <a:xfrm>
            <a:off x="5032087" y="3146524"/>
            <a:ext cx="301686" cy="369332"/>
          </a:xfrm>
          <a:prstGeom prst="rect">
            <a:avLst/>
          </a:prstGeom>
          <a:noFill/>
        </p:spPr>
        <p:txBody>
          <a:bodyPr wrap="none" rtlCol="0">
            <a:spAutoFit/>
          </a:bodyPr>
          <a:lstStyle/>
          <a:p>
            <a:r>
              <a:rPr lang="en-IN" dirty="0" smtClean="0"/>
              <a:t>2</a:t>
            </a:r>
            <a:endParaRPr lang="en-US" dirty="0"/>
          </a:p>
        </p:txBody>
      </p:sp>
      <p:sp>
        <p:nvSpPr>
          <p:cNvPr id="47" name="TextBox 46"/>
          <p:cNvSpPr txBox="1"/>
          <p:nvPr/>
        </p:nvSpPr>
        <p:spPr>
          <a:xfrm>
            <a:off x="2731588" y="4159593"/>
            <a:ext cx="301686" cy="369332"/>
          </a:xfrm>
          <a:prstGeom prst="rect">
            <a:avLst/>
          </a:prstGeom>
          <a:noFill/>
        </p:spPr>
        <p:txBody>
          <a:bodyPr wrap="none" rtlCol="0">
            <a:spAutoFit/>
          </a:bodyPr>
          <a:lstStyle/>
          <a:p>
            <a:r>
              <a:rPr lang="en-IN" dirty="0" smtClean="0"/>
              <a:t>2</a:t>
            </a:r>
            <a:endParaRPr lang="en-US" dirty="0"/>
          </a:p>
        </p:txBody>
      </p:sp>
      <p:sp>
        <p:nvSpPr>
          <p:cNvPr id="54" name="TextBox 53"/>
          <p:cNvSpPr txBox="1"/>
          <p:nvPr/>
        </p:nvSpPr>
        <p:spPr>
          <a:xfrm>
            <a:off x="3745806" y="4133841"/>
            <a:ext cx="301686" cy="369332"/>
          </a:xfrm>
          <a:prstGeom prst="rect">
            <a:avLst/>
          </a:prstGeom>
          <a:noFill/>
        </p:spPr>
        <p:txBody>
          <a:bodyPr wrap="none" rtlCol="0">
            <a:spAutoFit/>
          </a:bodyPr>
          <a:lstStyle/>
          <a:p>
            <a:r>
              <a:rPr lang="en-IN" dirty="0" smtClean="0"/>
              <a:t>2</a:t>
            </a:r>
            <a:endParaRPr lang="en-US" dirty="0"/>
          </a:p>
        </p:txBody>
      </p:sp>
      <p:sp>
        <p:nvSpPr>
          <p:cNvPr id="57" name="TextBox 56"/>
          <p:cNvSpPr txBox="1"/>
          <p:nvPr/>
        </p:nvSpPr>
        <p:spPr>
          <a:xfrm>
            <a:off x="7639975" y="4357423"/>
            <a:ext cx="820225" cy="369332"/>
          </a:xfrm>
          <a:prstGeom prst="rect">
            <a:avLst/>
          </a:prstGeom>
          <a:noFill/>
        </p:spPr>
        <p:txBody>
          <a:bodyPr wrap="none" rtlCol="0">
            <a:spAutoFit/>
          </a:bodyPr>
          <a:lstStyle/>
          <a:p>
            <a:r>
              <a:rPr lang="en-IN" dirty="0" smtClean="0"/>
              <a:t>Ready:</a:t>
            </a:r>
            <a:endParaRPr lang="en-US" dirty="0"/>
          </a:p>
        </p:txBody>
      </p:sp>
      <p:sp>
        <p:nvSpPr>
          <p:cNvPr id="42" name="TextBox 41"/>
          <p:cNvSpPr txBox="1"/>
          <p:nvPr/>
        </p:nvSpPr>
        <p:spPr>
          <a:xfrm>
            <a:off x="7749379" y="5024370"/>
            <a:ext cx="1857240" cy="646331"/>
          </a:xfrm>
          <a:prstGeom prst="rect">
            <a:avLst/>
          </a:prstGeom>
          <a:noFill/>
        </p:spPr>
        <p:txBody>
          <a:bodyPr wrap="none" rtlCol="0">
            <a:spAutoFit/>
          </a:bodyPr>
          <a:lstStyle/>
          <a:p>
            <a:r>
              <a:rPr lang="en-IN" dirty="0" smtClean="0"/>
              <a:t>ALU</a:t>
            </a:r>
            <a:r>
              <a:rPr lang="en-US" dirty="0" smtClean="0"/>
              <a:t> a:4,1,3,6,8</a:t>
            </a:r>
          </a:p>
          <a:p>
            <a:r>
              <a:rPr lang="en-IN" dirty="0" err="1" smtClean="0"/>
              <a:t>AlU</a:t>
            </a:r>
            <a:r>
              <a:rPr lang="en-IN" dirty="0" smtClean="0"/>
              <a:t> b:5,2,wait,7,9</a:t>
            </a:r>
          </a:p>
        </p:txBody>
      </p:sp>
    </p:spTree>
    <p:extLst>
      <p:ext uri="{BB962C8B-B14F-4D97-AF65-F5344CB8AC3E}">
        <p14:creationId xmlns:p14="http://schemas.microsoft.com/office/powerpoint/2010/main" val="3804245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IN" dirty="0" smtClean="0"/>
              <a:t>Not all parts of </a:t>
            </a:r>
            <a:r>
              <a:rPr lang="en-IN" dirty="0" err="1" smtClean="0"/>
              <a:t>cpu</a:t>
            </a:r>
            <a:r>
              <a:rPr lang="en-IN" dirty="0" smtClean="0"/>
              <a:t> are engaged in each stage</a:t>
            </a:r>
          </a:p>
          <a:p>
            <a:pPr algn="just"/>
            <a:r>
              <a:rPr lang="en-IN" dirty="0" smtClean="0"/>
              <a:t>We can use this fact to make the instruction run in seemingly parallel manner.</a:t>
            </a:r>
          </a:p>
          <a:p>
            <a:pPr algn="just"/>
            <a:r>
              <a:rPr lang="en-US" dirty="0"/>
              <a:t>Pipelining is the process of accumulating instruction from the processor through a pipeline. It allows storing and executing instructions in an orderly process. It is also known as </a:t>
            </a:r>
            <a:r>
              <a:rPr lang="en-US" b="1" dirty="0"/>
              <a:t>pipeline processing</a:t>
            </a:r>
            <a:r>
              <a:rPr lang="en-US" dirty="0"/>
              <a:t>.</a:t>
            </a:r>
          </a:p>
          <a:p>
            <a:pPr algn="just"/>
            <a:r>
              <a:rPr lang="en-US" dirty="0"/>
              <a:t>Pipelining is a technique where multiple instructions are overlapped during execution. Pipeline is divided into stages and these stages are connected with one another to form a pipe like structure. Instructions enter from one end and exit from another end</a:t>
            </a:r>
            <a:r>
              <a:rPr lang="en-US" dirty="0" smtClean="0"/>
              <a:t>.</a:t>
            </a:r>
            <a:endParaRPr lang="en-US" dirty="0"/>
          </a:p>
        </p:txBody>
      </p:sp>
    </p:spTree>
    <p:extLst>
      <p:ext uri="{BB962C8B-B14F-4D97-AF65-F5344CB8AC3E}">
        <p14:creationId xmlns:p14="http://schemas.microsoft.com/office/powerpoint/2010/main" val="20690982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scheduling is like bin Packing</a:t>
            </a:r>
            <a:endParaRPr lang="en-US" dirty="0"/>
          </a:p>
        </p:txBody>
      </p:sp>
      <p:sp>
        <p:nvSpPr>
          <p:cNvPr id="3" name="Content Placeholder 2"/>
          <p:cNvSpPr>
            <a:spLocks noGrp="1"/>
          </p:cNvSpPr>
          <p:nvPr>
            <p:ph idx="1"/>
          </p:nvPr>
        </p:nvSpPr>
        <p:spPr/>
        <p:txBody>
          <a:bodyPr/>
          <a:lstStyle/>
          <a:p>
            <a:r>
              <a:rPr lang="en-IN" dirty="0" smtClean="0"/>
              <a:t>Other algorithms which you need to know</a:t>
            </a:r>
          </a:p>
          <a:p>
            <a:r>
              <a:rPr lang="en-IN" dirty="0" smtClean="0"/>
              <a:t>Trace scheduling (good explanation on </a:t>
            </a:r>
            <a:r>
              <a:rPr lang="en-IN" dirty="0" err="1" smtClean="0"/>
              <a:t>mit</a:t>
            </a:r>
            <a:r>
              <a:rPr lang="en-IN" dirty="0" smtClean="0"/>
              <a:t> open courseware 6.035 see it from there</a:t>
            </a:r>
          </a:p>
          <a:p>
            <a:r>
              <a:rPr lang="en-IN" dirty="0" err="1" smtClean="0"/>
              <a:t>Tomasulo</a:t>
            </a:r>
            <a:r>
              <a:rPr lang="en-IN" dirty="0" smtClean="0"/>
              <a:t> algorithm that is assignment 3 part 2</a:t>
            </a:r>
            <a:endParaRPr lang="en-US" dirty="0"/>
          </a:p>
        </p:txBody>
      </p:sp>
    </p:spTree>
    <p:extLst>
      <p:ext uri="{BB962C8B-B14F-4D97-AF65-F5344CB8AC3E}">
        <p14:creationId xmlns:p14="http://schemas.microsoft.com/office/powerpoint/2010/main" val="3121581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Online Assignment 2 due this </a:t>
            </a:r>
            <a:r>
              <a:rPr lang="en-IN" dirty="0" err="1" smtClean="0"/>
              <a:t>friday</a:t>
            </a:r>
            <a:endParaRPr lang="en-US" dirty="0"/>
          </a:p>
        </p:txBody>
      </p:sp>
      <p:sp>
        <p:nvSpPr>
          <p:cNvPr id="3" name="Content Placeholder 2"/>
          <p:cNvSpPr>
            <a:spLocks noGrp="1"/>
          </p:cNvSpPr>
          <p:nvPr>
            <p:ph idx="1"/>
          </p:nvPr>
        </p:nvSpPr>
        <p:spPr/>
        <p:txBody>
          <a:bodyPr>
            <a:normAutofit lnSpcReduction="10000"/>
          </a:bodyPr>
          <a:lstStyle/>
          <a:p>
            <a:r>
              <a:rPr lang="en-US" dirty="0"/>
              <a:t>The following grammar defines the language of base-2 numbers:</a:t>
            </a:r>
          </a:p>
          <a:p>
            <a:endParaRPr lang="en-US" dirty="0"/>
          </a:p>
          <a:p>
            <a:r>
              <a:rPr lang="en-US" dirty="0"/>
              <a:t>B -&gt; 0</a:t>
            </a:r>
          </a:p>
          <a:p>
            <a:r>
              <a:rPr lang="en-US" dirty="0"/>
              <a:t>  -&gt; 1</a:t>
            </a:r>
          </a:p>
          <a:p>
            <a:r>
              <a:rPr lang="en-US" dirty="0"/>
              <a:t>  -&gt; B 0</a:t>
            </a:r>
          </a:p>
          <a:p>
            <a:r>
              <a:rPr lang="en-US" dirty="0"/>
              <a:t>  -&gt; B 1</a:t>
            </a:r>
          </a:p>
          <a:p>
            <a:r>
              <a:rPr lang="en-US" dirty="0"/>
              <a:t>Define a syntax-directed translation so that the translation of a binary number is its base 10 value. Illustrate your translation scheme by drawing the parse tree for 1001 and annotating each nonterminal in the tree with its translation.</a:t>
            </a:r>
          </a:p>
        </p:txBody>
      </p:sp>
      <p:sp>
        <p:nvSpPr>
          <p:cNvPr id="4" name="Rectangle 3"/>
          <p:cNvSpPr/>
          <p:nvPr/>
        </p:nvSpPr>
        <p:spPr>
          <a:xfrm>
            <a:off x="3048000" y="3105835"/>
            <a:ext cx="6096000" cy="646331"/>
          </a:xfrm>
          <a:prstGeom prst="rect">
            <a:avLst/>
          </a:prstGeom>
        </p:spPr>
        <p:txBody>
          <a:bodyPr>
            <a:spAutoFit/>
          </a:bodyPr>
          <a:lstStyle/>
          <a:p>
            <a:r>
              <a:rPr lang="en-US" dirty="0">
                <a:hlinkClick r:id="rId3"/>
              </a:rPr>
              <a:t>http://pages.cs.wisc.edu/~fischer/cs536.s06/course.hold/html/NOTES/4.SYNTAX-DIRECTED-TRANSLATION.html#ex1</a:t>
            </a:r>
            <a:endParaRPr lang="en-US" dirty="0"/>
          </a:p>
        </p:txBody>
      </p:sp>
    </p:spTree>
    <p:extLst>
      <p:ext uri="{BB962C8B-B14F-4D97-AF65-F5344CB8AC3E}">
        <p14:creationId xmlns:p14="http://schemas.microsoft.com/office/powerpoint/2010/main" val="2595002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 read and for reference</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en.wikipedia.org/wiki/Tomasulo_algorithm</a:t>
            </a:r>
            <a:endParaRPr lang="en-US" dirty="0" smtClean="0"/>
          </a:p>
          <a:p>
            <a:r>
              <a:rPr lang="en-US" dirty="0">
                <a:hlinkClick r:id="rId3"/>
              </a:rPr>
              <a:t>https://</a:t>
            </a:r>
            <a:r>
              <a:rPr lang="en-US" dirty="0" smtClean="0">
                <a:hlinkClick r:id="rId3"/>
              </a:rPr>
              <a:t>www.youtube.com/watch?v=GmSXXUu5qzQ&amp;list=PL0300FE43396456C1&amp;index=5</a:t>
            </a:r>
            <a:endParaRPr lang="en-US" dirty="0" smtClean="0"/>
          </a:p>
          <a:p>
            <a:r>
              <a:rPr lang="en-US" dirty="0">
                <a:hlinkClick r:id="rId4"/>
              </a:rPr>
              <a:t>https://</a:t>
            </a:r>
            <a:r>
              <a:rPr lang="en-US" dirty="0" smtClean="0">
                <a:hlinkClick r:id="rId4"/>
              </a:rPr>
              <a:t>www.youtube.com/watch?v=GmSXXUu5qzQ&amp;list=PL0300FE43396456C1&amp;index=6</a:t>
            </a:r>
            <a:endParaRPr lang="en-US" dirty="0" smtClean="0"/>
          </a:p>
          <a:p>
            <a:endParaRPr lang="en-US" dirty="0"/>
          </a:p>
        </p:txBody>
      </p:sp>
    </p:spTree>
    <p:extLst>
      <p:ext uri="{BB962C8B-B14F-4D97-AF65-F5344CB8AC3E}">
        <p14:creationId xmlns:p14="http://schemas.microsoft.com/office/powerpoint/2010/main" val="2072061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organization of an instruction pipeline will be more efficient if the instruction cycle is divided into segments of equal duration. One of the most common examples of this type of organization is a </a:t>
            </a:r>
            <a:r>
              <a:rPr lang="en-US" b="1" dirty="0"/>
              <a:t>Four-segment instruction pipeline.</a:t>
            </a:r>
            <a:endParaRPr lang="en-US" dirty="0"/>
          </a:p>
          <a:p>
            <a:r>
              <a:rPr lang="en-US" dirty="0"/>
              <a:t/>
            </a:r>
            <a:br>
              <a:rPr lang="en-US" dirty="0"/>
            </a:br>
            <a:endParaRPr lang="en-US" dirty="0"/>
          </a:p>
        </p:txBody>
      </p:sp>
    </p:spTree>
    <p:extLst>
      <p:ext uri="{BB962C8B-B14F-4D97-AF65-F5344CB8AC3E}">
        <p14:creationId xmlns:p14="http://schemas.microsoft.com/office/powerpoint/2010/main" val="86417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b="1" dirty="0"/>
              <a:t>Fetch</a:t>
            </a:r>
            <a:r>
              <a:rPr lang="en-US" dirty="0"/>
              <a:t> instruction from memory.</a:t>
            </a:r>
          </a:p>
          <a:p>
            <a:pPr algn="just"/>
            <a:r>
              <a:rPr lang="en-US" b="1" dirty="0"/>
              <a:t>Decode</a:t>
            </a:r>
            <a:r>
              <a:rPr lang="en-US" dirty="0"/>
              <a:t> the instruction.</a:t>
            </a:r>
          </a:p>
          <a:p>
            <a:pPr algn="just"/>
            <a:r>
              <a:rPr lang="en-US" dirty="0"/>
              <a:t>Calculate the effective address.</a:t>
            </a:r>
          </a:p>
          <a:p>
            <a:pPr algn="just"/>
            <a:r>
              <a:rPr lang="en-US" dirty="0"/>
              <a:t>Fetch the operands from memory.</a:t>
            </a:r>
          </a:p>
          <a:p>
            <a:pPr algn="just"/>
            <a:r>
              <a:rPr lang="en-US" b="1" dirty="0"/>
              <a:t>Execute</a:t>
            </a:r>
            <a:r>
              <a:rPr lang="en-US" dirty="0"/>
              <a:t> the instruction.</a:t>
            </a:r>
          </a:p>
          <a:p>
            <a:pPr algn="just"/>
            <a:r>
              <a:rPr lang="en-US" b="1" dirty="0"/>
              <a:t>Store</a:t>
            </a:r>
            <a:r>
              <a:rPr lang="en-US" dirty="0"/>
              <a:t> the result in the proper place.</a:t>
            </a:r>
          </a:p>
          <a:p>
            <a:pPr algn="just"/>
            <a:r>
              <a:rPr lang="en-US" dirty="0"/>
              <a:t>Each step is executed in a particular segment, and there are times when different segments may take different times to operate on the incoming information. Moreover, there are times when two or more segments may require memory access at the same time, causing one segment to wait until another is finished with the memory.</a:t>
            </a:r>
          </a:p>
        </p:txBody>
      </p:sp>
    </p:spTree>
    <p:extLst>
      <p:ext uri="{BB962C8B-B14F-4D97-AF65-F5344CB8AC3E}">
        <p14:creationId xmlns:p14="http://schemas.microsoft.com/office/powerpoint/2010/main" val="2827314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Pipeline processing can occur not only in the data stream but in the instruction stream as well.</a:t>
            </a:r>
          </a:p>
          <a:p>
            <a:r>
              <a:rPr lang="en-US" dirty="0"/>
              <a:t>Most of the digital computers with complex instructions require instruction pipeline to carry out operations like fetch, decode and execute instructions.</a:t>
            </a:r>
          </a:p>
          <a:p>
            <a:r>
              <a:rPr lang="en-US" dirty="0"/>
              <a:t>In general, the computer needs to process each instruction with the following sequence of </a:t>
            </a:r>
            <a:r>
              <a:rPr lang="en-US" dirty="0" smtClean="0"/>
              <a:t>steps as discussed above.</a:t>
            </a:r>
            <a:endParaRPr lang="en-US" dirty="0"/>
          </a:p>
          <a:p>
            <a:endParaRPr lang="en-US" dirty="0"/>
          </a:p>
        </p:txBody>
      </p:sp>
    </p:spTree>
    <p:extLst>
      <p:ext uri="{BB962C8B-B14F-4D97-AF65-F5344CB8AC3E}">
        <p14:creationId xmlns:p14="http://schemas.microsoft.com/office/powerpoint/2010/main" val="1081011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1" y="1223683"/>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endParaRPr lang="en-US" dirty="0"/>
          </a:p>
        </p:txBody>
      </p:sp>
      <p:sp>
        <p:nvSpPr>
          <p:cNvPr id="5" name="Rectangle 4"/>
          <p:cNvSpPr/>
          <p:nvPr/>
        </p:nvSpPr>
        <p:spPr>
          <a:xfrm>
            <a:off x="1609165" y="1223683"/>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US" dirty="0"/>
          </a:p>
        </p:txBody>
      </p:sp>
      <p:sp>
        <p:nvSpPr>
          <p:cNvPr id="6" name="Rectangle 5"/>
          <p:cNvSpPr/>
          <p:nvPr/>
        </p:nvSpPr>
        <p:spPr>
          <a:xfrm>
            <a:off x="2227729" y="1223683"/>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7" name="Rectangle 6"/>
          <p:cNvSpPr/>
          <p:nvPr/>
        </p:nvSpPr>
        <p:spPr>
          <a:xfrm>
            <a:off x="2846293" y="1223683"/>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a:t>
            </a:r>
            <a:endParaRPr lang="en-US" dirty="0"/>
          </a:p>
        </p:txBody>
      </p:sp>
      <p:sp>
        <p:nvSpPr>
          <p:cNvPr id="8" name="Rectangle 7"/>
          <p:cNvSpPr/>
          <p:nvPr/>
        </p:nvSpPr>
        <p:spPr>
          <a:xfrm>
            <a:off x="1660015" y="1623502"/>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endParaRPr lang="en-US" dirty="0"/>
          </a:p>
        </p:txBody>
      </p:sp>
      <p:sp>
        <p:nvSpPr>
          <p:cNvPr id="9" name="Rectangle 8"/>
          <p:cNvSpPr/>
          <p:nvPr/>
        </p:nvSpPr>
        <p:spPr>
          <a:xfrm>
            <a:off x="2278579" y="1639618"/>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US" dirty="0"/>
          </a:p>
        </p:txBody>
      </p:sp>
      <p:sp>
        <p:nvSpPr>
          <p:cNvPr id="10" name="Rectangle 9"/>
          <p:cNvSpPr/>
          <p:nvPr/>
        </p:nvSpPr>
        <p:spPr>
          <a:xfrm>
            <a:off x="2871718" y="1646804"/>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11" name="Rectangle 10"/>
          <p:cNvSpPr/>
          <p:nvPr/>
        </p:nvSpPr>
        <p:spPr>
          <a:xfrm>
            <a:off x="3515707" y="1639652"/>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a:t>
            </a:r>
            <a:endParaRPr lang="en-US" dirty="0"/>
          </a:p>
        </p:txBody>
      </p:sp>
      <p:sp>
        <p:nvSpPr>
          <p:cNvPr id="12" name="Rectangle 11"/>
          <p:cNvSpPr/>
          <p:nvPr/>
        </p:nvSpPr>
        <p:spPr>
          <a:xfrm>
            <a:off x="2278579" y="2063662"/>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endParaRPr lang="en-US" dirty="0"/>
          </a:p>
        </p:txBody>
      </p:sp>
      <p:sp>
        <p:nvSpPr>
          <p:cNvPr id="13" name="Rectangle 12"/>
          <p:cNvSpPr/>
          <p:nvPr/>
        </p:nvSpPr>
        <p:spPr>
          <a:xfrm>
            <a:off x="2884430" y="2061815"/>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US" dirty="0"/>
          </a:p>
        </p:txBody>
      </p:sp>
      <p:sp>
        <p:nvSpPr>
          <p:cNvPr id="14" name="Rectangle 13"/>
          <p:cNvSpPr/>
          <p:nvPr/>
        </p:nvSpPr>
        <p:spPr>
          <a:xfrm>
            <a:off x="3457429" y="2077110"/>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15" name="Rectangle 14"/>
          <p:cNvSpPr/>
          <p:nvPr/>
        </p:nvSpPr>
        <p:spPr>
          <a:xfrm>
            <a:off x="4075993" y="2079812"/>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a:t>
            </a:r>
            <a:endParaRPr lang="en-US" dirty="0"/>
          </a:p>
        </p:txBody>
      </p:sp>
      <p:sp>
        <p:nvSpPr>
          <p:cNvPr id="17" name="TextBox 16"/>
          <p:cNvSpPr txBox="1"/>
          <p:nvPr/>
        </p:nvSpPr>
        <p:spPr>
          <a:xfrm>
            <a:off x="3433481" y="228182"/>
            <a:ext cx="3673891" cy="523220"/>
          </a:xfrm>
          <a:prstGeom prst="rect">
            <a:avLst/>
          </a:prstGeom>
          <a:noFill/>
        </p:spPr>
        <p:txBody>
          <a:bodyPr wrap="none" rtlCol="0">
            <a:spAutoFit/>
          </a:bodyPr>
          <a:lstStyle/>
          <a:p>
            <a:r>
              <a:rPr lang="en-IN" sz="2800" dirty="0" smtClean="0"/>
              <a:t>Simple execution model</a:t>
            </a:r>
            <a:endParaRPr lang="en-US" sz="2800" dirty="0"/>
          </a:p>
        </p:txBody>
      </p:sp>
      <p:sp>
        <p:nvSpPr>
          <p:cNvPr id="18" name="TextBox 17"/>
          <p:cNvSpPr txBox="1"/>
          <p:nvPr/>
        </p:nvSpPr>
        <p:spPr>
          <a:xfrm>
            <a:off x="990601" y="3402106"/>
            <a:ext cx="1338828" cy="523220"/>
          </a:xfrm>
          <a:prstGeom prst="rect">
            <a:avLst/>
          </a:prstGeom>
          <a:noFill/>
        </p:spPr>
        <p:txBody>
          <a:bodyPr wrap="none" rtlCol="0">
            <a:spAutoFit/>
          </a:bodyPr>
          <a:lstStyle/>
          <a:p>
            <a:r>
              <a:rPr lang="en-IN" sz="2800" dirty="0" smtClean="0"/>
              <a:t>Time </a:t>
            </a:r>
            <a:r>
              <a:rPr lang="en-IN" sz="2800" dirty="0" smtClean="0">
                <a:sym typeface="Wingdings" panose="05000000000000000000" pitchFamily="2" charset="2"/>
              </a:rPr>
              <a:t></a:t>
            </a:r>
            <a:endParaRPr lang="en-US" sz="2800" dirty="0"/>
          </a:p>
        </p:txBody>
      </p:sp>
      <p:sp>
        <p:nvSpPr>
          <p:cNvPr id="19" name="TextBox 18"/>
          <p:cNvSpPr txBox="1"/>
          <p:nvPr/>
        </p:nvSpPr>
        <p:spPr>
          <a:xfrm>
            <a:off x="207165" y="2093259"/>
            <a:ext cx="623889" cy="369332"/>
          </a:xfrm>
          <a:prstGeom prst="rect">
            <a:avLst/>
          </a:prstGeom>
          <a:noFill/>
        </p:spPr>
        <p:txBody>
          <a:bodyPr wrap="none" rtlCol="0">
            <a:spAutoFit/>
          </a:bodyPr>
          <a:lstStyle/>
          <a:p>
            <a:r>
              <a:rPr lang="en-IN" dirty="0" smtClean="0"/>
              <a:t>Ins 3</a:t>
            </a:r>
            <a:endParaRPr lang="en-US" dirty="0"/>
          </a:p>
        </p:txBody>
      </p:sp>
      <p:sp>
        <p:nvSpPr>
          <p:cNvPr id="20" name="TextBox 19"/>
          <p:cNvSpPr txBox="1"/>
          <p:nvPr/>
        </p:nvSpPr>
        <p:spPr>
          <a:xfrm>
            <a:off x="207166" y="1653989"/>
            <a:ext cx="783433" cy="369332"/>
          </a:xfrm>
          <a:prstGeom prst="rect">
            <a:avLst/>
          </a:prstGeom>
          <a:noFill/>
        </p:spPr>
        <p:txBody>
          <a:bodyPr wrap="square" rtlCol="0">
            <a:spAutoFit/>
          </a:bodyPr>
          <a:lstStyle/>
          <a:p>
            <a:r>
              <a:rPr lang="en-IN" dirty="0" smtClean="0"/>
              <a:t>Ins 2</a:t>
            </a:r>
            <a:endParaRPr lang="en-US" dirty="0"/>
          </a:p>
        </p:txBody>
      </p:sp>
      <p:sp>
        <p:nvSpPr>
          <p:cNvPr id="21" name="TextBox 20"/>
          <p:cNvSpPr txBox="1"/>
          <p:nvPr/>
        </p:nvSpPr>
        <p:spPr>
          <a:xfrm>
            <a:off x="207166" y="1293621"/>
            <a:ext cx="623889" cy="369332"/>
          </a:xfrm>
          <a:prstGeom prst="rect">
            <a:avLst/>
          </a:prstGeom>
          <a:noFill/>
        </p:spPr>
        <p:txBody>
          <a:bodyPr wrap="none" rtlCol="0">
            <a:spAutoFit/>
          </a:bodyPr>
          <a:lstStyle/>
          <a:p>
            <a:r>
              <a:rPr lang="en-IN" dirty="0" smtClean="0"/>
              <a:t>Ins 1</a:t>
            </a:r>
            <a:endParaRPr lang="en-US" dirty="0"/>
          </a:p>
        </p:txBody>
      </p:sp>
      <p:sp>
        <p:nvSpPr>
          <p:cNvPr id="22" name="Rectangle 21"/>
          <p:cNvSpPr/>
          <p:nvPr/>
        </p:nvSpPr>
        <p:spPr>
          <a:xfrm>
            <a:off x="3155575" y="4173071"/>
            <a:ext cx="61856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3774139" y="4243009"/>
            <a:ext cx="819712" cy="369332"/>
          </a:xfrm>
          <a:prstGeom prst="rect">
            <a:avLst/>
          </a:prstGeom>
          <a:noFill/>
        </p:spPr>
        <p:txBody>
          <a:bodyPr wrap="none" rtlCol="0">
            <a:spAutoFit/>
          </a:bodyPr>
          <a:lstStyle/>
          <a:p>
            <a:r>
              <a:rPr lang="en-IN" dirty="0" smtClean="0"/>
              <a:t>1 cycle</a:t>
            </a:r>
            <a:endParaRPr lang="en-US" dirty="0"/>
          </a:p>
        </p:txBody>
      </p:sp>
    </p:spTree>
    <p:extLst>
      <p:ext uri="{BB962C8B-B14F-4D97-AF65-F5344CB8AC3E}">
        <p14:creationId xmlns:p14="http://schemas.microsoft.com/office/powerpoint/2010/main" val="3687796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TotalTime>
  <Words>2354</Words>
  <Application>Microsoft Office PowerPoint</Application>
  <PresentationFormat>Widescreen</PresentationFormat>
  <Paragraphs>1110</Paragraphs>
  <Slides>52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Wingdings</vt:lpstr>
      <vt:lpstr>Office Theme</vt:lpstr>
      <vt:lpstr>Machine dependent Optimization</vt:lpstr>
      <vt:lpstr>Give this a read</vt:lpstr>
      <vt:lpstr>Instruction, scheduling and pipelining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Pipeline Conflicts </vt:lpstr>
      <vt:lpstr>PowerPoint Presentation</vt:lpstr>
      <vt:lpstr>PowerPoint Presentation</vt:lpstr>
      <vt:lpstr>data dependencies</vt:lpstr>
      <vt:lpstr>PowerPoint Presentation</vt:lpstr>
      <vt:lpstr>Finding dependencies</vt:lpstr>
      <vt:lpstr>Finding dependencies</vt:lpstr>
      <vt:lpstr>Finding dependencies</vt:lpstr>
      <vt:lpstr>Finding dependencies</vt:lpstr>
      <vt:lpstr>List scheduling</vt:lpstr>
      <vt:lpstr>Mit opencourseware 6.035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List scheduling is like bin Packing</vt:lpstr>
      <vt:lpstr>Online Assignment 2 due this friday</vt:lpstr>
      <vt:lpstr>To read and for 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flow analysis</dc:title>
  <dc:creator>Bilal Haider</dc:creator>
  <cp:lastModifiedBy>Bilal Haider</cp:lastModifiedBy>
  <cp:revision>75</cp:revision>
  <dcterms:created xsi:type="dcterms:W3CDTF">2020-05-11T02:56:45Z</dcterms:created>
  <dcterms:modified xsi:type="dcterms:W3CDTF">2020-05-18T16:44:42Z</dcterms:modified>
</cp:coreProperties>
</file>