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2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C382-84FB-4A9F-9807-23B8C27FAA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D977-1005-49AC-8F11-7BEE8081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slanspivak.com/lsbasi-part1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3326354/" TargetMode="External"/><Relationship Id="rId2" Type="http://schemas.openxmlformats.org/officeDocument/2006/relationships/hyperlink" Target="https://ocw.mit.edu/courses/electrical-engineering-and-computer-science/6-035-computer-language-engineering-spring-2010/lecture-notes/MIT6_035S10_lec0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 2: Explain the basic techniques used in compiler construction such as lexical analysis, parsing, scanner, syntax analysis and </a:t>
            </a:r>
            <a:r>
              <a:rPr lang="en-US" dirty="0" smtClean="0">
                <a:solidFill>
                  <a:srgbClr val="FF0000"/>
                </a:solidFill>
              </a:rPr>
              <a:t>semantic analysis.</a:t>
            </a:r>
          </a:p>
        </p:txBody>
      </p:sp>
    </p:spTree>
    <p:extLst>
      <p:ext uri="{BB962C8B-B14F-4D97-AF65-F5344CB8AC3E}">
        <p14:creationId xmlns:p14="http://schemas.microsoft.com/office/powerpoint/2010/main" val="36919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270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test(){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r>
              <a:rPr lang="en-US" dirty="0" smtClean="0"/>
              <a:t>b=1;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c=3;</a:t>
            </a:r>
          </a:p>
          <a:p>
            <a:r>
              <a:rPr lang="en-US" dirty="0" smtClean="0"/>
              <a:t>Void main(){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a=1; c=2; b=3,</a:t>
            </a:r>
          </a:p>
          <a:p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76229"/>
              </p:ext>
            </p:extLst>
          </p:nvPr>
        </p:nvGraphicFramePr>
        <p:xfrm>
          <a:off x="4064000" y="365125"/>
          <a:ext cx="812800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3 </a:t>
                      </a:r>
                      <a:r>
                        <a:rPr lang="en-US" strike="noStrike" baseline="0" dirty="0" smtClean="0"/>
                        <a:t>2</a:t>
                      </a:r>
                      <a:endParaRPr lang="en-US" strike="no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7776" y="340285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symbol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63550"/>
              </p:ext>
            </p:extLst>
          </p:nvPr>
        </p:nvGraphicFramePr>
        <p:xfrm>
          <a:off x="-2" y="5011857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b=1;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2" y="4620398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symbol table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90040" y="999229"/>
            <a:ext cx="2273960" cy="3698259"/>
          </a:xfrm>
          <a:prstGeom prst="bentConnector3">
            <a:avLst>
              <a:gd name="adj1" fmla="val 29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44704"/>
              </p:ext>
            </p:extLst>
          </p:nvPr>
        </p:nvGraphicFramePr>
        <p:xfrm>
          <a:off x="3940054" y="2264732"/>
          <a:ext cx="81280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a=1;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c=2;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b=3;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9318" y="1939166"/>
            <a:ext cx="19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symbol table</a:t>
            </a:r>
            <a:endParaRPr lang="en-US" dirty="0"/>
          </a:p>
        </p:txBody>
      </p:sp>
      <p:sp>
        <p:nvSpPr>
          <p:cNvPr id="46" name="Curved Right Arrow 45"/>
          <p:cNvSpPr/>
          <p:nvPr/>
        </p:nvSpPr>
        <p:spPr>
          <a:xfrm flipH="1" flipV="1">
            <a:off x="8128002" y="5809130"/>
            <a:ext cx="428423" cy="93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flipV="1">
            <a:off x="3468911" y="3075957"/>
            <a:ext cx="456320" cy="93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flipV="1">
            <a:off x="3068240" y="977127"/>
            <a:ext cx="895592" cy="35033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10800000" flipH="1">
            <a:off x="3852859" y="1614314"/>
            <a:ext cx="202801" cy="582089"/>
          </a:xfrm>
          <a:prstGeom prst="bentConnector4">
            <a:avLst>
              <a:gd name="adj1" fmla="val -112721"/>
              <a:gd name="adj2" fmla="val 9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Arrow 58"/>
          <p:cNvSpPr/>
          <p:nvPr/>
        </p:nvSpPr>
        <p:spPr>
          <a:xfrm>
            <a:off x="3107148" y="4567223"/>
            <a:ext cx="832906" cy="217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411033" y="4202535"/>
            <a:ext cx="908028" cy="865336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can be found here using example of python </a:t>
            </a:r>
          </a:p>
          <a:p>
            <a:r>
              <a:rPr lang="en-US" dirty="0" smtClean="0">
                <a:hlinkClick r:id="rId2"/>
              </a:rPr>
              <a:t>https://ruslanspivak.com/lsbasi-part13/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Uniqueness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identifier can be used for two different definitions in the same scope </a:t>
            </a:r>
          </a:p>
          <a:p>
            <a:r>
              <a:rPr lang="en-US" dirty="0" smtClean="0"/>
              <a:t>We can see whether same name is used by using symbol table’s data portion. </a:t>
            </a:r>
          </a:p>
          <a:p>
            <a:r>
              <a:rPr lang="en-US" dirty="0" smtClean="0"/>
              <a:t>We need </a:t>
            </a:r>
            <a:r>
              <a:rPr lang="en-US" dirty="0" err="1" smtClean="0"/>
              <a:t>Name,type</a:t>
            </a:r>
            <a:r>
              <a:rPr lang="en-US" dirty="0" smtClean="0"/>
              <a:t> and datatype field for this purpose.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assign type to identifiers so that we can store specific values in them and apply a range of operations.</a:t>
            </a:r>
          </a:p>
          <a:p>
            <a:r>
              <a:rPr lang="en-US" dirty="0" smtClean="0"/>
              <a:t>For example if a and b are integers then</a:t>
            </a:r>
          </a:p>
          <a:p>
            <a:r>
              <a:rPr lang="en-US" dirty="0" err="1" smtClean="0"/>
              <a:t>a+b</a:t>
            </a:r>
            <a:r>
              <a:rPr lang="en-US" dirty="0" smtClean="0"/>
              <a:t> means adding values of a and b</a:t>
            </a:r>
          </a:p>
          <a:p>
            <a:r>
              <a:rPr lang="en-US" dirty="0" smtClean="0"/>
              <a:t>If a and b are strings (assuming we are looking at VB)</a:t>
            </a:r>
          </a:p>
          <a:p>
            <a:r>
              <a:rPr lang="en-US" dirty="0" err="1" smtClean="0"/>
              <a:t>a+b</a:t>
            </a:r>
            <a:r>
              <a:rPr lang="en-US" dirty="0" smtClean="0"/>
              <a:t> means concatenating strings a and b.</a:t>
            </a:r>
          </a:p>
          <a:p>
            <a:r>
              <a:rPr lang="en-US" dirty="0" smtClean="0"/>
              <a:t>Some languages allow identifiers to take value of any type(e.g. Lisp, Prolog and python)</a:t>
            </a:r>
          </a:p>
          <a:p>
            <a:r>
              <a:rPr lang="en-US" dirty="0" smtClean="0"/>
              <a:t>Nevertheless each language </a:t>
            </a:r>
            <a:r>
              <a:rPr lang="en-US" dirty="0" err="1" smtClean="0"/>
              <a:t>atleast</a:t>
            </a:r>
            <a:r>
              <a:rPr lang="en-US" dirty="0" smtClean="0"/>
              <a:t> has a few primitive types and combination of these primitive types to form </a:t>
            </a:r>
            <a:r>
              <a:rPr lang="en-US" b="1" dirty="0" smtClean="0"/>
              <a:t>type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Primitive, atomic ,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r>
              <a:rPr lang="en-US" dirty="0" smtClean="0"/>
              <a:t>Characters</a:t>
            </a:r>
          </a:p>
          <a:p>
            <a:r>
              <a:rPr lang="en-US" dirty="0" smtClean="0"/>
              <a:t>Floats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Void!!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Type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declared by user in a particular program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FirstName</a:t>
            </a:r>
            <a:r>
              <a:rPr lang="en-US" dirty="0" smtClean="0"/>
              <a:t> = </a:t>
            </a:r>
            <a:r>
              <a:rPr lang="en-US" dirty="0" err="1" smtClean="0"/>
              <a:t>NamedType</a:t>
            </a:r>
            <a:r>
              <a:rPr lang="en-US" dirty="0" smtClean="0"/>
              <a:t>&lt;</a:t>
            </a:r>
            <a:r>
              <a:rPr lang="en-US" dirty="0" err="1" smtClean="0"/>
              <a:t>std</a:t>
            </a:r>
            <a:r>
              <a:rPr lang="en-US" dirty="0" smtClean="0"/>
              <a:t>::string,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FirstNameTag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type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A and </a:t>
            </a:r>
            <a:r>
              <a:rPr lang="en-US" dirty="0"/>
              <a:t>B</a:t>
            </a:r>
            <a:r>
              <a:rPr lang="en-US" dirty="0" smtClean="0"/>
              <a:t> are type expressions A X B is  </a:t>
            </a:r>
            <a:r>
              <a:rPr lang="en-US" dirty="0" err="1" smtClean="0"/>
              <a:t>is</a:t>
            </a:r>
            <a:r>
              <a:rPr lang="en-US" dirty="0" smtClean="0"/>
              <a:t> also a type expression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type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is type expression then array(</a:t>
            </a:r>
            <a:r>
              <a:rPr lang="en-US" dirty="0" err="1" smtClean="0"/>
              <a:t>A,i</a:t>
            </a:r>
            <a:r>
              <a:rPr lang="en-US" dirty="0" smtClean="0"/>
              <a:t>) is also a type expression where </a:t>
            </a:r>
            <a:r>
              <a:rPr lang="en-US" dirty="0" err="1" smtClean="0"/>
              <a:t>i</a:t>
            </a:r>
            <a:r>
              <a:rPr lang="en-US" dirty="0" smtClean="0"/>
              <a:t> denotes number of elements of type A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/ functions can also have a type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fun(</a:t>
            </a:r>
            <a:r>
              <a:rPr lang="en-US" dirty="0" err="1" smtClean="0"/>
              <a:t>int</a:t>
            </a:r>
            <a:r>
              <a:rPr lang="en-US" dirty="0" smtClean="0"/>
              <a:t> a, bool b, char c) is a type expression of form integer X </a:t>
            </a:r>
            <a:r>
              <a:rPr lang="en-US" dirty="0" err="1" smtClean="0"/>
              <a:t>boolen</a:t>
            </a:r>
            <a:r>
              <a:rPr lang="en-US" dirty="0" smtClean="0"/>
              <a:t> X character </a:t>
            </a:r>
            <a:r>
              <a:rPr lang="en-US" dirty="0" smtClean="0">
                <a:sym typeface="Wingdings" panose="05000000000000000000" pitchFamily="2" charset="2"/>
              </a:rPr>
              <a:t>integer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Records/ union/class/objects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also type expressions</a:t>
            </a:r>
          </a:p>
          <a:p>
            <a:r>
              <a:rPr lang="en-US" dirty="0" smtClean="0"/>
              <a:t>Class A ( </a:t>
            </a:r>
            <a:r>
              <a:rPr lang="en-US" dirty="0" err="1" smtClean="0"/>
              <a:t>int</a:t>
            </a:r>
            <a:r>
              <a:rPr lang="en-US" dirty="0" smtClean="0"/>
              <a:t> a 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Semantic analysis </a:t>
            </a:r>
            <a:r>
              <a:rPr lang="en-US" dirty="0" smtClean="0"/>
              <a:t>requires addition of </a:t>
            </a:r>
            <a:r>
              <a:rPr lang="en-US" dirty="0"/>
              <a:t>semantic information to the parse tree </a:t>
            </a:r>
            <a:r>
              <a:rPr lang="en-US" dirty="0" smtClean="0"/>
              <a:t>(annotated parse trees using SDD or SDT) and  </a:t>
            </a:r>
            <a:r>
              <a:rPr lang="en-US" dirty="0"/>
              <a:t>the symbol table. </a:t>
            </a:r>
            <a:endParaRPr lang="en-US" dirty="0" smtClean="0"/>
          </a:p>
          <a:p>
            <a:pPr algn="just"/>
            <a:r>
              <a:rPr lang="en-US" dirty="0" smtClean="0"/>
              <a:t>The question arises why do not we the checks when doing syntax and lexical analysis</a:t>
            </a:r>
          </a:p>
          <a:p>
            <a:pPr algn="just"/>
            <a:r>
              <a:rPr lang="en-US" dirty="0" smtClean="0"/>
              <a:t>The answer is separation of concerns and convenience. We can focus on one task in one phase instead of over burdening that particular phase. </a:t>
            </a:r>
          </a:p>
          <a:p>
            <a:pPr algn="just"/>
            <a:r>
              <a:rPr lang="en-US" dirty="0" smtClean="0"/>
              <a:t>After checking the lexical and syntactic correctness we can focus one checking errors which require additional information</a:t>
            </a:r>
          </a:p>
          <a:p>
            <a:pPr algn="just"/>
            <a:r>
              <a:rPr lang="en-US" b="1" dirty="0" smtClean="0"/>
              <a:t>Semantic analysis </a:t>
            </a:r>
            <a:r>
              <a:rPr lang="en-US" dirty="0" smtClean="0"/>
              <a:t>checks the meaning of the program. That is whether the program (,its statement and expressions) makes sense according to language definition.  </a:t>
            </a:r>
          </a:p>
        </p:txBody>
      </p:sp>
    </p:spTree>
    <p:extLst>
      <p:ext uri="{BB962C8B-B14F-4D97-AF65-F5344CB8AC3E}">
        <p14:creationId xmlns:p14="http://schemas.microsoft.com/office/powerpoint/2010/main" val="8260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check this by using SDD or SDTs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ym typeface="Wingdings" panose="05000000000000000000" pitchFamily="2" charset="2"/>
              </a:rPr>
              <a:t>ET List				List.in=</a:t>
            </a:r>
            <a:r>
              <a:rPr lang="en-IN" dirty="0" err="1" smtClean="0">
                <a:sym typeface="Wingdings" panose="05000000000000000000" pitchFamily="2" charset="2"/>
              </a:rPr>
              <a:t>T.type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Tint</a:t>
            </a:r>
            <a:r>
              <a:rPr lang="en-IN" dirty="0" smtClean="0">
                <a:sym typeface="Wingdings" panose="05000000000000000000" pitchFamily="2" charset="2"/>
              </a:rPr>
              <a:t>				</a:t>
            </a:r>
            <a:r>
              <a:rPr lang="en-IN" dirty="0" err="1" smtClean="0">
                <a:sym typeface="Wingdings" panose="05000000000000000000" pitchFamily="2" charset="2"/>
              </a:rPr>
              <a:t>T.type</a:t>
            </a:r>
            <a:r>
              <a:rPr lang="en-IN" dirty="0" smtClean="0">
                <a:sym typeface="Wingdings" panose="05000000000000000000" pitchFamily="2" charset="2"/>
              </a:rPr>
              <a:t>=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T float				</a:t>
            </a:r>
            <a:r>
              <a:rPr lang="en-IN" dirty="0" err="1" smtClean="0">
                <a:sym typeface="Wingdings" panose="05000000000000000000" pitchFamily="2" charset="2"/>
              </a:rPr>
              <a:t>T.type</a:t>
            </a:r>
            <a:r>
              <a:rPr lang="en-IN" dirty="0" smtClean="0">
                <a:sym typeface="Wingdings" panose="05000000000000000000" pitchFamily="2" charset="2"/>
              </a:rPr>
              <a:t>=float</a:t>
            </a:r>
            <a:endParaRPr lang="en-US" dirty="0" smtClean="0"/>
          </a:p>
          <a:p>
            <a:r>
              <a:rPr lang="en-IN" dirty="0" err="1" smtClean="0">
                <a:sym typeface="Wingdings" panose="05000000000000000000" pitchFamily="2" charset="2"/>
              </a:rPr>
              <a:t>ListList,id</a:t>
            </a:r>
            <a:r>
              <a:rPr lang="en-IN" dirty="0" smtClean="0">
                <a:sym typeface="Wingdings" panose="05000000000000000000" pitchFamily="2" charset="2"/>
              </a:rPr>
              <a:t>			List.in=List.in , </a:t>
            </a:r>
            <a:r>
              <a:rPr lang="en-IN" dirty="0" err="1" smtClean="0">
                <a:sym typeface="Wingdings" panose="05000000000000000000" pitchFamily="2" charset="2"/>
              </a:rPr>
              <a:t>add.type</a:t>
            </a:r>
            <a:r>
              <a:rPr lang="en-IN" dirty="0" smtClean="0">
                <a:sym typeface="Wingdings" panose="05000000000000000000" pitchFamily="2" charset="2"/>
              </a:rPr>
              <a:t>=(id, list.in)	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List id				</a:t>
            </a:r>
            <a:r>
              <a:rPr lang="en-IN" dirty="0" err="1" smtClean="0">
                <a:sym typeface="Wingdings" panose="05000000000000000000" pitchFamily="2" charset="2"/>
              </a:rPr>
              <a:t>add.type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id,list.in</a:t>
            </a:r>
            <a:r>
              <a:rPr lang="en-IN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We can add more Productions to take care of arrays, </a:t>
            </a:r>
            <a:r>
              <a:rPr lang="en-US" dirty="0" err="1" smtClean="0"/>
              <a:t>functions,classes</a:t>
            </a:r>
            <a:r>
              <a:rPr lang="en-US" dirty="0" smtClean="0"/>
              <a:t> </a:t>
            </a:r>
            <a:r>
              <a:rPr lang="en-US" dirty="0" err="1" smtClean="0"/>
              <a:t>e.t.c</a:t>
            </a:r>
            <a:r>
              <a:rPr lang="en-US" dirty="0" smtClean="0"/>
              <a:t>. but the basic idea is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equivalence</a:t>
            </a:r>
          </a:p>
          <a:p>
            <a:r>
              <a:rPr lang="en-US" dirty="0" smtClean="0"/>
              <a:t>For this we would need to move towards symbol table e.g.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A[128]; fun(A); fun(</a:t>
            </a:r>
            <a:r>
              <a:rPr lang="en-US" dirty="0" err="1" smtClean="0"/>
              <a:t>int</a:t>
            </a:r>
            <a:r>
              <a:rPr lang="en-US" dirty="0" smtClean="0"/>
              <a:t> B[128]) </a:t>
            </a:r>
          </a:p>
          <a:p>
            <a:r>
              <a:rPr lang="en-US" dirty="0" smtClean="0"/>
              <a:t>Two different type entries in different symbol tables </a:t>
            </a:r>
          </a:p>
          <a:p>
            <a:r>
              <a:rPr lang="en-US" dirty="0" smtClean="0"/>
              <a:t>But they should be the same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types have same construction ( equal base types)</a:t>
            </a:r>
          </a:p>
          <a:p>
            <a:r>
              <a:rPr lang="en-US" dirty="0" smtClean="0"/>
              <a:t>These types can be converted into each other</a:t>
            </a:r>
          </a:p>
          <a:p>
            <a:r>
              <a:rPr lang="en-US" dirty="0" smtClean="0"/>
              <a:t>This conversion is called coercion </a:t>
            </a:r>
          </a:p>
          <a:p>
            <a:r>
              <a:rPr lang="en-US" dirty="0" smtClean="0"/>
              <a:t>It is implicit in nature</a:t>
            </a:r>
          </a:p>
          <a:p>
            <a:r>
              <a:rPr lang="en-US" dirty="0" smtClean="0"/>
              <a:t>Might be direct e.g. assignment float a value of </a:t>
            </a:r>
            <a:r>
              <a:rPr lang="en-US" dirty="0" err="1" smtClean="0"/>
              <a:t>int</a:t>
            </a:r>
            <a:r>
              <a:rPr lang="en-US" dirty="0" smtClean="0"/>
              <a:t> or vice versa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float B;</a:t>
            </a:r>
          </a:p>
          <a:p>
            <a:r>
              <a:rPr lang="en-US" dirty="0" smtClean="0"/>
              <a:t>B = B + A </a:t>
            </a:r>
          </a:p>
          <a:p>
            <a:r>
              <a:rPr lang="en-US" dirty="0" smtClean="0"/>
              <a:t>Or indirect assign value of an attribute of vehicle from car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or widening 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Narrowing loss of information e.g. float to </a:t>
            </a:r>
            <a:r>
              <a:rPr lang="en-US" dirty="0" err="1" smtClean="0"/>
              <a:t>int</a:t>
            </a:r>
            <a:r>
              <a:rPr lang="en-US" dirty="0" smtClean="0"/>
              <a:t> or string to char</a:t>
            </a:r>
          </a:p>
          <a:p>
            <a:r>
              <a:rPr lang="en-US" dirty="0" smtClean="0"/>
              <a:t>Widening no loss of information e.g. </a:t>
            </a:r>
            <a:r>
              <a:rPr lang="en-US" dirty="0" err="1" smtClean="0"/>
              <a:t>int</a:t>
            </a:r>
            <a:r>
              <a:rPr lang="en-US" dirty="0" smtClean="0"/>
              <a:t> to float or char to string</a:t>
            </a:r>
          </a:p>
          <a:p>
            <a:r>
              <a:rPr lang="en-US" dirty="0" smtClean="0"/>
              <a:t>Narrowing coercion is rarely used in languages.</a:t>
            </a:r>
          </a:p>
          <a:p>
            <a:r>
              <a:rPr lang="en-US" dirty="0" smtClean="0"/>
              <a:t>Follows hierarchy e.g. </a:t>
            </a:r>
            <a:r>
              <a:rPr lang="en-US" dirty="0" err="1" smtClean="0"/>
              <a:t>byte</a:t>
            </a:r>
            <a:r>
              <a:rPr lang="en-US" dirty="0" err="1" smtClean="0">
                <a:sym typeface="Wingdings" panose="05000000000000000000" pitchFamily="2" charset="2"/>
              </a:rPr>
              <a:t>intfloatdouble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(explicit)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both widening or narrowing</a:t>
            </a:r>
          </a:p>
          <a:p>
            <a:r>
              <a:rPr lang="en-US" dirty="0" smtClean="0"/>
              <a:t>Excessive type casting can be dangerous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discussed </a:t>
            </a:r>
            <a:r>
              <a:rPr lang="en-US" dirty="0" err="1" smtClean="0"/>
              <a:t>earliers</a:t>
            </a:r>
            <a:r>
              <a:rPr lang="en-US" dirty="0" smtClean="0"/>
              <a:t> operators like + * can have variety of operations depends on the surrounding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symbol table</a:t>
            </a:r>
          </a:p>
          <a:p>
            <a:r>
              <a:rPr lang="en-US" dirty="0" smtClean="0"/>
              <a:t>Function symbol table</a:t>
            </a:r>
          </a:p>
          <a:p>
            <a:r>
              <a:rPr lang="en-US" dirty="0" smtClean="0"/>
              <a:t>Class symbol table</a:t>
            </a:r>
          </a:p>
          <a:p>
            <a:r>
              <a:rPr lang="en-US" dirty="0" smtClean="0"/>
              <a:t>Program symbol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descriptors</a:t>
            </a:r>
          </a:p>
          <a:p>
            <a:r>
              <a:rPr lang="en-US" dirty="0" smtClean="0"/>
              <a:t>Variable descriptors</a:t>
            </a:r>
          </a:p>
          <a:p>
            <a:r>
              <a:rPr lang="en-US" dirty="0" smtClean="0"/>
              <a:t>Check name and type if they are valid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symbol table</a:t>
            </a:r>
          </a:p>
          <a:p>
            <a:r>
              <a:rPr lang="en-US" dirty="0" smtClean="0"/>
              <a:t>Class symbol table (super class sub class)</a:t>
            </a:r>
          </a:p>
          <a:p>
            <a:r>
              <a:rPr lang="en-US" dirty="0" smtClean="0"/>
              <a:t>Function symbol table( overloading, over riding)</a:t>
            </a:r>
          </a:p>
          <a:p>
            <a:r>
              <a:rPr lang="en-US" dirty="0" smtClean="0"/>
              <a:t>Local symbol table</a:t>
            </a:r>
          </a:p>
          <a:p>
            <a:r>
              <a:rPr lang="en-US" dirty="0" smtClean="0"/>
              <a:t>Check for duplicates, shadowed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things as well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store instructions</a:t>
            </a:r>
          </a:p>
          <a:p>
            <a:r>
              <a:rPr lang="en-US" dirty="0" smtClean="0"/>
              <a:t>Method calls </a:t>
            </a:r>
          </a:p>
          <a:p>
            <a:r>
              <a:rPr lang="en-US" dirty="0" smtClean="0"/>
              <a:t>Conditional and loop statements</a:t>
            </a:r>
          </a:p>
          <a:p>
            <a:r>
              <a:rPr lang="en-US" dirty="0" smtClean="0"/>
              <a:t>For more detail please see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https://ocw.mit.edu/courses/electrical-engineering-and-computer-science/6-035-computer-language-engineering-spring-2010/lecture-notes/MIT6_035S10_lec06.pdf</a:t>
            </a:r>
            <a:endParaRPr lang="en-US" dirty="0" smtClean="0"/>
          </a:p>
          <a:p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https://slideplayer.com/slide/13326354/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means by program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take an example</a:t>
            </a:r>
          </a:p>
          <a:p>
            <a:r>
              <a:rPr lang="en-US" dirty="0" smtClean="0"/>
              <a:t>a	=	b	+	</a:t>
            </a:r>
            <a:r>
              <a:rPr lang="en-US" dirty="0" err="1" smtClean="0"/>
              <a:t>funxy</a:t>
            </a:r>
            <a:r>
              <a:rPr lang="en-US" dirty="0" smtClean="0"/>
              <a:t>(c);</a:t>
            </a:r>
          </a:p>
          <a:p>
            <a:r>
              <a:rPr lang="en-US" dirty="0" smtClean="0"/>
              <a:t>We need to make sure that</a:t>
            </a:r>
          </a:p>
          <a:p>
            <a:r>
              <a:rPr lang="en-US" dirty="0"/>
              <a:t>The variables </a:t>
            </a:r>
            <a:r>
              <a:rPr lang="en-US" dirty="0" smtClean="0"/>
              <a:t>a, b, c and </a:t>
            </a:r>
            <a:r>
              <a:rPr lang="en-US" dirty="0" err="1" smtClean="0"/>
              <a:t>funxy</a:t>
            </a:r>
            <a:r>
              <a:rPr lang="en-US" dirty="0" smtClean="0"/>
              <a:t> must </a:t>
            </a:r>
            <a:r>
              <a:rPr lang="en-US" dirty="0"/>
              <a:t>be declared before they are </a:t>
            </a:r>
            <a:r>
              <a:rPr lang="en-US" dirty="0" smtClean="0"/>
              <a:t>used.</a:t>
            </a:r>
            <a:endParaRPr lang="en-US" dirty="0"/>
          </a:p>
          <a:p>
            <a:r>
              <a:rPr lang="en-US" dirty="0"/>
              <a:t>The variables must have matching types when used in arithmetic expressions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should be no duplicate </a:t>
            </a:r>
            <a:r>
              <a:rPr lang="en-US" dirty="0" smtClean="0"/>
              <a:t>declarations.</a:t>
            </a:r>
            <a:endParaRPr lang="en-US" dirty="0"/>
          </a:p>
          <a:p>
            <a:r>
              <a:rPr lang="en-US" dirty="0"/>
              <a:t>A name reference in </a:t>
            </a:r>
            <a:r>
              <a:rPr lang="en-US" dirty="0" smtClean="0"/>
              <a:t> call </a:t>
            </a:r>
            <a:r>
              <a:rPr lang="en-US" dirty="0" err="1" smtClean="0"/>
              <a:t>funxy</a:t>
            </a:r>
            <a:r>
              <a:rPr lang="en-US" dirty="0" smtClean="0"/>
              <a:t> </a:t>
            </a:r>
            <a:r>
              <a:rPr lang="en-US" dirty="0"/>
              <a:t>to a procedure must refer to the actual declared </a:t>
            </a:r>
            <a:r>
              <a:rPr lang="en-US" dirty="0" smtClean="0"/>
              <a:t>procedure type </a:t>
            </a:r>
            <a:r>
              <a:rPr lang="en-US" dirty="0" err="1" smtClean="0"/>
              <a:t>funxy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procedure call </a:t>
            </a:r>
            <a:r>
              <a:rPr lang="en-US" dirty="0" err="1" smtClean="0"/>
              <a:t>funxy</a:t>
            </a:r>
            <a:r>
              <a:rPr lang="en-US" dirty="0" smtClean="0"/>
              <a:t>(c) </a:t>
            </a:r>
            <a:r>
              <a:rPr lang="en-US" dirty="0"/>
              <a:t>must have the correct number of arguments and the arguments’ types must match those of formal parameters in the procedure 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checks vs. Dynamic checks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checks (done at </a:t>
            </a:r>
            <a:r>
              <a:rPr lang="en-US" smtClean="0"/>
              <a:t>compile time)</a:t>
            </a:r>
            <a:endParaRPr lang="en-US" dirty="0" smtClean="0"/>
          </a:p>
          <a:p>
            <a:pPr lvl="1"/>
            <a:r>
              <a:rPr lang="en-US" dirty="0" smtClean="0"/>
              <a:t> Flow-of-control checks</a:t>
            </a:r>
          </a:p>
          <a:p>
            <a:pPr lvl="1"/>
            <a:r>
              <a:rPr lang="en-US" dirty="0" smtClean="0"/>
              <a:t> Uniqueness checks</a:t>
            </a:r>
          </a:p>
          <a:p>
            <a:pPr lvl="1"/>
            <a:r>
              <a:rPr lang="en-US" dirty="0" smtClean="0"/>
              <a:t>Type checks</a:t>
            </a:r>
          </a:p>
          <a:p>
            <a:r>
              <a:rPr lang="en-US" dirty="0" smtClean="0"/>
              <a:t>Dynamic checks (done at run time)</a:t>
            </a:r>
          </a:p>
          <a:p>
            <a:r>
              <a:rPr lang="en-US" dirty="0" smtClean="0"/>
              <a:t>Array bounds check</a:t>
            </a:r>
          </a:p>
          <a:p>
            <a:r>
              <a:rPr lang="en-US" dirty="0" smtClean="0"/>
              <a:t> Null pointer dereference check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1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of variables </a:t>
            </a:r>
            <a:r>
              <a:rPr lang="en-US" dirty="0" err="1" smtClean="0"/>
              <a:t>a,b,c</a:t>
            </a:r>
            <a:r>
              <a:rPr lang="en-US" dirty="0" smtClean="0"/>
              <a:t> should be visible in current scope</a:t>
            </a:r>
          </a:p>
          <a:p>
            <a:r>
              <a:rPr lang="en-US" dirty="0" smtClean="0"/>
              <a:t>Declaration of variables should be before there use.</a:t>
            </a:r>
          </a:p>
          <a:p>
            <a:r>
              <a:rPr lang="en-US" dirty="0" smtClean="0"/>
              <a:t>Each path must return value of same type i.e. in </a:t>
            </a:r>
          </a:p>
          <a:p>
            <a:pPr marL="457200" lvl="1" indent="0">
              <a:buNone/>
            </a:pPr>
            <a:r>
              <a:rPr lang="en-US" dirty="0" smtClean="0"/>
              <a:t>a	=	b	+	</a:t>
            </a:r>
            <a:r>
              <a:rPr lang="en-US" dirty="0" err="1" smtClean="0"/>
              <a:t>funxy</a:t>
            </a:r>
            <a:r>
              <a:rPr lang="en-US" dirty="0" smtClean="0"/>
              <a:t>(c);</a:t>
            </a:r>
          </a:p>
          <a:p>
            <a:pPr marL="457200" lvl="1" indent="0">
              <a:buNone/>
            </a:pPr>
            <a:r>
              <a:rPr lang="en-US" dirty="0" err="1" smtClean="0"/>
              <a:t>funxy</a:t>
            </a:r>
            <a:r>
              <a:rPr lang="en-US" dirty="0" smtClean="0"/>
              <a:t> should be same( or compatible) with b and in turn a. that is </a:t>
            </a:r>
            <a:r>
              <a:rPr lang="en-US" dirty="0" err="1" smtClean="0"/>
              <a:t>funxy</a:t>
            </a:r>
            <a:r>
              <a:rPr lang="en-US" dirty="0" smtClean="0"/>
              <a:t> should return a value which has same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Uniqueness checks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check variable names in context free grammar as all variables have the same token id. </a:t>
            </a:r>
          </a:p>
          <a:p>
            <a:r>
              <a:rPr lang="en-US" dirty="0" smtClean="0"/>
              <a:t>We need to make sure that, no identifier can be used for two different definitions in the same 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checks(from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opencourseware</a:t>
            </a:r>
            <a:r>
              <a:rPr lang="en-US" dirty="0" smtClean="0"/>
              <a:t> 6.035)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of arguments matches the number of formals</a:t>
            </a:r>
          </a:p>
          <a:p>
            <a:r>
              <a:rPr lang="en-US" dirty="0" smtClean="0"/>
              <a:t>and the corresponding types are equivalent</a:t>
            </a:r>
          </a:p>
          <a:p>
            <a:r>
              <a:rPr lang="en-US" dirty="0" smtClean="0"/>
              <a:t> If called as an expression, should return a </a:t>
            </a:r>
            <a:r>
              <a:rPr lang="en-US" dirty="0" err="1" smtClean="0"/>
              <a:t>typ</a:t>
            </a:r>
            <a:r>
              <a:rPr lang="en-US" dirty="0" smtClean="0"/>
              <a:t> e</a:t>
            </a:r>
          </a:p>
          <a:p>
            <a:r>
              <a:rPr lang="en-US" dirty="0" smtClean="0"/>
              <a:t>Each access of a variable should match the declaration</a:t>
            </a:r>
          </a:p>
          <a:p>
            <a:r>
              <a:rPr lang="en-US" dirty="0" smtClean="0"/>
              <a:t>(arrays, structures etc.)</a:t>
            </a:r>
          </a:p>
          <a:p>
            <a:r>
              <a:rPr lang="en-US" dirty="0" smtClean="0"/>
              <a:t>Identifiers in an expression should be “</a:t>
            </a:r>
            <a:r>
              <a:rPr lang="en-US" dirty="0" err="1" smtClean="0"/>
              <a:t>evaluatable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LHS of an assignment should be “assignable”</a:t>
            </a:r>
          </a:p>
          <a:p>
            <a:r>
              <a:rPr lang="en-US" dirty="0" smtClean="0"/>
              <a:t>In an expression all the types of variables, method return</a:t>
            </a:r>
          </a:p>
          <a:p>
            <a:r>
              <a:rPr lang="en-US" dirty="0" smtClean="0"/>
              <a:t>types and operators should be “compatible”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can use symbol table to perform flow of control checks, we need </a:t>
            </a:r>
          </a:p>
          <a:p>
            <a:pPr lvl="1"/>
            <a:r>
              <a:rPr lang="en-US" sz="2500" dirty="0"/>
              <a:t>Name (we need to know the name of a declared variable because later we will be looking up variables by their names)</a:t>
            </a:r>
          </a:p>
          <a:p>
            <a:pPr marL="685800" lvl="2">
              <a:spcBef>
                <a:spcPts val="1000"/>
              </a:spcBef>
            </a:pPr>
            <a:r>
              <a:rPr lang="en-US" sz="2500" dirty="0"/>
              <a:t>Type  (we need to know what kind of an identifier it is: variable, type, procedure, and so on)</a:t>
            </a:r>
          </a:p>
          <a:p>
            <a:pPr marL="685800" lvl="2">
              <a:spcBef>
                <a:spcPts val="1000"/>
              </a:spcBef>
            </a:pPr>
            <a:r>
              <a:rPr lang="en-US" sz="2500" dirty="0"/>
              <a:t>Datatype (we’ll need this information for type checking)</a:t>
            </a:r>
          </a:p>
          <a:p>
            <a:pPr lvl="1"/>
            <a:endParaRPr lang="en-US" sz="2900" dirty="0" smtClean="0"/>
          </a:p>
          <a:p>
            <a:r>
              <a:rPr lang="en-US" dirty="0" smtClean="0"/>
              <a:t>We will look at the first two </a:t>
            </a:r>
          </a:p>
          <a:p>
            <a:pPr lvl="1"/>
            <a:r>
              <a:rPr lang="en-US" sz="2900" dirty="0" smtClean="0"/>
              <a:t>Declaration of variables </a:t>
            </a:r>
            <a:r>
              <a:rPr lang="en-US" sz="2900" dirty="0" err="1" smtClean="0"/>
              <a:t>a,b,c</a:t>
            </a:r>
            <a:r>
              <a:rPr lang="en-US" sz="2900" dirty="0" smtClean="0"/>
              <a:t> should be visible in current scope</a:t>
            </a:r>
          </a:p>
          <a:p>
            <a:pPr lvl="1"/>
            <a:r>
              <a:rPr lang="en-US" sz="2900" dirty="0" smtClean="0"/>
              <a:t>Declaration of variables should be before there use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void test(){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c=3;</a:t>
            </a:r>
          </a:p>
          <a:p>
            <a:pPr marL="457200" lvl="1" indent="0">
              <a:buNone/>
            </a:pPr>
            <a:r>
              <a:rPr lang="en-US" dirty="0" smtClean="0"/>
              <a:t>Void main(){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457200" lvl="1" indent="0">
              <a:buNone/>
            </a:pPr>
            <a:r>
              <a:rPr lang="en-US" dirty="0" smtClean="0"/>
              <a:t>a=1;b=2,c=3;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is lexically and syntactically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symbols are as per regular expression of lexical analysis</a:t>
            </a:r>
          </a:p>
          <a:p>
            <a:r>
              <a:rPr lang="en-US" dirty="0" smtClean="0"/>
              <a:t>All the statements are correct given context free grammar of declaration and assignment discussed in previous lectures.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977</Words>
  <Application>Microsoft Office PowerPoint</Application>
  <PresentationFormat>Widescreen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Semantic analysis</vt:lpstr>
      <vt:lpstr>PowerPoint Presentation</vt:lpstr>
      <vt:lpstr>What does it means by program makes sense</vt:lpstr>
      <vt:lpstr>Static checks vs. Dynamic checks </vt:lpstr>
      <vt:lpstr>Flow of control checks</vt:lpstr>
      <vt:lpstr> Uniqueness checks </vt:lpstr>
      <vt:lpstr>Type checks(from mit opencourseware 6.035)</vt:lpstr>
      <vt:lpstr>Flow of control checks</vt:lpstr>
      <vt:lpstr>The code is lexically and syntactically correct</vt:lpstr>
      <vt:lpstr>PowerPoint Presentation</vt:lpstr>
      <vt:lpstr>PowerPoint Presentation</vt:lpstr>
      <vt:lpstr> Uniqueness checks</vt:lpstr>
      <vt:lpstr>Type checks </vt:lpstr>
      <vt:lpstr>Primitive, atomic , basic data types</vt:lpstr>
      <vt:lpstr>Named Type expressions</vt:lpstr>
      <vt:lpstr>Product type expression</vt:lpstr>
      <vt:lpstr>Arrays type expression</vt:lpstr>
      <vt:lpstr>Method Calls</vt:lpstr>
      <vt:lpstr>Records/ union/class/objects</vt:lpstr>
      <vt:lpstr>We can check this by using SDD or SDTs</vt:lpstr>
      <vt:lpstr>What more to check</vt:lpstr>
      <vt:lpstr>Structural equivalence </vt:lpstr>
      <vt:lpstr>Narrowing or widening coercion</vt:lpstr>
      <vt:lpstr>Type casting (explicit)</vt:lpstr>
      <vt:lpstr>Operators overloading</vt:lpstr>
      <vt:lpstr>Where to check</vt:lpstr>
      <vt:lpstr>What to check</vt:lpstr>
      <vt:lpstr>What to check</vt:lpstr>
      <vt:lpstr>Many other things as well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Bilal Haider</dc:creator>
  <cp:lastModifiedBy>Bilal Haider</cp:lastModifiedBy>
  <cp:revision>20</cp:revision>
  <dcterms:created xsi:type="dcterms:W3CDTF">2020-04-30T14:51:50Z</dcterms:created>
  <dcterms:modified xsi:type="dcterms:W3CDTF">2020-04-30T19:54:51Z</dcterms:modified>
</cp:coreProperties>
</file>