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90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2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6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8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2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7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3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8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5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2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0D76-AA50-4916-ACA4-02DCFD20C52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Control flow </a:t>
            </a:r>
            <a:r>
              <a:rPr lang="en-IN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9611053" y="218882"/>
            <a:ext cx="2413521" cy="36200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46912" y="1412452"/>
            <a:ext cx="3967854" cy="54020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476" y="1569546"/>
            <a:ext cx="3967854" cy="3889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663333" y="2634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63333" y="157189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63333" y="59024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663333" y="45474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882533" y="29268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408274" y="29268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0120533" y="1177864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13" idx="0"/>
          </p:cNvCxnSpPr>
          <p:nvPr/>
        </p:nvCxnSpPr>
        <p:spPr>
          <a:xfrm flipH="1">
            <a:off x="8865474" y="2486291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2" idx="0"/>
          </p:cNvCxnSpPr>
          <p:nvPr/>
        </p:nvCxnSpPr>
        <p:spPr>
          <a:xfrm>
            <a:off x="10120533" y="2486291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11" idx="0"/>
          </p:cNvCxnSpPr>
          <p:nvPr/>
        </p:nvCxnSpPr>
        <p:spPr>
          <a:xfrm>
            <a:off x="8865474" y="3841271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1" idx="0"/>
          </p:cNvCxnSpPr>
          <p:nvPr/>
        </p:nvCxnSpPr>
        <p:spPr>
          <a:xfrm flipH="1">
            <a:off x="10120533" y="3841271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0" idx="0"/>
          </p:cNvCxnSpPr>
          <p:nvPr/>
        </p:nvCxnSpPr>
        <p:spPr>
          <a:xfrm>
            <a:off x="10120533" y="5461871"/>
            <a:ext cx="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75111" y="2611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75111" y="156954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75111" y="590010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375111" y="45451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594311" y="29245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20052" y="29245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8" idx="2"/>
            <a:endCxn id="20" idx="0"/>
          </p:cNvCxnSpPr>
          <p:nvPr/>
        </p:nvCxnSpPr>
        <p:spPr>
          <a:xfrm>
            <a:off x="1832311" y="1175519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26" idx="0"/>
          </p:cNvCxnSpPr>
          <p:nvPr/>
        </p:nvCxnSpPr>
        <p:spPr>
          <a:xfrm flipH="1">
            <a:off x="577252" y="2483946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  <a:endCxn id="25" idx="0"/>
          </p:cNvCxnSpPr>
          <p:nvPr/>
        </p:nvCxnSpPr>
        <p:spPr>
          <a:xfrm>
            <a:off x="1832311" y="2483946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4" idx="0"/>
          </p:cNvCxnSpPr>
          <p:nvPr/>
        </p:nvCxnSpPr>
        <p:spPr>
          <a:xfrm>
            <a:off x="577252" y="3838926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2"/>
            <a:endCxn id="24" idx="0"/>
          </p:cNvCxnSpPr>
          <p:nvPr/>
        </p:nvCxnSpPr>
        <p:spPr>
          <a:xfrm flipH="1">
            <a:off x="1832311" y="3838926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2"/>
            <a:endCxn id="22" idx="0"/>
          </p:cNvCxnSpPr>
          <p:nvPr/>
        </p:nvCxnSpPr>
        <p:spPr>
          <a:xfrm>
            <a:off x="1832311" y="5459526"/>
            <a:ext cx="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663412" y="1040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663412" y="141245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663412" y="574301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663412" y="43880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882612" y="2767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408353" y="2767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5" idx="2"/>
            <a:endCxn id="36" idx="0"/>
          </p:cNvCxnSpPr>
          <p:nvPr/>
        </p:nvCxnSpPr>
        <p:spPr>
          <a:xfrm>
            <a:off x="6120612" y="1018425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2"/>
            <a:endCxn id="40" idx="0"/>
          </p:cNvCxnSpPr>
          <p:nvPr/>
        </p:nvCxnSpPr>
        <p:spPr>
          <a:xfrm flipH="1">
            <a:off x="4865553" y="2326852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  <a:endCxn id="39" idx="0"/>
          </p:cNvCxnSpPr>
          <p:nvPr/>
        </p:nvCxnSpPr>
        <p:spPr>
          <a:xfrm>
            <a:off x="6120612" y="2326852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2"/>
            <a:endCxn id="38" idx="0"/>
          </p:cNvCxnSpPr>
          <p:nvPr/>
        </p:nvCxnSpPr>
        <p:spPr>
          <a:xfrm>
            <a:off x="4865553" y="3681832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2"/>
            <a:endCxn id="38" idx="0"/>
          </p:cNvCxnSpPr>
          <p:nvPr/>
        </p:nvCxnSpPr>
        <p:spPr>
          <a:xfrm flipH="1">
            <a:off x="6120612" y="3681832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2"/>
            <a:endCxn id="37" idx="0"/>
          </p:cNvCxnSpPr>
          <p:nvPr/>
        </p:nvCxnSpPr>
        <p:spPr>
          <a:xfrm>
            <a:off x="6120612" y="5302432"/>
            <a:ext cx="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4" idx="3"/>
            <a:endCxn id="20" idx="3"/>
          </p:cNvCxnSpPr>
          <p:nvPr/>
        </p:nvCxnSpPr>
        <p:spPr>
          <a:xfrm flipV="1">
            <a:off x="2289511" y="2026746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6"/>
          <p:cNvCxnSpPr>
            <a:endCxn id="36" idx="3"/>
          </p:cNvCxnSpPr>
          <p:nvPr/>
        </p:nvCxnSpPr>
        <p:spPr>
          <a:xfrm rot="5400000" flipH="1" flipV="1">
            <a:off x="4368509" y="4078955"/>
            <a:ext cx="4418606" cy="12700"/>
          </a:xfrm>
          <a:prstGeom prst="curvedConnector4">
            <a:avLst>
              <a:gd name="adj1" fmla="val 11397"/>
              <a:gd name="adj2" fmla="val 134216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6"/>
          <p:cNvCxnSpPr>
            <a:stCxn id="12" idx="3"/>
            <a:endCxn id="4" idx="3"/>
          </p:cNvCxnSpPr>
          <p:nvPr/>
        </p:nvCxnSpPr>
        <p:spPr>
          <a:xfrm flipH="1" flipV="1">
            <a:off x="10577733" y="720664"/>
            <a:ext cx="1219200" cy="2663407"/>
          </a:xfrm>
          <a:prstGeom prst="curvedConnector3">
            <a:avLst>
              <a:gd name="adj1" fmla="val -1875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56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find back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use dominators to find back edge</a:t>
            </a:r>
          </a:p>
          <a:p>
            <a:r>
              <a:rPr lang="en-US" dirty="0"/>
              <a:t> Node x dominates node y (x </a:t>
            </a:r>
            <a:r>
              <a:rPr lang="en-US" dirty="0" err="1"/>
              <a:t>dom</a:t>
            </a:r>
            <a:r>
              <a:rPr lang="en-US" dirty="0"/>
              <a:t> y) if every possible execution path from entry to node y includes node x</a:t>
            </a:r>
          </a:p>
        </p:txBody>
      </p:sp>
    </p:spTree>
    <p:extLst>
      <p:ext uri="{BB962C8B-B14F-4D97-AF65-F5344CB8AC3E}">
        <p14:creationId xmlns:p14="http://schemas.microsoft.com/office/powerpoint/2010/main" val="40628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7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89212" y="1435075"/>
            <a:ext cx="3117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B1 is dominator of B5</a:t>
            </a:r>
          </a:p>
          <a:p>
            <a:r>
              <a:rPr lang="en-IN" dirty="0" smtClean="0"/>
              <a:t>But B3 is not a dominator of B5</a:t>
            </a:r>
          </a:p>
          <a:p>
            <a:r>
              <a:rPr lang="en-IN" dirty="0" smtClean="0"/>
              <a:t>Is  B5 a dominator of B2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a </a:t>
            </a:r>
            <a:r>
              <a:rPr lang="en-US" dirty="0" err="1" smtClean="0"/>
              <a:t>dom</a:t>
            </a:r>
            <a:r>
              <a:rPr lang="en-US" dirty="0" smtClean="0"/>
              <a:t> b </a:t>
            </a:r>
            <a:r>
              <a:rPr lang="en-US" dirty="0" err="1"/>
              <a:t>iff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a = b </a:t>
            </a:r>
            <a:r>
              <a:rPr lang="en-US" dirty="0" smtClean="0"/>
              <a:t>or</a:t>
            </a:r>
          </a:p>
          <a:p>
            <a:r>
              <a:rPr lang="en-US" dirty="0" smtClean="0"/>
              <a:t> </a:t>
            </a:r>
            <a:r>
              <a:rPr lang="en-US" dirty="0"/>
              <a:t>– a is the unique immediate predecessor of b </a:t>
            </a:r>
            <a:r>
              <a:rPr lang="en-US" dirty="0" smtClean="0"/>
              <a:t>or</a:t>
            </a:r>
          </a:p>
          <a:p>
            <a:r>
              <a:rPr lang="en-US" dirty="0" smtClean="0"/>
              <a:t> </a:t>
            </a:r>
            <a:r>
              <a:rPr lang="en-US" dirty="0"/>
              <a:t>– a is a dominator of all </a:t>
            </a:r>
            <a:r>
              <a:rPr lang="en-US" dirty="0" smtClean="0"/>
              <a:t>immediate predecessor </a:t>
            </a:r>
            <a:r>
              <a:rPr lang="en-US" dirty="0"/>
              <a:t>of b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to be all graph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current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intersection </a:t>
            </a:r>
            <a:r>
              <a:rPr lang="en-US" dirty="0"/>
              <a:t>of the dominator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sets </a:t>
            </a:r>
            <a:r>
              <a:rPr lang="en-US" dirty="0"/>
              <a:t>of the predecessor nodes + the current node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Repeat until no change</a:t>
            </a:r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9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be all graph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current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intersection </a:t>
            </a:r>
            <a:r>
              <a:rPr lang="en-US" dirty="0"/>
              <a:t>of the dominator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sets </a:t>
            </a:r>
            <a:r>
              <a:rPr lang="en-US" dirty="0"/>
              <a:t>of the predecessor nodes + the current node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Repeat until no change</a:t>
            </a:r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– Make dominator set of the entry node itself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be all graph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current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intersection </a:t>
            </a:r>
            <a:r>
              <a:rPr lang="en-US" dirty="0"/>
              <a:t>of the dominator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sets </a:t>
            </a:r>
            <a:r>
              <a:rPr lang="en-US" dirty="0"/>
              <a:t>of the predecessor nodes + the current node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Repeat until no change</a:t>
            </a:r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>
                <a:solidFill>
                  <a:srgbClr val="FF0000"/>
                </a:solidFill>
              </a:rPr>
              <a:t>Make dominator set of the remainder node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to </a:t>
            </a:r>
            <a:r>
              <a:rPr lang="en-US" dirty="0">
                <a:solidFill>
                  <a:srgbClr val="FF0000"/>
                </a:solidFill>
              </a:rPr>
              <a:t>be all graph </a:t>
            </a:r>
            <a:r>
              <a:rPr lang="en-US" dirty="0" smtClean="0">
                <a:solidFill>
                  <a:srgbClr val="FF0000"/>
                </a:solidFill>
              </a:rPr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current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intersection </a:t>
            </a:r>
            <a:r>
              <a:rPr lang="en-US" dirty="0"/>
              <a:t>of the dominator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sets </a:t>
            </a:r>
            <a:r>
              <a:rPr lang="en-US" dirty="0"/>
              <a:t>of the predecessor nodes + the current node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Repeat until no change</a:t>
            </a:r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090998" y="977875"/>
            <a:ext cx="556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B3.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57224" y="2349475"/>
            <a:ext cx="556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B3.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721875" y="2502902"/>
            <a:ext cx="556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B3.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567815" y="3898574"/>
            <a:ext cx="556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B3.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870390" y="5207214"/>
            <a:ext cx="556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B3.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be all graph </a:t>
            </a:r>
            <a:r>
              <a:rPr lang="en-US" dirty="0" smtClean="0"/>
              <a:t>nodes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– Visit the nodes in any order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– </a:t>
            </a:r>
            <a:r>
              <a:rPr lang="en-US" dirty="0"/>
              <a:t>Make dominator set of the current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intersection </a:t>
            </a:r>
            <a:r>
              <a:rPr lang="en-US" dirty="0"/>
              <a:t>of the dominator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sets </a:t>
            </a:r>
            <a:r>
              <a:rPr lang="en-US" dirty="0"/>
              <a:t>of the predecessor nodes + the current node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Repeat until no change</a:t>
            </a:r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090998" y="977875"/>
            <a:ext cx="556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B3.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57224" y="2349475"/>
            <a:ext cx="556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B3.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721875" y="2502902"/>
            <a:ext cx="556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B3.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567815" y="3898574"/>
            <a:ext cx="556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B3.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870390" y="5207214"/>
            <a:ext cx="556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B3.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be all graph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– Make dominator set of the current node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intersection of the dominator sets of the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predecessor nodes + the current node </a:t>
            </a:r>
          </a:p>
          <a:p>
            <a:r>
              <a:rPr lang="en-US" dirty="0" smtClean="0"/>
              <a:t>– Repeat until no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090998" y="977875"/>
            <a:ext cx="556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B3.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57224" y="2349475"/>
            <a:ext cx="556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B3.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721875" y="2502902"/>
            <a:ext cx="556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B3.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567815" y="3898574"/>
            <a:ext cx="556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B3.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870390" y="5207214"/>
            <a:ext cx="556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B3.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be all graph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– Make dominator set of the current node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intersection of the dominator sets of the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predecessor nodes + the current node </a:t>
            </a:r>
          </a:p>
          <a:p>
            <a:r>
              <a:rPr lang="en-US" dirty="0" smtClean="0"/>
              <a:t>– Repeat until no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53105" y="1458609"/>
            <a:ext cx="9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57224" y="2349475"/>
            <a:ext cx="556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B3.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721875" y="2502902"/>
            <a:ext cx="556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B3.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567815" y="3898574"/>
            <a:ext cx="556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B3.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870390" y="5207214"/>
            <a:ext cx="556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B3.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Graph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Control-Flow Graph   G = &lt;N, E&gt; </a:t>
            </a:r>
          </a:p>
          <a:p>
            <a:r>
              <a:rPr lang="en-US" dirty="0" smtClean="0"/>
              <a:t>Nodes(N</a:t>
            </a:r>
            <a:r>
              <a:rPr lang="en-US" dirty="0"/>
              <a:t>): Basic Blocks </a:t>
            </a:r>
          </a:p>
          <a:p>
            <a:r>
              <a:rPr lang="en-US" dirty="0" smtClean="0"/>
              <a:t>Edges(E</a:t>
            </a:r>
            <a:r>
              <a:rPr lang="en-US" dirty="0"/>
              <a:t>): (</a:t>
            </a:r>
            <a:r>
              <a:rPr lang="en-US" dirty="0" err="1"/>
              <a:t>x,y</a:t>
            </a:r>
            <a:r>
              <a:rPr lang="en-US" dirty="0"/>
              <a:t>) ∈ E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dirty="0"/>
              <a:t>first instruction in the Basic Block y follows the last instruction in the basic block x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First instruction in y is the target of branch or jump instruction (last instruction) in the basic block x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first instruction of y is next after the last instruction of x in memory and the last instruction of x is not a jump instruction</a:t>
            </a:r>
          </a:p>
        </p:txBody>
      </p:sp>
    </p:spTree>
    <p:extLst>
      <p:ext uri="{BB962C8B-B14F-4D97-AF65-F5344CB8AC3E}">
        <p14:creationId xmlns:p14="http://schemas.microsoft.com/office/powerpoint/2010/main" val="15886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be all graph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– Make dominator set of the current node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intersection of the dominator sets of the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predecessor nodes + the current node </a:t>
            </a:r>
          </a:p>
          <a:p>
            <a:r>
              <a:rPr lang="en-US" dirty="0" smtClean="0"/>
              <a:t>– Repeat until no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53105" y="1458609"/>
            <a:ext cx="9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05380" y="3062589"/>
            <a:ext cx="15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721875" y="2502902"/>
            <a:ext cx="556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B3.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567815" y="3898574"/>
            <a:ext cx="556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B3.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870390" y="5207214"/>
            <a:ext cx="556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B3.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2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be all graph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– Make dominator set of the current node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intersection of the dominator sets of the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predecessor nodes + the current node </a:t>
            </a:r>
          </a:p>
          <a:p>
            <a:r>
              <a:rPr lang="en-US" dirty="0" smtClean="0"/>
              <a:t>– Repeat until no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53105" y="1458609"/>
            <a:ext cx="9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05380" y="3062589"/>
            <a:ext cx="15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721875" y="2502902"/>
            <a:ext cx="556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40368" y="4580141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{B1,B2,B3.B5}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870390" y="5207214"/>
            <a:ext cx="556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B3.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be all graph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– Make dominator set of the current node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intersection of the dominator sets of the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predecessor nodes + the current node </a:t>
            </a:r>
          </a:p>
          <a:p>
            <a:r>
              <a:rPr lang="en-US" dirty="0" smtClean="0"/>
              <a:t>– Repeat until no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53105" y="1458609"/>
            <a:ext cx="9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05380" y="3062589"/>
            <a:ext cx="15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721875" y="2502902"/>
            <a:ext cx="556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{B1,</a:t>
            </a:r>
          </a:p>
          <a:p>
            <a:r>
              <a:rPr lang="en-IN" dirty="0" smtClean="0"/>
              <a:t>B2,</a:t>
            </a:r>
          </a:p>
          <a:p>
            <a:r>
              <a:rPr lang="en-IN" dirty="0" smtClean="0"/>
              <a:t>B4,</a:t>
            </a:r>
          </a:p>
          <a:p>
            <a:r>
              <a:rPr lang="en-IN" dirty="0" smtClean="0"/>
              <a:t>B5.</a:t>
            </a:r>
          </a:p>
          <a:p>
            <a:r>
              <a:rPr lang="en-IN" dirty="0" smtClean="0"/>
              <a:t>B6}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40368" y="4580141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{B1,B2,B3.B5}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4696" y="6036231"/>
            <a:ext cx="180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{B1,B2,B3.B5.B6}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be all graph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– Make dominator set of the current node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intersection of the dominator sets of the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predecessor nodes + the current node </a:t>
            </a:r>
          </a:p>
          <a:p>
            <a:r>
              <a:rPr lang="en-US" dirty="0" smtClean="0"/>
              <a:t>– Repeat until no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53105" y="1458609"/>
            <a:ext cx="9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05380" y="3062589"/>
            <a:ext cx="15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12881" y="3062589"/>
            <a:ext cx="197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{B1,B2,B4}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40368" y="4580141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{B1,B2,B3.B5}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4696" y="6036231"/>
            <a:ext cx="180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{B1,B2,B3.B5.B6}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be all graph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/>
              <a:t>– Make dominator set of the current node </a:t>
            </a:r>
          </a:p>
          <a:p>
            <a:pPr marL="0" indent="0">
              <a:buNone/>
            </a:pPr>
            <a:r>
              <a:rPr lang="en-US" dirty="0" smtClean="0"/>
              <a:t>intersection of the dominator sets of the </a:t>
            </a:r>
          </a:p>
          <a:p>
            <a:pPr marL="0" indent="0">
              <a:buNone/>
            </a:pPr>
            <a:r>
              <a:rPr lang="en-US" dirty="0" smtClean="0"/>
              <a:t>predecessor nodes + the current node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– Repeat until no change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53105" y="1458609"/>
            <a:ext cx="9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05380" y="3062589"/>
            <a:ext cx="15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12881" y="3062589"/>
            <a:ext cx="197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{B1,B2,B4}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40368" y="4580141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{B1,B2,B3.B5}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4696" y="6036231"/>
            <a:ext cx="180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{B1,B2,B3.B5.B6}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be all graph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– Make dominator set of the current node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intersection of the dominator sets of the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predecessor nodes + the current node </a:t>
            </a:r>
          </a:p>
          <a:p>
            <a:r>
              <a:rPr lang="en-US" dirty="0" smtClean="0"/>
              <a:t>– Repeat until no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53105" y="1458609"/>
            <a:ext cx="9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05380" y="3062589"/>
            <a:ext cx="15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12881" y="3062589"/>
            <a:ext cx="197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{B1,B2,B4}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40368" y="4580141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{B1,B2,B3.B5}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4696" y="6036231"/>
            <a:ext cx="180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{B1,B2,B3.B5.B6}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be all graph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– Make dominator set of the current node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intersection of the dominator sets of the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predecessor nodes + the current node </a:t>
            </a:r>
          </a:p>
          <a:p>
            <a:r>
              <a:rPr lang="en-US" dirty="0" smtClean="0"/>
              <a:t>– Repeat until no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53105" y="1458609"/>
            <a:ext cx="9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05380" y="3062589"/>
            <a:ext cx="15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12881" y="3062589"/>
            <a:ext cx="197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{B1,B2,B4}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40368" y="4580141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{B1,B2,B3.B5}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4696" y="6036231"/>
            <a:ext cx="180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{B1,B2,B3.B5.B6}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be all graph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– Make dominator set of the current node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intersection of the dominator sets of the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predecessor nodes + the current node </a:t>
            </a:r>
          </a:p>
          <a:p>
            <a:r>
              <a:rPr lang="en-US" dirty="0" smtClean="0"/>
              <a:t>– Repeat until no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53105" y="1458609"/>
            <a:ext cx="9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05380" y="3062589"/>
            <a:ext cx="15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12881" y="3062589"/>
            <a:ext cx="197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{B1,B2,B4}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40368" y="4580141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{B1,B2,B3.B5}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4696" y="6036231"/>
            <a:ext cx="180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{B1,B2,B3.B5.B6}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be all graph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– Make dominator set of the current node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intersection of the dominator sets of the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predecessor nodes + the current node </a:t>
            </a:r>
          </a:p>
          <a:p>
            <a:r>
              <a:rPr lang="en-US" dirty="0" smtClean="0"/>
              <a:t>– Repeat until no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53105" y="1458609"/>
            <a:ext cx="9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05380" y="3062589"/>
            <a:ext cx="15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12881" y="3062589"/>
            <a:ext cx="197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{B1,B2,B4}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40368" y="4580141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{B1,B2,B5}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4696" y="6036231"/>
            <a:ext cx="180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{B1,B2,B3.B5.B6}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be all graph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– Make dominator set of the current node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intersection of the dominator sets of the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predecessor nodes + the current node </a:t>
            </a:r>
          </a:p>
          <a:p>
            <a:r>
              <a:rPr lang="en-US" dirty="0" smtClean="0"/>
              <a:t>– Repeat until no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53105" y="1458609"/>
            <a:ext cx="9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05380" y="3062589"/>
            <a:ext cx="15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12881" y="3062589"/>
            <a:ext cx="197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{B1,B2,B4}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40368" y="4580141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{B1,B2,B5}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4696" y="6036231"/>
            <a:ext cx="180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{B1,B2.B5.B6}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Block with the first instruction of the procedure is the entry node (block with the procedure label)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blocks with the return instruction are exit nodes.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make a single exit node by adding a special node</a:t>
            </a:r>
          </a:p>
        </p:txBody>
      </p:sp>
    </p:spTree>
    <p:extLst>
      <p:ext uri="{BB962C8B-B14F-4D97-AF65-F5344CB8AC3E}">
        <p14:creationId xmlns:p14="http://schemas.microsoft.com/office/powerpoint/2010/main" val="21842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be all graph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– Make dominator set of the current node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intersection of the dominator sets of the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predecessor nodes + the current node </a:t>
            </a:r>
          </a:p>
          <a:p>
            <a:r>
              <a:rPr lang="en-US" dirty="0" smtClean="0"/>
              <a:t>– Repeat until no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53105" y="1458609"/>
            <a:ext cx="9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05380" y="3062589"/>
            <a:ext cx="15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12881" y="3062589"/>
            <a:ext cx="197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{B1,B2,B4}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40368" y="4580141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{B1,B2,B5}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4696" y="6036231"/>
            <a:ext cx="180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{B1,B2.B5.B6}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be all graph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/>
              <a:t>– Make dominator set of the current node </a:t>
            </a:r>
          </a:p>
          <a:p>
            <a:pPr marL="0" indent="0">
              <a:buNone/>
            </a:pPr>
            <a:r>
              <a:rPr lang="en-US" dirty="0" smtClean="0"/>
              <a:t>intersection of the dominator sets of the </a:t>
            </a:r>
          </a:p>
          <a:p>
            <a:pPr marL="0" indent="0">
              <a:buNone/>
            </a:pPr>
            <a:r>
              <a:rPr lang="en-US" dirty="0" smtClean="0"/>
              <a:t>predecessor nodes + the current node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– Repeat until no change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53105" y="1458609"/>
            <a:ext cx="9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05380" y="3062589"/>
            <a:ext cx="15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12881" y="3062589"/>
            <a:ext cx="197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{B1,B2,B4}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40368" y="4580141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{B1,B2,B5}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4696" y="6036231"/>
            <a:ext cx="180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{B1,B2.B5.B6}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be all graph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– Make dominator set of the current node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intersection of the dominator sets of the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predecessor nodes + the current node </a:t>
            </a:r>
          </a:p>
          <a:p>
            <a:r>
              <a:rPr lang="en-US" dirty="0" smtClean="0"/>
              <a:t>– Repeat until no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53105" y="1458609"/>
            <a:ext cx="9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05380" y="3062589"/>
            <a:ext cx="15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12881" y="3062589"/>
            <a:ext cx="197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{B1,B2,B4}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40368" y="4580141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{B1,B2,B5}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4696" y="6036231"/>
            <a:ext cx="180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{B1,B2.B5.B6}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1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be all graph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– Make dominator set of the current node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intersection of the dominator sets of the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predecessor nodes + the current node </a:t>
            </a:r>
          </a:p>
          <a:p>
            <a:r>
              <a:rPr lang="en-US" dirty="0" smtClean="0"/>
              <a:t>– Repeat until no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53105" y="1458609"/>
            <a:ext cx="9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05380" y="3062589"/>
            <a:ext cx="15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12881" y="3062589"/>
            <a:ext cx="197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{B1,B2,B4}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40368" y="4580141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{B1,B2,B5}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4696" y="6036231"/>
            <a:ext cx="180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{B1,B2.B5.B6}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be all graph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– Make dominator set of the current node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intersection of the dominator sets of the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predecessor nodes + the current node </a:t>
            </a:r>
          </a:p>
          <a:p>
            <a:r>
              <a:rPr lang="en-US" dirty="0" smtClean="0"/>
              <a:t>– Repeat until no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53105" y="1458609"/>
            <a:ext cx="9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05380" y="3062589"/>
            <a:ext cx="15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12881" y="3062589"/>
            <a:ext cx="197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{B1,B2,B4}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40368" y="4580141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{B1,B2,B5}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4696" y="6036231"/>
            <a:ext cx="180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{B1,B2.B5.B6}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be all graph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– Make dominator set of the current node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intersection of the dominator sets of the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predecessor nodes + the current node </a:t>
            </a:r>
          </a:p>
          <a:p>
            <a:r>
              <a:rPr lang="en-US" dirty="0" smtClean="0"/>
              <a:t>– Repeat until no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53105" y="1458609"/>
            <a:ext cx="9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05380" y="3062589"/>
            <a:ext cx="15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12881" y="3062589"/>
            <a:ext cx="197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{B1,B2,B4}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40368" y="4580141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{B1,B2,B5}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4696" y="6036231"/>
            <a:ext cx="180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{B1,B2.B5.B6}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9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be all graph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– Make dominator set of the current node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intersection of the dominator sets of the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predecessor nodes + the current node </a:t>
            </a:r>
          </a:p>
          <a:p>
            <a:r>
              <a:rPr lang="en-US" dirty="0" smtClean="0"/>
              <a:t>– Repeat until no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53105" y="1458609"/>
            <a:ext cx="9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05380" y="3062589"/>
            <a:ext cx="15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12881" y="3062589"/>
            <a:ext cx="197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{B1,B2,B4}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40368" y="4580141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{B1,B2,B5}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4696" y="6036231"/>
            <a:ext cx="180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{B1,B2.B5.B6}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be all graph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– Make dominator set of the current node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intersection of the dominator sets of the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predecessor nodes + the current node </a:t>
            </a:r>
          </a:p>
          <a:p>
            <a:r>
              <a:rPr lang="en-US" dirty="0" smtClean="0"/>
              <a:t>– Repeat until no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53105" y="1458609"/>
            <a:ext cx="9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05380" y="3062589"/>
            <a:ext cx="15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12881" y="3062589"/>
            <a:ext cx="197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{B1,B2,B4}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40368" y="4580141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{B1,B2,B5}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4696" y="6036231"/>
            <a:ext cx="180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{B1,B2.B5.B6}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Algorithm</a:t>
            </a:r>
          </a:p>
          <a:p>
            <a:r>
              <a:rPr lang="en-US" dirty="0" smtClean="0"/>
              <a:t> </a:t>
            </a:r>
            <a:r>
              <a:rPr lang="en-US" dirty="0"/>
              <a:t>– Make dominator set of the entry node itself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Make dominator set of the remainder node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be all graph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 </a:t>
            </a:r>
            <a:r>
              <a:rPr lang="en-US" dirty="0"/>
              <a:t>– Visit the nodes in any order </a:t>
            </a:r>
            <a:endParaRPr lang="en-US" dirty="0" smtClean="0"/>
          </a:p>
          <a:p>
            <a:r>
              <a:rPr lang="en-US" dirty="0" smtClean="0"/>
              <a:t>– Make dominator set of the current node </a:t>
            </a:r>
          </a:p>
          <a:p>
            <a:pPr marL="0" indent="0">
              <a:buNone/>
            </a:pPr>
            <a:r>
              <a:rPr lang="en-US" dirty="0" smtClean="0"/>
              <a:t>intersection of the dominator sets of the </a:t>
            </a:r>
          </a:p>
          <a:p>
            <a:pPr marL="0" indent="0">
              <a:buNone/>
            </a:pPr>
            <a:r>
              <a:rPr lang="en-US" dirty="0" smtClean="0"/>
              <a:t>predecessor nodes + the current node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– Repeat until no change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53105" y="1458609"/>
            <a:ext cx="9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05380" y="3062589"/>
            <a:ext cx="15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02363" y="3062589"/>
            <a:ext cx="1267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{B1,B2,B4}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40368" y="4580141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{B1,B2,B5}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4696" y="6036231"/>
            <a:ext cx="180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{B1,B2.B5.B6}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5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An edge (x, y) ∈ E is a back edge </a:t>
            </a:r>
            <a:r>
              <a:rPr lang="en-US" dirty="0" err="1"/>
              <a:t>iff</a:t>
            </a:r>
            <a:r>
              <a:rPr lang="en-US" dirty="0"/>
              <a:t>  y </a:t>
            </a:r>
            <a:r>
              <a:rPr lang="en-US" dirty="0" err="1"/>
              <a:t>dom</a:t>
            </a:r>
            <a:r>
              <a:rPr lang="en-US" dirty="0"/>
              <a:t> x </a:t>
            </a:r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53105" y="1458609"/>
            <a:ext cx="9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05380" y="3062589"/>
            <a:ext cx="15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02363" y="3062589"/>
            <a:ext cx="1267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{B1,B2,B4}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136439" y="4637278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{B1,B2,B5}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4696" y="6036231"/>
            <a:ext cx="180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{B1,B2.B5.B6}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155921" y="430471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B5,B2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2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Uncover Flow Structure: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Loops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Convergence and Divergence of </a:t>
            </a:r>
            <a:r>
              <a:rPr lang="en-US" dirty="0" smtClean="0"/>
              <a:t>Paths</a:t>
            </a:r>
          </a:p>
          <a:p>
            <a:r>
              <a:rPr lang="en-IN" dirty="0" smtClean="0"/>
              <a:t>Basically recurring structures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Loops are Important to Optimize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Programs spend a lot of times in loops and recursive </a:t>
            </a:r>
            <a:r>
              <a:rPr lang="en-US" dirty="0" smtClean="0"/>
              <a:t>cycles</a:t>
            </a:r>
          </a:p>
          <a:p>
            <a:r>
              <a:rPr lang="en-US" dirty="0" smtClean="0"/>
              <a:t> </a:t>
            </a:r>
            <a:r>
              <a:rPr lang="en-US" dirty="0"/>
              <a:t>– Many special optimizations can be done on loops</a:t>
            </a:r>
          </a:p>
          <a:p>
            <a:r>
              <a:rPr lang="en-US" dirty="0" smtClean="0"/>
              <a:t> </a:t>
            </a:r>
            <a:r>
              <a:rPr lang="en-US" dirty="0"/>
              <a:t>Programmers organize code using structured control-flow (if-then-else, for-loops </a:t>
            </a:r>
            <a:r>
              <a:rPr lang="en-US" dirty="0" err="1"/>
              <a:t>etc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Optimizer can exploit </a:t>
            </a:r>
            <a:r>
              <a:rPr lang="en-US" dirty="0" smtClean="0"/>
              <a:t>this</a:t>
            </a:r>
          </a:p>
          <a:p>
            <a:r>
              <a:rPr lang="en-US" dirty="0" smtClean="0"/>
              <a:t> </a:t>
            </a:r>
            <a:r>
              <a:rPr lang="en-US" dirty="0"/>
              <a:t>– but need to discover them </a:t>
            </a:r>
            <a:r>
              <a:rPr lang="en-US" dirty="0" smtClean="0"/>
              <a:t>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205380" y="1435075"/>
            <a:ext cx="4986620" cy="4132007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loop is from B2 to B5 to B2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0922" y="126648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922" y="143507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922" y="4410655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122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5863" y="27900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0008122" y="1041048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753063" y="2349475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0008122" y="2349475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8753063" y="3704455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0008122" y="3704455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0008122" y="532505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10465322" y="1892275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50922" y="5782255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53063" y="40341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{B1}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53105" y="1458609"/>
            <a:ext cx="9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05380" y="3062589"/>
            <a:ext cx="15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{B1,B2,B3}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02363" y="3062589"/>
            <a:ext cx="126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{B1,B2,B4}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136439" y="4637278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{B1,B2,B5}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4696" y="6036231"/>
            <a:ext cx="180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{B1,B2.B5.B6}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155921" y="430471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B5,B2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Reducible CFGs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Reducibility </a:t>
            </a:r>
            <a:r>
              <a:rPr lang="en-US" dirty="0"/>
              <a:t>formalizes well structured-ness of a program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graph is reducible </a:t>
            </a:r>
            <a:r>
              <a:rPr lang="en-US" dirty="0" err="1"/>
              <a:t>iff</a:t>
            </a:r>
            <a:r>
              <a:rPr lang="en-US" dirty="0"/>
              <a:t> repeated application of the following two actions yields a graph with only one node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Replace self loop by a single node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Replace a sequence of nodes such that all the incoming edges are to the first node and all the outgoing edges are to the last node</a:t>
            </a:r>
          </a:p>
        </p:txBody>
      </p:sp>
    </p:spTree>
    <p:extLst>
      <p:ext uri="{BB962C8B-B14F-4D97-AF65-F5344CB8AC3E}">
        <p14:creationId xmlns:p14="http://schemas.microsoft.com/office/powerpoint/2010/main" val="358660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2345" y="0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2345" y="1308427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2345" y="4284007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1545" y="2663407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7286" y="2663407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899545" y="914400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644486" y="2222827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899545" y="2222827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>
            <a:off x="644486" y="3577807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1899545" y="3577807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6" idx="0"/>
          </p:cNvCxnSpPr>
          <p:nvPr/>
        </p:nvCxnSpPr>
        <p:spPr>
          <a:xfrm>
            <a:off x="1899545" y="51984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"/>
          <p:cNvCxnSpPr>
            <a:stCxn id="6" idx="3"/>
            <a:endCxn id="5" idx="3"/>
          </p:cNvCxnSpPr>
          <p:nvPr/>
        </p:nvCxnSpPr>
        <p:spPr>
          <a:xfrm flipV="1">
            <a:off x="2356745" y="1765627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42345" y="5655607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84357" y="-183776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884357" y="1124651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884357" y="4100231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103557" y="2479631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629298" y="2479631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4" idx="2"/>
            <a:endCxn id="25" idx="0"/>
          </p:cNvCxnSpPr>
          <p:nvPr/>
        </p:nvCxnSpPr>
        <p:spPr>
          <a:xfrm>
            <a:off x="6341557" y="730624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8" idx="0"/>
          </p:cNvCxnSpPr>
          <p:nvPr/>
        </p:nvCxnSpPr>
        <p:spPr>
          <a:xfrm flipH="1">
            <a:off x="5086498" y="2039051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2"/>
            <a:endCxn id="27" idx="0"/>
          </p:cNvCxnSpPr>
          <p:nvPr/>
        </p:nvCxnSpPr>
        <p:spPr>
          <a:xfrm>
            <a:off x="6341557" y="2039051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  <a:endCxn id="26" idx="0"/>
          </p:cNvCxnSpPr>
          <p:nvPr/>
        </p:nvCxnSpPr>
        <p:spPr>
          <a:xfrm>
            <a:off x="5086498" y="3394031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26" idx="0"/>
          </p:cNvCxnSpPr>
          <p:nvPr/>
        </p:nvCxnSpPr>
        <p:spPr>
          <a:xfrm flipH="1">
            <a:off x="6341557" y="3394031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2"/>
            <a:endCxn id="36" idx="0"/>
          </p:cNvCxnSpPr>
          <p:nvPr/>
        </p:nvCxnSpPr>
        <p:spPr>
          <a:xfrm>
            <a:off x="6341557" y="501463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6"/>
          <p:cNvCxnSpPr/>
          <p:nvPr/>
        </p:nvCxnSpPr>
        <p:spPr>
          <a:xfrm flipV="1">
            <a:off x="8005257" y="1673739"/>
            <a:ext cx="12700" cy="2975580"/>
          </a:xfrm>
          <a:prstGeom prst="curvedConnector3">
            <a:avLst>
              <a:gd name="adj1" fmla="val 28224976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884357" y="5471831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504765" y="1124651"/>
            <a:ext cx="3513192" cy="4073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581298" y="0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81298" y="1308427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81298" y="4284007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800498" y="2663407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26239" y="2663407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4" idx="2"/>
            <a:endCxn id="25" idx="0"/>
          </p:cNvCxnSpPr>
          <p:nvPr/>
        </p:nvCxnSpPr>
        <p:spPr>
          <a:xfrm>
            <a:off x="2038498" y="914400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8" idx="0"/>
          </p:cNvCxnSpPr>
          <p:nvPr/>
        </p:nvCxnSpPr>
        <p:spPr>
          <a:xfrm flipH="1">
            <a:off x="783439" y="2222827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2"/>
            <a:endCxn id="27" idx="0"/>
          </p:cNvCxnSpPr>
          <p:nvPr/>
        </p:nvCxnSpPr>
        <p:spPr>
          <a:xfrm>
            <a:off x="2038498" y="2222827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  <a:endCxn id="26" idx="0"/>
          </p:cNvCxnSpPr>
          <p:nvPr/>
        </p:nvCxnSpPr>
        <p:spPr>
          <a:xfrm>
            <a:off x="783439" y="3577807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26" idx="0"/>
          </p:cNvCxnSpPr>
          <p:nvPr/>
        </p:nvCxnSpPr>
        <p:spPr>
          <a:xfrm flipH="1">
            <a:off x="2038498" y="3577807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2"/>
            <a:endCxn id="36" idx="0"/>
          </p:cNvCxnSpPr>
          <p:nvPr/>
        </p:nvCxnSpPr>
        <p:spPr>
          <a:xfrm>
            <a:off x="2038498" y="51984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6"/>
          <p:cNvCxnSpPr>
            <a:stCxn id="26" idx="3"/>
            <a:endCxn id="25" idx="3"/>
          </p:cNvCxnSpPr>
          <p:nvPr/>
        </p:nvCxnSpPr>
        <p:spPr>
          <a:xfrm flipV="1">
            <a:off x="2495698" y="1765627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581298" y="5655607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76552" y="1308427"/>
            <a:ext cx="3953436" cy="4073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963094" y="0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963094" y="1308427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963094" y="4284007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182294" y="2663407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708035" y="2663407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8" idx="2"/>
            <a:endCxn id="39" idx="0"/>
          </p:cNvCxnSpPr>
          <p:nvPr/>
        </p:nvCxnSpPr>
        <p:spPr>
          <a:xfrm>
            <a:off x="6420294" y="914400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2"/>
            <a:endCxn id="42" idx="0"/>
          </p:cNvCxnSpPr>
          <p:nvPr/>
        </p:nvCxnSpPr>
        <p:spPr>
          <a:xfrm flipH="1">
            <a:off x="5165235" y="2222827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2"/>
            <a:endCxn id="41" idx="0"/>
          </p:cNvCxnSpPr>
          <p:nvPr/>
        </p:nvCxnSpPr>
        <p:spPr>
          <a:xfrm>
            <a:off x="6420294" y="2222827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2"/>
            <a:endCxn id="40" idx="0"/>
          </p:cNvCxnSpPr>
          <p:nvPr/>
        </p:nvCxnSpPr>
        <p:spPr>
          <a:xfrm>
            <a:off x="5165235" y="3577807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  <a:endCxn id="40" idx="0"/>
          </p:cNvCxnSpPr>
          <p:nvPr/>
        </p:nvCxnSpPr>
        <p:spPr>
          <a:xfrm flipH="1">
            <a:off x="6420294" y="3577807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2"/>
            <a:endCxn id="50" idx="0"/>
          </p:cNvCxnSpPr>
          <p:nvPr/>
        </p:nvCxnSpPr>
        <p:spPr>
          <a:xfrm>
            <a:off x="6420294" y="51984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6"/>
          <p:cNvCxnSpPr>
            <a:stCxn id="40" idx="3"/>
            <a:endCxn id="39" idx="3"/>
          </p:cNvCxnSpPr>
          <p:nvPr/>
        </p:nvCxnSpPr>
        <p:spPr>
          <a:xfrm flipV="1">
            <a:off x="6877494" y="1765627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63094" y="5655607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583502" y="0"/>
            <a:ext cx="3953436" cy="657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2345" y="1308427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2345" y="4284007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1545" y="2663407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7286" y="2663407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>
            <a:off x="1899545" y="914400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7" idx="0"/>
          </p:cNvCxnSpPr>
          <p:nvPr/>
        </p:nvCxnSpPr>
        <p:spPr>
          <a:xfrm flipH="1">
            <a:off x="644486" y="2222827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1899545" y="2222827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5" idx="0"/>
          </p:cNvCxnSpPr>
          <p:nvPr/>
        </p:nvCxnSpPr>
        <p:spPr>
          <a:xfrm>
            <a:off x="644486" y="3577807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5" idx="0"/>
          </p:cNvCxnSpPr>
          <p:nvPr/>
        </p:nvCxnSpPr>
        <p:spPr>
          <a:xfrm flipH="1">
            <a:off x="1899545" y="3577807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15" idx="0"/>
          </p:cNvCxnSpPr>
          <p:nvPr/>
        </p:nvCxnSpPr>
        <p:spPr>
          <a:xfrm>
            <a:off x="1899545" y="51984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6"/>
          <p:cNvCxnSpPr>
            <a:stCxn id="5" idx="3"/>
            <a:endCxn id="4" idx="3"/>
          </p:cNvCxnSpPr>
          <p:nvPr/>
        </p:nvCxnSpPr>
        <p:spPr>
          <a:xfrm flipV="1">
            <a:off x="2356745" y="1765627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42345" y="5655607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6" idx="1"/>
          </p:cNvCxnSpPr>
          <p:nvPr/>
        </p:nvCxnSpPr>
        <p:spPr>
          <a:xfrm flipV="1">
            <a:off x="2356745" y="3120607"/>
            <a:ext cx="304800" cy="2992200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37529" y="2958353"/>
            <a:ext cx="193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Non reducible CFG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Once we have identified a loop…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try to optimize it</a:t>
            </a:r>
          </a:p>
          <a:p>
            <a:r>
              <a:rPr lang="en-IN" dirty="0" smtClean="0"/>
              <a:t>We will look at loop optimizations in next class</a:t>
            </a:r>
          </a:p>
          <a:p>
            <a:r>
              <a:rPr lang="en-IN" dirty="0" smtClean="0"/>
              <a:t>We might do another example of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Unstructured Control Flow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Use of </a:t>
            </a:r>
            <a:r>
              <a:rPr lang="en-US" dirty="0" err="1"/>
              <a:t>goto’s</a:t>
            </a:r>
            <a:r>
              <a:rPr lang="en-US" dirty="0"/>
              <a:t> by the </a:t>
            </a:r>
            <a:r>
              <a:rPr lang="en-US" dirty="0" smtClean="0"/>
              <a:t>programmer</a:t>
            </a:r>
          </a:p>
          <a:p>
            <a:r>
              <a:rPr lang="en-US" dirty="0" smtClean="0"/>
              <a:t> </a:t>
            </a:r>
            <a:r>
              <a:rPr lang="en-US" dirty="0"/>
              <a:t>– Only way to build certain control </a:t>
            </a:r>
            <a:r>
              <a:rPr lang="en-US" dirty="0" smtClean="0"/>
              <a:t>structures</a:t>
            </a:r>
          </a:p>
          <a:p>
            <a:r>
              <a:rPr lang="en-US" dirty="0"/>
              <a:t>Obscured Control Flow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Method Invocations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Procedure Variables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Higher-Order Functions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Jump Tables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Programs are written in structured control flow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Has simple CFG patterns </a:t>
            </a:r>
          </a:p>
          <a:p>
            <a:r>
              <a:rPr lang="en-US" dirty="0" smtClean="0"/>
              <a:t>But </a:t>
            </a:r>
            <a:r>
              <a:rPr lang="en-US" dirty="0" err="1" smtClean="0"/>
              <a:t>Gotos</a:t>
            </a:r>
            <a:r>
              <a:rPr lang="en-US" dirty="0" smtClean="0"/>
              <a:t> </a:t>
            </a:r>
            <a:r>
              <a:rPr lang="en-US" dirty="0"/>
              <a:t>can create different control-flow patterns than what is given by the structured control-flow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Need to perform analyses to identify true control-flow patterns</a:t>
            </a:r>
          </a:p>
        </p:txBody>
      </p:sp>
    </p:spTree>
    <p:extLst>
      <p:ext uri="{BB962C8B-B14F-4D97-AF65-F5344CB8AC3E}">
        <p14:creationId xmlns:p14="http://schemas.microsoft.com/office/powerpoint/2010/main" val="32417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0585"/>
            <a:ext cx="10515600" cy="1325563"/>
          </a:xfrm>
        </p:spPr>
        <p:txBody>
          <a:bodyPr/>
          <a:lstStyle/>
          <a:p>
            <a:r>
              <a:rPr lang="en-US" dirty="0"/>
              <a:t>Identifying Recursive Structures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663333" y="2634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63333" y="157189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63333" y="59024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663333" y="45474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882533" y="29268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408274" y="29268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0120533" y="1177864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13" idx="0"/>
          </p:cNvCxnSpPr>
          <p:nvPr/>
        </p:nvCxnSpPr>
        <p:spPr>
          <a:xfrm flipH="1">
            <a:off x="8865474" y="2486291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2" idx="0"/>
          </p:cNvCxnSpPr>
          <p:nvPr/>
        </p:nvCxnSpPr>
        <p:spPr>
          <a:xfrm>
            <a:off x="10120533" y="2486291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11" idx="0"/>
          </p:cNvCxnSpPr>
          <p:nvPr/>
        </p:nvCxnSpPr>
        <p:spPr>
          <a:xfrm>
            <a:off x="8865474" y="3841271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1" idx="0"/>
          </p:cNvCxnSpPr>
          <p:nvPr/>
        </p:nvCxnSpPr>
        <p:spPr>
          <a:xfrm flipH="1">
            <a:off x="10120533" y="3841271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0" idx="0"/>
          </p:cNvCxnSpPr>
          <p:nvPr/>
        </p:nvCxnSpPr>
        <p:spPr>
          <a:xfrm>
            <a:off x="10120533" y="5461871"/>
            <a:ext cx="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48972" y="2363372"/>
            <a:ext cx="44105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Is there any recurring structure or loop here?</a:t>
            </a:r>
          </a:p>
          <a:p>
            <a:r>
              <a:rPr lang="en-IN" dirty="0" smtClean="0"/>
              <a:t>NO!</a:t>
            </a:r>
          </a:p>
          <a:p>
            <a:r>
              <a:rPr lang="en-IN" dirty="0" smtClean="0"/>
              <a:t>We need a </a:t>
            </a:r>
            <a:r>
              <a:rPr lang="en-IN" sz="4400" b="1" dirty="0" smtClean="0"/>
              <a:t>back edge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857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63333" y="2634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63333" y="157189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63333" y="59024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663333" y="45474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882533" y="29268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408274" y="29268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0120533" y="1177864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13" idx="0"/>
          </p:cNvCxnSpPr>
          <p:nvPr/>
        </p:nvCxnSpPr>
        <p:spPr>
          <a:xfrm flipH="1">
            <a:off x="8865474" y="2486291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2" idx="0"/>
          </p:cNvCxnSpPr>
          <p:nvPr/>
        </p:nvCxnSpPr>
        <p:spPr>
          <a:xfrm>
            <a:off x="10120533" y="2486291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11" idx="0"/>
          </p:cNvCxnSpPr>
          <p:nvPr/>
        </p:nvCxnSpPr>
        <p:spPr>
          <a:xfrm>
            <a:off x="8865474" y="3841271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1" idx="0"/>
          </p:cNvCxnSpPr>
          <p:nvPr/>
        </p:nvCxnSpPr>
        <p:spPr>
          <a:xfrm flipH="1">
            <a:off x="10120533" y="3841271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0" idx="0"/>
          </p:cNvCxnSpPr>
          <p:nvPr/>
        </p:nvCxnSpPr>
        <p:spPr>
          <a:xfrm>
            <a:off x="10120533" y="5461871"/>
            <a:ext cx="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75111" y="2611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75111" y="156954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75111" y="590010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375111" y="45451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594311" y="29245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20052" y="29245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8" idx="2"/>
            <a:endCxn id="20" idx="0"/>
          </p:cNvCxnSpPr>
          <p:nvPr/>
        </p:nvCxnSpPr>
        <p:spPr>
          <a:xfrm>
            <a:off x="1832311" y="1175519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26" idx="0"/>
          </p:cNvCxnSpPr>
          <p:nvPr/>
        </p:nvCxnSpPr>
        <p:spPr>
          <a:xfrm flipH="1">
            <a:off x="577252" y="2483946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  <a:endCxn id="25" idx="0"/>
          </p:cNvCxnSpPr>
          <p:nvPr/>
        </p:nvCxnSpPr>
        <p:spPr>
          <a:xfrm>
            <a:off x="1832311" y="2483946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4" idx="0"/>
          </p:cNvCxnSpPr>
          <p:nvPr/>
        </p:nvCxnSpPr>
        <p:spPr>
          <a:xfrm>
            <a:off x="577252" y="3838926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2"/>
            <a:endCxn id="24" idx="0"/>
          </p:cNvCxnSpPr>
          <p:nvPr/>
        </p:nvCxnSpPr>
        <p:spPr>
          <a:xfrm flipH="1">
            <a:off x="1832311" y="3838926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2"/>
            <a:endCxn id="22" idx="0"/>
          </p:cNvCxnSpPr>
          <p:nvPr/>
        </p:nvCxnSpPr>
        <p:spPr>
          <a:xfrm>
            <a:off x="1832311" y="5459526"/>
            <a:ext cx="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663412" y="1040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663412" y="141245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B2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663412" y="574301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B6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663412" y="43880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B5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882612" y="2767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B4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408353" y="2767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B3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5" idx="2"/>
            <a:endCxn id="36" idx="0"/>
          </p:cNvCxnSpPr>
          <p:nvPr/>
        </p:nvCxnSpPr>
        <p:spPr>
          <a:xfrm>
            <a:off x="6120612" y="1018425"/>
            <a:ext cx="0" cy="3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2"/>
            <a:endCxn id="40" idx="0"/>
          </p:cNvCxnSpPr>
          <p:nvPr/>
        </p:nvCxnSpPr>
        <p:spPr>
          <a:xfrm flipH="1">
            <a:off x="4865553" y="2326852"/>
            <a:ext cx="1255059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  <a:endCxn id="39" idx="0"/>
          </p:cNvCxnSpPr>
          <p:nvPr/>
        </p:nvCxnSpPr>
        <p:spPr>
          <a:xfrm>
            <a:off x="6120612" y="2326852"/>
            <a:ext cx="121920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2"/>
            <a:endCxn id="38" idx="0"/>
          </p:cNvCxnSpPr>
          <p:nvPr/>
        </p:nvCxnSpPr>
        <p:spPr>
          <a:xfrm>
            <a:off x="4865553" y="3681832"/>
            <a:ext cx="1255059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2"/>
            <a:endCxn id="38" idx="0"/>
          </p:cNvCxnSpPr>
          <p:nvPr/>
        </p:nvCxnSpPr>
        <p:spPr>
          <a:xfrm flipH="1">
            <a:off x="6120612" y="3681832"/>
            <a:ext cx="1219200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2"/>
            <a:endCxn id="37" idx="0"/>
          </p:cNvCxnSpPr>
          <p:nvPr/>
        </p:nvCxnSpPr>
        <p:spPr>
          <a:xfrm>
            <a:off x="6120612" y="5302432"/>
            <a:ext cx="0" cy="4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4" idx="3"/>
            <a:endCxn id="20" idx="3"/>
          </p:cNvCxnSpPr>
          <p:nvPr/>
        </p:nvCxnSpPr>
        <p:spPr>
          <a:xfrm flipV="1">
            <a:off x="2289511" y="2026746"/>
            <a:ext cx="12700" cy="2975580"/>
          </a:xfrm>
          <a:prstGeom prst="curvedConnector3">
            <a:avLst>
              <a:gd name="adj1" fmla="val 127661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6"/>
          <p:cNvCxnSpPr>
            <a:endCxn id="36" idx="3"/>
          </p:cNvCxnSpPr>
          <p:nvPr/>
        </p:nvCxnSpPr>
        <p:spPr>
          <a:xfrm rot="5400000" flipH="1" flipV="1">
            <a:off x="4368509" y="4078955"/>
            <a:ext cx="4418606" cy="12700"/>
          </a:xfrm>
          <a:prstGeom prst="curvedConnector4">
            <a:avLst>
              <a:gd name="adj1" fmla="val 11397"/>
              <a:gd name="adj2" fmla="val 134216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6"/>
          <p:cNvCxnSpPr>
            <a:stCxn id="12" idx="3"/>
            <a:endCxn id="4" idx="3"/>
          </p:cNvCxnSpPr>
          <p:nvPr/>
        </p:nvCxnSpPr>
        <p:spPr>
          <a:xfrm flipH="1" flipV="1">
            <a:off x="10577733" y="720664"/>
            <a:ext cx="1219200" cy="2663407"/>
          </a:xfrm>
          <a:prstGeom prst="curvedConnector3">
            <a:avLst>
              <a:gd name="adj1" fmla="val -1875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</a:t>
            </a:r>
            <a:r>
              <a:rPr lang="en-US" dirty="0" smtClean="0"/>
              <a:t>Back Edges </a:t>
            </a:r>
          </a:p>
          <a:p>
            <a:r>
              <a:rPr lang="en-US" dirty="0" smtClean="0"/>
              <a:t>Find </a:t>
            </a:r>
            <a:r>
              <a:rPr lang="en-US" dirty="0"/>
              <a:t>the nodes and edges in the loop given by the Back Edge </a:t>
            </a:r>
          </a:p>
          <a:p>
            <a:r>
              <a:rPr lang="en-US" dirty="0" smtClean="0"/>
              <a:t>Other </a:t>
            </a:r>
            <a:r>
              <a:rPr lang="en-US" dirty="0"/>
              <a:t>than the Back Edge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Incoming edges only to the basic block with the back edge head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one outgoing edge from the basic block with the tail of the back edge</a:t>
            </a:r>
          </a:p>
        </p:txBody>
      </p:sp>
    </p:spTree>
    <p:extLst>
      <p:ext uri="{BB962C8B-B14F-4D97-AF65-F5344CB8AC3E}">
        <p14:creationId xmlns:p14="http://schemas.microsoft.com/office/powerpoint/2010/main" val="30935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3037</Words>
  <Application>Microsoft Office PowerPoint</Application>
  <PresentationFormat>Widescreen</PresentationFormat>
  <Paragraphs>821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Control flow analysis</vt:lpstr>
      <vt:lpstr>Control-Flow Graph </vt:lpstr>
      <vt:lpstr>PowerPoint Presentation</vt:lpstr>
      <vt:lpstr>PowerPoint Presentation</vt:lpstr>
      <vt:lpstr>PowerPoint Presentation</vt:lpstr>
      <vt:lpstr>PowerPoint Presentation</vt:lpstr>
      <vt:lpstr>Identifying Recursive Structures</vt:lpstr>
      <vt:lpstr>PowerPoint Presentation</vt:lpstr>
      <vt:lpstr>PowerPoint Presentation</vt:lpstr>
      <vt:lpstr>PowerPoint Presentation</vt:lpstr>
      <vt:lpstr>How to find back edge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Reducible CFGs</vt:lpstr>
      <vt:lpstr>PowerPoint Presentation</vt:lpstr>
      <vt:lpstr>PowerPoint Presentation</vt:lpstr>
      <vt:lpstr>PowerPoint Presentation</vt:lpstr>
      <vt:lpstr>Once we have identified a loop…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analysis</dc:title>
  <dc:creator>Bilal Haider</dc:creator>
  <cp:lastModifiedBy>Bilal Haider</cp:lastModifiedBy>
  <cp:revision>40</cp:revision>
  <dcterms:created xsi:type="dcterms:W3CDTF">2020-05-11T02:56:45Z</dcterms:created>
  <dcterms:modified xsi:type="dcterms:W3CDTF">2020-05-13T16:36:30Z</dcterms:modified>
</cp:coreProperties>
</file>