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15T03:37:55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15106 11038 0,'0'-25'32,"0"0"15,0 1 15,0-1 1,0 0-17,0 0-14,0 0 30,50 25 48,-26 0-95,1 0-15,0 0 16,0 0-16,0 0 15,-1 0-15,1 0 16,0 0 0,0 0-1,0 0 48,0 0 77,-1 0-108,-24 25 15,0 0-16,0 0 16,0 0 0,-24-25-32,24 24 1,0 1-1,-25-25-15,25 25 16,-25-25 0,25 25-16,0 0 15,-25-1-15,0 1 16,25 0 0,-25 0-16,25 0 15,-24 0 1,-1-1-16,25 1 15,0 0-15,0 0 16,-25-25-16,25 25 16,0-1-16,0 1 15,-25 0-15,25 0 16,-25-25 0,25 25-16,0-1 15,-24-24 1,24 25-1,0 0-15,0 0 32,0 0 15,-25-25-32,25 24 95</inkml:trace>
  <inkml:trace contextRef="#ctx0" brushRef="#br0" timeOffset="8709.5313">5085 12427 0,'25'0'328,"0"25"-328,-1-25 0,1 25 16,0-25-16,49 49 15,-49-49-15,25 25 16,24 0-16,1 0 16,-1 0-16,0-25 15,26 24-15,-26 1 16,-24-25-16,-1 0 16,26 25-16,-26-25 15,-24 0-15,25 0 16,-1 0-16,1 0 15,-25 0-15,24 25 16,-24-25-16,25 0 16,-25 0-1,-1 0-15,1 0 16,0 0-16,0 0 31,0 0-15,-1 0 31</inkml:trace>
  <inkml:trace contextRef="#ctx0" brushRef="#br0" timeOffset="17429.864">13866 10864 0,'-25'0'328,"0"0"-313,-24 25 1,24 0 0,0-25-16,0 25 15,0-25-15,1 0 16,-26 0-16,50 25 15,-25-25-15,0 0 0,1 0 16,-1 0 0,0 0-16,0 0 31,0 0-31,1 0 16,-1 0 15,0 0 0</inkml:trace>
  <inkml:trace contextRef="#ctx0" brushRef="#br0" timeOffset="20126.7689">12526 12328 0,'25'25'266,"0"-25"-219,-25 25-47,25-1 0,0-24 16,24 25-16,-24 0 15,0-25 1,0 25-16,-1-25 15,1 25 17,0-25 15,0 0-1,0 0 158,-1 0-173,1 0 0,0 0-15,0 0 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15T03:38:25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13146 10889 0</inkml:trace>
  <inkml:trace contextRef="#ctx0" brushRef="#br0" timeOffset="22532.2159">14932 10939 0,'25'0'250,"0"0"-219,0 0 1,0 0-17,-1 0 1,1 0 31,0 0 0,0 0-16,0 0 0,-1 0-15,1 0-1,25 25 1,-50-1-16,25-24 0,-1 25 16,1-25-16,0 0 31,-25 25-31,25-25 31,-25 25 141,0 0-156,0-1-1,-25-24 1,25 25-16,-25-25 16,25 25-16,-25-25 15,25 25-15,-24 0 16,-1 0 15,0-25 0,25 24-15,-25-24 0,25 25-16,0 0 46,-25-25-46,25 25 16,-24-25 0,24 25-1,-25-1-15,25 1 16,-25-25 0,25 25-1,0 0 16,0 0-31,-25-25 16,25 24 0,0 1 31,0 0-16,0 0 31,-25-25-46,25 25 31,0-1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15T03:38:58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12601 0,'-25'0'375,"0"0"-360,-24 0-15,24 0 16,0 0-16,-25 0 16,1 0-16,24 0 15,-25 0-15,26-25 16,-26 25-16,25 0 15,-25-25-15,26 25 0,-26-25 16,0 25 0,26 0-16,-26 0 0,0 0 15,26-24-15,-26 24 16,0-25-16,1 25 16,24 0-16,0 0 15,-24 0-15,24 0 16,0 0-1,0 0-15,0 0 16,1 0 0,-1 0-1,0 0 17,0 0-17,0 0 16,1 0 1,-1 0 15,0 0-1</inkml:trace>
  <inkml:trace contextRef="#ctx0" brushRef="#br0" timeOffset="3647.8223">14015 13196 0,'24'0'359,"-24"25"-359,25-25 16,0 25-1,0-25 1,-25 25-16,25-25 16,-1 0-1,1 0 1,0 0 15,0 0-31,0 0 47,-1 0 15,1 0 1,0 0-16,0 0 93,0 0-108,0 0-1,-1 0-31,1 0 16,0 0-1,25 0 1,-26 0-1,1 0 1,0 0 0,-25-25-1,25 25-15,0 0 16,-1 0 15,1-25-15,0 25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15T03:39:29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14461 0,'0'25'312,"25"-25"-296,0 25-16,0 0 15,-1-25 1,26 0-16,-25 24 16,0 1-16,-1-25 15,1 0-15,0 0 16,25 25-16,-25-25 15,-1 0-15,1 0 16,0 0 0,0 0-16,0 0 15,-1 0 1,1 0 0,0 0-1,0 0 1,0 0-1,-1 0 1,1 0 0,0 0 15,0 0 16,0 0 0,-1 0-16,1 0 16,0 0 140</inkml:trace>
  <inkml:trace contextRef="#ctx0" brushRef="#br0" timeOffset="1928.4478">6400 14511 0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15T03:39:49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15577 10964 0,'-24'0'125,"-1"0"-94,0 0 16,25 24-16,-25 1-15,25 0 0,0 0-16,-25 0 15,1-25-15,24 24 16,-25 1-1,25 0 1,-25 0-16,0-25 0,25 25 16,-25-25-16,25 25 15,0-1-15,-25-24 16,25 25-16,-24-25 16,24 25-1,-25 0-15,25 0 31,-25-1-31,25 1 16,-25-25-16,25 25 16,-25 25-1,1-26 1,24 1 0,-25 0-1,25 0-15,0 0 31,-25-25-15,25 24 0,0 1 46</inkml:trace>
  <inkml:trace contextRef="#ctx0" brushRef="#br0" timeOffset="1890.8562">15751 10988 0,'0'-24'78,"0"-1"-63,0 0 1,0 0 0,0 0-1,0 1-15,0-1 16,0 0 31,25 25 47,0 0-79,-1 0 16,1 0-31,0 0 16,0 0-16,0 0 0,-1 0 16,1 0-16,25 0 15,-25 0 1,-1 0 15,1 0-15,0 0-1,0 0 48,-25 25 171,0 0-218,0-1-16,0 1 16,0 0-16,0 0 15,0 0-15,-25-1 16,25 1-16,0 25 15,0-25-15,0-1 16,-25 26-16,25-25 16,0 0-16,-25 24 15,25 1 1,0-25-16,-24-25 16,24 49-16,0-24 15,-25 25 1,25-25-16,0-1 15,-25 1-15,25 0 0,0 0 16,0 0 0,-25-1-16,25 1 15,0 0 1,0 0 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15T03:40:08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14932 10815 0,'25'0'234,"0"0"-218,0 0-1,0 0 1,-1 0-1,1 0 17,0 0-17,0 0 17,0 0 14,-1 0 33,1 0-64,-25 25 204,0-1-203,0 1-16,0 0 15,0 0-15,0 0 16,0-1-16,0 1 15,0 0-15,0 0 16,0 0 0,0-1-1,0 1 1,0 0 0,0 0-1,0 0-15,-25 0 0,25-1 16,0 1-16,0 25 15,-24-1-15,-1-24 16,25 25-16,0 24 16,-25-49-16,0 0 15,25 24-15,0-24 16,0 0 0,0 0 15,0 0-16</inkml:trace>
  <inkml:trace contextRef="#ctx0" brushRef="#br0" timeOffset="2000.048">14635 11584 0,'25'0'47,"-1"0"-15,1 0-1,-25 25-31,25-25 15,0 0 1,0 0 0,-1 0-1,1 0 1,0 0 0,25 0-1,-26 0 1,26 0-1,-25 0-15,0 0 16,49 0-16,-49-25 16,24 25-16,-24 0 15,25 0-15,-25 0 16,-1 0-16,1 0 16,0 0-1,0 0 1,0 0-1,0 0 17,-1 0 15,-24-25 218</inkml:trace>
  <inkml:trace contextRef="#ctx0" brushRef="#br0" timeOffset="5948.0347">14213 10542 0,'-25'0'46,"0"0"-14,1 0-1,-1 0-15,0 0-1,0 0 1,0 0-1,-24 0 1,24 0 0,0 0-1,0 0 1,1 0-16,-1 0 0,-25 0 16,1 0-16,24 25 15,-25-25-15,1 0 16,-1 0-16,0 0 15,1 0-15,-26 0 16,51 0-16,-26 0 16,0 0-16,1 0 15,24 0-15,0 0 0,-25 0 16,1 0-16,24 0 16,-25 0-1,26 0 1,-1 0-1,0 0-15,0 0 16,0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5-15T03:45:53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12725 10120 0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2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0D76-AA50-4916-ACA4-02DCFD20C52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5C5B-B168-4AE6-843E-8AC1D4C7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.edu/~pedro/Teaching/CSCI565-Spring16/" TargetMode="External"/><Relationship Id="rId2" Type="http://schemas.openxmlformats.org/officeDocument/2006/relationships/hyperlink" Target="https://www.isi.edu/~pedro/Teaching/CSCI565-Spring16/Lectures/ControlFlowAnalysis.part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class/archive/cs/cs143/cs143.112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Optimization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Algebraic simplification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794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T7=0 +T6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 T7=T5+T6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/>
              <a:t>	</a:t>
            </a:r>
            <a:r>
              <a:rPr lang="en-IN" dirty="0" smtClean="0"/>
              <a:t>T8=b*0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438160" y="3884400"/>
              <a:ext cx="375480" cy="33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800" y="3875040"/>
                <a:ext cx="39420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Algebraic simplification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T7=T6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 T7=T5+T6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/>
              <a:t>	</a:t>
            </a:r>
            <a:r>
              <a:rPr lang="en-IN" dirty="0" smtClean="0"/>
              <a:t>T8=b*0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643280" y="3795120"/>
              <a:ext cx="920160" cy="429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920" y="3785760"/>
                <a:ext cx="93888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2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Algebraic simplification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T8=b*0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</p:spTree>
    <p:extLst>
      <p:ext uri="{BB962C8B-B14F-4D97-AF65-F5344CB8AC3E}">
        <p14:creationId xmlns:p14="http://schemas.microsoft.com/office/powerpoint/2010/main" val="25629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Algebraic simplification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T8=0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</p:spTree>
    <p:extLst>
      <p:ext uri="{BB962C8B-B14F-4D97-AF65-F5344CB8AC3E}">
        <p14:creationId xmlns:p14="http://schemas.microsoft.com/office/powerpoint/2010/main" val="25429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propagation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T8=0</a:t>
            </a:r>
          </a:p>
          <a:p>
            <a:r>
              <a:rPr lang="en-IN" dirty="0"/>
              <a:t>	</a:t>
            </a:r>
            <a:r>
              <a:rPr lang="en-IN" dirty="0" smtClean="0"/>
              <a:t>T9=x+</a:t>
            </a:r>
            <a:r>
              <a:rPr lang="en-IN" dirty="0" smtClean="0">
                <a:solidFill>
                  <a:srgbClr val="FF0000"/>
                </a:solidFill>
              </a:rPr>
              <a:t>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</p:spTree>
    <p:extLst>
      <p:ext uri="{BB962C8B-B14F-4D97-AF65-F5344CB8AC3E}">
        <p14:creationId xmlns:p14="http://schemas.microsoft.com/office/powerpoint/2010/main" val="24610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 code elimination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strike="dblStrike" dirty="0">
                <a:solidFill>
                  <a:srgbClr val="FF0000"/>
                </a:solidFill>
              </a:rPr>
              <a:t>	</a:t>
            </a:r>
            <a:r>
              <a:rPr lang="en-IN" strike="dblStrike" dirty="0" smtClean="0">
                <a:solidFill>
                  <a:srgbClr val="FF0000"/>
                </a:solidFill>
              </a:rPr>
              <a:t>T8=0</a:t>
            </a:r>
          </a:p>
          <a:p>
            <a:r>
              <a:rPr lang="en-IN" dirty="0"/>
              <a:t>	</a:t>
            </a:r>
            <a:r>
              <a:rPr lang="en-IN" dirty="0" smtClean="0"/>
              <a:t>T9=x+</a:t>
            </a:r>
            <a:r>
              <a:rPr lang="en-IN" dirty="0">
                <a:solidFill>
                  <a:srgbClr val="FF0000"/>
                </a:solidFill>
              </a:rPr>
              <a:t>0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 smtClean="0"/>
              <a:t>goto</a:t>
            </a:r>
            <a:r>
              <a:rPr lang="en-IN" dirty="0" smtClean="0"/>
              <a:t> loop:</a:t>
            </a:r>
            <a:endParaRPr lang="en-US" dirty="0"/>
          </a:p>
          <a:p>
            <a:r>
              <a:rPr lang="en-US" dirty="0" smtClean="0"/>
              <a:t>False:	</a:t>
            </a:r>
          </a:p>
          <a:p>
            <a:r>
              <a:rPr lang="en-US" dirty="0"/>
              <a:t>	</a:t>
            </a:r>
            <a:r>
              <a:rPr lang="en-US" dirty="0" smtClean="0"/>
              <a:t>return x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propagation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  <a:endParaRPr lang="en-IN" strike="dblStrike" dirty="0" smtClean="0">
              <a:solidFill>
                <a:srgbClr val="FF0000"/>
              </a:solidFill>
            </a:endParaRPr>
          </a:p>
          <a:p>
            <a:r>
              <a:rPr lang="en-IN" dirty="0"/>
              <a:t>	</a:t>
            </a:r>
            <a:r>
              <a:rPr lang="en-IN" dirty="0" smtClean="0"/>
              <a:t>T9=x+</a:t>
            </a:r>
            <a:r>
              <a:rPr lang="en-IN" dirty="0">
                <a:solidFill>
                  <a:srgbClr val="FF0000"/>
                </a:solidFill>
              </a:rPr>
              <a:t>0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</p:spTree>
    <p:extLst>
      <p:ext uri="{BB962C8B-B14F-4D97-AF65-F5344CB8AC3E}">
        <p14:creationId xmlns:p14="http://schemas.microsoft.com/office/powerpoint/2010/main" val="27474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Algebraic simplification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  <a:endParaRPr lang="en-IN" strike="dblStrike" dirty="0" smtClean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T9=x+</a:t>
            </a:r>
            <a:r>
              <a:rPr lang="en-IN" dirty="0">
                <a:solidFill>
                  <a:srgbClr val="FF0000"/>
                </a:solidFill>
              </a:rPr>
              <a:t>0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</p:spTree>
    <p:extLst>
      <p:ext uri="{BB962C8B-B14F-4D97-AF65-F5344CB8AC3E}">
        <p14:creationId xmlns:p14="http://schemas.microsoft.com/office/powerpoint/2010/main" val="1439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Algebraic simplification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  <a:endParaRPr lang="en-IN" strike="dblStrike" dirty="0" smtClean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T9=x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</p:spTree>
    <p:extLst>
      <p:ext uri="{BB962C8B-B14F-4D97-AF65-F5344CB8AC3E}">
        <p14:creationId xmlns:p14="http://schemas.microsoft.com/office/powerpoint/2010/main" val="28541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Copy propagation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>
                <a:solidFill>
                  <a:srgbClr val="FF0000"/>
                </a:solidFill>
              </a:rPr>
              <a:t>x=T7</a:t>
            </a:r>
            <a:endParaRPr lang="en-IN" strike="dblStrike" dirty="0" smtClean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T9=x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</p:spTree>
    <p:extLst>
      <p:ext uri="{BB962C8B-B14F-4D97-AF65-F5344CB8AC3E}">
        <p14:creationId xmlns:p14="http://schemas.microsoft.com/office/powerpoint/2010/main" val="221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fun(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y;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y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x + </a:t>
            </a:r>
            <a:r>
              <a:rPr lang="en-US" dirty="0" smtClean="0"/>
              <a:t>(8*a/b</a:t>
            </a:r>
            <a:r>
              <a:rPr lang="en-US" dirty="0"/>
              <a:t>)*</a:t>
            </a:r>
            <a:r>
              <a:rPr lang="en-US" dirty="0" err="1"/>
              <a:t>i</a:t>
            </a:r>
            <a:r>
              <a:rPr lang="en-US" dirty="0"/>
              <a:t> + (i+1)*(i+1);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x + b*y;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 code elimination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strike="dblStrike" dirty="0">
                <a:solidFill>
                  <a:srgbClr val="FF0000"/>
                </a:solidFill>
              </a:rPr>
              <a:t>	</a:t>
            </a:r>
            <a:r>
              <a:rPr lang="en-IN" strike="dblStrike" dirty="0" smtClean="0">
                <a:solidFill>
                  <a:srgbClr val="FF0000"/>
                </a:solidFill>
              </a:rPr>
              <a:t>x=T7</a:t>
            </a:r>
          </a:p>
          <a:p>
            <a:r>
              <a:rPr lang="en-IN" strike="dblStrike" dirty="0">
                <a:solidFill>
                  <a:srgbClr val="FF0000"/>
                </a:solidFill>
              </a:rPr>
              <a:t>	</a:t>
            </a:r>
            <a:r>
              <a:rPr lang="en-IN" strike="dblStrike" dirty="0" smtClean="0">
                <a:solidFill>
                  <a:srgbClr val="FF0000"/>
                </a:solidFill>
              </a:rPr>
              <a:t>T9=x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x=T7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</p:spTree>
    <p:extLst>
      <p:ext uri="{BB962C8B-B14F-4D97-AF65-F5344CB8AC3E}">
        <p14:creationId xmlns:p14="http://schemas.microsoft.com/office/powerpoint/2010/main" val="29720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794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>
                <a:solidFill>
                  <a:srgbClr val="FF0000"/>
                </a:solidFill>
              </a:rPr>
              <a:t>T3=i+1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</a:t>
            </a:r>
            <a:r>
              <a:rPr lang="en-IN" dirty="0" smtClean="0">
                <a:solidFill>
                  <a:srgbClr val="FF0000"/>
                </a:solidFill>
              </a:rPr>
              <a:t>T4</a:t>
            </a:r>
          </a:p>
          <a:p>
            <a:r>
              <a:rPr lang="en-IN" dirty="0"/>
              <a:t>	</a:t>
            </a:r>
            <a:r>
              <a:rPr lang="en-IN" dirty="0" smtClean="0"/>
              <a:t>T6=T2*I</a:t>
            </a:r>
          </a:p>
          <a:p>
            <a:r>
              <a:rPr lang="en-IN" dirty="0"/>
              <a:t>	</a:t>
            </a:r>
            <a:r>
              <a:rPr lang="en-IN" dirty="0" smtClean="0"/>
              <a:t>T7=T6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/>
              <a:t>	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sub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794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>
                <a:solidFill>
                  <a:srgbClr val="FF0000"/>
                </a:solidFill>
              </a:rPr>
              <a:t>T3=i+1</a:t>
            </a:r>
          </a:p>
          <a:p>
            <a:r>
              <a:rPr lang="en-IN" strike="dblStrike" dirty="0">
                <a:solidFill>
                  <a:srgbClr val="FF0000"/>
                </a:solidFill>
              </a:rPr>
              <a:t>	</a:t>
            </a:r>
            <a:r>
              <a:rPr lang="en-IN" strike="dblStrike" dirty="0" smtClean="0">
                <a:solidFill>
                  <a:srgbClr val="FF0000"/>
                </a:solidFill>
              </a:rPr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</a:t>
            </a:r>
            <a:r>
              <a:rPr lang="en-IN" dirty="0" smtClean="0">
                <a:solidFill>
                  <a:srgbClr val="FF0000"/>
                </a:solidFill>
              </a:rPr>
              <a:t>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T7=T6</a:t>
            </a:r>
          </a:p>
          <a:p>
            <a:r>
              <a:rPr lang="en-IN" dirty="0"/>
              <a:t>	 T7=T5+T6</a:t>
            </a:r>
          </a:p>
          <a:p>
            <a:r>
              <a:rPr lang="en-IN" dirty="0"/>
              <a:t>	x=T7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=T3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 code elimination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794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strike="dblStrike" dirty="0">
                <a:solidFill>
                  <a:srgbClr val="FF0000"/>
                </a:solidFill>
              </a:rPr>
              <a:t>T7=T6</a:t>
            </a:r>
          </a:p>
          <a:p>
            <a:r>
              <a:rPr lang="en-IN" dirty="0">
                <a:solidFill>
                  <a:srgbClr val="FF0000"/>
                </a:solidFill>
              </a:rPr>
              <a:t>	 T7=T5+T6</a:t>
            </a:r>
          </a:p>
          <a:p>
            <a:r>
              <a:rPr lang="en-IN" dirty="0"/>
              <a:t>	x=T7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=T3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 code elimination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79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>
                <a:solidFill>
                  <a:srgbClr val="FF0000"/>
                </a:solidFill>
              </a:rPr>
              <a:t>T7=T5+T6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	x=T7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=T3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Copy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 smtClean="0">
                <a:solidFill>
                  <a:srgbClr val="FF0000"/>
                </a:solidFill>
              </a:rPr>
              <a:t>=T5+T6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/>
              <a:t>i</a:t>
            </a:r>
            <a:r>
              <a:rPr lang="en-IN" dirty="0" smtClean="0"/>
              <a:t>=T3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T1=a/b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T2=8*T1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x=T5+T6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/>
              <a:t>i</a:t>
            </a:r>
            <a:r>
              <a:rPr lang="en-IN" dirty="0" smtClean="0"/>
              <a:t>=T3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 invariant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  <a:br>
              <a:rPr lang="en-IN" sz="1600" dirty="0" smtClean="0"/>
            </a:br>
            <a:r>
              <a:rPr lang="en-IN" sz="1600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T1=a/b</a:t>
            </a: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T2=8*T1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38281" y="2363041"/>
            <a:ext cx="2067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x=T5+T6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/>
              <a:t>i</a:t>
            </a:r>
            <a:r>
              <a:rPr lang="en-IN" dirty="0" smtClean="0"/>
              <a:t>=T3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 smtClean="0"/>
              <a:t>loop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 invariant code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strike="dblStrike" dirty="0" smtClean="0"/>
              <a:t>	</a:t>
            </a:r>
            <a:r>
              <a:rPr lang="en-US" sz="1600" strike="dblStrike" dirty="0" err="1" smtClean="0">
                <a:solidFill>
                  <a:srgbClr val="FF0000"/>
                </a:solidFill>
              </a:rPr>
              <a:t>malloc</a:t>
            </a:r>
            <a:r>
              <a:rPr lang="en-US" sz="1600" strike="dblStrike" dirty="0" smtClean="0">
                <a:solidFill>
                  <a:srgbClr val="FF0000"/>
                </a:solidFill>
              </a:rPr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  <a:br>
              <a:rPr lang="en-IN" sz="1600" dirty="0" smtClean="0"/>
            </a:br>
            <a:r>
              <a:rPr lang="en-IN" sz="1600" dirty="0" smtClean="0"/>
              <a:t>	T1=a/b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T2=8*T1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38281" y="2363041"/>
            <a:ext cx="2067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x=T5+T6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/>
              <a:t>i</a:t>
            </a:r>
            <a:r>
              <a:rPr lang="en-IN" dirty="0" smtClean="0"/>
              <a:t>=T3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 smtClean="0"/>
              <a:t>loop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 code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  <a:br>
              <a:rPr lang="en-IN" sz="1600" dirty="0" smtClean="0"/>
            </a:br>
            <a:r>
              <a:rPr lang="en-IN" sz="1600" dirty="0" smtClean="0"/>
              <a:t>	T1=a/b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T2=8*T1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38281" y="2363041"/>
            <a:ext cx="2067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x=T5+T6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/>
              <a:t>i</a:t>
            </a:r>
            <a:r>
              <a:rPr lang="en-IN" dirty="0" smtClean="0"/>
              <a:t>=T3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 smtClean="0"/>
              <a:t>loop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 code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fun(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err="1"/>
              <a:t>int</a:t>
            </a:r>
            <a:r>
              <a:rPr lang="en-US" dirty="0"/>
              <a:t> b,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y;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y 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x + </a:t>
            </a:r>
            <a:r>
              <a:rPr lang="en-US" dirty="0" smtClean="0"/>
              <a:t>(8*a/b</a:t>
            </a:r>
            <a:r>
              <a:rPr lang="en-US" dirty="0"/>
              <a:t>)*</a:t>
            </a:r>
            <a:r>
              <a:rPr lang="en-US" dirty="0" err="1"/>
              <a:t>i</a:t>
            </a:r>
            <a:r>
              <a:rPr lang="en-US" dirty="0"/>
              <a:t> + (i+1)*(i+1);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x + b*y;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  <a:br>
              <a:rPr lang="en-IN" sz="1600" dirty="0" smtClean="0"/>
            </a:br>
            <a:r>
              <a:rPr lang="en-IN" sz="1600" dirty="0" smtClean="0"/>
              <a:t>	T1=a/b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T2=8*T1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38281" y="2363041"/>
            <a:ext cx="2067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x=T5+T6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/>
              <a:t>i</a:t>
            </a:r>
            <a:r>
              <a:rPr lang="en-IN" dirty="0" smtClean="0"/>
              <a:t>=T3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 smtClean="0"/>
              <a:t>loop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Strength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  <a:br>
              <a:rPr lang="en-IN" sz="1600" dirty="0" smtClean="0"/>
            </a:br>
            <a:r>
              <a:rPr lang="en-IN" sz="1600" dirty="0" smtClean="0"/>
              <a:t>	T1=a/b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T2=T1&lt;&lt;3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38281" y="2363041"/>
            <a:ext cx="2067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x=T5+T6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/>
              <a:t>i</a:t>
            </a:r>
            <a:r>
              <a:rPr lang="en-IN" dirty="0" smtClean="0"/>
              <a:t>=T3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 smtClean="0"/>
              <a:t>loop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Strength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  <a:br>
              <a:rPr lang="en-IN" sz="1600" dirty="0" smtClean="0"/>
            </a:br>
            <a:r>
              <a:rPr lang="en-IN" sz="1600" dirty="0" smtClean="0"/>
              <a:t>	T1=a/b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T2=T1&lt;&lt;3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38281" y="2363041"/>
            <a:ext cx="2067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x=T5+T6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/>
              <a:t>i</a:t>
            </a:r>
            <a:r>
              <a:rPr lang="en-IN" dirty="0" smtClean="0"/>
              <a:t>=T3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 smtClean="0"/>
              <a:t>loop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Strength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  <a:br>
              <a:rPr lang="en-IN" sz="1600" dirty="0" smtClean="0"/>
            </a:br>
            <a:r>
              <a:rPr lang="en-IN" sz="1600" dirty="0" smtClean="0"/>
              <a:t>	T1=a/b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	T2=T1&lt;&lt;3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i </a:t>
            </a:r>
            <a:r>
              <a:rPr lang="en-IN" sz="1600" dirty="0"/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38281" y="2363041"/>
            <a:ext cx="2067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T3=i+1</a:t>
            </a:r>
          </a:p>
          <a:p>
            <a:r>
              <a:rPr lang="en-IN" dirty="0"/>
              <a:t>	</a:t>
            </a:r>
            <a:r>
              <a:rPr lang="en-IN" dirty="0" smtClean="0"/>
              <a:t>T5=T3*T3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x=T5+T6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 smtClean="0"/>
              <a:t>i</a:t>
            </a:r>
            <a:r>
              <a:rPr lang="en-IN" dirty="0" smtClean="0"/>
              <a:t>=T3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 smtClean="0"/>
              <a:t>loop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Strength reduction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581000" y="364320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1640" y="3633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4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https://www.isi.edu/~</a:t>
            </a:r>
            <a:r>
              <a:rPr lang="en-US" dirty="0" smtClean="0">
                <a:hlinkClick r:id="rId2"/>
              </a:rPr>
              <a:t>pedro/Teaching/CSCI565-Spring16/Lectures/ControlFlowAnalysis.part1.pdf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https://www.isi.edu/~pedro/Teaching/CSCI565-Spring16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>
                <a:hlinkClick r:id="rId4"/>
              </a:rPr>
              <a:t>https://web.stanford.edu/class/archive/cs/cs143/cs143.1128/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8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US" sz="1600" dirty="0" smtClean="0"/>
              <a:t>	x </a:t>
            </a:r>
            <a:r>
              <a:rPr lang="en-US" sz="1600" dirty="0"/>
              <a:t>= </a:t>
            </a:r>
            <a:r>
              <a:rPr lang="en-US" sz="1600" dirty="0" smtClean="0"/>
              <a:t>0</a:t>
            </a:r>
          </a:p>
          <a:p>
            <a:pPr marL="0" indent="0">
              <a:buNone/>
            </a:pPr>
            <a:r>
              <a:rPr lang="en-US" sz="1600" dirty="0" smtClean="0"/>
              <a:t> 	y </a:t>
            </a:r>
            <a:r>
              <a:rPr lang="en-US" sz="1600" dirty="0"/>
              <a:t>= </a:t>
            </a:r>
            <a:r>
              <a:rPr lang="en-US" sz="1600" dirty="0" smtClean="0"/>
              <a:t>0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</a:t>
            </a:r>
            <a:r>
              <a:rPr lang="en-IN" sz="1600" dirty="0"/>
              <a:t>I 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550023" y="1690688"/>
            <a:ext cx="206755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T7=x +T6</a:t>
            </a:r>
          </a:p>
          <a:p>
            <a:r>
              <a:rPr lang="en-IN" dirty="0"/>
              <a:t>	</a:t>
            </a:r>
            <a:r>
              <a:rPr lang="en-IN" dirty="0" smtClean="0"/>
              <a:t>T7=T5+T6</a:t>
            </a:r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/>
              <a:t>	</a:t>
            </a:r>
            <a:r>
              <a:rPr lang="en-IN" dirty="0" smtClean="0"/>
              <a:t>T8=b*y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</a:t>
            </a:r>
            <a:r>
              <a:rPr lang="en-IN" dirty="0" smtClean="0"/>
              <a:t>=i+1</a:t>
            </a:r>
          </a:p>
          <a:p>
            <a:r>
              <a:rPr lang="en-IN" dirty="0"/>
              <a:t>	</a:t>
            </a:r>
            <a:r>
              <a:rPr lang="en-IN" dirty="0" err="1" smtClean="0"/>
              <a:t>goto</a:t>
            </a:r>
            <a:r>
              <a:rPr lang="en-IN" dirty="0" smtClean="0"/>
              <a:t> loop:</a:t>
            </a:r>
            <a:endParaRPr lang="en-US" dirty="0"/>
          </a:p>
          <a:p>
            <a:r>
              <a:rPr lang="en-US" dirty="0" smtClean="0"/>
              <a:t>False:	</a:t>
            </a:r>
          </a:p>
          <a:p>
            <a:r>
              <a:rPr lang="en-US" dirty="0"/>
              <a:t>	</a:t>
            </a:r>
            <a:r>
              <a:rPr lang="en-US" dirty="0" smtClean="0"/>
              <a:t>return x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87729" y="1690688"/>
            <a:ext cx="3195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fun(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x, y;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x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y = 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smtClean="0"/>
              <a:t> </a:t>
            </a:r>
            <a:r>
              <a:rPr lang="en-US" smtClean="0"/>
              <a:t>&lt; </a:t>
            </a:r>
            <a:r>
              <a:rPr lang="en-US" smtClean="0"/>
              <a:t>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x = x + (8*a/b)*</a:t>
            </a:r>
            <a:r>
              <a:rPr lang="en-US" dirty="0" err="1" smtClean="0"/>
              <a:t>i</a:t>
            </a:r>
            <a:r>
              <a:rPr lang="en-US" dirty="0" smtClean="0"/>
              <a:t> + (i+1)*(i+1);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x = x + b*y;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return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propagation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x 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1600" dirty="0" smtClean="0"/>
              <a:t> 	y </a:t>
            </a:r>
            <a:r>
              <a:rPr lang="en-US" sz="1600" dirty="0"/>
              <a:t>= </a:t>
            </a:r>
            <a:r>
              <a:rPr lang="en-US" sz="1600" dirty="0" smtClean="0"/>
              <a:t>0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</a:t>
            </a:r>
            <a:r>
              <a:rPr lang="en-IN" sz="1600" dirty="0"/>
              <a:t>I 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794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T7=x +T6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 T7=T5+T6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=T7</a:t>
            </a:r>
          </a:p>
          <a:p>
            <a:r>
              <a:rPr lang="en-IN" dirty="0"/>
              <a:t>	</a:t>
            </a:r>
            <a:r>
              <a:rPr lang="en-IN" dirty="0" smtClean="0"/>
              <a:t>T8=b*y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830600" y="3911040"/>
              <a:ext cx="3732840" cy="670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240" y="3901680"/>
                <a:ext cx="375156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 code elimination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US" sz="1600" strike="dblStrike" dirty="0" smtClean="0">
                <a:solidFill>
                  <a:srgbClr val="FF0000"/>
                </a:solidFill>
              </a:rPr>
              <a:t>	x </a:t>
            </a:r>
            <a:r>
              <a:rPr lang="en-US" sz="1600" strike="dblStrike" dirty="0">
                <a:solidFill>
                  <a:srgbClr val="FF0000"/>
                </a:solidFill>
              </a:rPr>
              <a:t>= </a:t>
            </a:r>
            <a:r>
              <a:rPr lang="en-US" sz="1600" strike="dblStrike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1600" dirty="0" smtClean="0"/>
              <a:t> 	y </a:t>
            </a:r>
            <a:r>
              <a:rPr lang="en-US" sz="1600" dirty="0"/>
              <a:t>= </a:t>
            </a:r>
            <a:r>
              <a:rPr lang="en-US" sz="1600" dirty="0" smtClean="0"/>
              <a:t>0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</a:t>
            </a:r>
            <a:r>
              <a:rPr lang="en-IN" sz="1600" dirty="0"/>
              <a:t>I 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T7=0 +T6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 T7=T5+T6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=T7</a:t>
            </a:r>
          </a:p>
          <a:p>
            <a:r>
              <a:rPr lang="en-IN" dirty="0"/>
              <a:t>	</a:t>
            </a:r>
            <a:r>
              <a:rPr lang="en-IN" dirty="0" smtClean="0"/>
              <a:t>T8=b*y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732560" y="3920040"/>
              <a:ext cx="804240" cy="268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3200" y="3910680"/>
                <a:ext cx="82296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0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propagation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	y 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0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</a:t>
            </a:r>
            <a:r>
              <a:rPr lang="en-IN" sz="1600" dirty="0"/>
              <a:t>I 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T7=0 +T6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T8=b*y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85960" y="4491720"/>
              <a:ext cx="3518640" cy="28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600" y="4482360"/>
                <a:ext cx="353736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4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 code elimination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US" sz="1600" strike="dblStrike" dirty="0" smtClean="0">
                <a:solidFill>
                  <a:srgbClr val="FF0000"/>
                </a:solidFill>
              </a:rPr>
              <a:t>	y </a:t>
            </a:r>
            <a:r>
              <a:rPr lang="en-US" sz="1600" strike="dblStrike" dirty="0">
                <a:solidFill>
                  <a:srgbClr val="FF0000"/>
                </a:solidFill>
              </a:rPr>
              <a:t>= </a:t>
            </a:r>
            <a:r>
              <a:rPr lang="en-US" sz="1600" strike="dblStrike" dirty="0" smtClean="0">
                <a:solidFill>
                  <a:srgbClr val="FF0000"/>
                </a:solidFill>
              </a:rPr>
              <a:t>0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i</a:t>
            </a:r>
            <a:r>
              <a:rPr lang="en-IN" sz="1600" dirty="0" smtClean="0"/>
              <a:t>=0</a:t>
            </a:r>
          </a:p>
          <a:p>
            <a:pPr marL="0" indent="0">
              <a:buNone/>
            </a:pPr>
            <a:r>
              <a:rPr lang="en-IN" sz="1600" dirty="0" smtClean="0"/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If </a:t>
            </a:r>
            <a:r>
              <a:rPr lang="en-IN" sz="1600" dirty="0"/>
              <a:t>I 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794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T7=0 +T6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smtClean="0">
                <a:solidFill>
                  <a:srgbClr val="FF0000"/>
                </a:solidFill>
              </a:rPr>
              <a:t>T8=b*0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propagation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1182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Fun: 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Deparam</a:t>
            </a:r>
            <a:r>
              <a:rPr lang="en-US" sz="1600" dirty="0" smtClean="0"/>
              <a:t> a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x 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malloc</a:t>
            </a:r>
            <a:r>
              <a:rPr lang="en-US" sz="1600" dirty="0" smtClean="0"/>
              <a:t> y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>
                <a:solidFill>
                  <a:srgbClr val="FF0000"/>
                </a:solidFill>
              </a:rPr>
              <a:t>i</a:t>
            </a:r>
            <a:r>
              <a:rPr lang="en-IN" sz="1600" dirty="0" smtClean="0">
                <a:solidFill>
                  <a:srgbClr val="FF0000"/>
                </a:solidFill>
              </a:rPr>
              <a:t>=0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loop :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If i </a:t>
            </a:r>
            <a:r>
              <a:rPr lang="en-IN" sz="1600" dirty="0">
                <a:solidFill>
                  <a:srgbClr val="FF0000"/>
                </a:solidFill>
              </a:rPr>
              <a:t>&lt;N </a:t>
            </a:r>
            <a:r>
              <a:rPr lang="en-IN" sz="1600" dirty="0" err="1"/>
              <a:t>goto</a:t>
            </a:r>
            <a:r>
              <a:rPr lang="en-IN" sz="1600" dirty="0"/>
              <a:t> True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 smtClean="0"/>
              <a:t>goto</a:t>
            </a:r>
            <a:r>
              <a:rPr lang="en-IN" sz="1600" dirty="0" smtClean="0"/>
              <a:t> </a:t>
            </a:r>
            <a:r>
              <a:rPr lang="en-IN" sz="1600" dirty="0"/>
              <a:t>False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50023" y="1690688"/>
            <a:ext cx="20675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True</a:t>
            </a:r>
            <a:r>
              <a:rPr lang="en-IN" dirty="0"/>
              <a:t>:</a:t>
            </a:r>
          </a:p>
          <a:p>
            <a:r>
              <a:rPr lang="en-IN" dirty="0" smtClean="0"/>
              <a:t>	T1=a/b</a:t>
            </a:r>
            <a:endParaRPr lang="en-IN" dirty="0"/>
          </a:p>
          <a:p>
            <a:r>
              <a:rPr lang="en-IN" dirty="0" smtClean="0"/>
              <a:t>	T2=8*T1</a:t>
            </a:r>
          </a:p>
          <a:p>
            <a:r>
              <a:rPr lang="en-IN" dirty="0"/>
              <a:t>	</a:t>
            </a:r>
            <a:r>
              <a:rPr lang="en-IN" dirty="0" smtClean="0"/>
              <a:t>T3=i+1</a:t>
            </a:r>
          </a:p>
          <a:p>
            <a:r>
              <a:rPr lang="en-IN" dirty="0"/>
              <a:t>	</a:t>
            </a:r>
            <a:r>
              <a:rPr lang="en-IN" dirty="0" smtClean="0"/>
              <a:t>T4=i+1</a:t>
            </a:r>
          </a:p>
          <a:p>
            <a:r>
              <a:rPr lang="en-IN" dirty="0"/>
              <a:t>	</a:t>
            </a:r>
            <a:r>
              <a:rPr lang="en-IN" dirty="0" smtClean="0"/>
              <a:t>T5=T3*T4</a:t>
            </a:r>
          </a:p>
          <a:p>
            <a:r>
              <a:rPr lang="en-IN" dirty="0"/>
              <a:t>	</a:t>
            </a:r>
            <a:r>
              <a:rPr lang="en-IN" dirty="0" smtClean="0"/>
              <a:t>T6=T2*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T7=0 +T6</a:t>
            </a:r>
          </a:p>
          <a:p>
            <a:r>
              <a:rPr lang="en-IN" dirty="0"/>
              <a:t>	 T7=T5+T6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x=T7</a:t>
            </a:r>
          </a:p>
          <a:p>
            <a:r>
              <a:rPr lang="en-IN" dirty="0"/>
              <a:t>	</a:t>
            </a:r>
            <a:r>
              <a:rPr lang="en-IN" dirty="0" smtClean="0"/>
              <a:t>T8=b*0</a:t>
            </a:r>
          </a:p>
          <a:p>
            <a:r>
              <a:rPr lang="en-IN" dirty="0"/>
              <a:t>	</a:t>
            </a:r>
            <a:r>
              <a:rPr lang="en-IN" dirty="0" smtClean="0"/>
              <a:t>T9=x+T8</a:t>
            </a:r>
          </a:p>
          <a:p>
            <a:r>
              <a:rPr lang="en-IN" dirty="0"/>
              <a:t>	</a:t>
            </a:r>
            <a:r>
              <a:rPr lang="en-IN" dirty="0" smtClean="0"/>
              <a:t>x=T9</a:t>
            </a:r>
          </a:p>
          <a:p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r>
              <a:rPr lang="en-IN" dirty="0"/>
              <a:t>	</a:t>
            </a:r>
            <a:r>
              <a:rPr lang="en-IN" dirty="0" err="1"/>
              <a:t>goto</a:t>
            </a:r>
            <a:r>
              <a:rPr lang="en-IN" dirty="0"/>
              <a:t> loop:</a:t>
            </a:r>
            <a:endParaRPr lang="en-US" dirty="0"/>
          </a:p>
          <a:p>
            <a:r>
              <a:rPr lang="en-US" dirty="0"/>
              <a:t>False:	</a:t>
            </a:r>
          </a:p>
          <a:p>
            <a:r>
              <a:rPr lang="en-US" dirty="0"/>
              <a:t>	return 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00160" y="5205960"/>
              <a:ext cx="304200" cy="54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800" y="5196600"/>
                <a:ext cx="3229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7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400</Words>
  <Application>Microsoft Office PowerPoint</Application>
  <PresentationFormat>Widescreen</PresentationFormat>
  <Paragraphs>839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Optimization Example</vt:lpstr>
      <vt:lpstr>PowerPoint Presentation</vt:lpstr>
      <vt:lpstr>PowerPoint Presentation</vt:lpstr>
      <vt:lpstr>PowerPoint Presentation</vt:lpstr>
      <vt:lpstr>Constant propagation</vt:lpstr>
      <vt:lpstr>Dead code elimination</vt:lpstr>
      <vt:lpstr>Constant propagation</vt:lpstr>
      <vt:lpstr>Dead code elimination </vt:lpstr>
      <vt:lpstr>Constant propagation</vt:lpstr>
      <vt:lpstr>Algebraic simplification</vt:lpstr>
      <vt:lpstr>Algebraic simplification</vt:lpstr>
      <vt:lpstr>Algebraic simplification</vt:lpstr>
      <vt:lpstr>Algebraic simplification</vt:lpstr>
      <vt:lpstr>Constant propagation</vt:lpstr>
      <vt:lpstr>Dead code elimination </vt:lpstr>
      <vt:lpstr>Constant propagation</vt:lpstr>
      <vt:lpstr>Algebraic simplification</vt:lpstr>
      <vt:lpstr>Algebraic simplification</vt:lpstr>
      <vt:lpstr>Copy propagation </vt:lpstr>
      <vt:lpstr>Dead code elimination</vt:lpstr>
      <vt:lpstr>Common sub expression</vt:lpstr>
      <vt:lpstr>Dead code elimination </vt:lpstr>
      <vt:lpstr>Dead code elimination </vt:lpstr>
      <vt:lpstr>Copy propagation</vt:lpstr>
      <vt:lpstr>PowerPoint Presentation</vt:lpstr>
      <vt:lpstr>Loop invariant</vt:lpstr>
      <vt:lpstr>Loop invariant code motion</vt:lpstr>
      <vt:lpstr>Dead code elimination</vt:lpstr>
      <vt:lpstr>Dead code elimination</vt:lpstr>
      <vt:lpstr>Strength reduction</vt:lpstr>
      <vt:lpstr>Strength reduction</vt:lpstr>
      <vt:lpstr>Strength reduction</vt:lpstr>
      <vt:lpstr>Strength reduction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analysis</dc:title>
  <dc:creator>Bilal Haider</dc:creator>
  <cp:lastModifiedBy>Windows User</cp:lastModifiedBy>
  <cp:revision>50</cp:revision>
  <dcterms:created xsi:type="dcterms:W3CDTF">2020-05-11T02:56:45Z</dcterms:created>
  <dcterms:modified xsi:type="dcterms:W3CDTF">2022-12-29T05:47:11Z</dcterms:modified>
</cp:coreProperties>
</file>