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59" r:id="rId10"/>
    <p:sldId id="260" r:id="rId11"/>
    <p:sldId id="261" r:id="rId12"/>
    <p:sldId id="262" r:id="rId13"/>
    <p:sldId id="268" r:id="rId14"/>
    <p:sldId id="277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20T21:34:1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8756 7838 0,'0'-49'141,"25"-75"-141,24 74 16,-24-24-1,-25 24-15,25 0 16,-25-24-16,50 0 0,-50 24 15,24-49-15,1 49 16,-25 25-16,0 1 31,0-26-31,0 0 16,50 1-16,-25 24 0,-25 0 16,0 0-1,0 0-15,25-24 31,-1-1-31,-24 25 16,0 1-16,25-1 16,-25-25-1,0 25-15,25-24 0,-25 24 16,0 0-16,25 0 31,-25 1 16,25-1-31,-25-50-16,24-24 0,1 99 15,-25-49 1,25-1-16,0 25 16,-25 0-16,0 1 187,0-1-171,0 0-1,25 25-15</inkml:trace>
  <inkml:trace contextRef="#ctx0" brushRef="#br0" timeOffset="3368.0467">9327 5904 0,'0'-25'78,"0"-25"-78,0 0 16,0 26-16,0-26 15,49 0 1,-49 26-16,25-26 15,0 25 1,-25 0-16,49-24 0,-24-26 16,25 26-1,-1-26 1,1 1-16,24 0 0,-74 49 0,50-25 16,-50 25-16,25-24 15,49-1-15,-24 1 16,-1-1-1,26-49-15,-50 49 0,49 0 32,-49-24-32,25 49 0,-50-24 15,49-1-15,-49 25 16,50 0 0,-25 1-1,-1-1 1,26-25-16,-25 25 15,24 1-15,51-26 16,-26-24-16,50-1 16,-74 26-16,-1-1 0,50 0 15,-74 26-15,25-1 16</inkml:trace>
  <inkml:trace contextRef="#ctx0" brushRef="#br0" timeOffset="4057.8416">12551 2704 0,'25'0'0,"-25"-25"47,0 0-47,25 0 16,49 0-16,-49 25 16,0-24 15,0 24-31,-1 0 31</inkml:trace>
  <inkml:trace contextRef="#ctx0" brushRef="#br0" timeOffset="6105.3148">10988 3919 0,'0'25'31,"50"-25"1,0 0-32,-1-74 15,26-1-15,-26 1 16,-49 49-16,25 25 16,0-50-16,0 50 15,0-25 1,-1 1-1,1-1 32,50-74-31,-26 74 0,26 0-16,-26 0 15,1 0-15,-25-24 0,-1 49 16,26-25 15,0 0-15,-1 0-16,-24 25 15,0-24-15,49-26 16,-24 50 0,24 0-16,1-50 0,-26 26 15,26-1 1,-26 0-1,51-49-15,-26 74 0,-24-50 16,-26 50-16,26-25 31,-25 0-31,24 1 0,1-1 16,-25 0-16,0 25 16,24-25-16,-24 0 15,0 25-15,0-24 0,-1 24 31,1 0-31,0 0 16,74-50-16,25 50 0,-24-25 16,-76 25 15,51-25-31,-1 0 0,-49 25 16,25-24-1,-26 24 1,1 0-16,0-25 15,0 25 1</inkml:trace>
  <inkml:trace contextRef="#ctx0" brushRef="#br0" timeOffset="6508.7059">13841 2530 0,'74'0'15,"100"-25"1,-75 25-16,-24 0 0,-26 0 15,1 0-15,0 0 16,24 0-16,-24 0 16,-1 0-16,50 0 15,-49-25 1,0 1-16,-1 24 16,1 0-16,49 0 15,-25 0-15,26 0 16,-26 0-16,-24 0 15,-1 0-15,-24 0 110,25 0-110,24 0 0,50 0 15,25 0 1,-25 0 0,25 0-16,-75 0 0,1 0 15,-51 0-15,1 0 32</inkml:trace>
  <inkml:trace contextRef="#ctx0" brushRef="#br0" timeOffset="7476.0471">16222 2456 0,'50'0'62,"24"0"-62,50 0 0,0 0 16,-24 0-16,-26 0 16,-49 0-16,0 0 15,-1 24 32,1 1 16,25 25-48,24-1-15,25 26 0,-49-25 16,24-1-16,-49-24 0,0-25 15,0 25-15,-25 0 157,49-1-157,-24-24 15,0 50-15,0-50 32,0 0 108,-25 25-124,24-25-1,1 49 32,-25-24-15,0 0-17,25 0-15,0-25 0,0 25 16,0-1-1,-1 1 48</inkml:trace>
  <inkml:trace contextRef="#ctx0" brushRef="#br0" timeOffset="8088.0031">17785 3349 0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20T21:37:23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6077 5581 0,'25'0'16,"25"0"-16,-1 0 0,-24 0 0,49 0 15,-24 0-15,0 0 47,-26 0-47,26 0 16,-25 0-16,0 0 16,-1 0 77,26 0-93,24 0 0,1 0 16,-26 0 0</inkml:trace>
  <inkml:trace contextRef="#ctx0" brushRef="#br0" timeOffset="3941.1093">25177 3473 0</inkml:trace>
  <inkml:trace contextRef="#ctx0" brushRef="#br0" timeOffset="4840.1417">25177 3473 0,'0'-25'140,"-50"25"-93,25 0-16,1 0 1,-1 0-32,0 0 15,0 25-15,-24-25 32,24 0-32,-50 0 31,26 0-31,-26 24 15,26-24-15,-51 25 16,26-25-16,24 0 0,26 50 16,-1-50-16,-25 0 15,1 0-15,-26 0 0,50 0 32,-49 0-32,49 0 15,0 25-15,1-25 16</inkml:trace>
  <inkml:trace contextRef="#ctx0" brushRef="#br0" timeOffset="7291.0656">22225 11733 0,'50'0'16,"-1"0"-16,26 0 16,-51 0-16,76 0 15,-1 0-15,0 0 16,-24 0-16,-1 0 0,25 0 0,-49 0 15,-25 0 17,49 0-32,-24 0 15,24 0-15,-49 0 16,24 0-16,-24 0 16,25 0-16,-1 0 0,-24 0 15,25 0-15,-25 0 31,-1 0-31,1 0 0,0 0 16,0 0 15,0 0-15,49 0-16,0 0 16,-24 24-1,0-24-15,-1 0 31,-24 25-31</inkml:trace>
  <inkml:trace contextRef="#ctx0" brushRef="#br0" timeOffset="8725.1931">23763 11509 0,'0'50'109,"25"-50"-46,24 25-47,-24 0-16,74 49 31,-74-49-31,0-25 0,0 25 15,0-1-15,-1 1 16,1-25-16,0 25 16,25 0 62</inkml:trace>
  <inkml:trace contextRef="#ctx0" brushRef="#br0" timeOffset="9637.6466">24185 11832 0,'-25'0'31,"0"0"-15,0 0 15,0 0 47,1 0 1,-1 0 14,-25 0-30,50 25-48,-25-25 79</inkml:trace>
  <inkml:trace contextRef="#ctx0" brushRef="#br0" timeOffset="12409.2183">24160 3373 0,'-25'0'110,"0"0"-79,25 25-31,-25 0 0,1 0 31,-1-25-15,25 25 0,-25-25 30,25 24 1,-50-24-47,50 25 32,-24-25-32,-1 25 62,25 0 1</inkml:trace>
  <inkml:trace contextRef="#ctx0" brushRef="#br0" timeOffset="12538.8794">23912 3572 0,'-25'0'47</inkml:trace>
  <inkml:trace contextRef="#ctx0" brushRef="#br0" timeOffset="12748.1">23986 3671 0,'0'0'0,"50"0"32,-50 25-32,25 0 31</inkml:trace>
  <inkml:trace contextRef="#ctx0" brushRef="#br0" timeOffset="13098.1546">24135 3770 0,'0'0'0,"25"0"0,0 0 16,-25 25-16,24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20T21:37:43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21332 3646 0</inkml:trace>
  <inkml:trace contextRef="#ctx0" brushRef="#br0" timeOffset="888.9878">21382 3621 0,'0'0'0,"24"0"0,26 0 31,-25 0-16,0 0 17,-1 0-1,26 0 0,-25 0-31,0 0 16,-1 0-16,1 0 0,0 0 15,25 0-15,-25 0 0,24 0 32,1 0-32,-25 0 31,-1 0 0,1 0-31,0 0 31,0 0-31,0 0 0,-1 0 32,26 0-32,-25 0 15,24-24 1,-24 24 31,0 0-47,0 0 47,0 0-32,24 0-15,-24 0 16,25 0-16,-26 0 16,1 0 140,50 0-141,-26 0-15,1 0 16,-25 0 15,24 24-15</inkml:trace>
  <inkml:trace contextRef="#ctx0" brushRef="#br0" timeOffset="1588.0482">22200 3349 0,'25'0'47,"0"0"-32,0 0-15,24 0 16,-24 0 0,0 0-1,24 0-15</inkml:trace>
  <inkml:trace contextRef="#ctx0" brushRef="#br0" timeOffset="2371.3745">22498 3373 0,'0'0'0,"0"25"0,25 0 16,-1-25 0,1 25-16,25 0 31,-50-1 78,25-24-109,-1 25 141,-24 0-110,0 25-31,0-26 16,0 26-16,0-25 31,0 0-31,0 0 16,-24-1-1,24 1 1,0 25 15,-25-25-15,-25 49-16,50 0 15,0-24-15,0 0 16,0-1-16,0-24 16,-49 49-16</inkml:trace>
  <inkml:trace contextRef="#ctx0" brushRef="#br0" timeOffset="4534.8049">21654 15354 0,'50'0'15,"-25"0"1,0 0-16,0 0 15,24 0 1,-24 0 15,0 0-31,0 0 0,-1 0 16,1 0 0,50 0-16,-26 0 0,26 0 15,24 0-15,-50 0 16,51 0-16,-26 0 15,-24 0-15,-26 0 16,1 0 0,0 0-1,0 0 48</inkml:trace>
  <inkml:trace contextRef="#ctx0" brushRef="#br0" timeOffset="5167.6822">22275 15081 0,'24'0'47,"1"0"-31,0 0-1</inkml:trace>
  <inkml:trace contextRef="#ctx0" brushRef="#br0" timeOffset="6263.8624">22349 15081 0,'25'25'0,"0"-25"16,-1 25-1,26 0 1,-25-1 31,0-24-32,24 25-15,-49 0 16,25-25-16,25 0 0,-50 25 31,24 0-15,26-1-1,0 1 1,-25 0 0,-1-25 31,-24 25-32,50 0-15,-25 0 31,0-25-15,-1 0 15,-48 0 141,24 24-172,-25-24 16,0 0-16,-25 0 31,26 0-31,-1 0 16,0 0 15,-50 0-15,75 25-1,-24-25 1,24 25 15,-25-25-15,0 0-16,0 0 15,0 25 1,-24-25 0,24 0-1,25 25 1,-25-25 31</inkml:trace>
  <inkml:trace contextRef="#ctx0" brushRef="#br0" timeOffset="13280.5698">29021 4490 0,'-24'0'47,"-1"0"-32,0 0 1,-25 0-16,26 0 0,-26 0 16,-24 0-16</inkml:trace>
  <inkml:trace contextRef="#ctx0" brushRef="#br0" timeOffset="13569.7367">28426 4490 0,'-49'0'0,"-1"0"16,0 24-16,-24-24 0,-25 25 16,74-25-1,0 0-15,-25 0 16,26 0-16,-1 0 16,-25 25-1,-24-25-15,24 0 16,1 25 15,-1-25-31,25 0 16,0 0-1,-24 0-15,24 0 16,-25 0-16,-24 0 16</inkml:trace>
  <inkml:trace contextRef="#ctx0" brushRef="#br0" timeOffset="15184.3493">27260 4589 0,'0'0'0,"-49"0"16,24-25-16,0 25 15,-24 0-15,24 0 16,0 0-16,0 0 0,-25-25 47,1 0-47,-1 25 16,1 0-16,-51 0 15,1-24-15,25-1 0,-75 25 16,75-25-1,-26 25-15,26-25 16,0 25-16,-50-25 0,49 25 16,1 0-16,-1-49 15,1 49 1,49 0-16,-25-25 16,-24 25-16,-50-25 15,50 25-15,24-25 16,-24 25-16,-1 0 31,26 0-15,-1-24-16,0 24 0,-24 0 0,-1-25 15,1 25 1,24 0 0,-49-50-16,74 50 0,-24 0 15,-1 0-15,25-25 0,1 1 16,-26 24-16,0 0 31,26 0-15,-1 0-16,-25 0 0,25 0 15,1 0-15,-51 0 16,26 0 0,24 0-16,-25 0 15,1 0-15,24 0 0,-50 0 16,50 0-1,-49 0 1,49 0 0,0 0 15,1 0-15,-26 0-16,0 0 31,1 0-31,-1 0 0,1-50 15,24 50-15,-25 0 16,1 0 0,-1 0-16,0 0 15,-24 0-15,24 0 0,1 0 32,24 0-32,0 0 0,0 0 15,1 0 1,-1 0-16,0 0 0,-49 0 15,24 0 1,25 0 0,0 0-1,0 0-15,1 0 16,-1 0 0,-25 0 15,25 0-31,1 0 0,-1 0 15,-50-50-15,26 26 16,24-1 0,0 25-1,-24-25 17,24-25-17,0-24-15,-25 49 16,26-24-16,-1-26 15,-25-24-15,25 49 0,25 1 16,-49-26-16,49 1 16,-25-1-16,25-24 15,-25 50 1,0 24 0,25 0-16,-24-25 0,-1 1 15,25 24-15,-25-25 16,0 26-16,-24-51 0,49 26 31,0-1-31,0 25 0,-25-25 16,0 1-16,25 24 15,0-25 1,0 1-16,0-1 16,0 1-16,0-1 15,0-24-15,0 24 16,0 0-16,0-24 31,0 24-31,0 26 16,0-1-16,0 0 0,0-25 15,0 26 32,0-51-31,0 50-1,0-24 1,0 24-16,0-25 0,0 25 16,25-49-1,49 0-15,-49 49 16,0-50 0,0 26-16,-1-1 15,1 1-15,0-1 16,0 0-1,24-49-15,-49 25 16,50 24-16,-25 1 16,0-26-16,-1 26 15,1-26-15,0 26 16</inkml:trace>
  <inkml:trace contextRef="#ctx0" brushRef="#br0" timeOffset="17599.9196">22250 546 0,'25'-25'32,"-1"-50"-17,1 51-15,25-76 16,-50 51-16,49-1 16,-49 25-1,50-24-15,0 24 16,-26 25 93,26 0-93,0-25-1,-26 25-15,26 0 0,0-49 16,-1-1-16,1 50 16,0 0-1,49 0 1,-50 0-16,1 0 0,-25 0 0,0 0 16,24 0 62,1 0-78,49 0 15,0 0 1,0 0-16,50 0 16,-50 0-16,50 0 0,-49 0 15,-1 0 16,25 0-31,-75 0 0,75 0 0,-74 0 16,0 0-16,24 0 16,-49 0-16,74 0 15,-49 0-15,24 0 16,1 0-16,24 0 31,-25 0-31,25 0 0,1 0 0,48 0 16,-48 0-16,-1 0 15,-25 0-15,50 0 16,-24 0-16,-1 0 31,-25 0-31,50 0 16,-74 0-16,74 0 0,-50 0 16,1 0-16,-1 0 15,-49 0-15,0 0 0,24 0 16,-24 0 15,49 0-15,-24 0-1,198 0 17,-124 0-32,-25 0 15,1 0 1,24 0-16,24 0 15,-98 0-15,0 0 32,-26 0-32,1 0 15,25 0 1,-25 0 15,49 0-31,-49 0 16,25 0-16,-26 0 0,1 0 15,0 0-15,0 0 16,0 0 0,-1 0 327,1 124-311,-25 25-1,0-100-31,0 51 0,0-26 0,0 25 16,0 1-16,0-26 15,0-24 1,0 74-16,0-75 15,0 26-15,0-1 16,0 0-16,0-24 16,0 0-16,0 24 0,25 0 15,0 1-15,-25-26 16,49 26 0,-24-25-16,0 24 0,49 0 15,-74-24-15,0-25 0,50 24 31,-50-24-15,0 0-16,0 0 0,0 24 16,0-24-16,0 0 15,0 0-15,0 24 0,0 1 16,0 0-16,0-1 31,0 50-31,0-74 0,0 99 16,-25-24-1,0-26-15,1-24 16,-1-1-16,25 1 16,-50-25-16,25 24 15,25 1-15,-24 24 16,-26-49-16,50 25 16,-25-1-1,-24 1-15,49-1 16,0-24 15,0 0-31,0 74 188,49 25-188,-24-99 0,0 25 15,0 24-15,-25-24 16,49-1-16,-49 1 31,0 0-31,0-26 0,0 76 16,0-51-1,0-24 142,0 25-157,0 49 15,0 50-15,0 24 16</inkml:trace>
  <inkml:trace contextRef="#ctx0" brushRef="#br0" timeOffset="18657.2226">28228 14436 0</inkml:trace>
  <inkml:trace contextRef="#ctx0" brushRef="#br0" timeOffset="19145.987">25574 14114 0,'-174'0'0,"348"0"0,-770-75 32,547 75-17,-51 0-15,26-24 16,24 24-16,-74-25 0,50 25 0,-50-25 15,74 0-15,-24 25 32,0 0-32,-1 0 0,-24 0 15,25 0-15,-1-49 0,25 49 16,-24 0 0,0 0-16,24 0 15,25 0 16,0 0-15,1 0 0</inkml:trace>
  <inkml:trace contextRef="#ctx0" brushRef="#br0" timeOffset="19657.9369">22920 13965 0,'0'0'0,"-25"0"0,-25 25 16,25-25-16,-24 0 16,-1 0-1,0 0-15,1 25 16,-1-25-16,1 0 15,-1 24 1,0-24 0,1 0-16,-1 0 0,1 25 15,24-25-15,-25 25 32,25-25-32,25 25 15,0 24 79,0 1-94,0 24 0,-24 1 16,-1-1-16,0 26 15,25-26-15,-25-24 0,0-26 16,25 26 15,0 0-31,-24-26 16,24 26-1</inkml:trace>
  <inkml:trace contextRef="#ctx0" brushRef="#br0" timeOffset="22078.9978">22027 15255 0,'0'0'0,"0"74"16,0-24-16,0 24 15,-25 1-15,25-1 0,-50 1 16,50 73-16,0-73 16,0-1-1,0 25-15,0 1 16,-49 24-16,49 0 0,0-50 0,0 50 16,0-74-1,0 49-15,0 50 16,24-25-16,1 0 15,0-75-15,49 125 16,-49-100 0,0-24-16,0 0 15,0-1 1,-1-24-16,1 0 16,0 0 15,0 0-16,0-1 1,-1-24 15,1 50-31,0-50 16,0 25-16,49 0 16,25-1-16,1-24 15,24 25-15,0-25 16,-25 0 15,-49 0-31,49 0 0,25 0 0,49 0 16,51 0-16,24 0 15,-99 0 1,-100 0-16,26 0 16,73 0-16,-73 0 15,24 0-15,25 0 16,-25 0-16,25 0 15,-24 0 1,-51 0 0,50 0-16,1 0 0,24 0 15,0 0-15,49 0 16,-24 0-16,149 0 16,-224 0-16,1 0 0,-26 0 15,-24 0-15,0 0 31,24 0-31,26 0 16,49 0-16,-25 0 0,-25 0 16,1 0 15,-26 0-31,-24 0 0,0 0 16,0 0-16,49 0 15,-24 0 1,24 0-16,1 0 0,-1 0 15,1 0-15,49 0 0,-50 0 16,50 0-16,-99 0 16,24 0-16,1 0 15,0 0-15,-26 0 16,1 0-16,74 0 94,-24 0-79,-25 0 17,-1 0-32,-24 0 0,0 0 15,0 0-15,-1 0 63,26 0-48,24-49-15,-24 49 16,0-50 0,-26 50 109,51-74-125,-1-50 15,-74 74-15,25 0 0,-25 1 16,0-26-1,0 50-15,0-24 16,0-1-16,0-24 16,0-50-16,0 25 0,0-50 15,0 74-15,0-24 16,0 0-16,0-25 31,0-50-31,0 50 16,0 0-16,0 99 0,0-49 15,0 0-15,0-1 16,0 1 0,0-25-16,0-1 0,0 1 0,0 74 15,0 0 17,0-49-32,0 0 15,0-1-15,0 26 0,0-1 16,0-49-16,0 24 0,0 51 15,0-26-15,-25 50 16,0-50-16,-49-24 16,74 0-16,-50 49 15,50 0 1,0-25-16,-24 50 16,-1-24 15,0 24 0,25-25-15,-50-25 15,-24 25-31,49 0 0,-24-24 16,24 49-1,-25 0 1,-24 0-16,-1 0 15,1 0-15,-50 0 16,0 0-16,-25-50 16,75 50-1,-1 0 1,-49-25-16,-25 1 0,25-1 16,-49 0-16,24 0 15,0 25 1,-49 0-16,24 0 0,25-25 0,25 1 15,0 24 1,74 0 0,26 0-16,-1 0 0,-25-25 15,-24 25-15,24 0 0,-49 0 16,-25 0 0,-50 0-16,1 0 15,24 0-15,-25 0 16,125 0-1,-26 0-15,26-50 0,-26 50 16,26 0-16,-1 0 16,0 0 15,26 0-15,-26 0-1,25 0-15,0 0 16,1 0-16,-1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8DA-5B71-411B-9E83-0AD9C8F105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7BFCF-4998-466A-8E0E-B8D5AB4C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0D76-AA50-4916-ACA4-02DCFD20C52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43/cs143.1128/lectures/17/Slides17.pdf" TargetMode="External"/><Relationship Id="rId2" Type="http://schemas.openxmlformats.org/officeDocument/2006/relationships/hyperlink" Target="https://ocw.mit.edu/courses/electrical-engineering-and-computer-science/6-035-computer-language-engineering-spring-2010/lecture-notes/MIT6_035S10_lec1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Code generation register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local transformation operates on basic blocks </a:t>
            </a:r>
          </a:p>
          <a:p>
            <a:r>
              <a:rPr lang="en-US" dirty="0" smtClean="0"/>
              <a:t>Many </a:t>
            </a:r>
            <a:r>
              <a:rPr lang="en-US" dirty="0"/>
              <a:t>optimizations are done </a:t>
            </a:r>
            <a:r>
              <a:rPr lang="en-US" dirty="0" smtClean="0"/>
              <a:t>locally</a:t>
            </a:r>
          </a:p>
          <a:p>
            <a:r>
              <a:rPr lang="en-IN" dirty="0" smtClean="0"/>
              <a:t>As it works within a block,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produces decent register use inside a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But inefficiencies </a:t>
            </a:r>
            <a:r>
              <a:rPr lang="en-US" dirty="0"/>
              <a:t>can arise at boundaries between </a:t>
            </a:r>
            <a:r>
              <a:rPr lang="en-US" dirty="0" smtClean="0"/>
              <a:t>blocks</a:t>
            </a:r>
            <a:r>
              <a:rPr lang="en-US" dirty="0"/>
              <a:t>, which makes it </a:t>
            </a:r>
            <a:r>
              <a:rPr lang="en-US" dirty="0" smtClean="0"/>
              <a:t>an offline problem, which may require many passes.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Global allocations are more suitable</a:t>
            </a:r>
          </a:p>
          <a:p>
            <a:r>
              <a:rPr lang="en-IN" dirty="0" smtClean="0"/>
              <a:t>We will look at the two common approaches</a:t>
            </a:r>
          </a:p>
          <a:p>
            <a:r>
              <a:rPr lang="en-IN" dirty="0" smtClean="0"/>
              <a:t>One is based on graph </a:t>
            </a:r>
            <a:r>
              <a:rPr lang="en-IN" dirty="0" err="1" smtClean="0"/>
              <a:t>coloring</a:t>
            </a:r>
            <a:endParaRPr lang="en-IN" dirty="0" smtClean="0"/>
          </a:p>
          <a:p>
            <a:r>
              <a:rPr lang="en-IN" dirty="0" smtClean="0"/>
              <a:t>One is based on liveness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live ranges for each value (web)</a:t>
            </a:r>
          </a:p>
          <a:p>
            <a:r>
              <a:rPr lang="en-US" dirty="0" smtClean="0"/>
              <a:t>Determine </a:t>
            </a:r>
            <a:r>
              <a:rPr lang="en-US" dirty="0"/>
              <a:t>overlapping ranges (interference)</a:t>
            </a:r>
          </a:p>
          <a:p>
            <a:r>
              <a:rPr lang="en-US" dirty="0" smtClean="0"/>
              <a:t>Compute </a:t>
            </a:r>
            <a:r>
              <a:rPr lang="en-US" dirty="0"/>
              <a:t>the benefit of keeping each web in a</a:t>
            </a:r>
          </a:p>
          <a:p>
            <a:r>
              <a:rPr lang="en-US" dirty="0"/>
              <a:t>register (spill cost) register (spill cost)</a:t>
            </a:r>
          </a:p>
          <a:p>
            <a:r>
              <a:rPr lang="en-US" dirty="0" smtClean="0"/>
              <a:t>Decide </a:t>
            </a:r>
            <a:r>
              <a:rPr lang="en-US" dirty="0"/>
              <a:t>which webs get a register (allocation)</a:t>
            </a:r>
          </a:p>
          <a:p>
            <a:r>
              <a:rPr lang="en-US" dirty="0" smtClean="0"/>
              <a:t>Split </a:t>
            </a:r>
            <a:r>
              <a:rPr lang="en-US" dirty="0"/>
              <a:t>webs if needed (spilling and splitting) Split webs if needed (spilling and splitting)</a:t>
            </a:r>
          </a:p>
          <a:p>
            <a:r>
              <a:rPr lang="en-US" dirty="0" smtClean="0"/>
              <a:t>Assign </a:t>
            </a:r>
            <a:r>
              <a:rPr lang="en-US" dirty="0"/>
              <a:t>hard registers to webs (assignment)</a:t>
            </a:r>
          </a:p>
          <a:p>
            <a:r>
              <a:rPr lang="en-US" dirty="0" smtClean="0"/>
              <a:t>Generate </a:t>
            </a:r>
            <a:r>
              <a:rPr lang="en-US" dirty="0"/>
              <a:t>code including spills (code gen) </a:t>
            </a:r>
          </a:p>
        </p:txBody>
      </p:sp>
    </p:spTree>
    <p:extLst>
      <p:ext uri="{BB962C8B-B14F-4D97-AF65-F5344CB8AC3E}">
        <p14:creationId xmlns:p14="http://schemas.microsoft.com/office/powerpoint/2010/main" val="2207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</a:t>
            </a:r>
            <a:r>
              <a:rPr lang="en-US" dirty="0" err="1"/>
              <a:t>def</a:t>
            </a:r>
            <a:r>
              <a:rPr lang="en-US" dirty="0"/>
              <a:t>-use chains (DU chains)</a:t>
            </a:r>
          </a:p>
          <a:p>
            <a:r>
              <a:rPr lang="en-US" dirty="0"/>
              <a:t>Connects definition to all reachable uses Connects definition to all reachable uses</a:t>
            </a:r>
          </a:p>
          <a:p>
            <a:r>
              <a:rPr lang="en-US" dirty="0" smtClean="0"/>
              <a:t>Conditions </a:t>
            </a:r>
            <a:r>
              <a:rPr lang="en-US" dirty="0"/>
              <a:t>for putting </a:t>
            </a:r>
            <a:r>
              <a:rPr lang="en-US" dirty="0" err="1"/>
              <a:t>defs</a:t>
            </a:r>
            <a:r>
              <a:rPr lang="en-US" dirty="0"/>
              <a:t> and uses into same Conditions for putting </a:t>
            </a:r>
            <a:r>
              <a:rPr lang="en-US" dirty="0" err="1"/>
              <a:t>defs</a:t>
            </a:r>
            <a:r>
              <a:rPr lang="en-US" dirty="0"/>
              <a:t> and uses into same</a:t>
            </a:r>
          </a:p>
          <a:p>
            <a:r>
              <a:rPr lang="en-US" dirty="0" smtClean="0"/>
              <a:t>All </a:t>
            </a:r>
            <a:r>
              <a:rPr lang="en-US" dirty="0" err="1"/>
              <a:t>defs</a:t>
            </a:r>
            <a:r>
              <a:rPr lang="en-US" dirty="0"/>
              <a:t> that reach same use must be in same web</a:t>
            </a:r>
          </a:p>
          <a:p>
            <a:r>
              <a:rPr lang="en-US" dirty="0" smtClean="0"/>
              <a:t>Use </a:t>
            </a:r>
            <a:r>
              <a:rPr lang="en-US" dirty="0"/>
              <a:t>a union-find algorithm </a:t>
            </a:r>
          </a:p>
        </p:txBody>
      </p:sp>
    </p:spTree>
    <p:extLst>
      <p:ext uri="{BB962C8B-B14F-4D97-AF65-F5344CB8AC3E}">
        <p14:creationId xmlns:p14="http://schemas.microsoft.com/office/powerpoint/2010/main" val="2315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is unit of register allocation</a:t>
            </a:r>
          </a:p>
          <a:p>
            <a:r>
              <a:rPr lang="en-US" dirty="0" smtClean="0"/>
              <a:t>If </a:t>
            </a:r>
            <a:r>
              <a:rPr lang="en-US" dirty="0"/>
              <a:t>web allocated to a given register R</a:t>
            </a:r>
          </a:p>
          <a:p>
            <a:r>
              <a:rPr lang="en-US" dirty="0" smtClean="0"/>
              <a:t>All </a:t>
            </a:r>
            <a:r>
              <a:rPr lang="en-US" dirty="0"/>
              <a:t>definitions computed into R</a:t>
            </a:r>
          </a:p>
          <a:p>
            <a:r>
              <a:rPr lang="en-US" dirty="0" smtClean="0"/>
              <a:t>All </a:t>
            </a:r>
            <a:r>
              <a:rPr lang="en-US" dirty="0"/>
              <a:t>uses read from R</a:t>
            </a:r>
          </a:p>
          <a:p>
            <a:r>
              <a:rPr lang="en-US" dirty="0" smtClean="0"/>
              <a:t>If </a:t>
            </a:r>
            <a:r>
              <a:rPr lang="en-US" dirty="0"/>
              <a:t>web allocated to a memory location M</a:t>
            </a:r>
          </a:p>
          <a:p>
            <a:r>
              <a:rPr lang="en-US" dirty="0"/>
              <a:t>All definitions computed into 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dirty="0"/>
              <a:t>All uses read from </a:t>
            </a:r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3927" y="3585041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03928" y="406801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webs interfere if their live ranges </a:t>
            </a:r>
            <a:r>
              <a:rPr lang="en-US" dirty="0" smtClean="0"/>
              <a:t>overlap(have </a:t>
            </a:r>
            <a:r>
              <a:rPr lang="en-US" dirty="0"/>
              <a:t>a </a:t>
            </a:r>
            <a:r>
              <a:rPr lang="en-US" dirty="0" smtClean="0"/>
              <a:t>nonempty </a:t>
            </a:r>
            <a:r>
              <a:rPr lang="en-US" dirty="0"/>
              <a:t>intersection)</a:t>
            </a:r>
          </a:p>
          <a:p>
            <a:r>
              <a:rPr lang="en-US" dirty="0" smtClean="0"/>
              <a:t>If </a:t>
            </a:r>
            <a:r>
              <a:rPr lang="en-US" dirty="0"/>
              <a:t>two webs interfere, values must be stored </a:t>
            </a:r>
            <a:r>
              <a:rPr lang="en-US" dirty="0" smtClean="0"/>
              <a:t>in different </a:t>
            </a:r>
            <a:r>
              <a:rPr lang="en-US" dirty="0"/>
              <a:t>registers or memory locations</a:t>
            </a:r>
          </a:p>
          <a:p>
            <a:r>
              <a:rPr lang="en-US" dirty="0" smtClean="0"/>
              <a:t>If </a:t>
            </a:r>
            <a:r>
              <a:rPr lang="en-US" dirty="0"/>
              <a:t>two webs do not interfere, can store values </a:t>
            </a:r>
            <a:r>
              <a:rPr lang="en-US" dirty="0" smtClean="0"/>
              <a:t>in same </a:t>
            </a:r>
            <a:r>
              <a:rPr lang="en-US" dirty="0"/>
              <a:t>register or memory location same register or memory lo</a:t>
            </a:r>
          </a:p>
        </p:txBody>
      </p:sp>
    </p:spTree>
    <p:extLst>
      <p:ext uri="{BB962C8B-B14F-4D97-AF65-F5344CB8AC3E}">
        <p14:creationId xmlns:p14="http://schemas.microsoft.com/office/powerpoint/2010/main" val="28226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95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Web 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853" y="5167493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4619" y="5167493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8265458" y="1020856"/>
            <a:ext cx="1927413" cy="2466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8265456" y="1954306"/>
            <a:ext cx="1940862" cy="1532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3"/>
          </p:cNvCxnSpPr>
          <p:nvPr/>
        </p:nvCxnSpPr>
        <p:spPr>
          <a:xfrm flipH="1">
            <a:off x="8081680" y="3487270"/>
            <a:ext cx="2111191" cy="461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6239434" y="3487270"/>
            <a:ext cx="3966884" cy="2262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06318" y="3302604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0099" y="4894960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23681" y="4961965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3681" y="5699261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46" name="Straight Connector 45"/>
          <p:cNvCxnSpPr>
            <a:stCxn id="43" idx="2"/>
            <a:endCxn id="44" idx="0"/>
          </p:cNvCxnSpPr>
          <p:nvPr/>
        </p:nvCxnSpPr>
        <p:spPr>
          <a:xfrm flipH="1">
            <a:off x="1457078" y="5331297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optimized IR code that needs to be converted into the target language (e.g. assembly, machine code). </a:t>
            </a:r>
            <a:endParaRPr lang="en-US" dirty="0" smtClean="0"/>
          </a:p>
          <a:p>
            <a:r>
              <a:rPr lang="en-IN" dirty="0"/>
              <a:t> </a:t>
            </a:r>
            <a:r>
              <a:rPr lang="en-IN" dirty="0" smtClean="0"/>
              <a:t>We need to </a:t>
            </a:r>
          </a:p>
          <a:p>
            <a:pPr lvl="1"/>
            <a:r>
              <a:rPr lang="en-US" dirty="0"/>
              <a:t>Choose the appropriate machine instructions for each IR </a:t>
            </a:r>
            <a:r>
              <a:rPr lang="en-US" dirty="0" smtClean="0"/>
              <a:t>instruction.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finite machine resources (registers, caches, etc.) 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low-level details of the runtime environment. </a:t>
            </a:r>
            <a:endParaRPr lang="en-US" dirty="0" smtClean="0"/>
          </a:p>
          <a:p>
            <a:r>
              <a:rPr lang="en-IN" dirty="0" smtClean="0"/>
              <a:t>More specifically for register allocation</a:t>
            </a:r>
          </a:p>
          <a:p>
            <a:pPr lvl="1"/>
            <a:r>
              <a:rPr lang="en-US" dirty="0"/>
              <a:t>How to assign variables to finitely many registers?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to do when it can't be done?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do so </a:t>
            </a:r>
            <a:r>
              <a:rPr lang="en-US" dirty="0" smtClean="0"/>
              <a:t>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8265458" y="1020856"/>
            <a:ext cx="1927413" cy="2466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8265456" y="1954306"/>
            <a:ext cx="1940862" cy="1532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3"/>
          </p:cNvCxnSpPr>
          <p:nvPr/>
        </p:nvCxnSpPr>
        <p:spPr>
          <a:xfrm flipH="1">
            <a:off x="8081680" y="3487270"/>
            <a:ext cx="2111191" cy="461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6239434" y="3487270"/>
            <a:ext cx="3966884" cy="2262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06318" y="3302604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099" y="4894960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23681" y="4961965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23681" y="5699261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40" name="Straight Connector 39"/>
          <p:cNvCxnSpPr>
            <a:stCxn id="37" idx="2"/>
            <a:endCxn id="38" idx="0"/>
          </p:cNvCxnSpPr>
          <p:nvPr/>
        </p:nvCxnSpPr>
        <p:spPr>
          <a:xfrm flipH="1">
            <a:off x="1457078" y="5331297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8265458" y="1020856"/>
            <a:ext cx="1927413" cy="2466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8265456" y="1954306"/>
            <a:ext cx="1940862" cy="1532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3"/>
          </p:cNvCxnSpPr>
          <p:nvPr/>
        </p:nvCxnSpPr>
        <p:spPr>
          <a:xfrm flipH="1">
            <a:off x="8081680" y="3487270"/>
            <a:ext cx="2111191" cy="461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6239434" y="3487270"/>
            <a:ext cx="3966884" cy="2262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06318" y="3302604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099" y="4894960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23681" y="4961965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23681" y="5699261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40" name="Straight Connector 39"/>
          <p:cNvCxnSpPr>
            <a:stCxn id="37" idx="2"/>
            <a:endCxn id="38" idx="0"/>
          </p:cNvCxnSpPr>
          <p:nvPr/>
        </p:nvCxnSpPr>
        <p:spPr>
          <a:xfrm flipH="1">
            <a:off x="1457078" y="5331297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8265458" y="1020856"/>
            <a:ext cx="1927413" cy="2466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8265456" y="1954306"/>
            <a:ext cx="1940862" cy="1532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3"/>
          </p:cNvCxnSpPr>
          <p:nvPr/>
        </p:nvCxnSpPr>
        <p:spPr>
          <a:xfrm flipH="1">
            <a:off x="8081680" y="3487270"/>
            <a:ext cx="2111191" cy="461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6239434" y="3487270"/>
            <a:ext cx="3966884" cy="2262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06318" y="3302604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758452" y="1184462"/>
            <a:ext cx="5869644" cy="532363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068233" y="3492642"/>
            <a:ext cx="1625172" cy="301813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3"/>
          </p:cNvCxnSpPr>
          <p:nvPr/>
        </p:nvCxnSpPr>
        <p:spPr>
          <a:xfrm>
            <a:off x="8081679" y="4457419"/>
            <a:ext cx="1546417" cy="20506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</p:cNvCxnSpPr>
          <p:nvPr/>
        </p:nvCxnSpPr>
        <p:spPr>
          <a:xfrm>
            <a:off x="6239434" y="6252601"/>
            <a:ext cx="3388658" cy="2823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628092" y="6331487"/>
            <a:ext cx="4667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0099" y="4894960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3681" y="4961965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23681" y="5699261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51" name="Straight Connector 50"/>
          <p:cNvCxnSpPr>
            <a:stCxn id="49" idx="2"/>
            <a:endCxn id="50" idx="0"/>
          </p:cNvCxnSpPr>
          <p:nvPr/>
        </p:nvCxnSpPr>
        <p:spPr>
          <a:xfrm flipH="1">
            <a:off x="1457078" y="5331297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928" y="5699261"/>
            <a:ext cx="4667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54" name="Straight Connector 53"/>
          <p:cNvCxnSpPr>
            <a:stCxn id="48" idx="2"/>
            <a:endCxn id="52" idx="0"/>
          </p:cNvCxnSpPr>
          <p:nvPr/>
        </p:nvCxnSpPr>
        <p:spPr>
          <a:xfrm flipH="1">
            <a:off x="296325" y="5264292"/>
            <a:ext cx="117171" cy="4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1"/>
            <a:endCxn id="52" idx="3"/>
          </p:cNvCxnSpPr>
          <p:nvPr/>
        </p:nvCxnSpPr>
        <p:spPr>
          <a:xfrm flipH="1">
            <a:off x="529722" y="5146631"/>
            <a:ext cx="693959" cy="73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1"/>
            <a:endCxn id="52" idx="3"/>
          </p:cNvCxnSpPr>
          <p:nvPr/>
        </p:nvCxnSpPr>
        <p:spPr>
          <a:xfrm flipH="1">
            <a:off x="529722" y="5883927"/>
            <a:ext cx="69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3209" y="169881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9434" y="277009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05" y="468406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205" y="928968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205" y="1452562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7187" y="5494244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9432" y="4201925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6204" y="3487270"/>
            <a:ext cx="1842247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9434" y="3231776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6204" y="3900486"/>
            <a:ext cx="1842247" cy="510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433" y="3693458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7187" y="5079626"/>
            <a:ext cx="1842247" cy="510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3210" y="1276350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23211" y="765362"/>
            <a:ext cx="1842247" cy="5109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212" y="254374"/>
            <a:ext cx="1842247" cy="5109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7187" y="5997107"/>
            <a:ext cx="1842247" cy="510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1"/>
          </p:cNvCxnSpPr>
          <p:nvPr/>
        </p:nvCxnSpPr>
        <p:spPr>
          <a:xfrm flipH="1">
            <a:off x="753035" y="723900"/>
            <a:ext cx="1163170" cy="20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753035" y="1708056"/>
            <a:ext cx="1163170" cy="1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</p:cNvCxnSpPr>
          <p:nvPr/>
        </p:nvCxnSpPr>
        <p:spPr>
          <a:xfrm flipH="1" flipV="1">
            <a:off x="753035" y="2770094"/>
            <a:ext cx="1163169" cy="97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706" y="2770094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2837328" y="1963550"/>
            <a:ext cx="1" cy="15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7160558" y="2209800"/>
            <a:ext cx="183775" cy="5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>
            <a:off x="2837328" y="4411474"/>
            <a:ext cx="2480983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5" idx="0"/>
          </p:cNvCxnSpPr>
          <p:nvPr/>
        </p:nvCxnSpPr>
        <p:spPr>
          <a:xfrm flipH="1">
            <a:off x="5318311" y="4712913"/>
            <a:ext cx="184224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8265459" y="509868"/>
            <a:ext cx="1792941" cy="193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8265457" y="1531844"/>
            <a:ext cx="1725708" cy="88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 flipV="1">
            <a:off x="8081681" y="2474259"/>
            <a:ext cx="1976719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400" y="2262699"/>
            <a:ext cx="4667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8265458" y="1020856"/>
            <a:ext cx="1927413" cy="2466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8265456" y="1954306"/>
            <a:ext cx="1940862" cy="1532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3"/>
          </p:cNvCxnSpPr>
          <p:nvPr/>
        </p:nvCxnSpPr>
        <p:spPr>
          <a:xfrm flipH="1">
            <a:off x="8081680" y="3487270"/>
            <a:ext cx="2111191" cy="461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6239434" y="3487270"/>
            <a:ext cx="3966884" cy="2262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06318" y="3302604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758452" y="1184462"/>
            <a:ext cx="5869644" cy="532363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068233" y="3492642"/>
            <a:ext cx="1625172" cy="301813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3"/>
          </p:cNvCxnSpPr>
          <p:nvPr/>
        </p:nvCxnSpPr>
        <p:spPr>
          <a:xfrm>
            <a:off x="8081679" y="4457419"/>
            <a:ext cx="1546417" cy="20506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</p:cNvCxnSpPr>
          <p:nvPr/>
        </p:nvCxnSpPr>
        <p:spPr>
          <a:xfrm>
            <a:off x="6239434" y="6252601"/>
            <a:ext cx="3388658" cy="2823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628092" y="6331487"/>
            <a:ext cx="4667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8388" y="5609194"/>
            <a:ext cx="46679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w5</a:t>
            </a:r>
            <a:endParaRPr lang="en-US" dirty="0"/>
          </a:p>
        </p:txBody>
      </p:sp>
      <p:cxnSp>
        <p:nvCxnSpPr>
          <p:cNvPr id="37" name="Straight Connector 36"/>
          <p:cNvCxnSpPr>
            <a:endCxn id="2" idx="0"/>
          </p:cNvCxnSpPr>
          <p:nvPr/>
        </p:nvCxnSpPr>
        <p:spPr>
          <a:xfrm>
            <a:off x="2312896" y="4457419"/>
            <a:ext cx="488889" cy="1151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1"/>
            <a:endCxn id="2" idx="3"/>
          </p:cNvCxnSpPr>
          <p:nvPr/>
        </p:nvCxnSpPr>
        <p:spPr>
          <a:xfrm flipH="1">
            <a:off x="3035182" y="5335120"/>
            <a:ext cx="1362005" cy="4587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0099" y="4894960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23681" y="4961965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23681" y="5699261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 flipH="1">
            <a:off x="1457078" y="5331297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928" y="5699261"/>
            <a:ext cx="4667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54" name="Straight Connector 53"/>
          <p:cNvCxnSpPr>
            <a:stCxn id="49" idx="2"/>
            <a:endCxn id="53" idx="0"/>
          </p:cNvCxnSpPr>
          <p:nvPr/>
        </p:nvCxnSpPr>
        <p:spPr>
          <a:xfrm flipH="1">
            <a:off x="296325" y="5264292"/>
            <a:ext cx="117171" cy="4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1"/>
            <a:endCxn id="53" idx="3"/>
          </p:cNvCxnSpPr>
          <p:nvPr/>
        </p:nvCxnSpPr>
        <p:spPr>
          <a:xfrm flipH="1">
            <a:off x="529722" y="5146631"/>
            <a:ext cx="693959" cy="73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1"/>
            <a:endCxn id="53" idx="3"/>
          </p:cNvCxnSpPr>
          <p:nvPr/>
        </p:nvCxnSpPr>
        <p:spPr>
          <a:xfrm flipH="1">
            <a:off x="529722" y="5883927"/>
            <a:ext cx="69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9722" y="6298827"/>
            <a:ext cx="46679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w5</a:t>
            </a:r>
            <a:endParaRPr lang="en-US" dirty="0"/>
          </a:p>
        </p:txBody>
      </p:sp>
      <p:cxnSp>
        <p:nvCxnSpPr>
          <p:cNvPr id="59" name="Straight Connector 58"/>
          <p:cNvCxnSpPr>
            <a:stCxn id="57" idx="0"/>
            <a:endCxn id="53" idx="2"/>
          </p:cNvCxnSpPr>
          <p:nvPr/>
        </p:nvCxnSpPr>
        <p:spPr>
          <a:xfrm flipH="1" flipV="1">
            <a:off x="296325" y="6068593"/>
            <a:ext cx="466794" cy="230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651" y="1573536"/>
            <a:ext cx="4667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2233" y="1640541"/>
            <a:ext cx="5777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2233" y="2377837"/>
            <a:ext cx="4667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>
          <a:xfrm flipH="1">
            <a:off x="6015630" y="2009873"/>
            <a:ext cx="55469" cy="36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1480" y="2377837"/>
            <a:ext cx="4667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>
          <a:xfrm flipH="1">
            <a:off x="4854877" y="1942868"/>
            <a:ext cx="117171" cy="4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8" idx="3"/>
          </p:cNvCxnSpPr>
          <p:nvPr/>
        </p:nvCxnSpPr>
        <p:spPr>
          <a:xfrm flipH="1">
            <a:off x="5088274" y="1825207"/>
            <a:ext cx="693959" cy="73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8" idx="3"/>
          </p:cNvCxnSpPr>
          <p:nvPr/>
        </p:nvCxnSpPr>
        <p:spPr>
          <a:xfrm flipH="1">
            <a:off x="5088274" y="2562503"/>
            <a:ext cx="69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274" y="2977403"/>
            <a:ext cx="46679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  <a:endCxn id="8" idx="2"/>
          </p:cNvCxnSpPr>
          <p:nvPr/>
        </p:nvCxnSpPr>
        <p:spPr>
          <a:xfrm flipH="1" flipV="1">
            <a:off x="4854877" y="2747169"/>
            <a:ext cx="466794" cy="230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web is allocated a register each node gets a register (color) </a:t>
            </a:r>
          </a:p>
          <a:p>
            <a:r>
              <a:rPr lang="en-US" dirty="0" smtClean="0"/>
              <a:t>If </a:t>
            </a:r>
            <a:r>
              <a:rPr lang="en-US" dirty="0"/>
              <a:t>two webs interfere they cannot use the same register </a:t>
            </a:r>
            <a:r>
              <a:rPr lang="en-US" dirty="0" err="1"/>
              <a:t>register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two nodes have an edge between them, they cannot have the same color </a:t>
            </a:r>
          </a:p>
        </p:txBody>
      </p:sp>
    </p:spTree>
    <p:extLst>
      <p:ext uri="{BB962C8B-B14F-4D97-AF65-F5344CB8AC3E}">
        <p14:creationId xmlns:p14="http://schemas.microsoft.com/office/powerpoint/2010/main" val="426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89176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00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interference</a:t>
            </a:r>
          </a:p>
          <a:p>
            <a:r>
              <a:rPr lang="en-IN" dirty="0" smtClean="0"/>
              <a:t>One </a:t>
            </a:r>
            <a:r>
              <a:rPr lang="en-IN" dirty="0" err="1" smtClean="0"/>
              <a:t>color</a:t>
            </a:r>
            <a:r>
              <a:rPr lang="en-IN" dirty="0" smtClean="0"/>
              <a:t> required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89176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09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Two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1873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09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Two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09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Two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an enormous tradeoff between speed and size in memory.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SRAM is </a:t>
            </a:r>
            <a:r>
              <a:rPr lang="en-US" dirty="0" smtClean="0"/>
              <a:t>fast (10 nanoseconds) </a:t>
            </a:r>
            <a:r>
              <a:rPr lang="en-US" dirty="0"/>
              <a:t>but very expensive: </a:t>
            </a:r>
          </a:p>
          <a:p>
            <a:r>
              <a:rPr lang="en-US" dirty="0" smtClean="0"/>
              <a:t>Can </a:t>
            </a:r>
            <a:r>
              <a:rPr lang="en-US" dirty="0"/>
              <a:t>keep up with processor speeds in the GHz. </a:t>
            </a:r>
          </a:p>
          <a:p>
            <a:r>
              <a:rPr lang="en-US" dirty="0" smtClean="0"/>
              <a:t>As </a:t>
            </a:r>
            <a:r>
              <a:rPr lang="en-US" dirty="0"/>
              <a:t>of </a:t>
            </a:r>
            <a:r>
              <a:rPr lang="en-US" dirty="0" smtClean="0"/>
              <a:t>2020, </a:t>
            </a:r>
            <a:r>
              <a:rPr lang="en-US" dirty="0"/>
              <a:t>cost is </a:t>
            </a:r>
            <a:r>
              <a:rPr lang="en-US" dirty="0" smtClean="0"/>
              <a:t>$5000/GB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/>
              <a:t>disks are cheap but very slow: </a:t>
            </a:r>
          </a:p>
          <a:p>
            <a:r>
              <a:rPr lang="en-US" dirty="0" smtClean="0"/>
              <a:t>As </a:t>
            </a:r>
            <a:r>
              <a:rPr lang="en-US" dirty="0"/>
              <a:t>of </a:t>
            </a:r>
            <a:r>
              <a:rPr lang="en-US" dirty="0" smtClean="0"/>
              <a:t>2020, </a:t>
            </a:r>
            <a:r>
              <a:rPr lang="en-US" dirty="0"/>
              <a:t>you can buy a </a:t>
            </a:r>
            <a:r>
              <a:rPr lang="en-US" dirty="0" smtClean="0"/>
              <a:t>1GB Hard disk for </a:t>
            </a:r>
            <a:r>
              <a:rPr lang="en-US" dirty="0"/>
              <a:t>about </a:t>
            </a:r>
            <a:r>
              <a:rPr lang="en-US" dirty="0" smtClean="0"/>
              <a:t>$0.03 to $ 0.01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of </a:t>
            </a:r>
            <a:r>
              <a:rPr lang="en-US" dirty="0" smtClean="0"/>
              <a:t>2020, </a:t>
            </a:r>
            <a:r>
              <a:rPr lang="en-US" dirty="0"/>
              <a:t>good disk seek times are measured in </a:t>
            </a:r>
            <a:r>
              <a:rPr lang="en-US" dirty="0" err="1"/>
              <a:t>ms</a:t>
            </a:r>
            <a:r>
              <a:rPr lang="en-US" dirty="0"/>
              <a:t> (about two to four million times slower than a processor cycle!)</a:t>
            </a:r>
          </a:p>
        </p:txBody>
      </p:sp>
    </p:spTree>
    <p:extLst>
      <p:ext uri="{BB962C8B-B14F-4D97-AF65-F5344CB8AC3E}">
        <p14:creationId xmlns:p14="http://schemas.microsoft.com/office/powerpoint/2010/main" val="10562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Three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7" idx="2"/>
          </p:cNvCxnSpPr>
          <p:nvPr/>
        </p:nvCxnSpPr>
        <p:spPr>
          <a:xfrm>
            <a:off x="2823883" y="2783541"/>
            <a:ext cx="3541057" cy="165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89176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00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interference</a:t>
            </a:r>
          </a:p>
          <a:p>
            <a:r>
              <a:rPr lang="en-IN" dirty="0" smtClean="0"/>
              <a:t>One </a:t>
            </a:r>
            <a:r>
              <a:rPr lang="en-IN" dirty="0" err="1" smtClean="0"/>
              <a:t>color</a:t>
            </a:r>
            <a:r>
              <a:rPr lang="en-IN" dirty="0" smtClean="0"/>
              <a:t> required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42212" y="3389095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Three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7" idx="2"/>
          </p:cNvCxnSpPr>
          <p:nvPr/>
        </p:nvCxnSpPr>
        <p:spPr>
          <a:xfrm>
            <a:off x="2823883" y="2783541"/>
            <a:ext cx="3541057" cy="165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36377" y="3913529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24" y="4114800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Three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7" idx="2"/>
          </p:cNvCxnSpPr>
          <p:nvPr/>
        </p:nvCxnSpPr>
        <p:spPr>
          <a:xfrm>
            <a:off x="2823883" y="2783541"/>
            <a:ext cx="3541057" cy="165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36377" y="3913529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4"/>
            <a:endCxn id="10" idx="0"/>
          </p:cNvCxnSpPr>
          <p:nvPr/>
        </p:nvCxnSpPr>
        <p:spPr>
          <a:xfrm flipH="1">
            <a:off x="2528048" y="2783541"/>
            <a:ext cx="295835" cy="112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6638" y="496239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Three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7" idx="2"/>
          </p:cNvCxnSpPr>
          <p:nvPr/>
        </p:nvCxnSpPr>
        <p:spPr>
          <a:xfrm>
            <a:off x="2823883" y="2783541"/>
            <a:ext cx="3541057" cy="165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36377" y="3913529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4"/>
            <a:endCxn id="10" idx="0"/>
          </p:cNvCxnSpPr>
          <p:nvPr/>
        </p:nvCxnSpPr>
        <p:spPr>
          <a:xfrm flipH="1">
            <a:off x="2528048" y="2783541"/>
            <a:ext cx="295835" cy="112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6"/>
            <a:endCxn id="7" idx="2"/>
          </p:cNvCxnSpPr>
          <p:nvPr/>
        </p:nvCxnSpPr>
        <p:spPr>
          <a:xfrm>
            <a:off x="3119718" y="4437964"/>
            <a:ext cx="3245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2212" y="1734671"/>
            <a:ext cx="1183341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4941" y="1734671"/>
            <a:ext cx="1183341" cy="1048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6638" y="4962399"/>
            <a:ext cx="213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interference</a:t>
            </a:r>
          </a:p>
          <a:p>
            <a:r>
              <a:rPr lang="en-IN" dirty="0" smtClean="0"/>
              <a:t>Four </a:t>
            </a:r>
            <a:r>
              <a:rPr lang="en-IN" dirty="0" err="1" smtClean="0"/>
              <a:t>colors</a:t>
            </a:r>
            <a:r>
              <a:rPr lang="en-IN" dirty="0" smtClean="0"/>
              <a:t> required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415553" y="2259106"/>
            <a:ext cx="294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64940" y="3913530"/>
            <a:ext cx="1183341" cy="10488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w3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4"/>
            <a:endCxn id="7" idx="0"/>
          </p:cNvCxnSpPr>
          <p:nvPr/>
        </p:nvCxnSpPr>
        <p:spPr>
          <a:xfrm flipH="1">
            <a:off x="6956611" y="2783541"/>
            <a:ext cx="1" cy="112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7" idx="2"/>
          </p:cNvCxnSpPr>
          <p:nvPr/>
        </p:nvCxnSpPr>
        <p:spPr>
          <a:xfrm>
            <a:off x="2823883" y="2783541"/>
            <a:ext cx="3541057" cy="165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36377" y="3913529"/>
            <a:ext cx="1183341" cy="10488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w4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4"/>
            <a:endCxn id="10" idx="0"/>
          </p:cNvCxnSpPr>
          <p:nvPr/>
        </p:nvCxnSpPr>
        <p:spPr>
          <a:xfrm flipH="1">
            <a:off x="2528048" y="2783541"/>
            <a:ext cx="295835" cy="112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6"/>
            <a:endCxn id="7" idx="2"/>
          </p:cNvCxnSpPr>
          <p:nvPr/>
        </p:nvCxnSpPr>
        <p:spPr>
          <a:xfrm>
            <a:off x="3119718" y="4437964"/>
            <a:ext cx="3245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</p:cNvCxnSpPr>
          <p:nvPr/>
        </p:nvCxnSpPr>
        <p:spPr>
          <a:xfrm flipV="1">
            <a:off x="2946422" y="2501153"/>
            <a:ext cx="3418518" cy="156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</a:t>
            </a:r>
            <a:r>
              <a:rPr lang="en-IN" dirty="0" err="1" smtClean="0"/>
              <a:t>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 a color to each node in graph</a:t>
            </a:r>
          </a:p>
          <a:p>
            <a:r>
              <a:rPr lang="en-US" dirty="0" smtClean="0"/>
              <a:t>Two </a:t>
            </a:r>
            <a:r>
              <a:rPr lang="en-US" dirty="0"/>
              <a:t>nodes connected to same edge must </a:t>
            </a:r>
            <a:r>
              <a:rPr lang="en-US" dirty="0" smtClean="0"/>
              <a:t>have different </a:t>
            </a:r>
            <a:r>
              <a:rPr lang="en-US" dirty="0"/>
              <a:t>colors</a:t>
            </a:r>
          </a:p>
          <a:p>
            <a:r>
              <a:rPr lang="en-US" dirty="0" smtClean="0"/>
              <a:t>Classic </a:t>
            </a:r>
            <a:r>
              <a:rPr lang="en-US" dirty="0"/>
              <a:t>problem in graph theory</a:t>
            </a:r>
          </a:p>
          <a:p>
            <a:r>
              <a:rPr lang="en-US" dirty="0" smtClean="0"/>
              <a:t>NP complete but </a:t>
            </a:r>
            <a:r>
              <a:rPr lang="en-US" dirty="0"/>
              <a:t>good heuristics exist for register </a:t>
            </a:r>
            <a:r>
              <a:rPr lang="en-US" dirty="0" smtClean="0"/>
              <a:t>allocation</a:t>
            </a:r>
          </a:p>
          <a:p>
            <a:r>
              <a:rPr lang="en-US" dirty="0"/>
              <a:t>Coloring a graph with N colors</a:t>
            </a:r>
          </a:p>
          <a:p>
            <a:r>
              <a:rPr lang="en-US" dirty="0" smtClean="0"/>
              <a:t>If </a:t>
            </a:r>
            <a:r>
              <a:rPr lang="en-US" dirty="0"/>
              <a:t>degree &lt; N (degree of a node = # of edges)</a:t>
            </a:r>
          </a:p>
          <a:p>
            <a:r>
              <a:rPr lang="en-US" dirty="0" smtClean="0"/>
              <a:t>Node </a:t>
            </a:r>
            <a:r>
              <a:rPr lang="en-US" dirty="0"/>
              <a:t>can always be colored</a:t>
            </a:r>
          </a:p>
          <a:p>
            <a:r>
              <a:rPr lang="en-US" dirty="0" smtClean="0"/>
              <a:t>After </a:t>
            </a:r>
            <a:r>
              <a:rPr lang="en-US" dirty="0"/>
              <a:t>coloring the rest of the nodes, you’ll have at </a:t>
            </a:r>
            <a:r>
              <a:rPr lang="en-US" dirty="0" smtClean="0"/>
              <a:t>least one </a:t>
            </a:r>
            <a:r>
              <a:rPr lang="en-US" dirty="0"/>
              <a:t>color left to color the current node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degree &gt;= N</a:t>
            </a:r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may be colorable with N colors </a:t>
            </a:r>
          </a:p>
        </p:txBody>
      </p:sp>
    </p:spTree>
    <p:extLst>
      <p:ext uri="{BB962C8B-B14F-4D97-AF65-F5344CB8AC3E}">
        <p14:creationId xmlns:p14="http://schemas.microsoft.com/office/powerpoint/2010/main" val="347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nodes that have degree &lt; N</a:t>
            </a:r>
          </a:p>
          <a:p>
            <a:r>
              <a:rPr lang="en-US" dirty="0" smtClean="0"/>
              <a:t> </a:t>
            </a:r>
            <a:r>
              <a:rPr lang="en-US" dirty="0"/>
              <a:t>push the removed nodes onto a stack</a:t>
            </a:r>
          </a:p>
          <a:p>
            <a:r>
              <a:rPr lang="en-US" dirty="0" smtClean="0"/>
              <a:t>When </a:t>
            </a:r>
            <a:r>
              <a:rPr lang="en-US" dirty="0"/>
              <a:t>all the nodes have degree &gt;= N</a:t>
            </a:r>
          </a:p>
          <a:p>
            <a:r>
              <a:rPr lang="en-US" dirty="0" smtClean="0"/>
              <a:t>Find </a:t>
            </a:r>
            <a:r>
              <a:rPr lang="en-US" dirty="0"/>
              <a:t>a node to spill (no color for that node)</a:t>
            </a:r>
          </a:p>
          <a:p>
            <a:r>
              <a:rPr lang="en-US" dirty="0" smtClean="0"/>
              <a:t>Remove </a:t>
            </a:r>
            <a:r>
              <a:rPr lang="en-US" dirty="0"/>
              <a:t>that node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When empty, start to color</a:t>
            </a:r>
          </a:p>
          <a:p>
            <a:r>
              <a:rPr lang="en-US" dirty="0" smtClean="0"/>
              <a:t>pop </a:t>
            </a:r>
            <a:r>
              <a:rPr lang="en-US" dirty="0"/>
              <a:t>a node from stack back</a:t>
            </a:r>
          </a:p>
          <a:p>
            <a:r>
              <a:rPr lang="en-US" dirty="0"/>
              <a:t>Assign it a color </a:t>
            </a:r>
            <a:r>
              <a:rPr lang="en-US" dirty="0" smtClean="0"/>
              <a:t>that </a:t>
            </a:r>
            <a:r>
              <a:rPr lang="en-US" dirty="0"/>
              <a:t>is different from it s </a:t>
            </a:r>
            <a:r>
              <a:rPr lang="en-US" dirty="0" smtClean="0"/>
              <a:t>connected</a:t>
            </a:r>
            <a:endParaRPr lang="en-US" dirty="0"/>
          </a:p>
          <a:p>
            <a:r>
              <a:rPr lang="en-US" dirty="0"/>
              <a:t>nodes (since degree &lt; N, a color should exist) </a:t>
            </a:r>
          </a:p>
        </p:txBody>
      </p:sp>
    </p:spTree>
    <p:extLst>
      <p:ext uri="{BB962C8B-B14F-4D97-AF65-F5344CB8AC3E}">
        <p14:creationId xmlns:p14="http://schemas.microsoft.com/office/powerpoint/2010/main" val="12168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32366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use multiple </a:t>
            </a:r>
            <a:r>
              <a:rPr lang="en-US" dirty="0"/>
              <a:t>types of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9647" y="2944906"/>
            <a:ext cx="1452282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1730" y="3274825"/>
            <a:ext cx="1842246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L1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91435" y="3632103"/>
            <a:ext cx="2792506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L2 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39034" y="4022353"/>
            <a:ext cx="3160059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L3 cache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16306" y="4398871"/>
            <a:ext cx="3845859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26341" y="4775389"/>
            <a:ext cx="4652683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Hard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6718" y="5138460"/>
            <a:ext cx="5311587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07777" y="5462728"/>
            <a:ext cx="5755342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941" y="2569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all programming languages expose a coarse view of the memory hierarchy: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variables live in “memory.”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Disk </a:t>
            </a:r>
            <a:r>
              <a:rPr lang="en-US" dirty="0"/>
              <a:t>and network explicitly handled separately. </a:t>
            </a:r>
          </a:p>
        </p:txBody>
      </p:sp>
    </p:spTree>
    <p:extLst>
      <p:ext uri="{BB962C8B-B14F-4D97-AF65-F5344CB8AC3E}">
        <p14:creationId xmlns:p14="http://schemas.microsoft.com/office/powerpoint/2010/main" val="2005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0534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67934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4123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36436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9176" y="4975412"/>
            <a:ext cx="28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Same </a:t>
            </a:r>
            <a:r>
              <a:rPr lang="en-IN" dirty="0" err="1" smtClean="0"/>
              <a:t>color</a:t>
            </a:r>
            <a:r>
              <a:rPr lang="en-IN" dirty="0" smtClean="0"/>
              <a:t> trying next </a:t>
            </a:r>
            <a:r>
              <a:rPr lang="en-IN" dirty="0" err="1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22849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89527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76998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52627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machines have a set of registers, dedicated memory locations </a:t>
            </a:r>
            <a:r>
              <a:rPr lang="en-US" dirty="0" smtClean="0"/>
              <a:t>that Can </a:t>
            </a:r>
            <a:r>
              <a:rPr lang="en-US" dirty="0"/>
              <a:t>be accessed </a:t>
            </a:r>
            <a:r>
              <a:rPr lang="en-US" dirty="0" smtClean="0"/>
              <a:t>quickly, Can </a:t>
            </a:r>
            <a:r>
              <a:rPr lang="en-US" dirty="0"/>
              <a:t>have computations performed on </a:t>
            </a:r>
            <a:r>
              <a:rPr lang="en-US" dirty="0" smtClean="0"/>
              <a:t>them and exist in small quantity. </a:t>
            </a:r>
          </a:p>
          <a:p>
            <a:r>
              <a:rPr lang="en-US" dirty="0" smtClean="0"/>
              <a:t>Using </a:t>
            </a:r>
            <a:r>
              <a:rPr lang="en-US" dirty="0"/>
              <a:t>registers intelligently is a critical step in any compiler</a:t>
            </a:r>
            <a:endParaRPr lang="en-US" dirty="0" smtClean="0"/>
          </a:p>
          <a:p>
            <a:r>
              <a:rPr lang="en-US" dirty="0" smtClean="0"/>
              <a:t>Affects </a:t>
            </a:r>
            <a:r>
              <a:rPr lang="en-US" dirty="0"/>
              <a:t>almost every statement of the program </a:t>
            </a:r>
          </a:p>
          <a:p>
            <a:r>
              <a:rPr lang="en-US" dirty="0" smtClean="0"/>
              <a:t>Eliminates </a:t>
            </a:r>
            <a:r>
              <a:rPr lang="en-US" dirty="0"/>
              <a:t>expensive memory instructions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of instructions goes down due to direct </a:t>
            </a:r>
            <a:r>
              <a:rPr lang="en-US" dirty="0" smtClean="0"/>
              <a:t>manipulation of registers.</a:t>
            </a:r>
          </a:p>
          <a:p>
            <a:r>
              <a:rPr lang="en-IN" dirty="0" smtClean="0"/>
              <a:t>Registers are much faster than memory</a:t>
            </a:r>
            <a:endParaRPr lang="en-US" dirty="0" smtClean="0"/>
          </a:p>
          <a:p>
            <a:r>
              <a:rPr lang="en-IN" dirty="0" smtClean="0"/>
              <a:t>Can be thought of as a kind of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40383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59565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18380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08069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79656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5683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940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6493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9" idx="3"/>
          </p:cNvCxnSpPr>
          <p:nvPr/>
        </p:nvCxnSpPr>
        <p:spPr>
          <a:xfrm flipH="1">
            <a:off x="4963154" y="3413871"/>
            <a:ext cx="455733" cy="97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275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9" idx="3"/>
          </p:cNvCxnSpPr>
          <p:nvPr/>
        </p:nvCxnSpPr>
        <p:spPr>
          <a:xfrm flipH="1">
            <a:off x="4963154" y="3413871"/>
            <a:ext cx="455733" cy="97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TAC, there are an unlimited number of variables.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physical machine there are a small number of registers: </a:t>
            </a:r>
            <a:endParaRPr lang="en-US" dirty="0" smtClean="0"/>
          </a:p>
          <a:p>
            <a:r>
              <a:rPr lang="en-US" dirty="0" smtClean="0"/>
              <a:t>x86 </a:t>
            </a:r>
            <a:r>
              <a:rPr lang="en-US" dirty="0"/>
              <a:t>has four general-purpose registers and a number of specialized registers. </a:t>
            </a:r>
            <a:endParaRPr lang="en-US" dirty="0" smtClean="0"/>
          </a:p>
          <a:p>
            <a:r>
              <a:rPr lang="en-US" dirty="0" smtClean="0"/>
              <a:t>MIPS </a:t>
            </a:r>
            <a:r>
              <a:rPr lang="en-US" dirty="0"/>
              <a:t>has twenty-four general-purpose registers and eight special-purpose registers. 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/>
              <a:t>allocation is the process of assigning variables to registers and managing data transfer in and out of registers.</a:t>
            </a:r>
          </a:p>
        </p:txBody>
      </p:sp>
    </p:spTree>
    <p:extLst>
      <p:ext uri="{BB962C8B-B14F-4D97-AF65-F5344CB8AC3E}">
        <p14:creationId xmlns:p14="http://schemas.microsoft.com/office/powerpoint/2010/main" val="9300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5929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9" idx="3"/>
          </p:cNvCxnSpPr>
          <p:nvPr/>
        </p:nvCxnSpPr>
        <p:spPr>
          <a:xfrm flipH="1">
            <a:off x="4963154" y="3413871"/>
            <a:ext cx="455733" cy="97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80242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9" idx="3"/>
          </p:cNvCxnSpPr>
          <p:nvPr/>
        </p:nvCxnSpPr>
        <p:spPr>
          <a:xfrm flipH="1">
            <a:off x="4963154" y="3413871"/>
            <a:ext cx="455733" cy="97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3059" y="1008529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4259" y="1008529"/>
            <a:ext cx="914400" cy="914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4919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507" y="276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42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3059" y="4258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6" idx="7"/>
          </p:cNvCxnSpPr>
          <p:nvPr/>
        </p:nvCxnSpPr>
        <p:spPr>
          <a:xfrm flipH="1">
            <a:off x="3595408" y="1789018"/>
            <a:ext cx="841562" cy="110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5217459" y="146572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7064748" y="1789018"/>
            <a:ext cx="600076" cy="97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9" idx="1"/>
          </p:cNvCxnSpPr>
          <p:nvPr/>
        </p:nvCxnSpPr>
        <p:spPr>
          <a:xfrm>
            <a:off x="3595408" y="3541618"/>
            <a:ext cx="841562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5217459" y="471543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7" idx="3"/>
          </p:cNvCxnSpPr>
          <p:nvPr/>
        </p:nvCxnSpPr>
        <p:spPr>
          <a:xfrm flipV="1">
            <a:off x="7064748" y="3541618"/>
            <a:ext cx="433670" cy="85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4976" y="263338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4963154" y="1852892"/>
            <a:ext cx="455733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19366" y="1922929"/>
            <a:ext cx="647561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9216"/>
              </p:ext>
            </p:extLst>
          </p:nvPr>
        </p:nvGraphicFramePr>
        <p:xfrm>
          <a:off x="9345707" y="1597100"/>
          <a:ext cx="108351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0576" y="8202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</a:t>
            </a:r>
            <a:endParaRPr lang="en-US" dirty="0"/>
          </a:p>
        </p:txBody>
      </p:sp>
      <p:cxnSp>
        <p:nvCxnSpPr>
          <p:cNvPr id="12" name="Straight Connector 11"/>
          <p:cNvCxnSpPr>
            <a:stCxn id="29" idx="2"/>
            <a:endCxn id="6" idx="6"/>
          </p:cNvCxnSpPr>
          <p:nvPr/>
        </p:nvCxnSpPr>
        <p:spPr>
          <a:xfrm flipH="1">
            <a:off x="3729319" y="3090582"/>
            <a:ext cx="1555657" cy="12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9" idx="3"/>
          </p:cNvCxnSpPr>
          <p:nvPr/>
        </p:nvCxnSpPr>
        <p:spPr>
          <a:xfrm flipH="1">
            <a:off x="4963154" y="3413871"/>
            <a:ext cx="455733" cy="97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6757" y="5943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 possible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152160" y="884160"/>
              <a:ext cx="3250800" cy="19378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0" y="874800"/>
                <a:ext cx="3269520" cy="19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5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  <a:p>
            <a:r>
              <a:rPr lang="en-US" dirty="0" smtClean="0"/>
              <a:t>Pick </a:t>
            </a:r>
            <a:r>
              <a:rPr lang="en-US" dirty="0"/>
              <a:t>a web and allocate value in memory</a:t>
            </a:r>
          </a:p>
          <a:p>
            <a:r>
              <a:rPr lang="en-US" dirty="0" smtClean="0"/>
              <a:t>All </a:t>
            </a:r>
            <a:r>
              <a:rPr lang="en-US" dirty="0" err="1"/>
              <a:t>defs</a:t>
            </a:r>
            <a:r>
              <a:rPr lang="en-US" dirty="0"/>
              <a:t> go to memory, all uses come from memory</a:t>
            </a:r>
          </a:p>
          <a:p>
            <a:r>
              <a:rPr lang="en-US" dirty="0" smtClean="0"/>
              <a:t>Option </a:t>
            </a:r>
            <a:r>
              <a:rPr lang="en-US" dirty="0"/>
              <a:t>2</a:t>
            </a:r>
          </a:p>
          <a:p>
            <a:r>
              <a:rPr lang="en-US" dirty="0" smtClean="0"/>
              <a:t>Split </a:t>
            </a:r>
            <a:r>
              <a:rPr lang="en-US" dirty="0"/>
              <a:t>the web into multiple webs</a:t>
            </a:r>
          </a:p>
          <a:p>
            <a:r>
              <a:rPr lang="en-US" dirty="0" smtClean="0"/>
              <a:t>In </a:t>
            </a:r>
            <a:r>
              <a:rPr lang="en-US" dirty="0"/>
              <a:t>either case, will retry the coloring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may need to spill a variable. </a:t>
            </a:r>
          </a:p>
          <a:p>
            <a:r>
              <a:rPr lang="en-US" dirty="0" smtClean="0"/>
              <a:t>When </a:t>
            </a:r>
            <a:r>
              <a:rPr lang="en-US" dirty="0"/>
              <a:t>a variable is spilled, it is stored in memory rather than a </a:t>
            </a:r>
            <a:r>
              <a:rPr lang="en-US" dirty="0" smtClean="0"/>
              <a:t>register.</a:t>
            </a:r>
          </a:p>
          <a:p>
            <a:r>
              <a:rPr lang="en-US" dirty="0" smtClean="0"/>
              <a:t>When </a:t>
            </a:r>
            <a:r>
              <a:rPr lang="en-US" dirty="0"/>
              <a:t>we need a register for the spilled variable: </a:t>
            </a:r>
          </a:p>
          <a:p>
            <a:r>
              <a:rPr lang="en-US" dirty="0" smtClean="0"/>
              <a:t>Evict </a:t>
            </a:r>
            <a:r>
              <a:rPr lang="en-US" dirty="0"/>
              <a:t>some existing register to memory. </a:t>
            </a:r>
            <a:r>
              <a:rPr lang="en-US" dirty="0" smtClean="0"/>
              <a:t>Load </a:t>
            </a:r>
            <a:r>
              <a:rPr lang="en-US" dirty="0"/>
              <a:t>the variable into the register. </a:t>
            </a:r>
          </a:p>
          <a:p>
            <a:r>
              <a:rPr lang="en-US" dirty="0" smtClean="0"/>
              <a:t>When </a:t>
            </a:r>
            <a:r>
              <a:rPr lang="en-US" dirty="0"/>
              <a:t>done, write the register back to memory and reload the register with its original value. </a:t>
            </a:r>
          </a:p>
          <a:p>
            <a:r>
              <a:rPr lang="en-US" dirty="0" smtClean="0"/>
              <a:t>Spilling </a:t>
            </a:r>
            <a:r>
              <a:rPr lang="en-US" dirty="0"/>
              <a:t>is slow, but sometimes necessary.</a:t>
            </a:r>
            <a:endParaRPr lang="en-US" dirty="0" smtClean="0"/>
          </a:p>
          <a:p>
            <a:r>
              <a:rPr lang="en-IN" b="1" dirty="0" smtClean="0"/>
              <a:t>How to do it</a:t>
            </a:r>
            <a:endParaRPr lang="en-US" b="1" dirty="0" smtClean="0"/>
          </a:p>
          <a:p>
            <a:r>
              <a:rPr lang="en-US" dirty="0" smtClean="0"/>
              <a:t>Insert </a:t>
            </a:r>
            <a:r>
              <a:rPr lang="en-US" dirty="0"/>
              <a:t>load before use</a:t>
            </a:r>
          </a:p>
          <a:p>
            <a:r>
              <a:rPr lang="en-US" dirty="0" smtClean="0"/>
              <a:t>Insert </a:t>
            </a:r>
            <a:r>
              <a:rPr lang="en-US" dirty="0"/>
              <a:t>store after </a:t>
            </a:r>
            <a:r>
              <a:rPr lang="en-US" dirty="0" smtClean="0"/>
              <a:t>definition</a:t>
            </a:r>
          </a:p>
          <a:p>
            <a:r>
              <a:rPr lang="en-US" dirty="0"/>
              <a:t>Breaks live range into many small live ranges</a:t>
            </a:r>
          </a:p>
          <a:p>
            <a:r>
              <a:rPr lang="en-US" dirty="0" smtClean="0"/>
              <a:t>Reduces </a:t>
            </a:r>
            <a:r>
              <a:rPr lang="en-US" dirty="0"/>
              <a:t>chance of interference</a:t>
            </a:r>
          </a:p>
          <a:p>
            <a:r>
              <a:rPr lang="en-US" dirty="0"/>
              <a:t>Expensive </a:t>
            </a:r>
            <a:r>
              <a:rPr lang="en-US" dirty="0" smtClean="0"/>
              <a:t>,</a:t>
            </a:r>
            <a:r>
              <a:rPr lang="en-US" dirty="0"/>
              <a:t>i</a:t>
            </a:r>
            <a:r>
              <a:rPr lang="en-US" dirty="0" smtClean="0"/>
              <a:t>ntroduces </a:t>
            </a:r>
            <a:r>
              <a:rPr lang="en-US" dirty="0"/>
              <a:t>load / store instructions </a:t>
            </a:r>
            <a:r>
              <a:rPr lang="en-US" dirty="0" smtClean="0"/>
              <a:t>,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use / </a:t>
            </a:r>
            <a:r>
              <a:rPr lang="en-US" dirty="0" err="1"/>
              <a:t>def</a:t>
            </a:r>
            <a:r>
              <a:rPr lang="en-US" dirty="0"/>
              <a:t> instruction in live </a:t>
            </a:r>
            <a:r>
              <a:rPr lang="en-US" dirty="0" smtClean="0"/>
              <a:t>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</a:t>
            </a:r>
            <a:r>
              <a:rPr lang="en-US" dirty="0" smtClean="0"/>
              <a:t>(the web)</a:t>
            </a:r>
            <a:endParaRPr lang="en-US" dirty="0"/>
          </a:p>
          <a:p>
            <a:r>
              <a:rPr lang="en-US" dirty="0"/>
              <a:t>Split a web into multiple webs so that there will be less</a:t>
            </a:r>
          </a:p>
          <a:p>
            <a:r>
              <a:rPr lang="en-US" dirty="0"/>
              <a:t>interference in the interference graph making it </a:t>
            </a:r>
            <a:r>
              <a:rPr lang="en-US" dirty="0" smtClean="0"/>
              <a:t>N colorable</a:t>
            </a:r>
            <a:endParaRPr lang="en-US" dirty="0"/>
          </a:p>
          <a:p>
            <a:r>
              <a:rPr lang="en-US" dirty="0" smtClean="0"/>
              <a:t>Spill </a:t>
            </a:r>
            <a:r>
              <a:rPr lang="en-US" dirty="0"/>
              <a:t>the value to memory and load it back at the </a:t>
            </a:r>
            <a:r>
              <a:rPr lang="en-US" dirty="0" smtClean="0"/>
              <a:t>points where </a:t>
            </a:r>
            <a:r>
              <a:rPr lang="en-US" dirty="0"/>
              <a:t>the web is split </a:t>
            </a:r>
          </a:p>
        </p:txBody>
      </p:sp>
    </p:spTree>
    <p:extLst>
      <p:ext uri="{BB962C8B-B14F-4D97-AF65-F5344CB8AC3E}">
        <p14:creationId xmlns:p14="http://schemas.microsoft.com/office/powerpoint/2010/main" val="14014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65447" y="292782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65456" y="151281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65452" y="662269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65448" y="4373130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65447" y="2482369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65447" y="199480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65447" y="1482520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65447" y="3373281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3"/>
            <a:endCxn id="18" idx="3"/>
          </p:cNvCxnSpPr>
          <p:nvPr/>
        </p:nvCxnSpPr>
        <p:spPr>
          <a:xfrm flipV="1">
            <a:off x="10107694" y="1738014"/>
            <a:ext cx="12700" cy="1890761"/>
          </a:xfrm>
          <a:prstGeom prst="curvedConnector3">
            <a:avLst>
              <a:gd name="adj1" fmla="val 794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8" idx="0"/>
          </p:cNvCxnSpPr>
          <p:nvPr/>
        </p:nvCxnSpPr>
        <p:spPr>
          <a:xfrm flipH="1">
            <a:off x="9186571" y="1173257"/>
            <a:ext cx="5" cy="30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5" idx="0"/>
          </p:cNvCxnSpPr>
          <p:nvPr/>
        </p:nvCxnSpPr>
        <p:spPr>
          <a:xfrm>
            <a:off x="9186571" y="3884269"/>
            <a:ext cx="1" cy="4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88459" y="1327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623978" y="12808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97252" y="2470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wc</a:t>
            </a:r>
            <a:endParaRPr lang="en-US" dirty="0"/>
          </a:p>
        </p:txBody>
      </p:sp>
      <p:cxnSp>
        <p:nvCxnSpPr>
          <p:cNvPr id="34" name="Straight Connector 33"/>
          <p:cNvCxnSpPr>
            <a:stCxn id="30" idx="6"/>
            <a:endCxn id="31" idx="2"/>
          </p:cNvCxnSpPr>
          <p:nvPr/>
        </p:nvCxnSpPr>
        <p:spPr>
          <a:xfrm flipV="1">
            <a:off x="2702859" y="1738014"/>
            <a:ext cx="921119" cy="4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4"/>
            <a:endCxn id="32" idx="7"/>
          </p:cNvCxnSpPr>
          <p:nvPr/>
        </p:nvCxnSpPr>
        <p:spPr>
          <a:xfrm flipH="1">
            <a:off x="3477741" y="2195214"/>
            <a:ext cx="603437" cy="4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4"/>
            <a:endCxn id="32" idx="1"/>
          </p:cNvCxnSpPr>
          <p:nvPr/>
        </p:nvCxnSpPr>
        <p:spPr>
          <a:xfrm>
            <a:off x="2245659" y="2242288"/>
            <a:ext cx="585504" cy="36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2187720" y="1214280"/>
              <a:ext cx="6876360" cy="30546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8360" y="1204920"/>
                <a:ext cx="689508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9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65447" y="3411917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65456" y="16811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65452" y="527799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8147" y="5299986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 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65447" y="2966461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65447" y="2478898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65447" y="196661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65447" y="3857373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b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3"/>
            <a:endCxn id="18" idx="3"/>
          </p:cNvCxnSpPr>
          <p:nvPr/>
        </p:nvCxnSpPr>
        <p:spPr>
          <a:xfrm flipV="1">
            <a:off x="10107694" y="2222106"/>
            <a:ext cx="12700" cy="1890761"/>
          </a:xfrm>
          <a:prstGeom prst="curvedConnector3">
            <a:avLst>
              <a:gd name="adj1" fmla="val 794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8" idx="0"/>
          </p:cNvCxnSpPr>
          <p:nvPr/>
        </p:nvCxnSpPr>
        <p:spPr>
          <a:xfrm flipH="1">
            <a:off x="9186571" y="1038787"/>
            <a:ext cx="5" cy="92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5" idx="0"/>
          </p:cNvCxnSpPr>
          <p:nvPr/>
        </p:nvCxnSpPr>
        <p:spPr>
          <a:xfrm>
            <a:off x="9186571" y="4368361"/>
            <a:ext cx="12700" cy="93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09578" y="23969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24563" y="148252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94593" y="14825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wc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709578" y="86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65446" y="989115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 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78147" y="5795572"/>
            <a:ext cx="1842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a</a:t>
            </a:r>
            <a:endParaRPr lang="en-US" dirty="0"/>
          </a:p>
        </p:txBody>
      </p:sp>
      <p:cxnSp>
        <p:nvCxnSpPr>
          <p:cNvPr id="13" name="Straight Connector 12"/>
          <p:cNvCxnSpPr>
            <a:stCxn id="32" idx="6"/>
            <a:endCxn id="31" idx="2"/>
          </p:cNvCxnSpPr>
          <p:nvPr/>
        </p:nvCxnSpPr>
        <p:spPr>
          <a:xfrm>
            <a:off x="2508993" y="1939720"/>
            <a:ext cx="1315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7679520" y="0"/>
              <a:ext cx="2768400" cy="64386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0160" y="-9360"/>
                <a:ext cx="2787120" cy="64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ocw.mit.edu/courses/electrical-engineering-and-computer-science/6-035-computer-language-engineering-spring-2010/lecture-notes/MIT6_035S10_lec16.pdf</a:t>
            </a:r>
            <a:endParaRPr lang="en-US" dirty="0" smtClean="0"/>
          </a:p>
          <a:p>
            <a:endParaRPr lang="en-IN" dirty="0"/>
          </a:p>
          <a:p>
            <a:r>
              <a:rPr lang="en-IN" dirty="0" smtClean="0"/>
              <a:t>Assignment 3 part 3</a:t>
            </a:r>
          </a:p>
          <a:p>
            <a:r>
              <a:rPr lang="en-IN" dirty="0" smtClean="0"/>
              <a:t>Read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web.stanford.edu/class/archive/cs/cs143/cs143.1128/lectures/17/Slides17.pdf</a:t>
            </a:r>
            <a:r>
              <a:rPr lang="en-US" dirty="0" smtClean="0"/>
              <a:t> and explain register allocation using live intervals</a:t>
            </a:r>
          </a:p>
          <a:p>
            <a:r>
              <a:rPr lang="en-IN" dirty="0"/>
              <a:t>Assignment 3 part </a:t>
            </a:r>
            <a:r>
              <a:rPr lang="en-IN" dirty="0" smtClean="0"/>
              <a:t>4 (final part)</a:t>
            </a:r>
          </a:p>
          <a:p>
            <a:r>
              <a:rPr lang="en-IN" dirty="0" smtClean="0"/>
              <a:t>Explain </a:t>
            </a:r>
            <a:r>
              <a:rPr lang="en-US" dirty="0" err="1" smtClean="0"/>
              <a:t>Chaitin’s</a:t>
            </a:r>
            <a:r>
              <a:rPr lang="en-US" dirty="0" smtClean="0"/>
              <a:t> algorithm in context of register 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Registers are scarce. 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substantially more IR variables than registers. 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find a way to reuse registers whenever possible. </a:t>
            </a:r>
            <a:endParaRPr lang="en-US" dirty="0" smtClean="0"/>
          </a:p>
          <a:p>
            <a:r>
              <a:rPr lang="en-US" b="1" dirty="0" smtClean="0"/>
              <a:t>Registers </a:t>
            </a:r>
            <a:r>
              <a:rPr lang="en-US" b="1" dirty="0"/>
              <a:t>are complicated. </a:t>
            </a:r>
            <a:endParaRPr lang="en-US" b="1" dirty="0" smtClean="0"/>
          </a:p>
          <a:p>
            <a:pPr lvl="1"/>
            <a:r>
              <a:rPr lang="en-US" dirty="0" smtClean="0"/>
              <a:t>x86</a:t>
            </a:r>
            <a:r>
              <a:rPr lang="en-US" dirty="0"/>
              <a:t>: Each register made of several smaller registers; can't use a register and its constituent registers at the same time. </a:t>
            </a:r>
            <a:endParaRPr lang="en-US" dirty="0" smtClean="0"/>
          </a:p>
          <a:p>
            <a:pPr lvl="1"/>
            <a:r>
              <a:rPr lang="en-US" dirty="0" smtClean="0"/>
              <a:t>x86</a:t>
            </a:r>
            <a:r>
              <a:rPr lang="en-US" dirty="0"/>
              <a:t>: Certain instructions must store their results in specific registers; can't store values there if you want to use those instructions. </a:t>
            </a:r>
            <a:endParaRPr lang="en-US" dirty="0" smtClean="0"/>
          </a:p>
          <a:p>
            <a:pPr lvl="1"/>
            <a:r>
              <a:rPr lang="en-US" dirty="0" smtClean="0"/>
              <a:t>MIPS</a:t>
            </a:r>
            <a:r>
              <a:rPr lang="en-US" dirty="0"/>
              <a:t>: Some registers reserved for the assembler or operating system. 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architectures: Some registers must be preserved across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34477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allocation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most basic allocator would get the values from the memory compute and store the values back in memory.</a:t>
            </a:r>
          </a:p>
          <a:p>
            <a:r>
              <a:rPr lang="en-IN" dirty="0" smtClean="0"/>
              <a:t>That is for each instruction in Tac we would need three register</a:t>
            </a:r>
          </a:p>
          <a:p>
            <a:r>
              <a:rPr lang="en-IN" dirty="0" smtClean="0"/>
              <a:t>After computation is stored back we can reuse the registers</a:t>
            </a:r>
          </a:p>
          <a:p>
            <a:r>
              <a:rPr lang="en-IN" dirty="0"/>
              <a:t>Is a good approach for a prototype compiler. </a:t>
            </a:r>
            <a:endParaRPr lang="en-IN" dirty="0" smtClean="0"/>
          </a:p>
          <a:p>
            <a:r>
              <a:rPr lang="en-IN" dirty="0" smtClean="0"/>
              <a:t>But this is not cost effective </a:t>
            </a:r>
          </a:p>
          <a:p>
            <a:r>
              <a:rPr lang="en-IN" dirty="0" smtClean="0"/>
              <a:t>Too many memory to register accesses.</a:t>
            </a:r>
          </a:p>
        </p:txBody>
      </p:sp>
    </p:spTree>
    <p:extLst>
      <p:ext uri="{BB962C8B-B14F-4D97-AF65-F5344CB8AC3E}">
        <p14:creationId xmlns:p14="http://schemas.microsoft.com/office/powerpoint/2010/main" val="3942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allocation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allocation (within basic blocks)</a:t>
            </a:r>
          </a:p>
          <a:p>
            <a:r>
              <a:rPr lang="en-US" dirty="0" smtClean="0"/>
              <a:t>Top-down</a:t>
            </a:r>
            <a:endParaRPr lang="en-US" dirty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registers by frequency</a:t>
            </a:r>
          </a:p>
          <a:p>
            <a:r>
              <a:rPr lang="en-US" dirty="0" smtClean="0"/>
              <a:t>Bottom-up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Spill </a:t>
            </a:r>
            <a:r>
              <a:rPr lang="en-US" dirty="0"/>
              <a:t>registers by reuse distance</a:t>
            </a:r>
          </a:p>
          <a:p>
            <a:r>
              <a:rPr lang="en-US" dirty="0" smtClean="0"/>
              <a:t>Global </a:t>
            </a:r>
            <a:r>
              <a:rPr lang="en-US" dirty="0"/>
              <a:t>allocation (across basic blocks)</a:t>
            </a:r>
          </a:p>
          <a:p>
            <a:r>
              <a:rPr lang="en-US" dirty="0" smtClean="0"/>
              <a:t>Top-down</a:t>
            </a:r>
            <a:endParaRPr lang="en-US" dirty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interference graph</a:t>
            </a:r>
          </a:p>
          <a:p>
            <a:r>
              <a:rPr lang="en-US" dirty="0" smtClean="0"/>
              <a:t>Bottom-up</a:t>
            </a:r>
            <a:endParaRPr lang="en-US" dirty="0"/>
          </a:p>
          <a:p>
            <a:pPr lvl="1"/>
            <a:r>
              <a:rPr lang="en-US" dirty="0" smtClean="0"/>
              <a:t>Split </a:t>
            </a:r>
            <a:r>
              <a:rPr lang="en-US" dirty="0"/>
              <a:t>live ranges</a:t>
            </a:r>
          </a:p>
        </p:txBody>
      </p:sp>
    </p:spTree>
    <p:extLst>
      <p:ext uri="{BB962C8B-B14F-4D97-AF65-F5344CB8AC3E}">
        <p14:creationId xmlns:p14="http://schemas.microsoft.com/office/powerpoint/2010/main" val="11387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2032</Words>
  <Application>Microsoft Office PowerPoint</Application>
  <PresentationFormat>Widescreen</PresentationFormat>
  <Paragraphs>695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Code generation register allocation</vt:lpstr>
      <vt:lpstr>PowerPoint Presentation</vt:lpstr>
      <vt:lpstr>PowerPoint Presentation</vt:lpstr>
      <vt:lpstr>PowerPoint Presentation</vt:lpstr>
      <vt:lpstr>Register allocation</vt:lpstr>
      <vt:lpstr>PowerPoint Presentation</vt:lpstr>
      <vt:lpstr>PowerPoint Presentation</vt:lpstr>
      <vt:lpstr>Register allocation approaches</vt:lpstr>
      <vt:lpstr>Register allocation approaches</vt:lpstr>
      <vt:lpstr>Local allocation</vt:lpstr>
      <vt:lpstr>Global allocation</vt:lpstr>
      <vt:lpstr>Graph coloring</vt:lpstr>
      <vt:lpstr>PowerPoint Presentation</vt:lpstr>
      <vt:lpstr>Webs</vt:lpstr>
      <vt:lpstr>PowerPoint Presentation</vt:lpstr>
      <vt:lpstr>interference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spilling</vt:lpstr>
      <vt:lpstr>Splitting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analysis</dc:title>
  <dc:creator>Bilal Haider</dc:creator>
  <cp:lastModifiedBy>Bilal Haider</cp:lastModifiedBy>
  <cp:revision>101</cp:revision>
  <dcterms:created xsi:type="dcterms:W3CDTF">2020-05-11T02:56:45Z</dcterms:created>
  <dcterms:modified xsi:type="dcterms:W3CDTF">2020-05-21T00:04:36Z</dcterms:modified>
</cp:coreProperties>
</file>