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37" autoAdjust="0"/>
  </p:normalViewPr>
  <p:slideViewPr>
    <p:cSldViewPr snapToGrid="0">
      <p:cViewPr varScale="1">
        <p:scale>
          <a:sx n="60" d="100"/>
          <a:sy n="60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1DD5-DEEA-4E6C-A887-66B291B335A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EDF4D-42C1-4535-9407-EE3606BA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8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6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94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50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7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1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74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2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3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3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5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6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5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9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9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6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4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EDF4D-42C1-4535-9407-EE3606BABC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8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0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7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190D-82FC-47B6-AB15-73F813472FB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9E5B-AF8C-47CD-AEF7-36535205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pp-program-to-implement-symbol-tab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class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Symbol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 2: Explain </a:t>
            </a:r>
            <a:r>
              <a:rPr lang="en-US" dirty="0"/>
              <a:t>the basic techniques used in compiler construction such as lexical analysis, parsing, scanner, syntax analysis and </a:t>
            </a:r>
            <a:r>
              <a:rPr lang="en-US" dirty="0">
                <a:solidFill>
                  <a:srgbClr val="FF0000"/>
                </a:solidFill>
              </a:rPr>
              <a:t>semantic analysis.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 now need to add scope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Rectangle symbol table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1737" y="161674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width, height;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/>
              <a:t>public:</a:t>
            </a:r>
          </a:p>
          <a:p>
            <a:pPr marL="0" indent="0">
              <a:buNone/>
            </a:pPr>
            <a:r>
              <a:rPr lang="en-US" sz="1200" dirty="0"/>
              <a:t>    void 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int,int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area() {return width*height;}</a:t>
            </a:r>
          </a:p>
          <a:p>
            <a:pPr marL="0" indent="0">
              <a:buNone/>
            </a:pPr>
            <a:r>
              <a:rPr lang="en-US" sz="1200" dirty="0"/>
              <a:t>};</a:t>
            </a:r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/>
              <a:t>Rectangle::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</a:t>
            </a:r>
            <a:r>
              <a:rPr lang="en-US" sz="1200" dirty="0"/>
              <a:t> x, </a:t>
            </a:r>
            <a:r>
              <a:rPr lang="en-US" sz="1200" dirty="0" err="1"/>
              <a:t>int</a:t>
            </a:r>
            <a:r>
              <a:rPr lang="en-US" sz="1200" dirty="0"/>
              <a:t> y) {</a:t>
            </a:r>
          </a:p>
          <a:p>
            <a:pPr marL="0" indent="0">
              <a:buNone/>
            </a:pPr>
            <a:r>
              <a:rPr lang="en-US" sz="1200" dirty="0"/>
              <a:t>  width = x;</a:t>
            </a:r>
          </a:p>
          <a:p>
            <a:pPr marL="0" indent="0">
              <a:buNone/>
            </a:pPr>
            <a:r>
              <a:rPr lang="en-US" sz="1200" dirty="0"/>
              <a:t>  height = y;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65231" y="1257551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65231" y="894500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9338"/>
              </p:ext>
            </p:extLst>
          </p:nvPr>
        </p:nvGraphicFramePr>
        <p:xfrm>
          <a:off x="3437614" y="2968649"/>
          <a:ext cx="420184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29"/>
                <a:gridCol w="918279"/>
                <a:gridCol w="918279"/>
                <a:gridCol w="918279"/>
                <a:gridCol w="91827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37614" y="2599317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cxnSp>
        <p:nvCxnSpPr>
          <p:cNvPr id="5" name="Straight Arrow Connector 4"/>
          <p:cNvCxnSpPr>
            <a:stCxn id="9" idx="0"/>
            <a:endCxn id="7" idx="1"/>
          </p:cNvCxnSpPr>
          <p:nvPr/>
        </p:nvCxnSpPr>
        <p:spPr>
          <a:xfrm flipV="1">
            <a:off x="3988983" y="1813811"/>
            <a:ext cx="2576248" cy="78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8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Rectangle symbol table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1737" y="161674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width, height;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  </a:t>
            </a:r>
            <a:r>
              <a:rPr lang="en-US" sz="1200" dirty="0">
                <a:solidFill>
                  <a:srgbClr val="C00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00000"/>
                </a:solidFill>
              </a:rPr>
              <a:t>    void </a:t>
            </a:r>
            <a:r>
              <a:rPr lang="en-US" sz="1200" dirty="0" err="1">
                <a:solidFill>
                  <a:srgbClr val="C00000"/>
                </a:solidFill>
              </a:rPr>
              <a:t>set_values</a:t>
            </a:r>
            <a:r>
              <a:rPr lang="en-US" sz="1200" dirty="0">
                <a:solidFill>
                  <a:srgbClr val="C00000"/>
                </a:solidFill>
              </a:rPr>
              <a:t> (</a:t>
            </a:r>
            <a:r>
              <a:rPr lang="en-US" sz="1200" dirty="0" err="1">
                <a:solidFill>
                  <a:srgbClr val="C00000"/>
                </a:solidFill>
              </a:rPr>
              <a:t>int,int</a:t>
            </a:r>
            <a:r>
              <a:rPr lang="en-US" sz="1200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int</a:t>
            </a:r>
            <a:r>
              <a:rPr lang="en-US" sz="1200" dirty="0">
                <a:solidFill>
                  <a:srgbClr val="C00000"/>
                </a:solidFill>
              </a:rPr>
              <a:t> area() </a:t>
            </a:r>
            <a:r>
              <a:rPr lang="en-US" sz="1200" dirty="0"/>
              <a:t>{return width*height;}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/>
              <a:t>Rectangle::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</a:t>
            </a:r>
            <a:r>
              <a:rPr lang="en-US" sz="1200" dirty="0"/>
              <a:t> x, </a:t>
            </a:r>
            <a:r>
              <a:rPr lang="en-US" sz="1200" dirty="0" err="1"/>
              <a:t>int</a:t>
            </a:r>
            <a:r>
              <a:rPr lang="en-US" sz="1200" dirty="0"/>
              <a:t> y) {</a:t>
            </a:r>
          </a:p>
          <a:p>
            <a:pPr marL="0" indent="0">
              <a:buNone/>
            </a:pPr>
            <a:r>
              <a:rPr lang="en-US" sz="1200" dirty="0"/>
              <a:t>  width = x;</a:t>
            </a:r>
          </a:p>
          <a:p>
            <a:pPr marL="0" indent="0">
              <a:buNone/>
            </a:pPr>
            <a:r>
              <a:rPr lang="en-US" sz="1200" dirty="0"/>
              <a:t>  height = y;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97394"/>
              </p:ext>
            </p:extLst>
          </p:nvPr>
        </p:nvGraphicFramePr>
        <p:xfrm>
          <a:off x="6565231" y="1257551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65231" y="894500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64715"/>
              </p:ext>
            </p:extLst>
          </p:nvPr>
        </p:nvGraphicFramePr>
        <p:xfrm>
          <a:off x="3437614" y="2968649"/>
          <a:ext cx="55138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26"/>
                <a:gridCol w="1205014"/>
                <a:gridCol w="1205014"/>
                <a:gridCol w="1205014"/>
                <a:gridCol w="12050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37614" y="2599317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cxnSp>
        <p:nvCxnSpPr>
          <p:cNvPr id="5" name="Straight Arrow Connector 4"/>
          <p:cNvCxnSpPr>
            <a:stCxn id="9" idx="0"/>
            <a:endCxn id="7" idx="1"/>
          </p:cNvCxnSpPr>
          <p:nvPr/>
        </p:nvCxnSpPr>
        <p:spPr>
          <a:xfrm flipV="1">
            <a:off x="3988983" y="1813811"/>
            <a:ext cx="2576248" cy="78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Rectangle symbol table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1737" y="161674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width, height;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  </a:t>
            </a:r>
            <a:r>
              <a:rPr lang="en-US" sz="1200" dirty="0"/>
              <a:t>public:</a:t>
            </a:r>
          </a:p>
          <a:p>
            <a:pPr marL="0" indent="0">
              <a:buNone/>
            </a:pPr>
            <a:r>
              <a:rPr lang="en-US" sz="1200" dirty="0"/>
              <a:t>    void 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int,int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area() {return width*height;}</a:t>
            </a:r>
          </a:p>
          <a:p>
            <a:pPr marL="0" indent="0">
              <a:buNone/>
            </a:pPr>
            <a:r>
              <a:rPr lang="en-US" sz="1200" dirty="0"/>
              <a:t>};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void </a:t>
            </a:r>
            <a:r>
              <a:rPr lang="en-US" sz="1200" dirty="0">
                <a:solidFill>
                  <a:srgbClr val="FF0000"/>
                </a:solidFill>
              </a:rPr>
              <a:t>Rectangle::</a:t>
            </a:r>
            <a:r>
              <a:rPr lang="en-US" sz="1200" dirty="0" err="1">
                <a:solidFill>
                  <a:srgbClr val="FF0000"/>
                </a:solidFill>
              </a:rPr>
              <a:t>set_values</a:t>
            </a:r>
            <a:r>
              <a:rPr lang="en-US" sz="1200" dirty="0">
                <a:solidFill>
                  <a:srgbClr val="FF0000"/>
                </a:solidFill>
              </a:rPr>
              <a:t> (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x,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y)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width = x;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height = y;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49415"/>
              </p:ext>
            </p:extLst>
          </p:nvPr>
        </p:nvGraphicFramePr>
        <p:xfrm>
          <a:off x="6533740" y="947344"/>
          <a:ext cx="55138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26"/>
                <a:gridCol w="1205014"/>
                <a:gridCol w="1205014"/>
                <a:gridCol w="1205014"/>
                <a:gridCol w="12050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33740" y="578012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4783999" y="2306559"/>
            <a:ext cx="1749741" cy="78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80209"/>
              </p:ext>
            </p:extLst>
          </p:nvPr>
        </p:nvGraphicFramePr>
        <p:xfrm>
          <a:off x="3776799" y="3461397"/>
          <a:ext cx="55138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26"/>
                <a:gridCol w="1205014"/>
                <a:gridCol w="1205014"/>
                <a:gridCol w="1205014"/>
                <a:gridCol w="12050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76798" y="3092065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set_values</a:t>
            </a:r>
            <a:r>
              <a:rPr lang="en-IN" dirty="0" smtClean="0"/>
              <a:t> symbol table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1737" y="161674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width, height;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  </a:t>
            </a:r>
            <a:r>
              <a:rPr lang="en-US" sz="1200" dirty="0"/>
              <a:t>public:</a:t>
            </a:r>
          </a:p>
          <a:p>
            <a:pPr marL="0" indent="0">
              <a:buNone/>
            </a:pPr>
            <a:r>
              <a:rPr lang="en-US" sz="1200" dirty="0"/>
              <a:t>    void 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int,int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area() {return width*height;}</a:t>
            </a:r>
          </a:p>
          <a:p>
            <a:pPr marL="0" indent="0">
              <a:buNone/>
            </a:pPr>
            <a:r>
              <a:rPr lang="en-US" sz="1200" dirty="0"/>
              <a:t>};</a:t>
            </a:r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/>
              <a:t>Rectangle::</a:t>
            </a:r>
            <a:r>
              <a:rPr lang="en-US" sz="1200" dirty="0" err="1"/>
              <a:t>set_values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x,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y)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dirty="0"/>
              <a:t>width = x;</a:t>
            </a:r>
          </a:p>
          <a:p>
            <a:pPr marL="0" indent="0">
              <a:buNone/>
            </a:pPr>
            <a:r>
              <a:rPr lang="en-US" sz="1200" dirty="0"/>
              <a:t>  height = y;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33740" y="947344"/>
          <a:ext cx="55138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26"/>
                <a:gridCol w="1205014"/>
                <a:gridCol w="1205014"/>
                <a:gridCol w="1205014"/>
                <a:gridCol w="12050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33740" y="578012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4783999" y="2306559"/>
            <a:ext cx="1749741" cy="78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97573"/>
              </p:ext>
            </p:extLst>
          </p:nvPr>
        </p:nvGraphicFramePr>
        <p:xfrm>
          <a:off x="3776799" y="3461397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Usr_def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Usr_def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76798" y="3092065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 have to handle assignment operation and update width and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1737" y="161674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width, height;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  </a:t>
            </a:r>
            <a:r>
              <a:rPr lang="en-US" sz="1200" dirty="0"/>
              <a:t>public:</a:t>
            </a:r>
          </a:p>
          <a:p>
            <a:pPr marL="0" indent="0">
              <a:buNone/>
            </a:pPr>
            <a:r>
              <a:rPr lang="en-US" sz="1200" dirty="0"/>
              <a:t>    void 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int,int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area() {return width*height;}</a:t>
            </a:r>
          </a:p>
          <a:p>
            <a:pPr marL="0" indent="0">
              <a:buNone/>
            </a:pPr>
            <a:r>
              <a:rPr lang="en-US" sz="1200" dirty="0"/>
              <a:t>};</a:t>
            </a:r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/>
              <a:t>Rectangle::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</a:t>
            </a:r>
            <a:r>
              <a:rPr lang="en-US" sz="1200" dirty="0"/>
              <a:t> x, </a:t>
            </a:r>
            <a:r>
              <a:rPr lang="en-US" sz="1200" dirty="0" err="1"/>
              <a:t>int</a:t>
            </a:r>
            <a:r>
              <a:rPr lang="en-US" sz="1200" dirty="0"/>
              <a:t> y)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width = x;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height = y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49543"/>
              </p:ext>
            </p:extLst>
          </p:nvPr>
        </p:nvGraphicFramePr>
        <p:xfrm>
          <a:off x="5486403" y="947344"/>
          <a:ext cx="656121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43"/>
                <a:gridCol w="1176735"/>
                <a:gridCol w="1176735"/>
                <a:gridCol w="1176735"/>
                <a:gridCol w="1176735"/>
                <a:gridCol w="117673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33740" y="578012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79205" y="2288782"/>
            <a:ext cx="1007198" cy="78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76799" y="3461397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Usr_def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Usr_def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76798" y="3092065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1737" y="161674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width, height;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  </a:t>
            </a:r>
            <a:r>
              <a:rPr lang="en-US" sz="1200" dirty="0"/>
              <a:t>public:</a:t>
            </a:r>
          </a:p>
          <a:p>
            <a:pPr marL="0" indent="0">
              <a:buNone/>
            </a:pPr>
            <a:r>
              <a:rPr lang="en-US" sz="1200" dirty="0"/>
              <a:t>    void 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int,int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area() {return width*height;}</a:t>
            </a:r>
          </a:p>
          <a:p>
            <a:pPr marL="0" indent="0">
              <a:buNone/>
            </a:pPr>
            <a:r>
              <a:rPr lang="en-US" sz="1200" dirty="0"/>
              <a:t>};</a:t>
            </a:r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/>
              <a:t>Rectangle::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</a:t>
            </a:r>
            <a:r>
              <a:rPr lang="en-US" sz="1200" dirty="0"/>
              <a:t> x, </a:t>
            </a:r>
            <a:r>
              <a:rPr lang="en-US" sz="1200" dirty="0" err="1"/>
              <a:t>int</a:t>
            </a:r>
            <a:r>
              <a:rPr lang="en-US" sz="1200" dirty="0"/>
              <a:t> y) {</a:t>
            </a:r>
          </a:p>
          <a:p>
            <a:pPr marL="0" indent="0">
              <a:buNone/>
            </a:pPr>
            <a:r>
              <a:rPr lang="en-US" sz="1200" dirty="0"/>
              <a:t>  width = x;</a:t>
            </a:r>
          </a:p>
          <a:p>
            <a:pPr marL="0" indent="0">
              <a:buNone/>
            </a:pPr>
            <a:r>
              <a:rPr lang="en-US" sz="1200" dirty="0"/>
              <a:t>  height = y;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3" y="947344"/>
          <a:ext cx="656121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43"/>
                <a:gridCol w="1176735"/>
                <a:gridCol w="1176735"/>
                <a:gridCol w="1176735"/>
                <a:gridCol w="1176735"/>
                <a:gridCol w="117673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33740" y="578012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79205" y="2288782"/>
            <a:ext cx="1007198" cy="78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76799" y="3461397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Usr_def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Usr_def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76798" y="3092065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1737" y="161674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width, height;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  </a:t>
            </a:r>
            <a:r>
              <a:rPr lang="en-US" sz="1200" dirty="0"/>
              <a:t>public:</a:t>
            </a:r>
          </a:p>
          <a:p>
            <a:pPr marL="0" indent="0">
              <a:buNone/>
            </a:pPr>
            <a:r>
              <a:rPr lang="en-US" sz="1200" dirty="0"/>
              <a:t>    void 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int,int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area</a:t>
            </a:r>
            <a:r>
              <a:rPr lang="en-US" sz="1200" dirty="0"/>
              <a:t>() {return </a:t>
            </a:r>
            <a:r>
              <a:rPr lang="en-US" sz="1200" dirty="0">
                <a:solidFill>
                  <a:srgbClr val="FF0000"/>
                </a:solidFill>
              </a:rPr>
              <a:t>width*height</a:t>
            </a:r>
            <a:r>
              <a:rPr lang="en-US" sz="1200" dirty="0"/>
              <a:t>;}</a:t>
            </a:r>
          </a:p>
          <a:p>
            <a:pPr marL="0" indent="0">
              <a:buNone/>
            </a:pPr>
            <a:r>
              <a:rPr lang="en-US" sz="1200" dirty="0" smtClean="0"/>
              <a:t>};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/>
              <a:t>Rectangle::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</a:t>
            </a:r>
            <a:r>
              <a:rPr lang="en-US" sz="1200" dirty="0"/>
              <a:t> x, </a:t>
            </a:r>
            <a:r>
              <a:rPr lang="en-US" sz="1200" dirty="0" err="1"/>
              <a:t>int</a:t>
            </a:r>
            <a:r>
              <a:rPr lang="en-US" sz="1200" dirty="0"/>
              <a:t> y) {</a:t>
            </a:r>
          </a:p>
          <a:p>
            <a:pPr marL="0" indent="0">
              <a:buNone/>
            </a:pPr>
            <a:r>
              <a:rPr lang="en-US" sz="1200" dirty="0"/>
              <a:t>  width = x;</a:t>
            </a:r>
          </a:p>
          <a:p>
            <a:pPr marL="0" indent="0">
              <a:buNone/>
            </a:pPr>
            <a:r>
              <a:rPr lang="en-US" sz="1200" dirty="0"/>
              <a:t>  height = y;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50156"/>
              </p:ext>
            </p:extLst>
          </p:nvPr>
        </p:nvGraphicFramePr>
        <p:xfrm>
          <a:off x="5486403" y="947344"/>
          <a:ext cx="656121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43"/>
                <a:gridCol w="1176735"/>
                <a:gridCol w="1176735"/>
                <a:gridCol w="1176735"/>
                <a:gridCol w="1176735"/>
                <a:gridCol w="117673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(1*2)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33740" y="578012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79205" y="2288782"/>
            <a:ext cx="1007198" cy="78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76799" y="3461397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Usr_def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Usr_def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76798" y="3092065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1737" y="161674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class Rectangle {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width, height;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/>
              <a:t>public:</a:t>
            </a:r>
          </a:p>
          <a:p>
            <a:pPr marL="0" indent="0">
              <a:buNone/>
            </a:pPr>
            <a:r>
              <a:rPr lang="en-US" sz="1200" dirty="0"/>
              <a:t>    void 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int,int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area</a:t>
            </a:r>
            <a:r>
              <a:rPr lang="en-US" sz="1200" dirty="0"/>
              <a:t>() {return width*height;}</a:t>
            </a:r>
          </a:p>
          <a:p>
            <a:pPr marL="0" indent="0">
              <a:buNone/>
            </a:pPr>
            <a:r>
              <a:rPr lang="en-US" sz="1200" dirty="0" smtClean="0"/>
              <a:t>};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/>
              <a:t>Rectangle::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</a:t>
            </a:r>
            <a:r>
              <a:rPr lang="en-US" sz="1200" dirty="0"/>
              <a:t> x, </a:t>
            </a:r>
            <a:r>
              <a:rPr lang="en-US" sz="1200" dirty="0" err="1"/>
              <a:t>int</a:t>
            </a:r>
            <a:r>
              <a:rPr lang="en-US" sz="1200" dirty="0"/>
              <a:t> y) {</a:t>
            </a:r>
          </a:p>
          <a:p>
            <a:pPr marL="0" indent="0">
              <a:buNone/>
            </a:pPr>
            <a:r>
              <a:rPr lang="en-US" sz="1200" dirty="0"/>
              <a:t>  width = x;</a:t>
            </a:r>
          </a:p>
          <a:p>
            <a:pPr marL="0" indent="0">
              <a:buNone/>
            </a:pPr>
            <a:r>
              <a:rPr lang="en-US" sz="1200" dirty="0"/>
              <a:t>  height = y;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main 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Rectangle 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dirty="0" err="1">
                <a:solidFill>
                  <a:srgbClr val="FF0000"/>
                </a:solidFill>
              </a:rPr>
              <a:t>rect.set_values</a:t>
            </a:r>
            <a:r>
              <a:rPr lang="en-US" sz="1200" dirty="0">
                <a:solidFill>
                  <a:srgbClr val="FF0000"/>
                </a:solidFill>
              </a:rPr>
              <a:t> (3,4);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dirty="0" err="1">
                <a:solidFill>
                  <a:srgbClr val="FF0000"/>
                </a:solidFill>
              </a:rPr>
              <a:t>cout</a:t>
            </a:r>
            <a:r>
              <a:rPr lang="en-US" sz="1200" dirty="0">
                <a:solidFill>
                  <a:srgbClr val="FF0000"/>
                </a:solidFill>
              </a:rPr>
              <a:t> &lt;&lt; "area: " &lt;&lt; </a:t>
            </a:r>
            <a:r>
              <a:rPr lang="en-US" sz="1200" dirty="0" err="1">
                <a:solidFill>
                  <a:srgbClr val="FF0000"/>
                </a:solidFill>
              </a:rPr>
              <a:t>rect.area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9804"/>
              </p:ext>
            </p:extLst>
          </p:nvPr>
        </p:nvGraphicFramePr>
        <p:xfrm>
          <a:off x="4572008" y="2615723"/>
          <a:ext cx="656121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43"/>
                <a:gridCol w="1176735"/>
                <a:gridCol w="1176735"/>
                <a:gridCol w="1176735"/>
                <a:gridCol w="1176735"/>
                <a:gridCol w="117673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(1*2)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8" y="2246391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64810" y="3957161"/>
            <a:ext cx="1007198" cy="78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99678"/>
              </p:ext>
            </p:extLst>
          </p:nvPr>
        </p:nvGraphicFramePr>
        <p:xfrm>
          <a:off x="2862404" y="5129776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Usr_def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Usr_def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62403" y="476044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53863"/>
              </p:ext>
            </p:extLst>
          </p:nvPr>
        </p:nvGraphicFramePr>
        <p:xfrm>
          <a:off x="6918157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18157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cxnSp>
        <p:nvCxnSpPr>
          <p:cNvPr id="3" name="Straight Arrow Connector 2"/>
          <p:cNvCxnSpPr>
            <a:stCxn id="9" idx="0"/>
            <a:endCxn id="8" idx="1"/>
          </p:cNvCxnSpPr>
          <p:nvPr/>
        </p:nvCxnSpPr>
        <p:spPr>
          <a:xfrm flipV="1">
            <a:off x="5123377" y="1060484"/>
            <a:ext cx="1794780" cy="118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8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data structure created and maintained by compiler in order to store and retrieve information regarding various language symbols(or words) e.g. identifier( variables, objects , classes, functions </a:t>
            </a:r>
            <a:r>
              <a:rPr lang="en-IN" dirty="0" err="1" smtClean="0"/>
              <a:t>e.t.c</a:t>
            </a:r>
            <a:r>
              <a:rPr lang="en-IN" dirty="0" smtClean="0"/>
              <a:t>.),</a:t>
            </a:r>
          </a:p>
          <a:p>
            <a:r>
              <a:rPr lang="en-IN" dirty="0" smtClean="0"/>
              <a:t>Created and updated during lexical analysis</a:t>
            </a:r>
          </a:p>
          <a:p>
            <a:r>
              <a:rPr lang="en-IN" dirty="0" smtClean="0"/>
              <a:t>Updated during syntax analysis</a:t>
            </a:r>
          </a:p>
          <a:p>
            <a:r>
              <a:rPr lang="en-IN" dirty="0" smtClean="0"/>
              <a:t>Accessed during semantic analysis, intermediate code generation, code optimization, register allocation </a:t>
            </a:r>
            <a:r>
              <a:rPr lang="en-IN" dirty="0" err="1" smtClean="0"/>
              <a:t>e.t.c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main 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Rectangle 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dirty="0" err="1">
                <a:solidFill>
                  <a:srgbClr val="FF0000"/>
                </a:solidFill>
              </a:rPr>
              <a:t>rect.set_values</a:t>
            </a:r>
            <a:r>
              <a:rPr lang="en-US" sz="1200" dirty="0">
                <a:solidFill>
                  <a:srgbClr val="FF0000"/>
                </a:solidFill>
              </a:rPr>
              <a:t> (3,4);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dirty="0" err="1">
                <a:solidFill>
                  <a:srgbClr val="FF0000"/>
                </a:solidFill>
              </a:rPr>
              <a:t>cout</a:t>
            </a:r>
            <a:r>
              <a:rPr lang="en-US" sz="1200" dirty="0">
                <a:solidFill>
                  <a:srgbClr val="FF0000"/>
                </a:solidFill>
              </a:rPr>
              <a:t> &lt;&lt; "area: " &lt;&lt; </a:t>
            </a:r>
            <a:r>
              <a:rPr lang="en-US" sz="1200" dirty="0" err="1">
                <a:solidFill>
                  <a:srgbClr val="FF0000"/>
                </a:solidFill>
              </a:rPr>
              <a:t>rect.area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79176"/>
              </p:ext>
            </p:extLst>
          </p:nvPr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(1*2)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86223"/>
              </p:ext>
            </p:extLst>
          </p:nvPr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Usr_def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Usr_def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69684"/>
              </p:ext>
            </p:extLst>
          </p:nvPr>
        </p:nvGraphicFramePr>
        <p:xfrm>
          <a:off x="4239126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cxnSp>
        <p:nvCxnSpPr>
          <p:cNvPr id="3" name="Straight Arrow Connector 2"/>
          <p:cNvCxnSpPr>
            <a:stCxn id="9" idx="0"/>
            <a:endCxn id="8" idx="1"/>
          </p:cNvCxnSpPr>
          <p:nvPr/>
        </p:nvCxnSpPr>
        <p:spPr>
          <a:xfrm flipV="1">
            <a:off x="1048682" y="1060484"/>
            <a:ext cx="3190444" cy="116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57370"/>
              </p:ext>
            </p:extLst>
          </p:nvPr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18890"/>
              </p:ext>
            </p:extLst>
          </p:nvPr>
        </p:nvGraphicFramePr>
        <p:xfrm>
          <a:off x="290494" y="1103063"/>
          <a:ext cx="568045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91"/>
                <a:gridCol w="1018772"/>
                <a:gridCol w="1018772"/>
                <a:gridCol w="1018772"/>
                <a:gridCol w="1018772"/>
                <a:gridCol w="101877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(1*2)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0494" y="733731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Rectangle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-23446" y="2746525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01739"/>
              </p:ext>
            </p:extLst>
          </p:nvPr>
        </p:nvGraphicFramePr>
        <p:xfrm>
          <a:off x="-23446" y="3923784"/>
          <a:ext cx="548293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5795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Usr_def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Usr_def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-23446" y="3575316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63714"/>
              </p:ext>
            </p:extLst>
          </p:nvPr>
        </p:nvGraphicFramePr>
        <p:xfrm>
          <a:off x="4139427" y="-16954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39427" y="-532595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cxnSp>
        <p:nvCxnSpPr>
          <p:cNvPr id="3" name="Straight Arrow Connector 2"/>
          <p:cNvCxnSpPr>
            <a:stCxn id="9" idx="0"/>
            <a:endCxn id="8" idx="1"/>
          </p:cNvCxnSpPr>
          <p:nvPr/>
        </p:nvCxnSpPr>
        <p:spPr>
          <a:xfrm flipV="1">
            <a:off x="841863" y="386716"/>
            <a:ext cx="3297564" cy="34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78623"/>
              </p:ext>
            </p:extLst>
          </p:nvPr>
        </p:nvGraphicFramePr>
        <p:xfrm>
          <a:off x="6515936" y="1272068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15936" y="9027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24970" y="832568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89595" y="2199916"/>
            <a:ext cx="364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</a:t>
            </a:r>
            <a:r>
              <a:rPr lang="en-IN" dirty="0" smtClean="0"/>
              <a:t>*</a:t>
            </a:r>
            <a:r>
              <a:rPr lang="en-IN" dirty="0" smtClean="0">
                <a:solidFill>
                  <a:srgbClr val="FF0000"/>
                </a:solidFill>
              </a:rPr>
              <a:t>Rectangle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74968"/>
              </p:ext>
            </p:extLst>
          </p:nvPr>
        </p:nvGraphicFramePr>
        <p:xfrm>
          <a:off x="6284885" y="2502756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(1*2)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stCxn id="22" idx="1"/>
          </p:cNvCxnSpPr>
          <p:nvPr/>
        </p:nvCxnSpPr>
        <p:spPr>
          <a:xfrm flipH="1" flipV="1">
            <a:off x="6603960" y="4306887"/>
            <a:ext cx="53560" cy="85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74848"/>
              </p:ext>
            </p:extLst>
          </p:nvPr>
        </p:nvGraphicFramePr>
        <p:xfrm>
          <a:off x="6657520" y="5325805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Usr_def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Usr_def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57520" y="4977337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725496" y="1851366"/>
            <a:ext cx="269676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Rectangle </a:t>
            </a:r>
            <a:r>
              <a:rPr lang="en-US" sz="1200" dirty="0" err="1">
                <a:solidFill>
                  <a:srgbClr val="FF0000"/>
                </a:solidFill>
              </a:rPr>
              <a:t>rect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(1*2)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Rectangle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Usr_def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Usr_def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9126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919537" y="1568618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9" idx="0"/>
            <a:endCxn id="15" idx="1"/>
          </p:cNvCxnSpPr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dirty="0" err="1">
                <a:solidFill>
                  <a:srgbClr val="FF0000"/>
                </a:solidFill>
              </a:rPr>
              <a:t>rect.set_values</a:t>
            </a:r>
            <a:r>
              <a:rPr lang="en-US" sz="1200" dirty="0">
                <a:solidFill>
                  <a:srgbClr val="FF0000"/>
                </a:solidFill>
              </a:rPr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31230"/>
              </p:ext>
            </p:extLst>
          </p:nvPr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(1*2)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Rectangle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68203"/>
              </p:ext>
            </p:extLst>
          </p:nvPr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Usr_def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Usr_def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9126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dirty="0" err="1">
                <a:solidFill>
                  <a:srgbClr val="FF0000"/>
                </a:solidFill>
              </a:rPr>
              <a:t>rect.set_values</a:t>
            </a:r>
            <a:r>
              <a:rPr lang="en-US" sz="1200" dirty="0">
                <a:solidFill>
                  <a:srgbClr val="FF0000"/>
                </a:solidFill>
              </a:rPr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(1*2)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Rectangle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33668"/>
              </p:ext>
            </p:extLst>
          </p:nvPr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9126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dirty="0" err="1">
                <a:solidFill>
                  <a:srgbClr val="FF0000"/>
                </a:solidFill>
              </a:rPr>
              <a:t>rect.set_values</a:t>
            </a:r>
            <a:r>
              <a:rPr lang="en-US" sz="1200" dirty="0">
                <a:solidFill>
                  <a:srgbClr val="FF0000"/>
                </a:solidFill>
              </a:rPr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83328"/>
              </p:ext>
            </p:extLst>
          </p:nvPr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X(3)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Y(4)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(1*2)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Rectangle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9126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7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>
                <a:solidFill>
                  <a:srgbClr val="FF0000"/>
                </a:solidFill>
              </a:rPr>
              <a:t>rect.area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61192"/>
              </p:ext>
            </p:extLst>
          </p:nvPr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X(3)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Y(4)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area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(1*2)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Rectangle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60279"/>
              </p:ext>
            </p:extLst>
          </p:nvPr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9126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9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>
                <a:solidFill>
                  <a:srgbClr val="FF0000"/>
                </a:solidFill>
              </a:rPr>
              <a:t>rect.area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07173"/>
              </p:ext>
            </p:extLst>
          </p:nvPr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X(3)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Y(4)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area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(1*2)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Rectangle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9126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>
                <a:solidFill>
                  <a:srgbClr val="FF0000"/>
                </a:solidFill>
              </a:rPr>
              <a:t>rect.area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01382"/>
              </p:ext>
            </p:extLst>
          </p:nvPr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X(3)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Y(4)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area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(1*2)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Rectangle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9126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>
                <a:solidFill>
                  <a:srgbClr val="FF0000"/>
                </a:solidFill>
              </a:rPr>
              <a:t>rect.area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52887"/>
              </p:ext>
            </p:extLst>
          </p:nvPr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X(3)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Y(4)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area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3*4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Rectangle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9126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1.Insert  </a:t>
            </a:r>
          </a:p>
          <a:p>
            <a:r>
              <a:rPr lang="en-IN" dirty="0" smtClean="0"/>
              <a:t>In order to Produce layout of symbols in memory</a:t>
            </a:r>
          </a:p>
          <a:p>
            <a:pPr lvl="1"/>
            <a:r>
              <a:rPr lang="en-IN" dirty="0" smtClean="0"/>
              <a:t>We use descriptors to store information of various symbols</a:t>
            </a:r>
          </a:p>
          <a:p>
            <a:pPr marL="0" indent="0">
              <a:buNone/>
            </a:pPr>
            <a:r>
              <a:rPr lang="en-IN" dirty="0" smtClean="0"/>
              <a:t>2. Look up</a:t>
            </a:r>
          </a:p>
          <a:p>
            <a:r>
              <a:rPr lang="en-IN" dirty="0" smtClean="0"/>
              <a:t>We use look up (an associated mechanism) </a:t>
            </a:r>
            <a:r>
              <a:rPr lang="en-IN" dirty="0"/>
              <a:t>to access various fields related to </a:t>
            </a:r>
            <a:r>
              <a:rPr lang="en-IN" dirty="0" smtClean="0"/>
              <a:t>symbols like local </a:t>
            </a:r>
            <a:r>
              <a:rPr lang="en-IN" dirty="0"/>
              <a:t>variables, objects, methods calls, </a:t>
            </a:r>
            <a:r>
              <a:rPr lang="en-IN" dirty="0" smtClean="0"/>
              <a:t>parameters</a:t>
            </a:r>
          </a:p>
          <a:p>
            <a:pPr lvl="1"/>
            <a:r>
              <a:rPr lang="en-IN" dirty="0" smtClean="0"/>
              <a:t>For example given a variable name axe, find value, data type ,scope of a variable axe</a:t>
            </a:r>
          </a:p>
          <a:p>
            <a:pPr marL="0" indent="0">
              <a:buNone/>
            </a:pPr>
            <a:r>
              <a:rPr lang="en-IN" dirty="0" smtClean="0"/>
              <a:t>3. Delete 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682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>
                <a:solidFill>
                  <a:srgbClr val="FF0000"/>
                </a:solidFill>
              </a:rPr>
              <a:t>rect.area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1636"/>
              </p:ext>
            </p:extLst>
          </p:nvPr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X(3)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Y(4)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area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1*2 (12)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Rectangle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9126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0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dirty="0" err="1">
                <a:solidFill>
                  <a:srgbClr val="FF0000"/>
                </a:solidFill>
              </a:rPr>
              <a:t>cout</a:t>
            </a:r>
            <a:r>
              <a:rPr lang="en-US" sz="1200" dirty="0">
                <a:solidFill>
                  <a:srgbClr val="FF0000"/>
                </a:solidFill>
              </a:rPr>
              <a:t> &lt;&lt; "area: " &lt;&lt; </a:t>
            </a:r>
            <a:r>
              <a:rPr lang="en-US" sz="1200" dirty="0" err="1">
                <a:solidFill>
                  <a:srgbClr val="FF0000"/>
                </a:solidFill>
              </a:rPr>
              <a:t>rect.area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92009"/>
              </p:ext>
            </p:extLst>
          </p:nvPr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X(3)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Y(4)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area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1*2 (12)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Rectangle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9126" y="504224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rect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9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674" y="-317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8134"/>
              </p:ext>
            </p:extLst>
          </p:nvPr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Type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X(3)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Y(4)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1*2 (12)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Rectangle</a:t>
            </a:r>
            <a:endParaRPr lang="en-US" dirty="0"/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18865"/>
              </p:ext>
            </p:extLst>
          </p:nvPr>
        </p:nvGraphicFramePr>
        <p:xfrm>
          <a:off x="4239126" y="504224"/>
          <a:ext cx="59476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22"/>
                <a:gridCol w="1189522"/>
                <a:gridCol w="1189522"/>
                <a:gridCol w="1189522"/>
                <a:gridCol w="118952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07485"/>
              </p:ext>
            </p:extLst>
          </p:nvPr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rect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7313" y="2591101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Type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X(3)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Y(4)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1*2 (12)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7313" y="2221769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Rectangle</a:t>
            </a:r>
            <a:endParaRPr lang="en-US" dirty="0"/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183373" y="4234563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3373" y="5411822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373" y="5063354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39126" y="504224"/>
          <a:ext cx="59476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22"/>
                <a:gridCol w="1189522"/>
                <a:gridCol w="1189522"/>
                <a:gridCol w="1189522"/>
                <a:gridCol w="118952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819" y="2591101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rect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58819" y="222176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71411" y="1616744"/>
            <a:ext cx="1414581" cy="6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rot="16200000" flipH="1">
            <a:off x="3741066" y="-255812"/>
            <a:ext cx="740172" cy="5695334"/>
          </a:xfrm>
          <a:prstGeom prst="bentConnector4">
            <a:avLst>
              <a:gd name="adj1" fmla="val -30885"/>
              <a:gd name="adj2" fmla="val 93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19307"/>
              </p:ext>
            </p:extLst>
          </p:nvPr>
        </p:nvGraphicFramePr>
        <p:xfrm>
          <a:off x="6117471" y="3106462"/>
          <a:ext cx="60478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084667"/>
                <a:gridCol w="1084667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Type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X(3)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Y(4)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Set_values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1*2 (12)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7471" y="2737130"/>
            <a:ext cx="204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Rectangle(</a:t>
            </a:r>
            <a:r>
              <a:rPr lang="en-IN" dirty="0" err="1" smtClean="0"/>
              <a:t>rect</a:t>
            </a:r>
            <a:r>
              <a:rPr lang="en-IN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 flipV="1">
            <a:off x="5803531" y="4749924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93601"/>
              </p:ext>
            </p:extLst>
          </p:nvPr>
        </p:nvGraphicFramePr>
        <p:xfrm>
          <a:off x="5803531" y="5927183"/>
          <a:ext cx="5513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888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03531" y="5578715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89505"/>
              </p:ext>
            </p:extLst>
          </p:nvPr>
        </p:nvGraphicFramePr>
        <p:xfrm>
          <a:off x="4239126" y="504224"/>
          <a:ext cx="59476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22"/>
                <a:gridCol w="1189522"/>
                <a:gridCol w="1189522"/>
                <a:gridCol w="1189522"/>
                <a:gridCol w="118952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39126" y="141173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20052"/>
              </p:ext>
            </p:extLst>
          </p:nvPr>
        </p:nvGraphicFramePr>
        <p:xfrm>
          <a:off x="6684560" y="1895147"/>
          <a:ext cx="60478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32"/>
                <a:gridCol w="1084667"/>
                <a:gridCol w="1084667"/>
                <a:gridCol w="1220115"/>
                <a:gridCol w="949219"/>
                <a:gridCol w="1084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rect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06880" y="166247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803531" y="1426777"/>
            <a:ext cx="1330522" cy="23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68969"/>
              </p:ext>
            </p:extLst>
          </p:nvPr>
        </p:nvGraphicFramePr>
        <p:xfrm>
          <a:off x="290494" y="1792869"/>
          <a:ext cx="568045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91"/>
                <a:gridCol w="1018772"/>
                <a:gridCol w="1018772"/>
                <a:gridCol w="1018772"/>
                <a:gridCol w="1018772"/>
                <a:gridCol w="101877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(1*2)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0494" y="1423537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853"/>
              </p:ext>
            </p:extLst>
          </p:nvPr>
        </p:nvGraphicFramePr>
        <p:xfrm>
          <a:off x="-23446" y="4613590"/>
          <a:ext cx="548293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90"/>
                <a:gridCol w="988898"/>
                <a:gridCol w="988898"/>
                <a:gridCol w="988898"/>
                <a:gridCol w="988898"/>
                <a:gridCol w="95795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Usr_def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Usr_def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23446" y="4265122"/>
            <a:ext cx="20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841863" y="1076522"/>
            <a:ext cx="3297564" cy="34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7444" y="3394364"/>
            <a:ext cx="313940" cy="10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5" idx="1"/>
          </p:cNvCxnSpPr>
          <p:nvPr/>
        </p:nvCxnSpPr>
        <p:spPr>
          <a:xfrm flipV="1">
            <a:off x="6352674" y="2265987"/>
            <a:ext cx="331886" cy="47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308" y="1690688"/>
            <a:ext cx="7658500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9192" y="1687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/>
              <a:t>iostream</a:t>
            </a:r>
            <a:r>
              <a:rPr lang="en-US" sz="1200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using namespace </a:t>
            </a:r>
            <a:r>
              <a:rPr lang="en-US" sz="1200" dirty="0" err="1" smtClean="0"/>
              <a:t>std</a:t>
            </a:r>
            <a:r>
              <a:rPr lang="en-US" sz="12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class Rectangle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width, height;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void </a:t>
            </a:r>
            <a:r>
              <a:rPr lang="en-US" sz="1200" dirty="0" err="1" smtClean="0"/>
              <a:t>set_values</a:t>
            </a:r>
            <a:r>
              <a:rPr lang="en-US" sz="1200" dirty="0" smtClean="0"/>
              <a:t> (</a:t>
            </a:r>
            <a:r>
              <a:rPr lang="en-US" sz="1200" dirty="0" err="1" smtClean="0"/>
              <a:t>int,int</a:t>
            </a:r>
            <a:r>
              <a:rPr lang="en-US" sz="12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area() {return width*height;}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void Rectangle::</a:t>
            </a:r>
            <a:r>
              <a:rPr lang="en-US" sz="1200" dirty="0" err="1" smtClean="0"/>
              <a:t>set_values</a:t>
            </a:r>
            <a:r>
              <a:rPr lang="en-US" sz="1200" dirty="0" smtClean="0"/>
              <a:t> (</a:t>
            </a:r>
            <a:r>
              <a:rPr lang="en-US" sz="1200" dirty="0" err="1" smtClean="0"/>
              <a:t>int</a:t>
            </a:r>
            <a:r>
              <a:rPr lang="en-US" sz="1200" dirty="0" smtClean="0"/>
              <a:t> x, </a:t>
            </a:r>
            <a:r>
              <a:rPr lang="en-US" sz="1200" dirty="0" err="1" smtClean="0"/>
              <a:t>int</a:t>
            </a:r>
            <a:r>
              <a:rPr lang="en-US" sz="1200" dirty="0" smtClean="0"/>
              <a:t>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width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height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main 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Rectangle </a:t>
            </a:r>
            <a:r>
              <a:rPr lang="en-US" sz="1200" dirty="0" err="1" smtClean="0"/>
              <a:t>rect</a:t>
            </a:r>
            <a:r>
              <a:rPr lang="en-US" sz="12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rect.set_values</a:t>
            </a:r>
            <a:r>
              <a:rPr lang="en-US" sz="1200" dirty="0" smtClean="0"/>
              <a:t> (3,4);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"area: " &lt;&lt; </a:t>
            </a:r>
            <a:r>
              <a:rPr lang="en-US" sz="1200" dirty="0" err="1" smtClean="0"/>
              <a:t>rect.area</a:t>
            </a:r>
            <a:r>
              <a:rPr lang="en-US" sz="12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33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better representation is to add both data and code information in each descriptor/symbol table especially for functions as we saw that area only had code and no data we can represent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287" y="824414"/>
            <a:ext cx="7658500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776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Rectangle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width, height;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area() {return width*height;}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void Rectangle::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width = x;</a:t>
            </a:r>
          </a:p>
          <a:p>
            <a:r>
              <a:rPr lang="en-US" dirty="0"/>
              <a:t>  height = y;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7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Rectangle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width, height;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area() {return width*height;}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void Rectangle::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width = x;</a:t>
            </a:r>
          </a:p>
          <a:p>
            <a:r>
              <a:rPr lang="en-US" dirty="0"/>
              <a:t>  height = y;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17393"/>
              </p:ext>
            </p:extLst>
          </p:nvPr>
        </p:nvGraphicFramePr>
        <p:xfrm>
          <a:off x="4653946" y="814301"/>
          <a:ext cx="568045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91"/>
                <a:gridCol w="1018772"/>
                <a:gridCol w="1018772"/>
                <a:gridCol w="1018772"/>
                <a:gridCol w="1018772"/>
                <a:gridCol w="101877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53946" y="444969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Rectangle {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width, height;</a:t>
            </a:r>
          </a:p>
          <a:p>
            <a:r>
              <a:rPr lang="en-US" dirty="0">
                <a:solidFill>
                  <a:srgbClr val="FF0000"/>
                </a:solidFill>
              </a:rPr>
              <a:t>  public:</a:t>
            </a:r>
          </a:p>
          <a:p>
            <a:r>
              <a:rPr lang="en-US" dirty="0">
                <a:solidFill>
                  <a:srgbClr val="FF0000"/>
                </a:solidFill>
              </a:rPr>
              <a:t>    void </a:t>
            </a:r>
            <a:r>
              <a:rPr lang="en-US" dirty="0" err="1">
                <a:solidFill>
                  <a:srgbClr val="FF0000"/>
                </a:solidFill>
              </a:rPr>
              <a:t>set_values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area</a:t>
            </a:r>
            <a:r>
              <a:rPr lang="en-US" dirty="0"/>
              <a:t>() {return width*height;}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void Rectangle::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width = x;</a:t>
            </a:r>
          </a:p>
          <a:p>
            <a:r>
              <a:rPr lang="en-US" dirty="0"/>
              <a:t>  height = y;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96098"/>
              </p:ext>
            </p:extLst>
          </p:nvPr>
        </p:nvGraphicFramePr>
        <p:xfrm>
          <a:off x="4653946" y="814301"/>
          <a:ext cx="568045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91"/>
                <a:gridCol w="1018772"/>
                <a:gridCol w="1018772"/>
                <a:gridCol w="1018772"/>
                <a:gridCol w="1018772"/>
                <a:gridCol w="101877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heigth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53946" y="444969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Hierarchy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Descriptors are maintained in hierarchy</a:t>
            </a:r>
          </a:p>
          <a:p>
            <a:r>
              <a:rPr lang="en-IN" dirty="0" smtClean="0"/>
              <a:t>Variables are inside local blocks(for, while), inside functions, inside classes and inside program.</a:t>
            </a:r>
          </a:p>
          <a:p>
            <a:r>
              <a:rPr lang="en-IN" dirty="0" smtClean="0"/>
              <a:t>Local blocks are inside functions, inside classes and inside program</a:t>
            </a:r>
          </a:p>
          <a:p>
            <a:r>
              <a:rPr lang="en-IN" dirty="0" smtClean="0"/>
              <a:t>Functions are inside classes and inside a program</a:t>
            </a:r>
          </a:p>
          <a:p>
            <a:r>
              <a:rPr lang="en-IN" dirty="0" smtClean="0"/>
              <a:t>Classes are inside 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Rectangle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width, height;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area() {return width*height;}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FF0000"/>
                </a:solidFill>
              </a:rPr>
              <a:t>void Rectangle::</a:t>
            </a:r>
            <a:r>
              <a:rPr lang="en-US" dirty="0" err="1">
                <a:solidFill>
                  <a:srgbClr val="FF0000"/>
                </a:solidFill>
              </a:rPr>
              <a:t>set_values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y) {</a:t>
            </a:r>
          </a:p>
          <a:p>
            <a:r>
              <a:rPr lang="en-US" dirty="0">
                <a:solidFill>
                  <a:srgbClr val="FF0000"/>
                </a:solidFill>
              </a:rPr>
              <a:t>  width = x;</a:t>
            </a:r>
          </a:p>
          <a:p>
            <a:r>
              <a:rPr lang="en-US" dirty="0">
                <a:solidFill>
                  <a:srgbClr val="FF0000"/>
                </a:solidFill>
              </a:rPr>
              <a:t>  height = y;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53946" y="814301"/>
          <a:ext cx="568045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91"/>
                <a:gridCol w="1018772"/>
                <a:gridCol w="1018772"/>
                <a:gridCol w="1018772"/>
                <a:gridCol w="1018772"/>
                <a:gridCol w="101877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heigth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53946" y="444969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10978"/>
              </p:ext>
            </p:extLst>
          </p:nvPr>
        </p:nvGraphicFramePr>
        <p:xfrm>
          <a:off x="76233" y="3676623"/>
          <a:ext cx="72710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44"/>
                <a:gridCol w="1304041"/>
                <a:gridCol w="1304041"/>
                <a:gridCol w="1304041"/>
                <a:gridCol w="1304041"/>
                <a:gridCol w="13040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param</a:t>
                      </a:r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param</a:t>
                      </a:r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IN" dirty="0" smtClean="0"/>
                        <a:t>Width=x;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IN" dirty="0" smtClean="0"/>
                        <a:t>Height=y;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33" y="3257890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 flipV="1">
            <a:off x="1264572" y="2862322"/>
            <a:ext cx="3389374" cy="580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Rectangle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width, height;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area() {return width*height;}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FF0000"/>
                </a:solidFill>
              </a:rPr>
              <a:t>void Rectangle::</a:t>
            </a:r>
            <a:r>
              <a:rPr lang="en-US" dirty="0" err="1">
                <a:solidFill>
                  <a:srgbClr val="FF0000"/>
                </a:solidFill>
              </a:rPr>
              <a:t>set_values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y) {</a:t>
            </a:r>
          </a:p>
          <a:p>
            <a:r>
              <a:rPr lang="en-US" dirty="0">
                <a:solidFill>
                  <a:srgbClr val="FF0000"/>
                </a:solidFill>
              </a:rPr>
              <a:t>  width = x;</a:t>
            </a:r>
          </a:p>
          <a:p>
            <a:r>
              <a:rPr lang="en-US" dirty="0">
                <a:solidFill>
                  <a:srgbClr val="FF0000"/>
                </a:solidFill>
              </a:rPr>
              <a:t>  height = y;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60294"/>
              </p:ext>
            </p:extLst>
          </p:nvPr>
        </p:nvGraphicFramePr>
        <p:xfrm>
          <a:off x="4653946" y="814301"/>
          <a:ext cx="568045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91"/>
                <a:gridCol w="1018772"/>
                <a:gridCol w="1018772"/>
                <a:gridCol w="1018772"/>
                <a:gridCol w="1018772"/>
                <a:gridCol w="101877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heigth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53946" y="444969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57762"/>
              </p:ext>
            </p:extLst>
          </p:nvPr>
        </p:nvGraphicFramePr>
        <p:xfrm>
          <a:off x="76233" y="3676623"/>
          <a:ext cx="72710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44"/>
                <a:gridCol w="1304041"/>
                <a:gridCol w="1304041"/>
                <a:gridCol w="1304041"/>
                <a:gridCol w="1304041"/>
                <a:gridCol w="13040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param</a:t>
                      </a:r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param</a:t>
                      </a:r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IN" dirty="0" smtClean="0"/>
                        <a:t>Width=x;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IN" dirty="0" smtClean="0"/>
                        <a:t>Height=y;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33" y="3257890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 flipV="1">
            <a:off x="1264572" y="2862322"/>
            <a:ext cx="3389374" cy="580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Rectangle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width, height;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area() {return width*height;}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void Rectangle::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width = x;</a:t>
            </a:r>
          </a:p>
          <a:p>
            <a:r>
              <a:rPr lang="en-US" dirty="0"/>
              <a:t>  height = y;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59401"/>
              </p:ext>
            </p:extLst>
          </p:nvPr>
        </p:nvGraphicFramePr>
        <p:xfrm>
          <a:off x="4750262" y="509006"/>
          <a:ext cx="5680451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91"/>
                <a:gridCol w="1018772"/>
                <a:gridCol w="1018772"/>
                <a:gridCol w="1018772"/>
                <a:gridCol w="1018772"/>
                <a:gridCol w="101877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S.No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heigth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53946" y="139674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68909"/>
              </p:ext>
            </p:extLst>
          </p:nvPr>
        </p:nvGraphicFramePr>
        <p:xfrm>
          <a:off x="76233" y="3676623"/>
          <a:ext cx="62603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79"/>
                <a:gridCol w="785246"/>
                <a:gridCol w="337538"/>
                <a:gridCol w="1122784"/>
                <a:gridCol w="1122784"/>
                <a:gridCol w="1122784"/>
                <a:gridCol w="112278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S.No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param</a:t>
                      </a:r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param</a:t>
                      </a:r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IN" dirty="0" smtClean="0"/>
                        <a:t>Width=x;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IN" dirty="0" smtClean="0"/>
                        <a:t>Height=y;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33" y="3257890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Set_values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 flipV="1">
            <a:off x="1264572" y="2862322"/>
            <a:ext cx="3389374" cy="580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820699"/>
              </p:ext>
            </p:extLst>
          </p:nvPr>
        </p:nvGraphicFramePr>
        <p:xfrm>
          <a:off x="6517137" y="4438622"/>
          <a:ext cx="537006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39"/>
                <a:gridCol w="508443"/>
                <a:gridCol w="454662"/>
                <a:gridCol w="963105"/>
                <a:gridCol w="963105"/>
                <a:gridCol w="963105"/>
                <a:gridCol w="96310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return (width*height;}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7136" y="4069290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area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3"/>
          </p:cNvCxnSpPr>
          <p:nvPr/>
        </p:nvCxnSpPr>
        <p:spPr>
          <a:xfrm flipV="1">
            <a:off x="7115570" y="3442556"/>
            <a:ext cx="3218827" cy="811400"/>
          </a:xfrm>
          <a:prstGeom prst="bentConnector3">
            <a:avLst>
              <a:gd name="adj1" fmla="val 11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in terms of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list</a:t>
            </a:r>
          </a:p>
          <a:p>
            <a:r>
              <a:rPr lang="en-IN" dirty="0" smtClean="0"/>
              <a:t>Self organizing list</a:t>
            </a:r>
          </a:p>
          <a:p>
            <a:r>
              <a:rPr lang="en-IN" dirty="0" smtClean="0"/>
              <a:t>Binary search trees</a:t>
            </a:r>
          </a:p>
          <a:p>
            <a:r>
              <a:rPr lang="en-IN" dirty="0" smtClean="0"/>
              <a:t>Hash table</a:t>
            </a:r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list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arrays are used </a:t>
            </a:r>
          </a:p>
          <a:p>
            <a:pPr fontAlgn="base"/>
            <a:r>
              <a:rPr lang="en-US" dirty="0" smtClean="0"/>
              <a:t>store </a:t>
            </a:r>
            <a:r>
              <a:rPr lang="en-US" dirty="0"/>
              <a:t>names and associated information.</a:t>
            </a:r>
          </a:p>
          <a:p>
            <a:pPr fontAlgn="base"/>
            <a:r>
              <a:rPr lang="en-IN" dirty="0" smtClean="0"/>
              <a:t>Pointer at end is maintained for next record.</a:t>
            </a:r>
          </a:p>
          <a:p>
            <a:pPr lvl="1" fontAlgn="base"/>
            <a:r>
              <a:rPr lang="en-IN" dirty="0" smtClean="0"/>
              <a:t>If a name is inserted which already existing we return a name already exists error.</a:t>
            </a:r>
          </a:p>
          <a:p>
            <a:pPr fontAlgn="base"/>
            <a:r>
              <a:rPr lang="en-IN" dirty="0" smtClean="0"/>
              <a:t>A searched pointer is maintained at beginning.</a:t>
            </a:r>
          </a:p>
          <a:p>
            <a:pPr lvl="1" fontAlgn="base"/>
            <a:r>
              <a:rPr lang="en-IN" dirty="0" smtClean="0"/>
              <a:t>If name searched is not found we return a undeclared name error</a:t>
            </a:r>
            <a:r>
              <a:rPr lang="en-US" dirty="0" smtClean="0"/>
              <a:t>Insertion is fast O(1), but lookup is slow for large tables – O(n) on average</a:t>
            </a:r>
          </a:p>
          <a:p>
            <a:pPr fontAlgn="base"/>
            <a:r>
              <a:rPr lang="en-US" dirty="0" smtClean="0"/>
              <a:t>Takes </a:t>
            </a:r>
            <a:r>
              <a:rPr lang="en-US" dirty="0"/>
              <a:t>minimum amount of space</a:t>
            </a:r>
            <a:r>
              <a:rPr lang="en-US" dirty="0" smtClean="0"/>
              <a:t>. fast inserts</a:t>
            </a:r>
          </a:p>
          <a:p>
            <a:pPr fontAlgn="base"/>
            <a:r>
              <a:rPr lang="en-IN" dirty="0" smtClean="0"/>
              <a:t>Slow lookups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organizing list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Link lists are used</a:t>
            </a:r>
          </a:p>
          <a:p>
            <a:r>
              <a:rPr lang="en-IN" dirty="0" smtClean="0"/>
              <a:t>Link field added to each record</a:t>
            </a:r>
          </a:p>
          <a:p>
            <a:r>
              <a:rPr lang="en-IN" dirty="0" smtClean="0"/>
              <a:t>Pointer maintained at end for next record</a:t>
            </a:r>
          </a:p>
          <a:p>
            <a:r>
              <a:rPr lang="en-IN" dirty="0" smtClean="0"/>
              <a:t>Fast inserts</a:t>
            </a:r>
          </a:p>
          <a:p>
            <a:r>
              <a:rPr lang="en-IN" dirty="0" smtClean="0"/>
              <a:t>Slow look up if links are not organized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 left and right child scheme</a:t>
            </a:r>
          </a:p>
          <a:p>
            <a:pPr fontAlgn="base"/>
            <a:r>
              <a:rPr lang="en-US" dirty="0"/>
              <a:t>All names are created as child of root node that always follow the property of binary search tree.</a:t>
            </a:r>
          </a:p>
          <a:p>
            <a:pPr fontAlgn="base"/>
            <a:r>
              <a:rPr lang="en-IN" dirty="0" smtClean="0"/>
              <a:t>Insert at root node</a:t>
            </a:r>
          </a:p>
          <a:p>
            <a:pPr fontAlgn="base"/>
            <a:r>
              <a:rPr lang="en-IN" dirty="0" smtClean="0"/>
              <a:t>Reorganize after each insertion. </a:t>
            </a:r>
          </a:p>
          <a:p>
            <a:pPr fontAlgn="base"/>
            <a:r>
              <a:rPr lang="en-IN" dirty="0" smtClean="0"/>
              <a:t>Average insertion speed</a:t>
            </a:r>
            <a:endParaRPr lang="en-US" dirty="0" smtClean="0"/>
          </a:p>
          <a:p>
            <a:pPr fontAlgn="base"/>
            <a:r>
              <a:rPr lang="en-US" dirty="0" smtClean="0"/>
              <a:t>Lookup </a:t>
            </a:r>
            <a:r>
              <a:rPr lang="en-US" dirty="0"/>
              <a:t>are </a:t>
            </a:r>
            <a:r>
              <a:rPr lang="en-US" dirty="0" smtClean="0"/>
              <a:t>relatively 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table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H</a:t>
            </a:r>
            <a:r>
              <a:rPr lang="en-IN" dirty="0" smtClean="0"/>
              <a:t>ash table in addition to symbol table</a:t>
            </a:r>
          </a:p>
          <a:p>
            <a:r>
              <a:rPr lang="en-IN" dirty="0" smtClean="0"/>
              <a:t>Use hash function for each entry</a:t>
            </a:r>
          </a:p>
          <a:p>
            <a:r>
              <a:rPr lang="en-IN" dirty="0" smtClean="0"/>
              <a:t>Fast insert and look ups if a good hash function is used with proper collision avoidance</a:t>
            </a:r>
          </a:p>
          <a:p>
            <a:r>
              <a:rPr lang="en-IN" dirty="0" smtClean="0"/>
              <a:t>Hard to know bucket size in advance</a:t>
            </a:r>
          </a:p>
          <a:p>
            <a:r>
              <a:rPr lang="en-IN" dirty="0" smtClean="0"/>
              <a:t>No universal good hash function.</a:t>
            </a:r>
          </a:p>
          <a:p>
            <a:r>
              <a:rPr lang="en-IN" dirty="0" smtClean="0"/>
              <a:t>look </a:t>
            </a:r>
            <a:r>
              <a:rPr lang="en-IN" dirty="0"/>
              <a:t>at code from 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://www.geeksforgeeks.org/cpp-program-to-implement-symbol-table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IN" dirty="0" smtClean="0"/>
              <a:t>In files (symboltable.cpp)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3221" y="545432"/>
            <a:ext cx="434741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Global Symbol table (system wide)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5745" y="1624971"/>
            <a:ext cx="235819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Program Symbol table 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5654841" y="914764"/>
            <a:ext cx="32086" cy="71020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6471" y="2614500"/>
            <a:ext cx="235819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Class z symbol table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99871" y="2614500"/>
            <a:ext cx="2614865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Function y Symbol table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614500"/>
            <a:ext cx="235819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Variable x Symbol table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72444" y="2246294"/>
            <a:ext cx="2141623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Other variables, </a:t>
            </a:r>
          </a:p>
          <a:p>
            <a:r>
              <a:rPr lang="en-IN" dirty="0" smtClean="0"/>
              <a:t>functions and classes </a:t>
            </a:r>
          </a:p>
          <a:p>
            <a:r>
              <a:rPr lang="en-IN" dirty="0" smtClean="0"/>
              <a:t>Symbol tables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2"/>
            <a:endCxn id="11" idx="0"/>
          </p:cNvCxnSpPr>
          <p:nvPr/>
        </p:nvCxnSpPr>
        <p:spPr>
          <a:xfrm rot="5400000">
            <a:off x="3106871" y="66529"/>
            <a:ext cx="620197" cy="44757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0" idx="0"/>
          </p:cNvCxnSpPr>
          <p:nvPr/>
        </p:nvCxnSpPr>
        <p:spPr>
          <a:xfrm rot="5400000">
            <a:off x="4670975" y="1630633"/>
            <a:ext cx="620197" cy="13475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9" idx="0"/>
          </p:cNvCxnSpPr>
          <p:nvPr/>
        </p:nvCxnSpPr>
        <p:spPr>
          <a:xfrm rot="16200000" flipH="1">
            <a:off x="6245106" y="1404038"/>
            <a:ext cx="620197" cy="1800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12" idx="0"/>
          </p:cNvCxnSpPr>
          <p:nvPr/>
        </p:nvCxnSpPr>
        <p:spPr>
          <a:xfrm rot="16200000" flipH="1">
            <a:off x="8273053" y="-623910"/>
            <a:ext cx="251991" cy="54884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156" y="1441466"/>
            <a:ext cx="324852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Other system wide descriptors</a:t>
            </a:r>
            <a:endParaRPr lang="en-US" dirty="0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 rot="10800000" flipV="1">
            <a:off x="2065420" y="1074456"/>
            <a:ext cx="3517234" cy="367009"/>
          </a:xfrm>
          <a:prstGeom prst="bentConnector2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166" y="3845972"/>
            <a:ext cx="251861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y’s variables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05096" y="3845972"/>
            <a:ext cx="3182357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y’s inner blocks </a:t>
            </a:r>
            <a:endParaRPr lang="en-US" dirty="0"/>
          </a:p>
        </p:txBody>
      </p:sp>
      <p:cxnSp>
        <p:nvCxnSpPr>
          <p:cNvPr id="34" name="Straight Connector 33"/>
          <p:cNvCxnSpPr>
            <a:stCxn id="10" idx="2"/>
            <a:endCxn id="29" idx="0"/>
          </p:cNvCxnSpPr>
          <p:nvPr/>
        </p:nvCxnSpPr>
        <p:spPr>
          <a:xfrm rot="5400000">
            <a:off x="2384319" y="1922987"/>
            <a:ext cx="862140" cy="29838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30" idx="0"/>
          </p:cNvCxnSpPr>
          <p:nvPr/>
        </p:nvCxnSpPr>
        <p:spPr>
          <a:xfrm flipH="1">
            <a:off x="4296275" y="2983832"/>
            <a:ext cx="11029" cy="86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64177" y="3814829"/>
            <a:ext cx="261486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z’s functions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28472" y="5046301"/>
            <a:ext cx="251861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z1,z2 ..</a:t>
            </a:r>
            <a:r>
              <a:rPr lang="en-IN" dirty="0" err="1" smtClean="0"/>
              <a:t>zn’s</a:t>
            </a:r>
            <a:r>
              <a:rPr lang="en-IN" dirty="0" smtClean="0"/>
              <a:t> variables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69402" y="5046301"/>
            <a:ext cx="3182357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z’s functions’ inner blocks </a:t>
            </a:r>
            <a:endParaRPr lang="en-US" dirty="0"/>
          </a:p>
        </p:txBody>
      </p:sp>
      <p:cxnSp>
        <p:nvCxnSpPr>
          <p:cNvPr id="40" name="Straight Connector 33"/>
          <p:cNvCxnSpPr>
            <a:stCxn id="37" idx="2"/>
            <a:endCxn id="38" idx="0"/>
          </p:cNvCxnSpPr>
          <p:nvPr/>
        </p:nvCxnSpPr>
        <p:spPr>
          <a:xfrm rot="5400000">
            <a:off x="5687125" y="3261815"/>
            <a:ext cx="585141" cy="29838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2"/>
            <a:endCxn id="39" idx="0"/>
          </p:cNvCxnSpPr>
          <p:nvPr/>
        </p:nvCxnSpPr>
        <p:spPr>
          <a:xfrm flipH="1">
            <a:off x="7460581" y="4461160"/>
            <a:ext cx="11029" cy="58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2"/>
            <a:endCxn id="37" idx="0"/>
          </p:cNvCxnSpPr>
          <p:nvPr/>
        </p:nvCxnSpPr>
        <p:spPr>
          <a:xfrm>
            <a:off x="7455567" y="2983832"/>
            <a:ext cx="16043" cy="8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54295" y="3982330"/>
            <a:ext cx="251861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z’s variables </a:t>
            </a:r>
            <a:endParaRPr lang="en-US" dirty="0"/>
          </a:p>
        </p:txBody>
      </p:sp>
      <p:cxnSp>
        <p:nvCxnSpPr>
          <p:cNvPr id="46" name="Straight Connector 45"/>
          <p:cNvCxnSpPr>
            <a:stCxn id="9" idx="2"/>
            <a:endCxn id="44" idx="0"/>
          </p:cNvCxnSpPr>
          <p:nvPr/>
        </p:nvCxnSpPr>
        <p:spPr>
          <a:xfrm rot="16200000" flipH="1">
            <a:off x="8485335" y="1954063"/>
            <a:ext cx="998498" cy="3058035"/>
          </a:xfrm>
          <a:prstGeom prst="bentConnector3">
            <a:avLst>
              <a:gd name="adj1" fmla="val 564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0385" y="480900"/>
            <a:ext cx="2358191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classes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9480" y="1873262"/>
            <a:ext cx="261486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class local functions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6999" y="1873263"/>
            <a:ext cx="251861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class local variables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9643" y="3265623"/>
            <a:ext cx="3182357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function parameters 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6" idx="0"/>
          </p:cNvCxnSpPr>
          <p:nvPr/>
        </p:nvCxnSpPr>
        <p:spPr>
          <a:xfrm flipH="1">
            <a:off x="3926306" y="1127231"/>
            <a:ext cx="1973175" cy="74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>
            <a:off x="5899481" y="1127231"/>
            <a:ext cx="1307432" cy="74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6998" y="3322826"/>
            <a:ext cx="251861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function local variables 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2"/>
            <a:endCxn id="12" idx="0"/>
          </p:cNvCxnSpPr>
          <p:nvPr/>
        </p:nvCxnSpPr>
        <p:spPr>
          <a:xfrm flipH="1">
            <a:off x="3926305" y="2519593"/>
            <a:ext cx="3280608" cy="80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0"/>
          </p:cNvCxnSpPr>
          <p:nvPr/>
        </p:nvCxnSpPr>
        <p:spPr>
          <a:xfrm>
            <a:off x="7206913" y="2519593"/>
            <a:ext cx="3393909" cy="746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21538" y="3273574"/>
            <a:ext cx="251861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inner block s</a:t>
            </a:r>
            <a:endParaRPr lang="en-US" dirty="0"/>
          </a:p>
        </p:txBody>
      </p:sp>
      <p:cxnSp>
        <p:nvCxnSpPr>
          <p:cNvPr id="19" name="Straight Connector 18"/>
          <p:cNvCxnSpPr>
            <a:stCxn id="5" idx="2"/>
            <a:endCxn id="17" idx="0"/>
          </p:cNvCxnSpPr>
          <p:nvPr/>
        </p:nvCxnSpPr>
        <p:spPr>
          <a:xfrm flipH="1">
            <a:off x="7180845" y="2519593"/>
            <a:ext cx="26068" cy="75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7990" y="4673886"/>
            <a:ext cx="251861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Symbol tables of inner block local variables </a:t>
            </a:r>
            <a:endParaRPr lang="en-US" dirty="0"/>
          </a:p>
        </p:txBody>
      </p:sp>
      <p:cxnSp>
        <p:nvCxnSpPr>
          <p:cNvPr id="22" name="Straight Connector 21"/>
          <p:cNvCxnSpPr>
            <a:stCxn id="17" idx="2"/>
            <a:endCxn id="21" idx="0"/>
          </p:cNvCxnSpPr>
          <p:nvPr/>
        </p:nvCxnSpPr>
        <p:spPr>
          <a:xfrm flipH="1">
            <a:off x="4687297" y="3919905"/>
            <a:ext cx="2493548" cy="75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Assume program named test.cpp </a:t>
            </a:r>
            <a:br>
              <a:rPr lang="en-IN" dirty="0" smtClean="0"/>
            </a:br>
            <a:r>
              <a:rPr lang="en-IN" dirty="0" smtClean="0"/>
              <a:t>Example code from </a:t>
            </a:r>
            <a:r>
              <a:rPr lang="en-US" dirty="0">
                <a:hlinkClick r:id="rId2"/>
              </a:rPr>
              <a:t>http://www.cplusplus.com/doc/tutorial/classes/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9" y="179320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smtClean="0"/>
              <a:t>class </a:t>
            </a:r>
            <a:r>
              <a:rPr lang="en-US" sz="1200" dirty="0"/>
              <a:t>Rectangle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width, height;</a:t>
            </a:r>
          </a:p>
          <a:p>
            <a:pPr marL="0" indent="0">
              <a:buNone/>
            </a:pPr>
            <a:r>
              <a:rPr lang="en-US" sz="1200" dirty="0"/>
              <a:t>  public:</a:t>
            </a:r>
          </a:p>
          <a:p>
            <a:pPr marL="0" indent="0">
              <a:buNone/>
            </a:pPr>
            <a:r>
              <a:rPr lang="en-US" sz="1200" dirty="0"/>
              <a:t>    void 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int,int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area() {return width*height;}</a:t>
            </a:r>
          </a:p>
          <a:p>
            <a:pPr marL="0" indent="0">
              <a:buNone/>
            </a:pPr>
            <a:r>
              <a:rPr lang="en-US" sz="1200" dirty="0"/>
              <a:t>};</a:t>
            </a:r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/>
              <a:t>Rectangle::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</a:t>
            </a:r>
            <a:r>
              <a:rPr lang="en-US" sz="1200" dirty="0"/>
              <a:t> x, </a:t>
            </a:r>
            <a:r>
              <a:rPr lang="en-US" sz="1200" dirty="0" err="1"/>
              <a:t>int</a:t>
            </a:r>
            <a:r>
              <a:rPr lang="en-US" sz="1200" dirty="0"/>
              <a:t> y) {</a:t>
            </a:r>
          </a:p>
          <a:p>
            <a:pPr marL="0" indent="0">
              <a:buNone/>
            </a:pPr>
            <a:r>
              <a:rPr lang="en-US" sz="1200" dirty="0"/>
              <a:t>  width = x;</a:t>
            </a:r>
          </a:p>
          <a:p>
            <a:pPr marL="0" indent="0">
              <a:buNone/>
            </a:pPr>
            <a:r>
              <a:rPr lang="en-US" sz="1200" dirty="0"/>
              <a:t>  height = y;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7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symbol table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1737" y="161674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width, height;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/>
              <a:t>public:</a:t>
            </a:r>
          </a:p>
          <a:p>
            <a:pPr marL="0" indent="0">
              <a:buNone/>
            </a:pPr>
            <a:r>
              <a:rPr lang="en-US" sz="1200" dirty="0"/>
              <a:t>    void 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int,int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area() {return width*height;}</a:t>
            </a:r>
          </a:p>
          <a:p>
            <a:pPr marL="0" indent="0">
              <a:buNone/>
            </a:pPr>
            <a:r>
              <a:rPr lang="en-US" sz="1200" dirty="0"/>
              <a:t>};</a:t>
            </a:r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/>
              <a:t>Rectangle::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</a:t>
            </a:r>
            <a:r>
              <a:rPr lang="en-US" sz="1200" dirty="0"/>
              <a:t> x, </a:t>
            </a:r>
            <a:r>
              <a:rPr lang="en-US" sz="1200" dirty="0" err="1"/>
              <a:t>int</a:t>
            </a:r>
            <a:r>
              <a:rPr lang="en-US" sz="1200" dirty="0"/>
              <a:t> y) {</a:t>
            </a:r>
          </a:p>
          <a:p>
            <a:pPr marL="0" indent="0">
              <a:buNone/>
            </a:pPr>
            <a:r>
              <a:rPr lang="en-US" sz="1200" dirty="0"/>
              <a:t>  width = x;</a:t>
            </a:r>
          </a:p>
          <a:p>
            <a:pPr marL="0" indent="0">
              <a:buNone/>
            </a:pPr>
            <a:r>
              <a:rPr lang="en-US" sz="1200" dirty="0"/>
              <a:t>  height = y;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33323"/>
              </p:ext>
            </p:extLst>
          </p:nvPr>
        </p:nvGraphicFramePr>
        <p:xfrm>
          <a:off x="6565231" y="1257551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65231" y="894500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Rectangle symbol table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1737" y="161674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width, height;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/>
              <a:t>public:</a:t>
            </a:r>
          </a:p>
          <a:p>
            <a:pPr marL="0" indent="0">
              <a:buNone/>
            </a:pPr>
            <a:r>
              <a:rPr lang="en-US" sz="1200" dirty="0"/>
              <a:t>    void 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int,int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area() {return width*height;}</a:t>
            </a:r>
          </a:p>
          <a:p>
            <a:pPr marL="0" indent="0">
              <a:buNone/>
            </a:pPr>
            <a:r>
              <a:rPr lang="en-US" sz="1200" dirty="0"/>
              <a:t>};</a:t>
            </a:r>
          </a:p>
          <a:p>
            <a:pPr marL="0" indent="0">
              <a:buNone/>
            </a:pPr>
            <a:r>
              <a:rPr lang="en-US" sz="1200" dirty="0" smtClean="0"/>
              <a:t>void </a:t>
            </a:r>
            <a:r>
              <a:rPr lang="en-US" sz="1200" dirty="0"/>
              <a:t>Rectangle::</a:t>
            </a:r>
            <a:r>
              <a:rPr lang="en-US" sz="1200" dirty="0" err="1"/>
              <a:t>set_values</a:t>
            </a:r>
            <a:r>
              <a:rPr lang="en-US" sz="1200" dirty="0"/>
              <a:t> (</a:t>
            </a:r>
            <a:r>
              <a:rPr lang="en-US" sz="1200" dirty="0" err="1"/>
              <a:t>int</a:t>
            </a:r>
            <a:r>
              <a:rPr lang="en-US" sz="1200" dirty="0"/>
              <a:t> x, </a:t>
            </a:r>
            <a:r>
              <a:rPr lang="en-US" sz="1200" dirty="0" err="1"/>
              <a:t>int</a:t>
            </a:r>
            <a:r>
              <a:rPr lang="en-US" sz="1200" dirty="0"/>
              <a:t> y) {</a:t>
            </a:r>
          </a:p>
          <a:p>
            <a:pPr marL="0" indent="0">
              <a:buNone/>
            </a:pPr>
            <a:r>
              <a:rPr lang="en-US" sz="1200" dirty="0"/>
              <a:t>  width = x;</a:t>
            </a:r>
          </a:p>
          <a:p>
            <a:pPr marL="0" indent="0">
              <a:buNone/>
            </a:pPr>
            <a:r>
              <a:rPr lang="en-US" sz="1200" dirty="0"/>
              <a:t>  height = y;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 () {</a:t>
            </a:r>
          </a:p>
          <a:p>
            <a:pPr marL="0" indent="0">
              <a:buNone/>
            </a:pPr>
            <a:r>
              <a:rPr lang="en-US" sz="1200" dirty="0"/>
              <a:t>  Rectangle </a:t>
            </a:r>
            <a:r>
              <a:rPr lang="en-US" sz="1200" dirty="0" err="1"/>
              <a:t>rect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rect.set_values</a:t>
            </a:r>
            <a:r>
              <a:rPr lang="en-US" sz="1200" dirty="0"/>
              <a:t> (3,4);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"area: " &lt;&lt; </a:t>
            </a:r>
            <a:r>
              <a:rPr lang="en-US" sz="1200" dirty="0" err="1"/>
              <a:t>rect.area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65231" y="1257551"/>
          <a:ext cx="470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84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65231" y="894500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37183"/>
              </p:ext>
            </p:extLst>
          </p:nvPr>
        </p:nvGraphicFramePr>
        <p:xfrm>
          <a:off x="3437614" y="2968649"/>
          <a:ext cx="42018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93"/>
                <a:gridCol w="1175084"/>
                <a:gridCol w="1175084"/>
                <a:gridCol w="11750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37614" y="2599317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Rectangle</a:t>
            </a:r>
            <a:endParaRPr lang="en-US" dirty="0"/>
          </a:p>
        </p:txBody>
      </p:sp>
      <p:cxnSp>
        <p:nvCxnSpPr>
          <p:cNvPr id="5" name="Straight Arrow Connector 4"/>
          <p:cNvCxnSpPr>
            <a:stCxn id="9" idx="0"/>
            <a:endCxn id="7" idx="1"/>
          </p:cNvCxnSpPr>
          <p:nvPr/>
        </p:nvCxnSpPr>
        <p:spPr>
          <a:xfrm flipV="1">
            <a:off x="3988983" y="1813811"/>
            <a:ext cx="2576248" cy="78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4274</Words>
  <Application>Microsoft Office PowerPoint</Application>
  <PresentationFormat>Widescreen</PresentationFormat>
  <Paragraphs>2298</Paragraphs>
  <Slides>47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Symbol Table</vt:lpstr>
      <vt:lpstr>Symbol Table</vt:lpstr>
      <vt:lpstr>Symbol table</vt:lpstr>
      <vt:lpstr>Hierarchy </vt:lpstr>
      <vt:lpstr>PowerPoint Presentation</vt:lpstr>
      <vt:lpstr>PowerPoint Presentation</vt:lpstr>
      <vt:lpstr>Assume program named test.cpp  Example code from http://www.cplusplus.com/doc/tutorial/classes/</vt:lpstr>
      <vt:lpstr>Program symbol table</vt:lpstr>
      <vt:lpstr>Rectangle symbol table</vt:lpstr>
      <vt:lpstr>We now need to add scope information</vt:lpstr>
      <vt:lpstr>Rectangle symbol table</vt:lpstr>
      <vt:lpstr>Rectangle symbol table</vt:lpstr>
      <vt:lpstr>Rectangle symbol table</vt:lpstr>
      <vt:lpstr>set_values symbol table</vt:lpstr>
      <vt:lpstr>We have to handle assignment operation and update width and height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in terms of power</vt:lpstr>
      <vt:lpstr>Linear list </vt:lpstr>
      <vt:lpstr>Self organizing list </vt:lpstr>
      <vt:lpstr>Binary search trees </vt:lpstr>
      <vt:lpstr>Hash table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SLR (1) parsing</dc:title>
  <dc:creator>Bilal Haider</dc:creator>
  <cp:lastModifiedBy>Bilal Haider</cp:lastModifiedBy>
  <cp:revision>125</cp:revision>
  <dcterms:created xsi:type="dcterms:W3CDTF">2020-04-19T18:14:19Z</dcterms:created>
  <dcterms:modified xsi:type="dcterms:W3CDTF">2020-04-26T21:02:47Z</dcterms:modified>
</cp:coreProperties>
</file>