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57" r:id="rId3"/>
    <p:sldId id="258" r:id="rId4"/>
    <p:sldId id="269" r:id="rId5"/>
    <p:sldId id="263" r:id="rId6"/>
    <p:sldId id="264" r:id="rId7"/>
    <p:sldId id="262" r:id="rId8"/>
    <p:sldId id="270" r:id="rId9"/>
    <p:sldId id="294" r:id="rId10"/>
    <p:sldId id="295" r:id="rId11"/>
    <p:sldId id="296" r:id="rId12"/>
    <p:sldId id="300" r:id="rId13"/>
    <p:sldId id="271" r:id="rId14"/>
    <p:sldId id="273" r:id="rId15"/>
    <p:sldId id="274" r:id="rId16"/>
    <p:sldId id="275" r:id="rId17"/>
    <p:sldId id="268" r:id="rId18"/>
    <p:sldId id="272" r:id="rId19"/>
    <p:sldId id="276" r:id="rId20"/>
    <p:sldId id="297" r:id="rId21"/>
    <p:sldId id="298" r:id="rId22"/>
    <p:sldId id="301" r:id="rId23"/>
    <p:sldId id="302" r:id="rId24"/>
    <p:sldId id="277" r:id="rId25"/>
    <p:sldId id="278" r:id="rId26"/>
    <p:sldId id="279" r:id="rId27"/>
    <p:sldId id="280" r:id="rId28"/>
    <p:sldId id="281" r:id="rId29"/>
    <p:sldId id="282" r:id="rId30"/>
    <p:sldId id="285" r:id="rId31"/>
    <p:sldId id="283" r:id="rId32"/>
    <p:sldId id="286" r:id="rId33"/>
    <p:sldId id="284" r:id="rId34"/>
    <p:sldId id="287" r:id="rId35"/>
    <p:sldId id="288" r:id="rId36"/>
    <p:sldId id="289" r:id="rId37"/>
    <p:sldId id="290" r:id="rId38"/>
    <p:sldId id="291" r:id="rId39"/>
    <p:sldId id="293" r:id="rId40"/>
    <p:sldId id="292" r:id="rId41"/>
    <p:sldId id="299"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4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9D1A81-8BAD-4478-AEFF-FCEE29AB2A85}" type="datetimeFigureOut">
              <a:rPr lang="en-US" smtClean="0"/>
              <a:t>10/14/2023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CE8781-B130-46C0-BC41-C42DBADDED8A}" type="slidenum">
              <a:rPr lang="en-US" smtClean="0"/>
              <a:t>‹#›</a:t>
            </a:fld>
            <a:endParaRPr lang="en-US"/>
          </a:p>
        </p:txBody>
      </p:sp>
    </p:spTree>
    <p:extLst>
      <p:ext uri="{BB962C8B-B14F-4D97-AF65-F5344CB8AC3E}">
        <p14:creationId xmlns:p14="http://schemas.microsoft.com/office/powerpoint/2010/main" val="585744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CE8781-B130-46C0-BC41-C42DBADDED8A}" type="slidenum">
              <a:rPr lang="en-US" smtClean="0"/>
              <a:t>13</a:t>
            </a:fld>
            <a:endParaRPr lang="en-US"/>
          </a:p>
        </p:txBody>
      </p:sp>
    </p:spTree>
    <p:extLst>
      <p:ext uri="{BB962C8B-B14F-4D97-AF65-F5344CB8AC3E}">
        <p14:creationId xmlns:p14="http://schemas.microsoft.com/office/powerpoint/2010/main" val="2636286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90C3ABDC-01C8-4E09-88C4-9763233858EE}" type="datetimeFigureOut">
              <a:rPr lang="en-GB" smtClean="0"/>
              <a:pPr/>
              <a:t>14/10/2023</a:t>
            </a:fld>
            <a:endParaRPr lang="en-GB"/>
          </a:p>
        </p:txBody>
      </p:sp>
      <p:sp>
        <p:nvSpPr>
          <p:cNvPr id="19" name="Footer Placeholder 18"/>
          <p:cNvSpPr>
            <a:spLocks noGrp="1"/>
          </p:cNvSpPr>
          <p:nvPr>
            <p:ph type="ftr" sz="quarter" idx="11"/>
          </p:nvPr>
        </p:nvSpPr>
        <p:spPr/>
        <p:txBody>
          <a:bodyPr/>
          <a:lstStyle/>
          <a:p>
            <a:endParaRPr lang="en-GB"/>
          </a:p>
        </p:txBody>
      </p:sp>
      <p:sp>
        <p:nvSpPr>
          <p:cNvPr id="27" name="Slide Number Placeholder 26"/>
          <p:cNvSpPr>
            <a:spLocks noGrp="1"/>
          </p:cNvSpPr>
          <p:nvPr>
            <p:ph type="sldNum" sz="quarter" idx="12"/>
          </p:nvPr>
        </p:nvSpPr>
        <p:spPr/>
        <p:txBody>
          <a:bodyPr/>
          <a:lstStyle/>
          <a:p>
            <a:fld id="{BDF656DC-5BB4-46C2-AD8F-FEEBC0E259F5}"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0C3ABDC-01C8-4E09-88C4-9763233858EE}" type="datetimeFigureOut">
              <a:rPr lang="en-GB" smtClean="0"/>
              <a:pPr/>
              <a:t>14/10/2023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656DC-5BB4-46C2-AD8F-FEEBC0E259F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0C3ABDC-01C8-4E09-88C4-9763233858EE}" type="datetimeFigureOut">
              <a:rPr lang="en-GB" smtClean="0"/>
              <a:pPr/>
              <a:t>14/10/2023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656DC-5BB4-46C2-AD8F-FEEBC0E259F5}"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0C3ABDC-01C8-4E09-88C4-9763233858EE}" type="datetimeFigureOut">
              <a:rPr lang="en-GB" smtClean="0"/>
              <a:pPr/>
              <a:t>14/10/2023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656DC-5BB4-46C2-AD8F-FEEBC0E259F5}"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0C3ABDC-01C8-4E09-88C4-9763233858EE}" type="datetimeFigureOut">
              <a:rPr lang="en-GB" smtClean="0"/>
              <a:pPr/>
              <a:t>14/10/2023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656DC-5BB4-46C2-AD8F-FEEBC0E259F5}"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0C3ABDC-01C8-4E09-88C4-9763233858EE}" type="datetimeFigureOut">
              <a:rPr lang="en-GB" smtClean="0"/>
              <a:pPr/>
              <a:t>14/10/2023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656DC-5BB4-46C2-AD8F-FEEBC0E259F5}"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0C3ABDC-01C8-4E09-88C4-9763233858EE}" type="datetimeFigureOut">
              <a:rPr lang="en-GB" smtClean="0"/>
              <a:pPr/>
              <a:t>14/10/2023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F656DC-5BB4-46C2-AD8F-FEEBC0E259F5}"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90C3ABDC-01C8-4E09-88C4-9763233858EE}" type="datetimeFigureOut">
              <a:rPr lang="en-GB" smtClean="0"/>
              <a:pPr/>
              <a:t>14/10/2023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F656DC-5BB4-46C2-AD8F-FEEBC0E259F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C3ABDC-01C8-4E09-88C4-9763233858EE}" type="datetimeFigureOut">
              <a:rPr lang="en-GB" smtClean="0"/>
              <a:pPr/>
              <a:t>14/10/2023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DF656DC-5BB4-46C2-AD8F-FEEBC0E259F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0C3ABDC-01C8-4E09-88C4-9763233858EE}" type="datetimeFigureOut">
              <a:rPr lang="en-GB" smtClean="0"/>
              <a:pPr/>
              <a:t>14/10/2023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656DC-5BB4-46C2-AD8F-FEEBC0E259F5}"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0C3ABDC-01C8-4E09-88C4-9763233858EE}" type="datetimeFigureOut">
              <a:rPr lang="en-GB" smtClean="0"/>
              <a:pPr/>
              <a:t>14/10/2023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077200" y="6356350"/>
            <a:ext cx="609600" cy="365125"/>
          </a:xfrm>
        </p:spPr>
        <p:txBody>
          <a:bodyPr/>
          <a:lstStyle/>
          <a:p>
            <a:fld id="{BDF656DC-5BB4-46C2-AD8F-FEEBC0E259F5}" type="slidenum">
              <a:rPr lang="en-GB" smtClean="0"/>
              <a:pPr/>
              <a:t>‹#›</a:t>
            </a:fld>
            <a:endParaRPr lang="en-GB"/>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0C3ABDC-01C8-4E09-88C4-9763233858EE}" type="datetimeFigureOut">
              <a:rPr lang="en-GB" smtClean="0"/>
              <a:pPr/>
              <a:t>14/10/2023</a:t>
            </a:fld>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DF656DC-5BB4-46C2-AD8F-FEEBC0E259F5}" type="slidenum">
              <a:rPr lang="en-GB" smtClean="0"/>
              <a:pPr/>
              <a:t>‹#›</a:t>
            </a:fld>
            <a:endParaRPr lang="en-GB"/>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Flow Control Instructions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648072"/>
          </a:xfrm>
        </p:spPr>
        <p:txBody>
          <a:bodyPr>
            <a:normAutofit fontScale="90000"/>
          </a:bodyPr>
          <a:lstStyle/>
          <a:p>
            <a:r>
              <a:rPr lang="en-GB" dirty="0"/>
              <a:t>Example</a:t>
            </a:r>
          </a:p>
        </p:txBody>
      </p:sp>
      <p:sp>
        <p:nvSpPr>
          <p:cNvPr id="3" name="Content Placeholder 2"/>
          <p:cNvSpPr>
            <a:spLocks noGrp="1"/>
          </p:cNvSpPr>
          <p:nvPr>
            <p:ph idx="1"/>
          </p:nvPr>
        </p:nvSpPr>
        <p:spPr>
          <a:xfrm>
            <a:off x="457200" y="1124744"/>
            <a:ext cx="8229600" cy="5199856"/>
          </a:xfrm>
        </p:spPr>
        <p:txBody>
          <a:bodyPr>
            <a:normAutofit/>
          </a:bodyPr>
          <a:lstStyle/>
          <a:p>
            <a:r>
              <a:rPr lang="en-US" dirty="0"/>
              <a:t>Write a count-controlled loop to display a row of 80 stars.</a:t>
            </a:r>
          </a:p>
          <a:p>
            <a:pPr marL="0" indent="0">
              <a:buNone/>
            </a:pPr>
            <a:r>
              <a:rPr lang="en-US" dirty="0"/>
              <a:t>	MOV CX,80</a:t>
            </a:r>
          </a:p>
          <a:p>
            <a:pPr marL="0" indent="0">
              <a:buNone/>
            </a:pPr>
            <a:r>
              <a:rPr lang="en-US" dirty="0"/>
              <a:t>	MOV AH,2</a:t>
            </a:r>
          </a:p>
          <a:p>
            <a:pPr marL="0" indent="0">
              <a:buNone/>
            </a:pPr>
            <a:r>
              <a:rPr lang="en-US" dirty="0"/>
              <a:t>	MOV DL,'*'</a:t>
            </a:r>
          </a:p>
          <a:p>
            <a:pPr marL="0" indent="0">
              <a:buNone/>
            </a:pPr>
            <a:r>
              <a:rPr lang="en-US" dirty="0"/>
              <a:t>	TOP:</a:t>
            </a:r>
          </a:p>
          <a:p>
            <a:pPr marL="0" indent="0">
              <a:buNone/>
            </a:pPr>
            <a:r>
              <a:rPr lang="en-US" dirty="0"/>
              <a:t>		INT 21h</a:t>
            </a:r>
          </a:p>
          <a:p>
            <a:pPr marL="0" indent="0">
              <a:buNone/>
            </a:pPr>
            <a:r>
              <a:rPr lang="en-US" dirty="0"/>
              <a:t>	LOOP TOP</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7022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648072"/>
          </a:xfrm>
        </p:spPr>
        <p:txBody>
          <a:bodyPr>
            <a:normAutofit fontScale="90000"/>
          </a:bodyPr>
          <a:lstStyle/>
          <a:p>
            <a:r>
              <a:rPr lang="en-GB" dirty="0"/>
              <a:t>Example</a:t>
            </a:r>
          </a:p>
        </p:txBody>
      </p:sp>
      <p:sp>
        <p:nvSpPr>
          <p:cNvPr id="3" name="Content Placeholder 2"/>
          <p:cNvSpPr>
            <a:spLocks noGrp="1"/>
          </p:cNvSpPr>
          <p:nvPr>
            <p:ph idx="1"/>
          </p:nvPr>
        </p:nvSpPr>
        <p:spPr>
          <a:xfrm>
            <a:off x="457200" y="1124744"/>
            <a:ext cx="8229600" cy="5199856"/>
          </a:xfrm>
        </p:spPr>
        <p:txBody>
          <a:bodyPr>
            <a:normAutofit/>
          </a:bodyPr>
          <a:lstStyle/>
          <a:p>
            <a:r>
              <a:rPr lang="en-US" dirty="0"/>
              <a:t>Write code to display given numbers.</a:t>
            </a:r>
          </a:p>
          <a:p>
            <a:pPr marL="0" indent="0">
              <a:buNone/>
            </a:pPr>
            <a:r>
              <a:rPr lang="en-US" dirty="0"/>
              <a:t>    1	2	3	4	5	6	7	8	9</a:t>
            </a:r>
          </a:p>
          <a:p>
            <a:pPr marL="0" indent="0">
              <a:buNone/>
            </a:pPr>
            <a:r>
              <a:rPr lang="en-US" dirty="0"/>
              <a:t>	MOV CX,9</a:t>
            </a:r>
          </a:p>
          <a:p>
            <a:pPr marL="0" indent="0">
              <a:buNone/>
            </a:pPr>
            <a:r>
              <a:rPr lang="en-US" dirty="0"/>
              <a:t>	MOV AH,2</a:t>
            </a:r>
          </a:p>
          <a:p>
            <a:pPr marL="0" indent="0">
              <a:buNone/>
            </a:pPr>
            <a:r>
              <a:rPr lang="en-US" dirty="0"/>
              <a:t>           MOV AL,0</a:t>
            </a:r>
          </a:p>
          <a:p>
            <a:pPr marL="0" indent="0">
              <a:buNone/>
            </a:pPr>
            <a:r>
              <a:rPr lang="en-US" dirty="0"/>
              <a:t>	TOP:</a:t>
            </a:r>
          </a:p>
          <a:p>
            <a:pPr marL="0" indent="0">
              <a:buNone/>
            </a:pPr>
            <a:r>
              <a:rPr lang="en-US" dirty="0"/>
              <a:t>                      INC AL,</a:t>
            </a:r>
          </a:p>
          <a:p>
            <a:pPr marL="0" indent="0">
              <a:buNone/>
            </a:pPr>
            <a:r>
              <a:rPr lang="en-US" dirty="0"/>
              <a:t>		MOV DL,AL</a:t>
            </a:r>
          </a:p>
          <a:p>
            <a:pPr marL="0" indent="0">
              <a:buNone/>
            </a:pPr>
            <a:r>
              <a:rPr lang="en-US" dirty="0"/>
              <a:t>		INT 21h</a:t>
            </a:r>
          </a:p>
          <a:p>
            <a:pPr marL="0" indent="0">
              <a:buNone/>
            </a:pPr>
            <a:r>
              <a:rPr lang="en-US" dirty="0"/>
              <a:t>	LOOP TOP</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9997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648072"/>
          </a:xfrm>
        </p:spPr>
        <p:txBody>
          <a:bodyPr>
            <a:normAutofit fontScale="90000"/>
          </a:bodyPr>
          <a:lstStyle/>
          <a:p>
            <a:r>
              <a:rPr lang="en-GB" dirty="0"/>
              <a:t>For Loop Exercise</a:t>
            </a:r>
          </a:p>
        </p:txBody>
      </p:sp>
      <p:sp>
        <p:nvSpPr>
          <p:cNvPr id="3" name="Content Placeholder 2"/>
          <p:cNvSpPr>
            <a:spLocks noGrp="1"/>
          </p:cNvSpPr>
          <p:nvPr>
            <p:ph idx="1"/>
          </p:nvPr>
        </p:nvSpPr>
        <p:spPr>
          <a:xfrm>
            <a:off x="457200" y="1124744"/>
            <a:ext cx="8229600" cy="5199856"/>
          </a:xfrm>
        </p:spPr>
        <p:txBody>
          <a:bodyPr>
            <a:normAutofit/>
          </a:bodyPr>
          <a:lstStyle/>
          <a:p>
            <a:r>
              <a:rPr lang="en-US" dirty="0"/>
              <a:t>Put the sum 1 + 2 + 3+ .. + 8 in AX.</a:t>
            </a:r>
          </a:p>
          <a:p>
            <a:r>
              <a:rPr lang="en-US" dirty="0"/>
              <a:t>Put the sum 5+ 4 + 3+ .. + 1 in AX.</a:t>
            </a:r>
          </a:p>
          <a:p>
            <a:r>
              <a:rPr lang="en-US" dirty="0"/>
              <a:t>put the sum of the first 50 terms of the arithmetic sequence 1</a:t>
            </a:r>
            <a:r>
              <a:rPr lang="it-IT" dirty="0"/>
              <a:t>, 5, 9, 13, ... in DX.</a:t>
            </a:r>
          </a:p>
          <a:p>
            <a:r>
              <a:rPr lang="en-US" dirty="0"/>
              <a:t>Read a character and display it 80 times on the next line.</a:t>
            </a:r>
          </a:p>
        </p:txBody>
      </p:sp>
    </p:spTree>
    <p:extLst>
      <p:ext uri="{BB962C8B-B14F-4D97-AF65-F5344CB8AC3E}">
        <p14:creationId xmlns:p14="http://schemas.microsoft.com/office/powerpoint/2010/main" val="3167876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152128"/>
          </a:xfrm>
        </p:spPr>
        <p:txBody>
          <a:bodyPr>
            <a:normAutofit/>
          </a:bodyPr>
          <a:lstStyle/>
          <a:p>
            <a:r>
              <a:rPr lang="en-US" sz="5400" i="1" dirty="0"/>
              <a:t>Jump Categories</a:t>
            </a:r>
            <a:endParaRPr lang="en-GB" dirty="0"/>
          </a:p>
        </p:txBody>
      </p:sp>
      <p:sp>
        <p:nvSpPr>
          <p:cNvPr id="3" name="Content Placeholder 2"/>
          <p:cNvSpPr>
            <a:spLocks noGrp="1"/>
          </p:cNvSpPr>
          <p:nvPr>
            <p:ph idx="1"/>
          </p:nvPr>
        </p:nvSpPr>
        <p:spPr>
          <a:xfrm>
            <a:off x="457200" y="1772816"/>
            <a:ext cx="8229600" cy="4551784"/>
          </a:xfrm>
        </p:spPr>
        <p:txBody>
          <a:bodyPr>
            <a:noAutofit/>
          </a:bodyPr>
          <a:lstStyle/>
          <a:p>
            <a:r>
              <a:rPr lang="en-US" sz="2800" dirty="0">
                <a:latin typeface="Arial" panose="020B0604020202020204" pitchFamily="34" charset="0"/>
                <a:cs typeface="Arial" panose="020B0604020202020204" pitchFamily="34" charset="0"/>
              </a:rPr>
              <a:t>There are three categories.</a:t>
            </a:r>
          </a:p>
          <a:p>
            <a:r>
              <a:rPr lang="en-US" sz="2800" b="1" dirty="0">
                <a:latin typeface="Arial" panose="020B0604020202020204" pitchFamily="34" charset="0"/>
                <a:cs typeface="Arial" panose="020B0604020202020204" pitchFamily="34" charset="0"/>
              </a:rPr>
              <a:t>Signed jumps </a:t>
            </a:r>
            <a:r>
              <a:rPr lang="en-US" sz="2800" dirty="0">
                <a:latin typeface="Arial" panose="020B0604020202020204" pitchFamily="34" charset="0"/>
                <a:cs typeface="Arial" panose="020B0604020202020204" pitchFamily="34" charset="0"/>
              </a:rPr>
              <a:t>are used when a signed interpretation is being given to results</a:t>
            </a:r>
          </a:p>
          <a:p>
            <a:r>
              <a:rPr lang="en-US" sz="2800" b="1" dirty="0">
                <a:latin typeface="Arial" panose="020B0604020202020204" pitchFamily="34" charset="0"/>
                <a:cs typeface="Arial" panose="020B0604020202020204" pitchFamily="34" charset="0"/>
              </a:rPr>
              <a:t>Unsigned jumps </a:t>
            </a:r>
            <a:r>
              <a:rPr lang="en-US" sz="2800" dirty="0">
                <a:latin typeface="Arial" panose="020B0604020202020204" pitchFamily="34" charset="0"/>
                <a:cs typeface="Arial" panose="020B0604020202020204" pitchFamily="34" charset="0"/>
              </a:rPr>
              <a:t>are used for an unsigned interpretation,</a:t>
            </a:r>
          </a:p>
          <a:p>
            <a:r>
              <a:rPr lang="en-US" sz="2800" b="1" dirty="0">
                <a:latin typeface="Arial" panose="020B0604020202020204" pitchFamily="34" charset="0"/>
                <a:cs typeface="Arial" panose="020B0604020202020204" pitchFamily="34" charset="0"/>
              </a:rPr>
              <a:t>Single-flag Jumps, </a:t>
            </a:r>
            <a:r>
              <a:rPr lang="en-US" sz="2800" dirty="0">
                <a:latin typeface="Arial" panose="020B0604020202020204" pitchFamily="34" charset="0"/>
                <a:cs typeface="Arial" panose="020B0604020202020204" pitchFamily="34" charset="0"/>
              </a:rPr>
              <a:t>which operate on settings of individual flags. </a:t>
            </a:r>
          </a:p>
          <a:p>
            <a:r>
              <a:rPr lang="en-US" sz="2800" dirty="0">
                <a:latin typeface="Arial" panose="020B0604020202020204" pitchFamily="34" charset="0"/>
                <a:cs typeface="Arial" panose="020B0604020202020204" pitchFamily="34" charset="0"/>
              </a:rPr>
              <a:t>jump instructions themselves do not affect the flags.</a:t>
            </a:r>
          </a:p>
        </p:txBody>
      </p:sp>
    </p:spTree>
    <p:extLst>
      <p:ext uri="{BB962C8B-B14F-4D97-AF65-F5344CB8AC3E}">
        <p14:creationId xmlns:p14="http://schemas.microsoft.com/office/powerpoint/2010/main" val="984055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Signed Jumps</a:t>
            </a:r>
          </a:p>
        </p:txBody>
      </p:sp>
      <p:pic>
        <p:nvPicPr>
          <p:cNvPr id="4" name="Content Placeholder 3"/>
          <p:cNvPicPr>
            <a:picLocks noGrp="1" noChangeAspect="1"/>
          </p:cNvPicPr>
          <p:nvPr>
            <p:ph idx="1"/>
          </p:nvPr>
        </p:nvPicPr>
        <p:blipFill>
          <a:blip r:embed="rId2"/>
          <a:stretch>
            <a:fillRect/>
          </a:stretch>
        </p:blipFill>
        <p:spPr>
          <a:xfrm>
            <a:off x="539552" y="2220119"/>
            <a:ext cx="7776864" cy="3819525"/>
          </a:xfrm>
          <a:prstGeom prst="rect">
            <a:avLst/>
          </a:prstGeom>
        </p:spPr>
      </p:pic>
    </p:spTree>
    <p:extLst>
      <p:ext uri="{BB962C8B-B14F-4D97-AF65-F5344CB8AC3E}">
        <p14:creationId xmlns:p14="http://schemas.microsoft.com/office/powerpoint/2010/main" val="4247268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Unsigned Jumps</a:t>
            </a:r>
          </a:p>
        </p:txBody>
      </p:sp>
      <p:pic>
        <p:nvPicPr>
          <p:cNvPr id="5" name="Content Placeholder 4"/>
          <p:cNvPicPr>
            <a:picLocks noGrp="1" noChangeAspect="1"/>
          </p:cNvPicPr>
          <p:nvPr>
            <p:ph idx="1"/>
          </p:nvPr>
        </p:nvPicPr>
        <p:blipFill>
          <a:blip r:embed="rId2"/>
          <a:stretch>
            <a:fillRect/>
          </a:stretch>
        </p:blipFill>
        <p:spPr>
          <a:xfrm>
            <a:off x="611561" y="2060848"/>
            <a:ext cx="7127502" cy="3960440"/>
          </a:xfrm>
          <a:prstGeom prst="rect">
            <a:avLst/>
          </a:prstGeom>
        </p:spPr>
      </p:pic>
    </p:spTree>
    <p:extLst>
      <p:ext uri="{BB962C8B-B14F-4D97-AF65-F5344CB8AC3E}">
        <p14:creationId xmlns:p14="http://schemas.microsoft.com/office/powerpoint/2010/main" val="3124548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flag Jumps</a:t>
            </a:r>
          </a:p>
        </p:txBody>
      </p:sp>
      <p:pic>
        <p:nvPicPr>
          <p:cNvPr id="4" name="Picture 3"/>
          <p:cNvPicPr>
            <a:picLocks noChangeAspect="1"/>
          </p:cNvPicPr>
          <p:nvPr/>
        </p:nvPicPr>
        <p:blipFill>
          <a:blip r:embed="rId2"/>
          <a:stretch>
            <a:fillRect/>
          </a:stretch>
        </p:blipFill>
        <p:spPr>
          <a:xfrm>
            <a:off x="611560" y="1988841"/>
            <a:ext cx="6878563" cy="3879512"/>
          </a:xfrm>
          <a:prstGeom prst="rect">
            <a:avLst/>
          </a:prstGeom>
        </p:spPr>
      </p:pic>
    </p:spTree>
    <p:extLst>
      <p:ext uri="{BB962C8B-B14F-4D97-AF65-F5344CB8AC3E}">
        <p14:creationId xmlns:p14="http://schemas.microsoft.com/office/powerpoint/2010/main" val="2510282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CMP</a:t>
            </a:r>
          </a:p>
        </p:txBody>
      </p:sp>
      <p:sp>
        <p:nvSpPr>
          <p:cNvPr id="3" name="Content Placeholder 2"/>
          <p:cNvSpPr>
            <a:spLocks noGrp="1"/>
          </p:cNvSpPr>
          <p:nvPr>
            <p:ph idx="1"/>
          </p:nvPr>
        </p:nvSpPr>
        <p:spPr/>
        <p:txBody>
          <a:bodyPr>
            <a:normAutofit/>
          </a:bodyPr>
          <a:lstStyle/>
          <a:p>
            <a:r>
              <a:rPr lang="en-GB" dirty="0">
                <a:latin typeface="Arial" panose="020B0604020202020204" pitchFamily="34" charset="0"/>
                <a:cs typeface="Arial" panose="020B0604020202020204" pitchFamily="34" charset="0"/>
              </a:rPr>
              <a:t>Compares the  two memory locations </a:t>
            </a:r>
            <a:r>
              <a:rPr lang="en-GB" dirty="0" err="1">
                <a:latin typeface="Arial" panose="020B0604020202020204" pitchFamily="34" charset="0"/>
                <a:cs typeface="Arial" panose="020B0604020202020204" pitchFamily="34" charset="0"/>
              </a:rPr>
              <a:t>i.e</a:t>
            </a:r>
            <a:r>
              <a:rPr lang="en-GB" dirty="0">
                <a:latin typeface="Arial" panose="020B0604020202020204" pitchFamily="34" charset="0"/>
                <a:cs typeface="Arial" panose="020B0604020202020204" pitchFamily="34" charset="0"/>
              </a:rPr>
              <a:t> registers</a:t>
            </a:r>
          </a:p>
          <a:p>
            <a:pPr marL="0" indent="0">
              <a:buNone/>
            </a:pPr>
            <a:r>
              <a:rPr lang="en-GB" dirty="0">
                <a:latin typeface="Arial" panose="020B0604020202020204" pitchFamily="34" charset="0"/>
                <a:cs typeface="Arial" panose="020B0604020202020204" pitchFamily="34" charset="0"/>
              </a:rPr>
              <a:t>      CMP destination , Source</a:t>
            </a:r>
          </a:p>
          <a:p>
            <a:r>
              <a:rPr lang="en-GB" dirty="0">
                <a:latin typeface="Arial" panose="020B0604020202020204" pitchFamily="34" charset="0"/>
                <a:cs typeface="Arial" panose="020B0604020202020204" pitchFamily="34" charset="0"/>
              </a:rPr>
              <a:t>CMP is like SUB,</a:t>
            </a:r>
          </a:p>
          <a:p>
            <a:r>
              <a:rPr lang="en-GB" dirty="0">
                <a:latin typeface="Arial" panose="020B0604020202020204" pitchFamily="34" charset="0"/>
                <a:cs typeface="Arial" panose="020B0604020202020204" pitchFamily="34" charset="0"/>
              </a:rPr>
              <a:t>Results is not stored in destination but flags are affected</a:t>
            </a:r>
          </a:p>
          <a:p>
            <a:r>
              <a:rPr lang="en-GB" dirty="0">
                <a:latin typeface="Arial" panose="020B0604020202020204" pitchFamily="34" charset="0"/>
                <a:cs typeface="Arial" panose="020B0604020202020204" pitchFamily="34" charset="0"/>
              </a:rPr>
              <a:t>Operands of the CMP instruction may not both be memory locations</a:t>
            </a:r>
          </a:p>
          <a:p>
            <a:r>
              <a:rPr lang="en-GB" dirty="0">
                <a:latin typeface="Arial" panose="020B0604020202020204" pitchFamily="34" charset="0"/>
                <a:cs typeface="Arial" panose="020B0604020202020204" pitchFamily="34" charset="0"/>
              </a:rPr>
              <a:t>Destination may not be a constant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CMP</a:t>
            </a:r>
          </a:p>
        </p:txBody>
      </p:sp>
      <p:sp>
        <p:nvSpPr>
          <p:cNvPr id="3" name="Content Placeholder 2"/>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Suppose a program contains these lines 	              	CMP  AX,BX</a:t>
            </a:r>
          </a:p>
          <a:p>
            <a:pPr marL="0" indent="0">
              <a:buNone/>
            </a:pPr>
            <a:r>
              <a:rPr lang="en-US" dirty="0">
                <a:latin typeface="Arial" panose="020B0604020202020204" pitchFamily="34" charset="0"/>
                <a:cs typeface="Arial" panose="020B0604020202020204" pitchFamily="34" charset="0"/>
              </a:rPr>
              <a:t>	JG     BELOW</a:t>
            </a:r>
          </a:p>
          <a:p>
            <a:r>
              <a:rPr lang="en-US" dirty="0">
                <a:latin typeface="Arial" panose="020B0604020202020204" pitchFamily="34" charset="0"/>
                <a:cs typeface="Arial" panose="020B0604020202020204" pitchFamily="34" charset="0"/>
              </a:rPr>
              <a:t>where AX = 7FFFh, and BX = 0001. The result of CMP AX,BX is 7FFFh -0001h =7FFEh.</a:t>
            </a:r>
          </a:p>
          <a:p>
            <a:r>
              <a:rPr lang="en-US" dirty="0">
                <a:latin typeface="Arial" panose="020B0604020202020204" pitchFamily="34" charset="0"/>
                <a:cs typeface="Arial" panose="020B0604020202020204" pitchFamily="34" charset="0"/>
              </a:rPr>
              <a:t>jump condition for JG is satisfied, because             ZF = SF = OF = 0</a:t>
            </a:r>
          </a:p>
          <a:p>
            <a:r>
              <a:rPr lang="en-US" dirty="0">
                <a:latin typeface="Arial" panose="020B0604020202020204" pitchFamily="34" charset="0"/>
                <a:cs typeface="Arial" panose="020B0604020202020204" pitchFamily="34" charset="0"/>
              </a:rPr>
              <a:t>So control transfers to label BELOW.</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6918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CMP</a:t>
            </a:r>
          </a:p>
        </p:txBody>
      </p:sp>
      <p:sp>
        <p:nvSpPr>
          <p:cNvPr id="3" name="Content Placeholder 2"/>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Suppose a program contains these lines 	              	CMP  AX,BX</a:t>
            </a:r>
          </a:p>
          <a:p>
            <a:pPr marL="0" indent="0">
              <a:buNone/>
            </a:pPr>
            <a:r>
              <a:rPr lang="en-US" dirty="0">
                <a:latin typeface="Arial" panose="020B0604020202020204" pitchFamily="34" charset="0"/>
                <a:cs typeface="Arial" panose="020B0604020202020204" pitchFamily="34" charset="0"/>
              </a:rPr>
              <a:t>	JG     BELOW</a:t>
            </a:r>
          </a:p>
          <a:p>
            <a:r>
              <a:rPr lang="en-US" dirty="0">
                <a:latin typeface="Arial" panose="020B0604020202020204" pitchFamily="34" charset="0"/>
                <a:cs typeface="Arial" panose="020B0604020202020204" pitchFamily="34" charset="0"/>
              </a:rPr>
              <a:t>where AX = 7FFFh, and BX = 0001. The result of CMP AX,BX is 7FFFh -0001h =7FFEh.</a:t>
            </a:r>
          </a:p>
          <a:p>
            <a:r>
              <a:rPr lang="en-US" dirty="0">
                <a:latin typeface="Arial" panose="020B0604020202020204" pitchFamily="34" charset="0"/>
                <a:cs typeface="Arial" panose="020B0604020202020204" pitchFamily="34" charset="0"/>
              </a:rPr>
              <a:t>jump condition for JG Is satisfied, because             ZF = SF = OF = 0</a:t>
            </a:r>
          </a:p>
          <a:p>
            <a:r>
              <a:rPr lang="en-US" dirty="0">
                <a:latin typeface="Arial" panose="020B0604020202020204" pitchFamily="34" charset="0"/>
                <a:cs typeface="Arial" panose="020B0604020202020204" pitchFamily="34" charset="0"/>
              </a:rPr>
              <a:t>So control transfers to label BELOW.</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3166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Flow Control</a:t>
            </a:r>
          </a:p>
        </p:txBody>
      </p:sp>
      <p:sp>
        <p:nvSpPr>
          <p:cNvPr id="3" name="Content Placeholder 2"/>
          <p:cNvSpPr>
            <a:spLocks noGrp="1"/>
          </p:cNvSpPr>
          <p:nvPr>
            <p:ph idx="1"/>
          </p:nvPr>
        </p:nvSpPr>
        <p:spPr/>
        <p:txBody>
          <a:bodyPr>
            <a:normAutofit/>
          </a:bodyPr>
          <a:lstStyle/>
          <a:p>
            <a:pPr algn="just"/>
            <a:r>
              <a:rPr lang="en-GB" sz="2800" dirty="0"/>
              <a:t>To control the sequential flow of the algorithm</a:t>
            </a:r>
          </a:p>
          <a:p>
            <a:pPr algn="just"/>
            <a:r>
              <a:rPr lang="en-GB" sz="2800" dirty="0"/>
              <a:t>Change the sequence of execution based on some defined criteria on run-time</a:t>
            </a:r>
          </a:p>
          <a:p>
            <a:pPr algn="just"/>
            <a:r>
              <a:rPr lang="en-GB" sz="2800" dirty="0"/>
              <a:t>Keep track of logical sequence of the program</a:t>
            </a:r>
          </a:p>
          <a:p>
            <a:pPr algn="just"/>
            <a:r>
              <a:rPr lang="en-GB" sz="2800" dirty="0"/>
              <a:t>Keep check on the outputs of various instructions </a:t>
            </a:r>
            <a:r>
              <a:rPr lang="en-GB" sz="2800" dirty="0" err="1"/>
              <a:t>i.e</a:t>
            </a:r>
            <a:r>
              <a:rPr lang="en-GB" sz="2800" dirty="0"/>
              <a:t> what will happen if user inputs wrong value</a:t>
            </a:r>
          </a:p>
          <a:p>
            <a:pPr algn="just"/>
            <a:r>
              <a:rPr lang="en-GB" sz="2800" dirty="0"/>
              <a:t>Managing the program exceptions</a:t>
            </a:r>
          </a:p>
          <a:p>
            <a:pPr algn="just"/>
            <a:r>
              <a:rPr lang="en-GB" sz="2800" dirty="0"/>
              <a:t>Providing user with multiple flows based on the input or value of selection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648072"/>
          </a:xfrm>
        </p:spPr>
        <p:txBody>
          <a:bodyPr>
            <a:normAutofit fontScale="90000"/>
          </a:bodyPr>
          <a:lstStyle/>
          <a:p>
            <a:r>
              <a:rPr lang="en-GB" dirty="0"/>
              <a:t>While loop</a:t>
            </a:r>
          </a:p>
        </p:txBody>
      </p:sp>
      <p:sp>
        <p:nvSpPr>
          <p:cNvPr id="3" name="Content Placeholder 2"/>
          <p:cNvSpPr>
            <a:spLocks noGrp="1"/>
          </p:cNvSpPr>
          <p:nvPr>
            <p:ph idx="1"/>
          </p:nvPr>
        </p:nvSpPr>
        <p:spPr>
          <a:xfrm>
            <a:off x="457200" y="1124744"/>
            <a:ext cx="8229600" cy="5199856"/>
          </a:xfrm>
        </p:spPr>
        <p:txBody>
          <a:bodyPr>
            <a:normAutofit/>
          </a:bodyPr>
          <a:lstStyle/>
          <a:p>
            <a:r>
              <a:rPr lang="en-US" dirty="0"/>
              <a:t>Write code to read character until user press enter.</a:t>
            </a:r>
          </a:p>
          <a:p>
            <a:pPr marL="0" indent="0">
              <a:buNone/>
            </a:pPr>
            <a:r>
              <a:rPr lang="en-US" dirty="0"/>
              <a:t>       </a:t>
            </a:r>
            <a:r>
              <a:rPr lang="en-US" dirty="0" err="1"/>
              <a:t>mov</a:t>
            </a:r>
            <a:r>
              <a:rPr lang="en-US" dirty="0"/>
              <a:t> al,0</a:t>
            </a:r>
          </a:p>
          <a:p>
            <a:pPr marL="0" indent="0">
              <a:buNone/>
            </a:pPr>
            <a:r>
              <a:rPr lang="en-US" dirty="0"/>
              <a:t>top:    </a:t>
            </a:r>
          </a:p>
          <a:p>
            <a:pPr marL="0" indent="0">
              <a:buNone/>
            </a:pPr>
            <a:r>
              <a:rPr lang="en-US" dirty="0"/>
              <a:t>        </a:t>
            </a:r>
            <a:r>
              <a:rPr lang="en-US" dirty="0" err="1"/>
              <a:t>cmp</a:t>
            </a:r>
            <a:r>
              <a:rPr lang="en-US" dirty="0"/>
              <a:t> al, 0DH</a:t>
            </a:r>
          </a:p>
          <a:p>
            <a:pPr marL="0" indent="0">
              <a:buNone/>
            </a:pPr>
            <a:r>
              <a:rPr lang="en-US" dirty="0"/>
              <a:t>        JE </a:t>
            </a:r>
            <a:r>
              <a:rPr lang="en-US" dirty="0" err="1"/>
              <a:t>End_Loop</a:t>
            </a:r>
            <a:endParaRPr lang="en-US" dirty="0"/>
          </a:p>
          <a:p>
            <a:pPr marL="0" indent="0">
              <a:buNone/>
            </a:pPr>
            <a:r>
              <a:rPr lang="en-US" dirty="0"/>
              <a:t>        MOV AH,1</a:t>
            </a:r>
          </a:p>
          <a:p>
            <a:pPr marL="0" indent="0">
              <a:buNone/>
            </a:pPr>
            <a:r>
              <a:rPr lang="en-US" dirty="0"/>
              <a:t>        INT 21h</a:t>
            </a:r>
          </a:p>
          <a:p>
            <a:pPr marL="0" indent="0">
              <a:buNone/>
            </a:pPr>
            <a:r>
              <a:rPr lang="en-US" dirty="0"/>
              <a:t>        JMP top        	</a:t>
            </a:r>
          </a:p>
          <a:p>
            <a:pPr marL="0" indent="0">
              <a:buNone/>
            </a:pPr>
            <a:r>
              <a:rPr lang="en-US" dirty="0" err="1"/>
              <a:t>End_Loop</a:t>
            </a:r>
            <a:r>
              <a:rPr lang="en-US" dirty="0"/>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7527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648072"/>
          </a:xfrm>
        </p:spPr>
        <p:txBody>
          <a:bodyPr>
            <a:normAutofit fontScale="90000"/>
          </a:bodyPr>
          <a:lstStyle/>
          <a:p>
            <a:r>
              <a:rPr lang="en-GB" dirty="0"/>
              <a:t>Repeat Until Loop</a:t>
            </a:r>
          </a:p>
        </p:txBody>
      </p:sp>
      <p:sp>
        <p:nvSpPr>
          <p:cNvPr id="3" name="Content Placeholder 2"/>
          <p:cNvSpPr>
            <a:spLocks noGrp="1"/>
          </p:cNvSpPr>
          <p:nvPr>
            <p:ph idx="1"/>
          </p:nvPr>
        </p:nvSpPr>
        <p:spPr>
          <a:xfrm>
            <a:off x="457200" y="1124744"/>
            <a:ext cx="8229600" cy="5199856"/>
          </a:xfrm>
        </p:spPr>
        <p:txBody>
          <a:bodyPr>
            <a:normAutofit/>
          </a:bodyPr>
          <a:lstStyle/>
          <a:p>
            <a:r>
              <a:rPr lang="en-US" dirty="0"/>
              <a:t>Write code to read characters until a blank is read.</a:t>
            </a:r>
          </a:p>
          <a:p>
            <a:pPr marL="0" indent="0">
              <a:buNone/>
            </a:pPr>
            <a:r>
              <a:rPr lang="en-US" dirty="0"/>
              <a:t>	MOV AH,1</a:t>
            </a:r>
          </a:p>
          <a:p>
            <a:pPr marL="0" indent="0">
              <a:buNone/>
            </a:pPr>
            <a:r>
              <a:rPr lang="en-US" dirty="0"/>
              <a:t> REPEAT:</a:t>
            </a:r>
          </a:p>
          <a:p>
            <a:pPr marL="0" indent="0">
              <a:buNone/>
            </a:pPr>
            <a:r>
              <a:rPr lang="en-US" dirty="0"/>
              <a:t>	INT 21h</a:t>
            </a:r>
          </a:p>
          <a:p>
            <a:pPr marL="0" indent="0">
              <a:buNone/>
            </a:pPr>
            <a:r>
              <a:rPr lang="en-US" dirty="0"/>
              <a:t>	CMP AL,' '</a:t>
            </a:r>
          </a:p>
          <a:p>
            <a:pPr marL="0" indent="0">
              <a:buNone/>
            </a:pPr>
            <a:r>
              <a:rPr lang="en-US" dirty="0"/>
              <a:t>	JNE REPEAT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4193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648072"/>
          </a:xfrm>
        </p:spPr>
        <p:txBody>
          <a:bodyPr>
            <a:normAutofit fontScale="90000"/>
          </a:bodyPr>
          <a:lstStyle/>
          <a:p>
            <a:r>
              <a:rPr lang="en-GB" dirty="0"/>
              <a:t>While &amp; Repeat Until Examples</a:t>
            </a:r>
          </a:p>
        </p:txBody>
      </p:sp>
      <p:sp>
        <p:nvSpPr>
          <p:cNvPr id="3" name="Content Placeholder 2"/>
          <p:cNvSpPr>
            <a:spLocks noGrp="1"/>
          </p:cNvSpPr>
          <p:nvPr>
            <p:ph idx="1"/>
          </p:nvPr>
        </p:nvSpPr>
        <p:spPr>
          <a:xfrm>
            <a:off x="457200" y="1124744"/>
            <a:ext cx="8229600" cy="5199856"/>
          </a:xfrm>
        </p:spPr>
        <p:txBody>
          <a:bodyPr>
            <a:normAutofit/>
          </a:bodyPr>
          <a:lstStyle/>
          <a:p>
            <a:endParaRPr lang="en-GB" sz="1800" dirty="0">
              <a:latin typeface="+mj-lt"/>
            </a:endParaRPr>
          </a:p>
          <a:p>
            <a:r>
              <a:rPr lang="en-GB" sz="1800" dirty="0">
                <a:latin typeface="+mj-lt"/>
              </a:rPr>
              <a:t>initialize count to 0</a:t>
            </a:r>
          </a:p>
          <a:p>
            <a:pPr marL="0" indent="0">
              <a:buNone/>
            </a:pPr>
            <a:r>
              <a:rPr lang="en-GB" sz="1800" dirty="0">
                <a:latin typeface="+mj-lt"/>
              </a:rPr>
              <a:t>     read a character</a:t>
            </a:r>
          </a:p>
          <a:p>
            <a:pPr marL="0" indent="0">
              <a:buNone/>
            </a:pPr>
            <a:r>
              <a:rPr lang="en-GB" sz="1800" dirty="0">
                <a:latin typeface="+mj-lt"/>
              </a:rPr>
              <a:t>     WHILE character &lt;&gt; </a:t>
            </a:r>
            <a:r>
              <a:rPr lang="en-GB" sz="1800" dirty="0" err="1">
                <a:latin typeface="+mj-lt"/>
              </a:rPr>
              <a:t>carriage_return</a:t>
            </a:r>
            <a:r>
              <a:rPr lang="en-GB" sz="1800" dirty="0">
                <a:latin typeface="+mj-lt"/>
              </a:rPr>
              <a:t> DO</a:t>
            </a:r>
          </a:p>
          <a:p>
            <a:pPr marL="0" indent="0">
              <a:buNone/>
            </a:pPr>
            <a:r>
              <a:rPr lang="en-GB" sz="1800" dirty="0">
                <a:latin typeface="+mj-lt"/>
              </a:rPr>
              <a:t>               count = count + l</a:t>
            </a:r>
          </a:p>
          <a:p>
            <a:pPr marL="0" indent="0">
              <a:buNone/>
            </a:pPr>
            <a:r>
              <a:rPr lang="en-GB" sz="1800" dirty="0">
                <a:latin typeface="+mj-lt"/>
              </a:rPr>
              <a:t>               read a character</a:t>
            </a:r>
          </a:p>
          <a:p>
            <a:pPr marL="0" indent="0">
              <a:buNone/>
            </a:pPr>
            <a:r>
              <a:rPr lang="en-GB" sz="1800" dirty="0">
                <a:latin typeface="+mj-lt"/>
              </a:rPr>
              <a:t>    </a:t>
            </a:r>
            <a:r>
              <a:rPr lang="en-GB" sz="1800" dirty="0" err="1">
                <a:latin typeface="+mj-lt"/>
              </a:rPr>
              <a:t>End_While</a:t>
            </a:r>
            <a:endParaRPr lang="en-GB" sz="1800" dirty="0">
              <a:latin typeface="+mj-lt"/>
            </a:endParaRPr>
          </a:p>
          <a:p>
            <a:pPr marL="0" indent="0">
              <a:buNone/>
            </a:pPr>
            <a:endParaRPr lang="en-US" sz="1800" dirty="0">
              <a:latin typeface="+mj-lt"/>
              <a:cs typeface="Arial" panose="020B0604020202020204" pitchFamily="34" charset="0"/>
            </a:endParaRPr>
          </a:p>
          <a:p>
            <a:r>
              <a:rPr lang="en-GB" sz="2000" dirty="0">
                <a:latin typeface="+mj-lt"/>
                <a:cs typeface="Arial" panose="020B0604020202020204" pitchFamily="34" charset="0"/>
              </a:rPr>
              <a:t>REPEAT</a:t>
            </a:r>
          </a:p>
          <a:p>
            <a:pPr marL="0" indent="0">
              <a:buNone/>
            </a:pPr>
            <a:r>
              <a:rPr lang="en-GB" sz="2000" dirty="0">
                <a:latin typeface="+mj-lt"/>
                <a:cs typeface="Arial" panose="020B0604020202020204" pitchFamily="34" charset="0"/>
              </a:rPr>
              <a:t>          read a character</a:t>
            </a:r>
          </a:p>
          <a:p>
            <a:pPr marL="0" indent="0">
              <a:buNone/>
            </a:pPr>
            <a:r>
              <a:rPr lang="en-GB" sz="2000" dirty="0">
                <a:latin typeface="+mj-lt"/>
                <a:cs typeface="Arial" panose="020B0604020202020204" pitchFamily="34" charset="0"/>
              </a:rPr>
              <a:t>    UNTIL character is blank</a:t>
            </a:r>
            <a:endParaRPr lang="en-US" sz="2000" dirty="0">
              <a:latin typeface="+mj-lt"/>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701137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648072"/>
          </a:xfrm>
        </p:spPr>
        <p:txBody>
          <a:bodyPr>
            <a:normAutofit fontScale="90000"/>
          </a:bodyPr>
          <a:lstStyle/>
          <a:p>
            <a:r>
              <a:rPr lang="en-GB" dirty="0"/>
              <a:t>While &amp; Repeat Until Examples</a:t>
            </a:r>
          </a:p>
        </p:txBody>
      </p:sp>
      <p:sp>
        <p:nvSpPr>
          <p:cNvPr id="3" name="Content Placeholder 2"/>
          <p:cNvSpPr>
            <a:spLocks noGrp="1"/>
          </p:cNvSpPr>
          <p:nvPr>
            <p:ph idx="1"/>
          </p:nvPr>
        </p:nvSpPr>
        <p:spPr>
          <a:xfrm>
            <a:off x="457200" y="1124744"/>
            <a:ext cx="8229600" cy="5199856"/>
          </a:xfrm>
        </p:spPr>
        <p:txBody>
          <a:bodyPr>
            <a:normAutofit/>
          </a:bodyPr>
          <a:lstStyle/>
          <a:p>
            <a:endParaRPr lang="en-GB" sz="1800" dirty="0">
              <a:latin typeface="+mj-lt"/>
            </a:endParaRPr>
          </a:p>
          <a:p>
            <a:r>
              <a:rPr lang="en-GB" sz="1800" dirty="0">
                <a:latin typeface="+mj-lt"/>
              </a:rPr>
              <a:t>Write a sequence of instructions to divide AX by BX, and put the quotient in CX.</a:t>
            </a:r>
          </a:p>
          <a:p>
            <a:pPr marL="0" indent="0">
              <a:buNone/>
            </a:pPr>
            <a:r>
              <a:rPr lang="en-GB" sz="1800" dirty="0">
                <a:latin typeface="+mj-lt"/>
              </a:rPr>
              <a:t>     initialize quotient to 0</a:t>
            </a:r>
          </a:p>
          <a:p>
            <a:pPr marL="0" indent="0">
              <a:buNone/>
            </a:pPr>
            <a:r>
              <a:rPr lang="en-GB" sz="1800" dirty="0">
                <a:latin typeface="+mj-lt"/>
              </a:rPr>
              <a:t>     WHILE dividend &gt; =  divisor DO</a:t>
            </a:r>
          </a:p>
          <a:p>
            <a:pPr marL="0" indent="0">
              <a:buNone/>
            </a:pPr>
            <a:r>
              <a:rPr lang="en-GB" sz="1800" dirty="0">
                <a:latin typeface="+mj-lt"/>
              </a:rPr>
              <a:t>               increment quotient</a:t>
            </a:r>
          </a:p>
          <a:p>
            <a:pPr marL="0" indent="0">
              <a:buNone/>
            </a:pPr>
            <a:r>
              <a:rPr lang="en-GB" sz="1800" dirty="0">
                <a:latin typeface="+mj-lt"/>
              </a:rPr>
              <a:t>               subtract divisor from dividend</a:t>
            </a:r>
          </a:p>
          <a:p>
            <a:pPr marL="0" indent="0">
              <a:buNone/>
            </a:pPr>
            <a:r>
              <a:rPr lang="en-GB" sz="1800" dirty="0">
                <a:latin typeface="+mj-lt"/>
              </a:rPr>
              <a:t>   END_ WHILE</a:t>
            </a:r>
            <a:endParaRPr lang="en-US" sz="1800" dirty="0">
              <a:latin typeface="+mj-lt"/>
              <a:cs typeface="Arial" panose="020B0604020202020204" pitchFamily="34" charset="0"/>
            </a:endParaRPr>
          </a:p>
          <a:p>
            <a:r>
              <a:rPr lang="en-GB" sz="2000" dirty="0">
                <a:latin typeface="+mj-lt"/>
                <a:cs typeface="Arial" panose="020B0604020202020204" pitchFamily="34" charset="0"/>
              </a:rPr>
              <a:t>Write a sequence of instructions to multiply AX by BX, and put the product in CX</a:t>
            </a:r>
          </a:p>
          <a:p>
            <a:pPr marL="0" indent="0">
              <a:buNone/>
            </a:pPr>
            <a:r>
              <a:rPr lang="en-GB" sz="2000" dirty="0">
                <a:latin typeface="+mj-lt"/>
                <a:cs typeface="Arial" panose="020B0604020202020204" pitchFamily="34" charset="0"/>
              </a:rPr>
              <a:t>     initialize product to 0</a:t>
            </a:r>
          </a:p>
          <a:p>
            <a:pPr marL="0" indent="0">
              <a:buNone/>
            </a:pPr>
            <a:r>
              <a:rPr lang="en-GB" sz="2000" dirty="0">
                <a:latin typeface="+mj-lt"/>
                <a:cs typeface="Arial" panose="020B0604020202020204" pitchFamily="34" charset="0"/>
              </a:rPr>
              <a:t>     REPEAT</a:t>
            </a:r>
          </a:p>
          <a:p>
            <a:pPr marL="0" indent="0">
              <a:buNone/>
            </a:pPr>
            <a:r>
              <a:rPr lang="en-GB" sz="2000" dirty="0">
                <a:latin typeface="+mj-lt"/>
                <a:cs typeface="Arial" panose="020B0604020202020204" pitchFamily="34" charset="0"/>
              </a:rPr>
              <a:t>           add M to product</a:t>
            </a:r>
          </a:p>
          <a:p>
            <a:pPr marL="0" indent="0">
              <a:buNone/>
            </a:pPr>
            <a:r>
              <a:rPr lang="en-GB" sz="2000" dirty="0">
                <a:latin typeface="+mj-lt"/>
                <a:cs typeface="Arial" panose="020B0604020202020204" pitchFamily="34" charset="0"/>
              </a:rPr>
              <a:t>           decrement N</a:t>
            </a:r>
          </a:p>
          <a:p>
            <a:pPr marL="0" indent="0">
              <a:buNone/>
            </a:pPr>
            <a:r>
              <a:rPr lang="en-GB" sz="2000" dirty="0">
                <a:latin typeface="+mj-lt"/>
                <a:cs typeface="Arial" panose="020B0604020202020204" pitchFamily="34" charset="0"/>
              </a:rPr>
              <a:t>    UNTIL  N = 0</a:t>
            </a:r>
            <a:endParaRPr lang="en-US" dirty="0"/>
          </a:p>
        </p:txBody>
      </p:sp>
    </p:spTree>
    <p:extLst>
      <p:ext uri="{BB962C8B-B14F-4D97-AF65-F5344CB8AC3E}">
        <p14:creationId xmlns:p14="http://schemas.microsoft.com/office/powerpoint/2010/main" val="789823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latin typeface="Arial" panose="020B0604020202020204" pitchFamily="34" charset="0"/>
                <a:cs typeface="Arial" panose="020B0604020202020204" pitchFamily="34" charset="0"/>
              </a:rPr>
              <a:t>Interpreting </a:t>
            </a:r>
            <a:r>
              <a:rPr lang="en-US" sz="4000" b="1" i="1" dirty="0">
                <a:latin typeface="Arial" panose="020B0604020202020204" pitchFamily="34" charset="0"/>
                <a:cs typeface="Arial" panose="020B0604020202020204" pitchFamily="34" charset="0"/>
              </a:rPr>
              <a:t>the </a:t>
            </a:r>
            <a:br>
              <a:rPr lang="en-US" sz="4000" b="1" i="1" dirty="0">
                <a:latin typeface="Arial" panose="020B0604020202020204" pitchFamily="34" charset="0"/>
                <a:cs typeface="Arial" panose="020B0604020202020204" pitchFamily="34" charset="0"/>
              </a:rPr>
            </a:br>
            <a:r>
              <a:rPr lang="en-US" sz="4000" b="1" i="1" dirty="0">
                <a:latin typeface="Arial" panose="020B0604020202020204" pitchFamily="34" charset="0"/>
                <a:cs typeface="Arial" panose="020B0604020202020204" pitchFamily="34" charset="0"/>
              </a:rPr>
              <a:t>Conditional Jumps</a:t>
            </a:r>
            <a:endParaRPr lang="en-GB" sz="40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It's not necessary for a programmer to think about the flags.</a:t>
            </a:r>
          </a:p>
          <a:p>
            <a:r>
              <a:rPr lang="en-US" dirty="0">
                <a:latin typeface="Arial" panose="020B0604020202020204" pitchFamily="34" charset="0"/>
                <a:cs typeface="Arial" panose="020B0604020202020204" pitchFamily="34" charset="0"/>
              </a:rPr>
              <a:t>Just use the name of the jump to decide if control transfers to the destination label.</a:t>
            </a:r>
          </a:p>
          <a:p>
            <a:pPr marL="0" indent="0">
              <a:buNone/>
            </a:pPr>
            <a:r>
              <a:rPr lang="en-US" dirty="0">
                <a:latin typeface="Arial" panose="020B0604020202020204" pitchFamily="34" charset="0"/>
                <a:cs typeface="Arial" panose="020B0604020202020204" pitchFamily="34" charset="0"/>
              </a:rPr>
              <a:t>   	CMP   AX, BX</a:t>
            </a:r>
          </a:p>
          <a:p>
            <a:pPr marL="0" indent="0">
              <a:buNone/>
            </a:pPr>
            <a:r>
              <a:rPr lang="en-US" dirty="0">
                <a:latin typeface="Arial" panose="020B0604020202020204" pitchFamily="34" charset="0"/>
                <a:cs typeface="Arial" panose="020B0604020202020204" pitchFamily="34" charset="0"/>
              </a:rPr>
              <a:t>	JG       BELOW</a:t>
            </a:r>
          </a:p>
          <a:p>
            <a:r>
              <a:rPr lang="en-US" dirty="0">
                <a:latin typeface="Arial" panose="020B0604020202020204" pitchFamily="34" charset="0"/>
                <a:cs typeface="Arial" panose="020B0604020202020204" pitchFamily="34" charset="0"/>
              </a:rPr>
              <a:t>If AX is greater than BX (in a signed sense), then JG jump if greater than) transfers to BELOW.</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3826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52704"/>
          </a:xfrm>
        </p:spPr>
        <p:txBody>
          <a:bodyPr/>
          <a:lstStyle/>
          <a:p>
            <a:r>
              <a:rPr lang="en-US" b="1" i="1" dirty="0"/>
              <a:t>Signed Versus Unsigned Jumps</a:t>
            </a:r>
            <a:endParaRPr lang="en-GB" dirty="0"/>
          </a:p>
        </p:txBody>
      </p:sp>
      <p:sp>
        <p:nvSpPr>
          <p:cNvPr id="3" name="Content Placeholder 2"/>
          <p:cNvSpPr>
            <a:spLocks noGrp="1"/>
          </p:cNvSpPr>
          <p:nvPr>
            <p:ph idx="1"/>
          </p:nvPr>
        </p:nvSpPr>
        <p:spPr>
          <a:xfrm>
            <a:off x="457200" y="1700808"/>
            <a:ext cx="8229600" cy="4623792"/>
          </a:xfrm>
        </p:spPr>
        <p:txBody>
          <a:bodyPr>
            <a:normAutofit fontScale="92500" lnSpcReduction="20000"/>
          </a:bodyPr>
          <a:lstStyle/>
          <a:p>
            <a:r>
              <a:rPr lang="en-US" dirty="0">
                <a:latin typeface="Arial" panose="020B0604020202020204" pitchFamily="34" charset="0"/>
                <a:cs typeface="Arial" panose="020B0604020202020204" pitchFamily="34" charset="0"/>
              </a:rPr>
              <a:t>Whether to use a signed or unsigned jump depends on the interpretation being given.</a:t>
            </a:r>
          </a:p>
          <a:p>
            <a:r>
              <a:rPr lang="en-US" b="1" dirty="0">
                <a:latin typeface="Arial" panose="020B0604020202020204" pitchFamily="34" charset="0"/>
                <a:cs typeface="Arial" panose="020B0604020202020204" pitchFamily="34" charset="0"/>
              </a:rPr>
              <a:t>signed</a:t>
            </a:r>
            <a:r>
              <a:rPr lang="en-US" dirty="0">
                <a:latin typeface="Arial" panose="020B0604020202020204" pitchFamily="34" charset="0"/>
                <a:cs typeface="Arial" panose="020B0604020202020204" pitchFamily="34" charset="0"/>
              </a:rPr>
              <a:t> jumps operate on ZF, SF, and OF</a:t>
            </a:r>
          </a:p>
          <a:p>
            <a:r>
              <a:rPr lang="en-US" b="1" dirty="0">
                <a:latin typeface="Arial" panose="020B0604020202020204" pitchFamily="34" charset="0"/>
                <a:cs typeface="Arial" panose="020B0604020202020204" pitchFamily="34" charset="0"/>
              </a:rPr>
              <a:t>unsigned</a:t>
            </a:r>
            <a:r>
              <a:rPr lang="en-US" dirty="0">
                <a:latin typeface="Arial" panose="020B0604020202020204" pitchFamily="34" charset="0"/>
                <a:cs typeface="Arial" panose="020B0604020202020204" pitchFamily="34" charset="0"/>
              </a:rPr>
              <a:t> jumps operate on ZF and CF. </a:t>
            </a:r>
          </a:p>
          <a:p>
            <a:r>
              <a:rPr lang="en-US" dirty="0">
                <a:latin typeface="Arial" panose="020B0604020202020204" pitchFamily="34" charset="0"/>
                <a:cs typeface="Arial" panose="020B0604020202020204" pitchFamily="34" charset="0"/>
              </a:rPr>
              <a:t>wrong kind of jump can lead to incorrect results.</a:t>
            </a:r>
          </a:p>
          <a:p>
            <a:r>
              <a:rPr lang="en-US" dirty="0">
                <a:latin typeface="Arial" panose="020B0604020202020204" pitchFamily="34" charset="0"/>
                <a:cs typeface="Arial" panose="020B0604020202020204" pitchFamily="34" charset="0"/>
              </a:rPr>
              <a:t>Suppose a signed interpretation. If AX =7FFFh, BX = 8000h, and we execute</a:t>
            </a:r>
          </a:p>
          <a:p>
            <a:pPr marL="0" indent="0">
              <a:buNone/>
            </a:pPr>
            <a:r>
              <a:rPr lang="en-US" dirty="0">
                <a:latin typeface="Arial" panose="020B0604020202020204" pitchFamily="34" charset="0"/>
                <a:cs typeface="Arial" panose="020B0604020202020204" pitchFamily="34" charset="0"/>
              </a:rPr>
              <a:t>           CMP  AX,BX</a:t>
            </a:r>
          </a:p>
          <a:p>
            <a:pPr marL="0" indent="0">
              <a:buNone/>
            </a:pPr>
            <a:r>
              <a:rPr lang="en-US" dirty="0">
                <a:latin typeface="Arial" panose="020B0604020202020204" pitchFamily="34" charset="0"/>
                <a:cs typeface="Arial" panose="020B0604020202020204" pitchFamily="34" charset="0"/>
              </a:rPr>
              <a:t>           JA      BELOW</a:t>
            </a:r>
          </a:p>
          <a:p>
            <a:r>
              <a:rPr lang="en-US" dirty="0">
                <a:latin typeface="Arial" panose="020B0604020202020204" pitchFamily="34" charset="0"/>
                <a:cs typeface="Arial" panose="020B0604020202020204" pitchFamily="34" charset="0"/>
              </a:rPr>
              <a:t>Even though 7FFFh &gt; 8000h in a signed sense the program does not jump to BELOW. </a:t>
            </a:r>
          </a:p>
          <a:p>
            <a:r>
              <a:rPr lang="en-US" dirty="0">
                <a:latin typeface="Arial" panose="020B0604020202020204" pitchFamily="34" charset="0"/>
                <a:cs typeface="Arial" panose="020B0604020202020204" pitchFamily="34" charset="0"/>
              </a:rPr>
              <a:t>Because 7FFFh &lt; 8000h in an unsigned sense, and we are using the unsigned jump JA.</a:t>
            </a:r>
          </a:p>
          <a:p>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5763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r>
              <a:rPr lang="en-US" b="1" i="1" dirty="0"/>
              <a:t>IF-THEN</a:t>
            </a:r>
            <a:endParaRPr lang="en-GB" dirty="0"/>
          </a:p>
        </p:txBody>
      </p:sp>
      <p:sp>
        <p:nvSpPr>
          <p:cNvPr id="3" name="Content Placeholder 2"/>
          <p:cNvSpPr>
            <a:spLocks noGrp="1"/>
          </p:cNvSpPr>
          <p:nvPr>
            <p:ph idx="1"/>
          </p:nvPr>
        </p:nvSpPr>
        <p:spPr>
          <a:xfrm>
            <a:off x="457200" y="1700808"/>
            <a:ext cx="8229600" cy="4623792"/>
          </a:xfrm>
        </p:spPr>
        <p:txBody>
          <a:bodyPr>
            <a:normAutofit fontScale="92500" lnSpcReduction="10000"/>
          </a:bodyPr>
          <a:lstStyle/>
          <a:p>
            <a:r>
              <a:rPr lang="en-US" dirty="0">
                <a:latin typeface="Arial" panose="020B0604020202020204" pitchFamily="34" charset="0"/>
                <a:cs typeface="Arial" panose="020B0604020202020204" pitchFamily="34" charset="0"/>
              </a:rPr>
              <a:t>IF </a:t>
            </a:r>
            <a:r>
              <a:rPr lang="en-US" i="1" dirty="0">
                <a:latin typeface="Arial" panose="020B0604020202020204" pitchFamily="34" charset="0"/>
                <a:cs typeface="Arial" panose="020B0604020202020204" pitchFamily="34" charset="0"/>
              </a:rPr>
              <a:t>condition </a:t>
            </a:r>
            <a:r>
              <a:rPr lang="en-US" dirty="0">
                <a:latin typeface="Arial" panose="020B0604020202020204" pitchFamily="34" charset="0"/>
                <a:cs typeface="Arial" panose="020B0604020202020204" pitchFamily="34" charset="0"/>
              </a:rPr>
              <a:t>is true THEN</a:t>
            </a:r>
          </a:p>
          <a:p>
            <a:pPr marL="0" indent="0">
              <a:buNone/>
            </a:pPr>
            <a:r>
              <a:rPr lang="en-US" dirty="0">
                <a:latin typeface="Arial" panose="020B0604020202020204" pitchFamily="34" charset="0"/>
                <a:cs typeface="Arial" panose="020B0604020202020204" pitchFamily="34" charset="0"/>
              </a:rPr>
              <a:t>         execute true-branch statements</a:t>
            </a:r>
          </a:p>
          <a:p>
            <a:r>
              <a:rPr lang="en-US" dirty="0">
                <a:latin typeface="Arial" panose="020B0604020202020204" pitchFamily="34" charset="0"/>
                <a:cs typeface="Arial" panose="020B0604020202020204" pitchFamily="34" charset="0"/>
              </a:rPr>
              <a:t>END_IF</a:t>
            </a:r>
          </a:p>
          <a:p>
            <a:r>
              <a:rPr lang="en-US" dirty="0">
                <a:latin typeface="Arial" panose="020B0604020202020204" pitchFamily="34" charset="0"/>
                <a:cs typeface="Arial" panose="020B0604020202020204" pitchFamily="34" charset="0"/>
              </a:rPr>
              <a:t>Replace the number in AX by its absolute value.</a:t>
            </a:r>
          </a:p>
          <a:p>
            <a:r>
              <a:rPr lang="en-US" dirty="0">
                <a:latin typeface="Arial" panose="020B0604020202020204" pitchFamily="34" charset="0"/>
                <a:cs typeface="Arial" panose="020B0604020202020204" pitchFamily="34" charset="0"/>
              </a:rPr>
              <a:t>IF AX &lt; 0 THEN</a:t>
            </a:r>
          </a:p>
          <a:p>
            <a:pPr marL="0" indent="0">
              <a:buNone/>
            </a:pPr>
            <a:r>
              <a:rPr lang="en-US" dirty="0">
                <a:latin typeface="Arial" panose="020B0604020202020204" pitchFamily="34" charset="0"/>
                <a:cs typeface="Arial" panose="020B0604020202020204" pitchFamily="34" charset="0"/>
              </a:rPr>
              <a:t>        replace AX by -AX</a:t>
            </a:r>
          </a:p>
          <a:p>
            <a:pPr marL="0" indent="0">
              <a:buNone/>
            </a:pPr>
            <a:r>
              <a:rPr lang="en-US">
                <a:latin typeface="Arial" panose="020B0604020202020204" pitchFamily="34" charset="0"/>
                <a:cs typeface="Arial" panose="020B0604020202020204" pitchFamily="34" charset="0"/>
              </a:rPr>
              <a:t>   END</a:t>
            </a:r>
            <a:r>
              <a:rPr lang="en-US" dirty="0">
                <a:latin typeface="Arial" panose="020B0604020202020204" pitchFamily="34" charset="0"/>
                <a:cs typeface="Arial" panose="020B0604020202020204" pitchFamily="34" charset="0"/>
              </a:rPr>
              <a:t>_IF</a:t>
            </a:r>
          </a:p>
          <a:p>
            <a:pPr marL="0" indent="0">
              <a:buNone/>
            </a:pPr>
            <a:r>
              <a:rPr lang="en-US" dirty="0">
                <a:latin typeface="Arial" panose="020B0604020202020204" pitchFamily="34" charset="0"/>
                <a:cs typeface="Arial" panose="020B0604020202020204" pitchFamily="34" charset="0"/>
              </a:rPr>
              <a:t> 	CMP      AX,0</a:t>
            </a:r>
          </a:p>
          <a:p>
            <a:pPr marL="393192" lvl="1" indent="0">
              <a:buNone/>
            </a:pPr>
            <a:r>
              <a:rPr lang="en-US" dirty="0">
                <a:latin typeface="Arial" panose="020B0604020202020204" pitchFamily="34" charset="0"/>
                <a:cs typeface="Arial" panose="020B0604020202020204" pitchFamily="34" charset="0"/>
              </a:rPr>
              <a:t>       JNL       END_IF</a:t>
            </a:r>
          </a:p>
          <a:p>
            <a:pPr marL="0" indent="0">
              <a:buNone/>
            </a:pPr>
            <a:r>
              <a:rPr lang="en-US" dirty="0">
                <a:latin typeface="Arial" panose="020B0604020202020204" pitchFamily="34" charset="0"/>
                <a:cs typeface="Arial" panose="020B0604020202020204" pitchFamily="34" charset="0"/>
              </a:rPr>
              <a:t>            NEG     AX</a:t>
            </a:r>
          </a:p>
          <a:p>
            <a:pPr marL="0" indent="0">
              <a:buNone/>
            </a:pPr>
            <a:r>
              <a:rPr lang="en-US" dirty="0">
                <a:latin typeface="Arial" panose="020B0604020202020204" pitchFamily="34" charset="0"/>
                <a:cs typeface="Arial" panose="020B0604020202020204" pitchFamily="34" charset="0"/>
              </a:rPr>
              <a:t>            END_IF:</a:t>
            </a:r>
          </a:p>
          <a:p>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3164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52704"/>
          </a:xfrm>
        </p:spPr>
        <p:txBody>
          <a:bodyPr/>
          <a:lstStyle/>
          <a:p>
            <a:r>
              <a:rPr lang="en-US" i="1" dirty="0"/>
              <a:t>IF-THEN-ELSE</a:t>
            </a:r>
          </a:p>
        </p:txBody>
      </p:sp>
      <p:sp>
        <p:nvSpPr>
          <p:cNvPr id="3" name="Content Placeholder 2"/>
          <p:cNvSpPr>
            <a:spLocks noGrp="1"/>
          </p:cNvSpPr>
          <p:nvPr>
            <p:ph idx="1"/>
          </p:nvPr>
        </p:nvSpPr>
        <p:spPr>
          <a:xfrm>
            <a:off x="457200" y="1700808"/>
            <a:ext cx="8229600" cy="4623792"/>
          </a:xfrm>
        </p:spPr>
        <p:txBody>
          <a:bodyPr>
            <a:normAutofit/>
          </a:bodyPr>
          <a:lstStyle/>
          <a:p>
            <a:r>
              <a:rPr lang="en-US" dirty="0"/>
              <a:t>IF </a:t>
            </a:r>
            <a:r>
              <a:rPr lang="en-US" i="1" dirty="0"/>
              <a:t>condition is </a:t>
            </a:r>
            <a:r>
              <a:rPr lang="en-US" dirty="0"/>
              <a:t>true THEN</a:t>
            </a:r>
          </a:p>
          <a:p>
            <a:pPr marL="0" indent="0">
              <a:buNone/>
            </a:pPr>
            <a:r>
              <a:rPr lang="en-US" dirty="0"/>
              <a:t>  	execute true-branch statements</a:t>
            </a:r>
          </a:p>
          <a:p>
            <a:r>
              <a:rPr lang="en-US" dirty="0"/>
              <a:t>ELSE</a:t>
            </a:r>
          </a:p>
          <a:p>
            <a:pPr marL="0" indent="0">
              <a:buNone/>
            </a:pPr>
            <a:r>
              <a:rPr lang="en-US" dirty="0"/>
              <a:t>	execute false-branch statements</a:t>
            </a:r>
          </a:p>
          <a:p>
            <a:r>
              <a:rPr lang="en-US" dirty="0"/>
              <a:t>END_IF</a:t>
            </a:r>
          </a:p>
          <a:p>
            <a:r>
              <a:rPr lang="en-US" dirty="0"/>
              <a:t>Suppose AL and BL contain extended ASCII characters. Display the one that comes first in </a:t>
            </a:r>
            <a:r>
              <a:rPr lang="en-US" i="1" dirty="0"/>
              <a:t>the </a:t>
            </a:r>
            <a:r>
              <a:rPr lang="en-US" dirty="0"/>
              <a:t>character sequence.</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1053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52704"/>
          </a:xfrm>
        </p:spPr>
        <p:txBody>
          <a:bodyPr/>
          <a:lstStyle/>
          <a:p>
            <a:r>
              <a:rPr lang="en-US" i="1" dirty="0"/>
              <a:t>IF-THEN-ELSE</a:t>
            </a:r>
            <a:endParaRPr lang="en-GB" dirty="0"/>
          </a:p>
        </p:txBody>
      </p:sp>
      <p:sp>
        <p:nvSpPr>
          <p:cNvPr id="3" name="Content Placeholder 2"/>
          <p:cNvSpPr>
            <a:spLocks noGrp="1"/>
          </p:cNvSpPr>
          <p:nvPr>
            <p:ph idx="1"/>
          </p:nvPr>
        </p:nvSpPr>
        <p:spPr>
          <a:xfrm>
            <a:off x="457200" y="1700808"/>
            <a:ext cx="8229600" cy="4623792"/>
          </a:xfrm>
        </p:spPr>
        <p:txBody>
          <a:bodyPr>
            <a:normAutofit lnSpcReduction="10000"/>
          </a:bodyPr>
          <a:lstStyle/>
          <a:p>
            <a:r>
              <a:rPr lang="en-US" dirty="0">
                <a:latin typeface="Arial" panose="020B0604020202020204" pitchFamily="34" charset="0"/>
                <a:cs typeface="Arial" panose="020B0604020202020204" pitchFamily="34" charset="0"/>
              </a:rPr>
              <a:t>CMP       AL,  BL</a:t>
            </a:r>
          </a:p>
          <a:p>
            <a:r>
              <a:rPr lang="en-US" dirty="0">
                <a:latin typeface="Arial" panose="020B0604020202020204" pitchFamily="34" charset="0"/>
                <a:cs typeface="Arial" panose="020B0604020202020204" pitchFamily="34" charset="0"/>
              </a:rPr>
              <a:t>JNBE     NOT_AL</a:t>
            </a:r>
          </a:p>
          <a:p>
            <a:pPr marL="0" indent="0">
              <a:buNone/>
            </a:pPr>
            <a:r>
              <a:rPr lang="en-US" dirty="0">
                <a:latin typeface="Arial" panose="020B0604020202020204" pitchFamily="34" charset="0"/>
                <a:cs typeface="Arial" panose="020B0604020202020204" pitchFamily="34" charset="0"/>
              </a:rPr>
              <a:t>	       MOV      DL,   AL</a:t>
            </a:r>
          </a:p>
          <a:p>
            <a:pPr marL="0" indent="0">
              <a:buNone/>
            </a:pPr>
            <a:r>
              <a:rPr lang="en-US" dirty="0">
                <a:latin typeface="Arial" panose="020B0604020202020204" pitchFamily="34" charset="0"/>
                <a:cs typeface="Arial" panose="020B0604020202020204" pitchFamily="34" charset="0"/>
              </a:rPr>
              <a:t>                 JMP       DISPLAY</a:t>
            </a:r>
          </a:p>
          <a:p>
            <a:r>
              <a:rPr lang="en-US" dirty="0">
                <a:latin typeface="Arial" panose="020B0604020202020204" pitchFamily="34" charset="0"/>
                <a:cs typeface="Arial" panose="020B0604020202020204" pitchFamily="34" charset="0"/>
              </a:rPr>
              <a:t>NOT_AL:</a:t>
            </a:r>
          </a:p>
          <a:p>
            <a:pPr marL="0" indent="0">
              <a:buNone/>
            </a:pPr>
            <a:r>
              <a:rPr lang="en-US" dirty="0">
                <a:latin typeface="Arial" panose="020B0604020202020204" pitchFamily="34" charset="0"/>
                <a:cs typeface="Arial" panose="020B0604020202020204" pitchFamily="34" charset="0"/>
              </a:rPr>
              <a:t>	       MOV      DL,   BL</a:t>
            </a:r>
          </a:p>
          <a:p>
            <a:pPr marL="0" indent="0">
              <a:buNone/>
            </a:pPr>
            <a:r>
              <a:rPr lang="en-US" dirty="0">
                <a:latin typeface="Arial" panose="020B0604020202020204" pitchFamily="34" charset="0"/>
                <a:cs typeface="Arial" panose="020B0604020202020204" pitchFamily="34" charset="0"/>
              </a:rPr>
              <a:t>	       JMP       DISPLAY</a:t>
            </a:r>
          </a:p>
          <a:p>
            <a:r>
              <a:rPr lang="en-US" dirty="0">
                <a:latin typeface="Arial" panose="020B0604020202020204" pitchFamily="34" charset="0"/>
                <a:cs typeface="Arial" panose="020B0604020202020204" pitchFamily="34" charset="0"/>
              </a:rPr>
              <a:t>DISPLAY:</a:t>
            </a:r>
          </a:p>
          <a:p>
            <a:pPr marL="0" indent="0">
              <a:buNone/>
            </a:pPr>
            <a:r>
              <a:rPr lang="en-US" dirty="0">
                <a:latin typeface="Arial" panose="020B0604020202020204" pitchFamily="34" charset="0"/>
                <a:cs typeface="Arial" panose="020B0604020202020204" pitchFamily="34" charset="0"/>
              </a:rPr>
              <a:t>	       MOV      AH, 2</a:t>
            </a:r>
          </a:p>
          <a:p>
            <a:pPr marL="0" indent="0">
              <a:buNone/>
            </a:pPr>
            <a:r>
              <a:rPr lang="en-US" dirty="0">
                <a:latin typeface="Arial" panose="020B0604020202020204" pitchFamily="34" charset="0"/>
                <a:cs typeface="Arial" panose="020B0604020202020204" pitchFamily="34" charset="0"/>
              </a:rPr>
              <a:t>                 INT 21h</a:t>
            </a:r>
          </a:p>
          <a:p>
            <a:endParaRPr lang="en-US"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8891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52704"/>
          </a:xfrm>
        </p:spPr>
        <p:txBody>
          <a:bodyPr/>
          <a:lstStyle/>
          <a:p>
            <a:r>
              <a:rPr lang="en-GB" dirty="0"/>
              <a:t>Examples</a:t>
            </a:r>
          </a:p>
        </p:txBody>
      </p:sp>
      <p:sp>
        <p:nvSpPr>
          <p:cNvPr id="3" name="Content Placeholder 2"/>
          <p:cNvSpPr>
            <a:spLocks noGrp="1"/>
          </p:cNvSpPr>
          <p:nvPr>
            <p:ph idx="1"/>
          </p:nvPr>
        </p:nvSpPr>
        <p:spPr>
          <a:xfrm>
            <a:off x="457200" y="1700808"/>
            <a:ext cx="8229600" cy="4623792"/>
          </a:xfrm>
        </p:spPr>
        <p:txBody>
          <a:bodyPr>
            <a:normAutofit/>
          </a:bodyPr>
          <a:lstStyle/>
          <a:p>
            <a:r>
              <a:rPr lang="en-US" dirty="0">
                <a:latin typeface="Arial" panose="020B0604020202020204" pitchFamily="34" charset="0"/>
                <a:cs typeface="Arial" panose="020B0604020202020204" pitchFamily="34" charset="0"/>
              </a:rPr>
              <a:t>IF AX &lt; 0 THEN</a:t>
            </a:r>
          </a:p>
          <a:p>
            <a:pPr marL="0" indent="0">
              <a:buNone/>
            </a:pPr>
            <a:r>
              <a:rPr lang="en-US" dirty="0">
                <a:latin typeface="Arial" panose="020B0604020202020204" pitchFamily="34" charset="0"/>
                <a:cs typeface="Arial" panose="020B0604020202020204" pitchFamily="34" charset="0"/>
              </a:rPr>
              <a:t>         PUT -1 IN BX</a:t>
            </a:r>
          </a:p>
          <a:p>
            <a:r>
              <a:rPr lang="en-US" dirty="0">
                <a:latin typeface="Arial" panose="020B0604020202020204" pitchFamily="34" charset="0"/>
                <a:cs typeface="Arial" panose="020B0604020202020204" pitchFamily="34" charset="0"/>
              </a:rPr>
              <a:t>END IF</a:t>
            </a:r>
          </a:p>
        </p:txBody>
      </p:sp>
    </p:spTree>
    <p:extLst>
      <p:ext uri="{BB962C8B-B14F-4D97-AF65-F5344CB8AC3E}">
        <p14:creationId xmlns:p14="http://schemas.microsoft.com/office/powerpoint/2010/main" val="3420111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GB" dirty="0"/>
              <a:t>JUMP &amp; Loops</a:t>
            </a:r>
          </a:p>
        </p:txBody>
      </p:sp>
      <p:sp>
        <p:nvSpPr>
          <p:cNvPr id="3" name="Content Placeholder 2"/>
          <p:cNvSpPr>
            <a:spLocks noGrp="1"/>
          </p:cNvSpPr>
          <p:nvPr>
            <p:ph idx="1"/>
          </p:nvPr>
        </p:nvSpPr>
        <p:spPr>
          <a:xfrm>
            <a:off x="457200" y="1412776"/>
            <a:ext cx="8229600" cy="5256584"/>
          </a:xfrm>
        </p:spPr>
        <p:txBody>
          <a:bodyPr>
            <a:normAutofit lnSpcReduction="10000"/>
          </a:bodyPr>
          <a:lstStyle/>
          <a:p>
            <a:pPr algn="just"/>
            <a:r>
              <a:rPr lang="en-GB" dirty="0"/>
              <a:t>Jump and Loop instructions transfer control to another part of the program</a:t>
            </a:r>
          </a:p>
          <a:p>
            <a:pPr algn="just"/>
            <a:r>
              <a:rPr lang="en-GB" dirty="0"/>
              <a:t>Transfer can be unconditional or can depend on a particular combination of status flags</a:t>
            </a:r>
          </a:p>
          <a:p>
            <a:pPr algn="just"/>
            <a:r>
              <a:rPr lang="en-GB" dirty="0"/>
              <a:t>Jump </a:t>
            </a:r>
            <a:r>
              <a:rPr lang="en-US" dirty="0">
                <a:cs typeface="Times New Roman" pitchFamily="18" charset="0"/>
              </a:rPr>
              <a:t>allows programmer to skip program sections and branch to any part of memory for the</a:t>
            </a:r>
            <a:br>
              <a:rPr lang="en-US" dirty="0">
                <a:cs typeface="Times New Roman" pitchFamily="18" charset="0"/>
              </a:rPr>
            </a:br>
            <a:r>
              <a:rPr lang="en-US" dirty="0">
                <a:cs typeface="Times New Roman" pitchFamily="18" charset="0"/>
              </a:rPr>
              <a:t>next instruction. </a:t>
            </a:r>
          </a:p>
          <a:p>
            <a:r>
              <a:rPr lang="en-US" dirty="0">
                <a:cs typeface="Times New Roman" pitchFamily="18" charset="0"/>
              </a:rPr>
              <a:t>A conditional jump instruction allows decisions based upon numerical tests. </a:t>
            </a:r>
          </a:p>
          <a:p>
            <a:pPr lvl="1"/>
            <a:r>
              <a:rPr lang="en-US" dirty="0">
                <a:cs typeface="Times New Roman" pitchFamily="18" charset="0"/>
              </a:rPr>
              <a:t>results are held in the flag bits, then tested by conditional jump instructions </a:t>
            </a:r>
          </a:p>
          <a:p>
            <a:r>
              <a:rPr lang="en-US" dirty="0">
                <a:cs typeface="Times New Roman" pitchFamily="18" charset="0"/>
              </a:rPr>
              <a:t>LOOP and conditional LOOP are also forms</a:t>
            </a:r>
            <a:br>
              <a:rPr lang="en-US" dirty="0">
                <a:cs typeface="Times New Roman" pitchFamily="18" charset="0"/>
              </a:rPr>
            </a:br>
            <a:r>
              <a:rPr lang="en-US" dirty="0">
                <a:cs typeface="Times New Roman" pitchFamily="18" charset="0"/>
              </a:rPr>
              <a:t>of the jump instruction</a:t>
            </a:r>
          </a:p>
          <a:p>
            <a:pPr algn="just"/>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52704"/>
          </a:xfrm>
        </p:spPr>
        <p:txBody>
          <a:bodyPr/>
          <a:lstStyle/>
          <a:p>
            <a:r>
              <a:rPr lang="en-GB" dirty="0"/>
              <a:t>Examples</a:t>
            </a:r>
          </a:p>
        </p:txBody>
      </p:sp>
      <p:sp>
        <p:nvSpPr>
          <p:cNvPr id="3" name="Content Placeholder 2"/>
          <p:cNvSpPr>
            <a:spLocks noGrp="1"/>
          </p:cNvSpPr>
          <p:nvPr>
            <p:ph idx="1"/>
          </p:nvPr>
        </p:nvSpPr>
        <p:spPr>
          <a:xfrm>
            <a:off x="457200" y="1700808"/>
            <a:ext cx="8229600" cy="4623792"/>
          </a:xfrm>
        </p:spPr>
        <p:txBody>
          <a:bodyPr>
            <a:normAutofit/>
          </a:bodyPr>
          <a:lstStyle/>
          <a:p>
            <a:r>
              <a:rPr lang="en-US" dirty="0">
                <a:latin typeface="Arial" panose="020B0604020202020204" pitchFamily="34" charset="0"/>
                <a:cs typeface="Arial" panose="020B0604020202020204" pitchFamily="34" charset="0"/>
              </a:rPr>
              <a:t>IF AX &lt; 0 THEN</a:t>
            </a:r>
          </a:p>
          <a:p>
            <a:pPr marL="0" indent="0">
              <a:buNone/>
            </a:pPr>
            <a:r>
              <a:rPr lang="en-US" dirty="0">
                <a:latin typeface="Arial" panose="020B0604020202020204" pitchFamily="34" charset="0"/>
                <a:cs typeface="Arial" panose="020B0604020202020204" pitchFamily="34" charset="0"/>
              </a:rPr>
              <a:t>         PUT -1 IN BX</a:t>
            </a:r>
          </a:p>
          <a:p>
            <a:r>
              <a:rPr lang="en-US" dirty="0">
                <a:latin typeface="Arial" panose="020B0604020202020204" pitchFamily="34" charset="0"/>
                <a:cs typeface="Arial" panose="020B0604020202020204" pitchFamily="34" charset="0"/>
              </a:rPr>
              <a:t>END IF</a:t>
            </a:r>
          </a:p>
          <a:p>
            <a:r>
              <a:rPr lang="en-US" dirty="0">
                <a:latin typeface="Arial" panose="020B0604020202020204" pitchFamily="34" charset="0"/>
                <a:cs typeface="Arial" panose="020B0604020202020204" pitchFamily="34" charset="0"/>
              </a:rPr>
              <a:t>Code</a:t>
            </a:r>
          </a:p>
          <a:p>
            <a:pPr marL="0" indent="0">
              <a:buNone/>
            </a:pPr>
            <a:r>
              <a:rPr lang="en-US" dirty="0">
                <a:latin typeface="Arial" panose="020B0604020202020204" pitchFamily="34" charset="0"/>
                <a:cs typeface="Arial" panose="020B0604020202020204" pitchFamily="34" charset="0"/>
              </a:rPr>
              <a:t>	CMP   AX,0</a:t>
            </a:r>
          </a:p>
          <a:p>
            <a:pPr marL="0" indent="0">
              <a:buNone/>
            </a:pPr>
            <a:r>
              <a:rPr lang="en-US" dirty="0">
                <a:latin typeface="Arial" panose="020B0604020202020204" pitchFamily="34" charset="0"/>
                <a:cs typeface="Arial" panose="020B0604020202020204" pitchFamily="34" charset="0"/>
              </a:rPr>
              <a:t>	JGE    END_IF</a:t>
            </a:r>
          </a:p>
          <a:p>
            <a:pPr marL="0" indent="0">
              <a:buNone/>
            </a:pPr>
            <a:r>
              <a:rPr lang="en-US" dirty="0">
                <a:latin typeface="Arial" panose="020B0604020202020204" pitchFamily="34" charset="0"/>
                <a:cs typeface="Arial" panose="020B0604020202020204" pitchFamily="34" charset="0"/>
              </a:rPr>
              <a:t>		 MOV  BX,-1</a:t>
            </a:r>
          </a:p>
          <a:p>
            <a:pPr marL="0" indent="0">
              <a:buNone/>
            </a:pPr>
            <a:r>
              <a:rPr lang="en-US" dirty="0">
                <a:latin typeface="Arial" panose="020B0604020202020204" pitchFamily="34" charset="0"/>
                <a:cs typeface="Arial" panose="020B0604020202020204" pitchFamily="34" charset="0"/>
              </a:rPr>
              <a:t>	END_IF:</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8807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52704"/>
          </a:xfrm>
        </p:spPr>
        <p:txBody>
          <a:bodyPr/>
          <a:lstStyle/>
          <a:p>
            <a:r>
              <a:rPr lang="en-GB" dirty="0"/>
              <a:t>Examples</a:t>
            </a:r>
          </a:p>
        </p:txBody>
      </p:sp>
      <p:sp>
        <p:nvSpPr>
          <p:cNvPr id="3" name="Content Placeholder 2"/>
          <p:cNvSpPr>
            <a:spLocks noGrp="1"/>
          </p:cNvSpPr>
          <p:nvPr>
            <p:ph idx="1"/>
          </p:nvPr>
        </p:nvSpPr>
        <p:spPr>
          <a:xfrm>
            <a:off x="457200" y="1700808"/>
            <a:ext cx="8229600" cy="4623792"/>
          </a:xfrm>
        </p:spPr>
        <p:txBody>
          <a:bodyPr>
            <a:normAutofit/>
          </a:bodyPr>
          <a:lstStyle/>
          <a:p>
            <a:r>
              <a:rPr lang="en-US" dirty="0">
                <a:latin typeface="Arial" panose="020B0604020202020204" pitchFamily="34" charset="0"/>
                <a:cs typeface="Arial" panose="020B0604020202020204" pitchFamily="34" charset="0"/>
              </a:rPr>
              <a:t>IF  AL &lt; 0 THEN</a:t>
            </a:r>
          </a:p>
          <a:p>
            <a:pPr marL="0" indent="0">
              <a:buNone/>
            </a:pPr>
            <a:r>
              <a:rPr lang="en-US" dirty="0">
                <a:latin typeface="Arial" panose="020B0604020202020204" pitchFamily="34" charset="0"/>
                <a:cs typeface="Arial" panose="020B0604020202020204" pitchFamily="34" charset="0"/>
              </a:rPr>
              <a:t>     put </a:t>
            </a:r>
            <a:r>
              <a:rPr lang="en-US" dirty="0" err="1">
                <a:latin typeface="Arial" panose="020B0604020202020204" pitchFamily="34" charset="0"/>
                <a:cs typeface="Arial" panose="020B0604020202020204" pitchFamily="34" charset="0"/>
              </a:rPr>
              <a:t>FFh</a:t>
            </a:r>
            <a:r>
              <a:rPr lang="en-US" dirty="0">
                <a:latin typeface="Arial" panose="020B0604020202020204" pitchFamily="34" charset="0"/>
                <a:cs typeface="Arial" panose="020B0604020202020204" pitchFamily="34" charset="0"/>
              </a:rPr>
              <a:t> in AH</a:t>
            </a:r>
          </a:p>
          <a:p>
            <a:r>
              <a:rPr lang="en-US" dirty="0">
                <a:latin typeface="Arial" panose="020B0604020202020204" pitchFamily="34" charset="0"/>
                <a:cs typeface="Arial" panose="020B0604020202020204" pitchFamily="34" charset="0"/>
              </a:rPr>
              <a:t>ELSE</a:t>
            </a:r>
          </a:p>
          <a:p>
            <a:pPr marL="0" indent="0">
              <a:buNone/>
            </a:pPr>
            <a:r>
              <a:rPr lang="en-US" dirty="0">
                <a:latin typeface="Arial" panose="020B0604020202020204" pitchFamily="34" charset="0"/>
                <a:cs typeface="Arial" panose="020B0604020202020204" pitchFamily="34" charset="0"/>
              </a:rPr>
              <a:t>      put 0 in AH</a:t>
            </a:r>
          </a:p>
          <a:p>
            <a:r>
              <a:rPr lang="en-US" dirty="0">
                <a:latin typeface="Arial" panose="020B0604020202020204" pitchFamily="34" charset="0"/>
                <a:cs typeface="Arial" panose="020B0604020202020204" pitchFamily="34" charset="0"/>
              </a:rPr>
              <a:t>END_IF</a:t>
            </a:r>
          </a:p>
        </p:txBody>
      </p:sp>
    </p:spTree>
    <p:extLst>
      <p:ext uri="{BB962C8B-B14F-4D97-AF65-F5344CB8AC3E}">
        <p14:creationId xmlns:p14="http://schemas.microsoft.com/office/powerpoint/2010/main" val="1973170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52704"/>
          </a:xfrm>
        </p:spPr>
        <p:txBody>
          <a:bodyPr/>
          <a:lstStyle/>
          <a:p>
            <a:r>
              <a:rPr lang="en-GB" dirty="0"/>
              <a:t>Examples</a:t>
            </a:r>
          </a:p>
        </p:txBody>
      </p:sp>
      <p:sp>
        <p:nvSpPr>
          <p:cNvPr id="3" name="Content Placeholder 2"/>
          <p:cNvSpPr>
            <a:spLocks noGrp="1"/>
          </p:cNvSpPr>
          <p:nvPr>
            <p:ph idx="1"/>
          </p:nvPr>
        </p:nvSpPr>
        <p:spPr>
          <a:xfrm>
            <a:off x="457200" y="1700808"/>
            <a:ext cx="8229600" cy="4623792"/>
          </a:xfrm>
        </p:spPr>
        <p:txBody>
          <a:bodyPr>
            <a:normAutofit fontScale="85000" lnSpcReduction="20000"/>
          </a:bodyPr>
          <a:lstStyle/>
          <a:p>
            <a:r>
              <a:rPr lang="en-US" dirty="0">
                <a:latin typeface="Arial" panose="020B0604020202020204" pitchFamily="34" charset="0"/>
                <a:cs typeface="Arial" panose="020B0604020202020204" pitchFamily="34" charset="0"/>
              </a:rPr>
              <a:t>IF  AL &lt; 0 THEN</a:t>
            </a:r>
          </a:p>
          <a:p>
            <a:pPr marL="0" indent="0">
              <a:buNone/>
            </a:pPr>
            <a:r>
              <a:rPr lang="en-US" dirty="0">
                <a:latin typeface="Arial" panose="020B0604020202020204" pitchFamily="34" charset="0"/>
                <a:cs typeface="Arial" panose="020B0604020202020204" pitchFamily="34" charset="0"/>
              </a:rPr>
              <a:t>     put </a:t>
            </a:r>
            <a:r>
              <a:rPr lang="en-US" dirty="0" err="1">
                <a:latin typeface="Arial" panose="020B0604020202020204" pitchFamily="34" charset="0"/>
                <a:cs typeface="Arial" panose="020B0604020202020204" pitchFamily="34" charset="0"/>
              </a:rPr>
              <a:t>FFh</a:t>
            </a:r>
            <a:r>
              <a:rPr lang="en-US" dirty="0">
                <a:latin typeface="Arial" panose="020B0604020202020204" pitchFamily="34" charset="0"/>
                <a:cs typeface="Arial" panose="020B0604020202020204" pitchFamily="34" charset="0"/>
              </a:rPr>
              <a:t> in AH</a:t>
            </a:r>
          </a:p>
          <a:p>
            <a:r>
              <a:rPr lang="en-US" dirty="0">
                <a:latin typeface="Arial" panose="020B0604020202020204" pitchFamily="34" charset="0"/>
                <a:cs typeface="Arial" panose="020B0604020202020204" pitchFamily="34" charset="0"/>
              </a:rPr>
              <a:t>ELSE</a:t>
            </a:r>
          </a:p>
          <a:p>
            <a:pPr marL="0" indent="0">
              <a:buNone/>
            </a:pPr>
            <a:r>
              <a:rPr lang="en-US" dirty="0">
                <a:latin typeface="Arial" panose="020B0604020202020204" pitchFamily="34" charset="0"/>
                <a:cs typeface="Arial" panose="020B0604020202020204" pitchFamily="34" charset="0"/>
              </a:rPr>
              <a:t>      put 0 in AH</a:t>
            </a:r>
          </a:p>
          <a:p>
            <a:r>
              <a:rPr lang="en-US" dirty="0">
                <a:latin typeface="Arial" panose="020B0604020202020204" pitchFamily="34" charset="0"/>
                <a:cs typeface="Arial" panose="020B0604020202020204" pitchFamily="34" charset="0"/>
              </a:rPr>
              <a:t>END_IF</a:t>
            </a:r>
          </a:p>
          <a:p>
            <a:r>
              <a:rPr lang="en-US" dirty="0">
                <a:latin typeface="Arial" panose="020B0604020202020204" pitchFamily="34" charset="0"/>
                <a:cs typeface="Arial" panose="020B0604020202020204" pitchFamily="34" charset="0"/>
              </a:rPr>
              <a:t>Code</a:t>
            </a:r>
          </a:p>
          <a:p>
            <a:pPr marL="0" indent="0">
              <a:buNone/>
            </a:pPr>
            <a:r>
              <a:rPr lang="en-US" dirty="0">
                <a:latin typeface="Arial" panose="020B0604020202020204" pitchFamily="34" charset="0"/>
                <a:cs typeface="Arial" panose="020B0604020202020204" pitchFamily="34" charset="0"/>
              </a:rPr>
              <a:t>	CMP    AL,    0</a:t>
            </a:r>
          </a:p>
          <a:p>
            <a:pPr marL="0" indent="0">
              <a:buNone/>
            </a:pPr>
            <a:r>
              <a:rPr lang="en-US" dirty="0">
                <a:latin typeface="Arial" panose="020B0604020202020204" pitchFamily="34" charset="0"/>
                <a:cs typeface="Arial" panose="020B0604020202020204" pitchFamily="34" charset="0"/>
              </a:rPr>
              <a:t>	JL        THEN_</a:t>
            </a:r>
          </a:p>
          <a:p>
            <a:pPr marL="0" indent="0">
              <a:buNone/>
            </a:pPr>
            <a:r>
              <a:rPr lang="en-US" dirty="0">
                <a:latin typeface="Arial" panose="020B0604020202020204" pitchFamily="34" charset="0"/>
                <a:cs typeface="Arial" panose="020B0604020202020204" pitchFamily="34" charset="0"/>
              </a:rPr>
              <a:t>		MOV    AH,    0</a:t>
            </a:r>
          </a:p>
          <a:p>
            <a:pPr marL="0" indent="0">
              <a:buNone/>
            </a:pPr>
            <a:r>
              <a:rPr lang="en-US" dirty="0">
                <a:latin typeface="Arial" panose="020B0604020202020204" pitchFamily="34" charset="0"/>
                <a:cs typeface="Arial" panose="020B0604020202020204" pitchFamily="34" charset="0"/>
              </a:rPr>
              <a:t>	JMP     END_IF</a:t>
            </a:r>
          </a:p>
          <a:p>
            <a:pPr marL="0" indent="0">
              <a:buNone/>
            </a:pPr>
            <a:r>
              <a:rPr lang="en-US" dirty="0">
                <a:latin typeface="Arial" panose="020B0604020202020204" pitchFamily="34" charset="0"/>
                <a:cs typeface="Arial" panose="020B0604020202020204" pitchFamily="34" charset="0"/>
              </a:rPr>
              <a:t>	THEN_: </a:t>
            </a:r>
          </a:p>
          <a:p>
            <a:pPr marL="0" indent="0">
              <a:buNone/>
            </a:pPr>
            <a:r>
              <a:rPr lang="en-US" dirty="0">
                <a:latin typeface="Arial" panose="020B0604020202020204" pitchFamily="34" charset="0"/>
                <a:cs typeface="Arial" panose="020B0604020202020204" pitchFamily="34" charset="0"/>
              </a:rPr>
              <a:t>             	MOV    AH,    0FFh</a:t>
            </a:r>
          </a:p>
          <a:p>
            <a:pPr marL="0" indent="0">
              <a:buNone/>
            </a:pPr>
            <a:r>
              <a:rPr lang="en-US" dirty="0">
                <a:latin typeface="Arial" panose="020B0604020202020204" pitchFamily="34" charset="0"/>
                <a:cs typeface="Arial" panose="020B0604020202020204" pitchFamily="34" charset="0"/>
              </a:rPr>
              <a:t>	 END_IF:</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8433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52704"/>
          </a:xfrm>
        </p:spPr>
        <p:txBody>
          <a:bodyPr/>
          <a:lstStyle/>
          <a:p>
            <a:r>
              <a:rPr lang="en-GB" dirty="0"/>
              <a:t>Examples</a:t>
            </a:r>
          </a:p>
        </p:txBody>
      </p:sp>
      <p:sp>
        <p:nvSpPr>
          <p:cNvPr id="3" name="Content Placeholder 2"/>
          <p:cNvSpPr>
            <a:spLocks noGrp="1"/>
          </p:cNvSpPr>
          <p:nvPr>
            <p:ph idx="1"/>
          </p:nvPr>
        </p:nvSpPr>
        <p:spPr>
          <a:xfrm>
            <a:off x="457200" y="1700808"/>
            <a:ext cx="8229600" cy="4623792"/>
          </a:xfrm>
        </p:spPr>
        <p:txBody>
          <a:bodyPr>
            <a:normAutofit/>
          </a:bodyPr>
          <a:lstStyle/>
          <a:p>
            <a:r>
              <a:rPr lang="en-US" dirty="0"/>
              <a:t>IF AX &lt; BX   THEN</a:t>
            </a:r>
          </a:p>
          <a:p>
            <a:pPr marL="0" indent="0">
              <a:buNone/>
            </a:pPr>
            <a:r>
              <a:rPr lang="en-US" dirty="0"/>
              <a:t>	IF BX &lt; CX   THEN</a:t>
            </a:r>
          </a:p>
          <a:p>
            <a:pPr marL="0" indent="0">
              <a:buNone/>
            </a:pPr>
            <a:r>
              <a:rPr lang="en-US" dirty="0"/>
              <a:t>		put 0 in AX.</a:t>
            </a:r>
          </a:p>
          <a:p>
            <a:pPr marL="0" indent="0">
              <a:buNone/>
            </a:pPr>
            <a:r>
              <a:rPr lang="en-US" dirty="0"/>
              <a:t>	ELSE </a:t>
            </a:r>
          </a:p>
          <a:p>
            <a:pPr marL="0" indent="0">
              <a:buNone/>
            </a:pPr>
            <a:r>
              <a:rPr lang="en-US" dirty="0"/>
              <a:t>		put 0 in BX</a:t>
            </a:r>
          </a:p>
          <a:p>
            <a:pPr marL="0" indent="0">
              <a:buNone/>
            </a:pPr>
            <a:r>
              <a:rPr lang="en-US" dirty="0"/>
              <a:t>	END_IF </a:t>
            </a:r>
            <a:endParaRPr lang="en-US" i="1" dirty="0"/>
          </a:p>
          <a:p>
            <a:r>
              <a:rPr lang="en-US" dirty="0"/>
              <a:t>END_IF</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9423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52704"/>
          </a:xfrm>
        </p:spPr>
        <p:txBody>
          <a:bodyPr/>
          <a:lstStyle/>
          <a:p>
            <a:r>
              <a:rPr lang="en-GB" dirty="0"/>
              <a:t>Examples</a:t>
            </a:r>
          </a:p>
        </p:txBody>
      </p:sp>
      <p:sp>
        <p:nvSpPr>
          <p:cNvPr id="3" name="Content Placeholder 2"/>
          <p:cNvSpPr>
            <a:spLocks noGrp="1"/>
          </p:cNvSpPr>
          <p:nvPr>
            <p:ph idx="1"/>
          </p:nvPr>
        </p:nvSpPr>
        <p:spPr>
          <a:xfrm>
            <a:off x="457200" y="1700808"/>
            <a:ext cx="8229600" cy="4623792"/>
          </a:xfrm>
        </p:spPr>
        <p:txBody>
          <a:bodyPr>
            <a:normAutofit lnSpcReduction="10000"/>
          </a:bodyPr>
          <a:lstStyle/>
          <a:p>
            <a:r>
              <a:rPr lang="en-US" dirty="0">
                <a:latin typeface="Arial" panose="020B0604020202020204" pitchFamily="34" charset="0"/>
                <a:cs typeface="Arial" panose="020B0604020202020204" pitchFamily="34" charset="0"/>
              </a:rPr>
              <a:t>Code</a:t>
            </a:r>
          </a:p>
          <a:p>
            <a:pPr marL="0" indent="0">
              <a:buNone/>
            </a:pPr>
            <a:r>
              <a:rPr lang="en-US" dirty="0">
                <a:latin typeface="Arial" panose="020B0604020202020204" pitchFamily="34" charset="0"/>
                <a:cs typeface="Arial" panose="020B0604020202020204" pitchFamily="34" charset="0"/>
              </a:rPr>
              <a:t>	CMP   AX,  BX</a:t>
            </a:r>
          </a:p>
          <a:p>
            <a:pPr marL="0" indent="0">
              <a:buNone/>
            </a:pPr>
            <a:r>
              <a:rPr lang="en-US" dirty="0">
                <a:latin typeface="Arial" panose="020B0604020202020204" pitchFamily="34" charset="0"/>
                <a:cs typeface="Arial" panose="020B0604020202020204" pitchFamily="34" charset="0"/>
              </a:rPr>
              <a:t>	JGE   END_IF</a:t>
            </a:r>
          </a:p>
          <a:p>
            <a:pPr marL="0" indent="0">
              <a:buNone/>
            </a:pPr>
            <a:r>
              <a:rPr lang="en-US" dirty="0">
                <a:latin typeface="Arial" panose="020B0604020202020204" pitchFamily="34" charset="0"/>
                <a:cs typeface="Arial" panose="020B0604020202020204" pitchFamily="34" charset="0"/>
              </a:rPr>
              <a:t>		CMP   BX,  CX</a:t>
            </a:r>
          </a:p>
          <a:p>
            <a:pPr marL="0" indent="0">
              <a:buNone/>
            </a:pPr>
            <a:r>
              <a:rPr lang="en-US" dirty="0">
                <a:latin typeface="Arial" panose="020B0604020202020204" pitchFamily="34" charset="0"/>
                <a:cs typeface="Arial" panose="020B0604020202020204" pitchFamily="34" charset="0"/>
              </a:rPr>
              <a:t>		JGE    ELSE_</a:t>
            </a:r>
          </a:p>
          <a:p>
            <a:pPr marL="0" indent="0">
              <a:buNone/>
            </a:pPr>
            <a:r>
              <a:rPr lang="en-US" dirty="0">
                <a:latin typeface="Arial" panose="020B0604020202020204" pitchFamily="34" charset="0"/>
                <a:cs typeface="Arial" panose="020B0604020202020204" pitchFamily="34" charset="0"/>
              </a:rPr>
              <a:t>			 MOV   AX,  0</a:t>
            </a:r>
          </a:p>
          <a:p>
            <a:pPr marL="0" indent="0">
              <a:buNone/>
            </a:pPr>
            <a:r>
              <a:rPr lang="en-US" dirty="0">
                <a:latin typeface="Arial" panose="020B0604020202020204" pitchFamily="34" charset="0"/>
                <a:cs typeface="Arial" panose="020B0604020202020204" pitchFamily="34" charset="0"/>
              </a:rPr>
              <a:t>		JMP    END_IF</a:t>
            </a:r>
          </a:p>
          <a:p>
            <a:pPr marL="0" indent="0">
              <a:buNone/>
            </a:pPr>
            <a:r>
              <a:rPr lang="en-US" dirty="0">
                <a:latin typeface="Arial" panose="020B0604020202020204" pitchFamily="34" charset="0"/>
                <a:cs typeface="Arial" panose="020B0604020202020204" pitchFamily="34" charset="0"/>
              </a:rPr>
              <a:t>		ELSE_: </a:t>
            </a:r>
          </a:p>
          <a:p>
            <a:pPr marL="0" indent="0">
              <a:buNone/>
            </a:pPr>
            <a:r>
              <a:rPr lang="en-US" dirty="0">
                <a:latin typeface="Arial" panose="020B0604020202020204" pitchFamily="34" charset="0"/>
                <a:cs typeface="Arial" panose="020B0604020202020204" pitchFamily="34" charset="0"/>
              </a:rPr>
              <a:t>		 	 MOV   BX,  0</a:t>
            </a:r>
          </a:p>
          <a:p>
            <a:pPr marL="0" indent="0">
              <a:buNone/>
            </a:pPr>
            <a:r>
              <a:rPr lang="en-US" dirty="0">
                <a:latin typeface="Arial" panose="020B0604020202020204" pitchFamily="34" charset="0"/>
                <a:cs typeface="Arial" panose="020B0604020202020204" pitchFamily="34" charset="0"/>
              </a:rPr>
              <a:t>	END_IF:</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06299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52704"/>
          </a:xfrm>
        </p:spPr>
        <p:txBody>
          <a:bodyPr/>
          <a:lstStyle/>
          <a:p>
            <a:r>
              <a:rPr lang="en-GB" dirty="0"/>
              <a:t>Exercise</a:t>
            </a:r>
          </a:p>
        </p:txBody>
      </p:sp>
      <p:sp>
        <p:nvSpPr>
          <p:cNvPr id="3" name="Content Placeholder 2"/>
          <p:cNvSpPr>
            <a:spLocks noGrp="1"/>
          </p:cNvSpPr>
          <p:nvPr>
            <p:ph idx="1"/>
          </p:nvPr>
        </p:nvSpPr>
        <p:spPr>
          <a:xfrm>
            <a:off x="457200" y="1700808"/>
            <a:ext cx="8229600" cy="4623792"/>
          </a:xfrm>
        </p:spPr>
        <p:txBody>
          <a:bodyPr>
            <a:normAutofit fontScale="92500" lnSpcReduction="10000"/>
          </a:bodyPr>
          <a:lstStyle/>
          <a:p>
            <a:r>
              <a:rPr lang="en-US" dirty="0">
                <a:latin typeface="Arial" panose="020B0604020202020204" pitchFamily="34" charset="0"/>
                <a:cs typeface="Arial" panose="020B0604020202020204" pitchFamily="34" charset="0"/>
              </a:rPr>
              <a:t>IF AX  &lt; BX  THEN</a:t>
            </a:r>
          </a:p>
          <a:p>
            <a:pPr marL="0" indent="0">
              <a:buNone/>
            </a:pPr>
            <a:r>
              <a:rPr lang="en-US" dirty="0">
                <a:latin typeface="Arial" panose="020B0604020202020204" pitchFamily="34" charset="0"/>
                <a:cs typeface="Arial" panose="020B0604020202020204" pitchFamily="34" charset="0"/>
              </a:rPr>
              <a:t>	put 0 in AX</a:t>
            </a:r>
          </a:p>
          <a:p>
            <a:r>
              <a:rPr lang="en-US" dirty="0">
                <a:latin typeface="Arial" panose="020B0604020202020204" pitchFamily="34" charset="0"/>
                <a:cs typeface="Arial" panose="020B0604020202020204" pitchFamily="34" charset="0"/>
              </a:rPr>
              <a:t>ELSE</a:t>
            </a:r>
          </a:p>
          <a:p>
            <a:pPr marL="0" indent="0">
              <a:buNone/>
            </a:pPr>
            <a:r>
              <a:rPr lang="en-US" dirty="0">
                <a:latin typeface="Arial" panose="020B0604020202020204" pitchFamily="34" charset="0"/>
                <a:cs typeface="Arial" panose="020B0604020202020204" pitchFamily="34" charset="0"/>
              </a:rPr>
              <a:t>	IF BX &lt; CX  THEN</a:t>
            </a:r>
          </a:p>
          <a:p>
            <a:pPr marL="0" indent="0">
              <a:buNone/>
            </a:pPr>
            <a:r>
              <a:rPr lang="en-US" dirty="0">
                <a:latin typeface="Arial" panose="020B0604020202020204" pitchFamily="34" charset="0"/>
                <a:cs typeface="Arial" panose="020B0604020202020204" pitchFamily="34" charset="0"/>
              </a:rPr>
              <a:t>		put 0 in BX</a:t>
            </a:r>
          </a:p>
          <a:p>
            <a:pPr marL="0" indent="0">
              <a:buNone/>
            </a:pPr>
            <a:r>
              <a:rPr lang="en-US" dirty="0">
                <a:latin typeface="Arial" panose="020B0604020202020204" pitchFamily="34" charset="0"/>
                <a:cs typeface="Arial" panose="020B0604020202020204" pitchFamily="34" charset="0"/>
              </a:rPr>
              <a:t>	ELSE</a:t>
            </a:r>
          </a:p>
          <a:p>
            <a:pPr marL="0" indent="0">
              <a:buNone/>
            </a:pPr>
            <a:r>
              <a:rPr lang="en-US" dirty="0">
                <a:latin typeface="Arial" panose="020B0604020202020204" pitchFamily="34" charset="0"/>
                <a:cs typeface="Arial" panose="020B0604020202020204" pitchFamily="34" charset="0"/>
              </a:rPr>
              <a:t>		put  o in CX</a:t>
            </a:r>
          </a:p>
          <a:p>
            <a:pPr marL="0" indent="0">
              <a:buNone/>
            </a:pPr>
            <a:r>
              <a:rPr lang="en-US" dirty="0">
                <a:latin typeface="Arial" panose="020B0604020202020204" pitchFamily="34" charset="0"/>
                <a:cs typeface="Arial" panose="020B0604020202020204" pitchFamily="34" charset="0"/>
              </a:rPr>
              <a:t>	END IF</a:t>
            </a:r>
          </a:p>
          <a:p>
            <a:r>
              <a:rPr lang="en-US" dirty="0">
                <a:latin typeface="Arial" panose="020B0604020202020204" pitchFamily="34" charset="0"/>
                <a:cs typeface="Arial" panose="020B0604020202020204" pitchFamily="34" charset="0"/>
              </a:rPr>
              <a:t>END IF</a:t>
            </a:r>
          </a:p>
          <a:p>
            <a:r>
              <a:rPr lang="en-US" dirty="0"/>
              <a:t>Write a program to read two capital letters and display them on the next line In alphabetical order.</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8063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52704"/>
          </a:xfrm>
        </p:spPr>
        <p:txBody>
          <a:bodyPr/>
          <a:lstStyle/>
          <a:p>
            <a:r>
              <a:rPr lang="en-GB" dirty="0"/>
              <a:t>Case</a:t>
            </a:r>
          </a:p>
        </p:txBody>
      </p:sp>
      <p:sp>
        <p:nvSpPr>
          <p:cNvPr id="3" name="Content Placeholder 2"/>
          <p:cNvSpPr>
            <a:spLocks noGrp="1"/>
          </p:cNvSpPr>
          <p:nvPr>
            <p:ph idx="1"/>
          </p:nvPr>
        </p:nvSpPr>
        <p:spPr>
          <a:xfrm>
            <a:off x="457200" y="1700808"/>
            <a:ext cx="8229600" cy="4623792"/>
          </a:xfrm>
        </p:spPr>
        <p:txBody>
          <a:bodyPr>
            <a:normAutofit/>
          </a:bodyPr>
          <a:lstStyle/>
          <a:p>
            <a:r>
              <a:rPr lang="en-US" dirty="0">
                <a:latin typeface="Arial" panose="020B0604020202020204" pitchFamily="34" charset="0"/>
                <a:cs typeface="Arial" panose="020B0604020202020204" pitchFamily="34" charset="0"/>
              </a:rPr>
              <a:t>IF CASE </a:t>
            </a:r>
            <a:r>
              <a:rPr lang="en-US" i="1" dirty="0" err="1">
                <a:latin typeface="Arial" panose="020B0604020202020204" pitchFamily="34" charset="0"/>
                <a:cs typeface="Arial" panose="020B0604020202020204" pitchFamily="34" charset="0"/>
              </a:rPr>
              <a:t>expressoin</a:t>
            </a:r>
            <a:endParaRPr lang="en-US" i="1"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values l: </a:t>
            </a:r>
            <a:r>
              <a:rPr lang="en-US" dirty="0" err="1">
                <a:latin typeface="Arial" panose="020B0604020202020204" pitchFamily="34" charset="0"/>
                <a:cs typeface="Arial" panose="020B0604020202020204" pitchFamily="34" charset="0"/>
              </a:rPr>
              <a:t>statcmencs_l</a:t>
            </a: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values_2: staterr.ents_2</a:t>
            </a:r>
          </a:p>
          <a:p>
            <a:pPr marL="0" indent="0">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values_n</a:t>
            </a:r>
            <a:r>
              <a:rPr lang="en-US" dirty="0">
                <a:latin typeface="Arial" panose="020B0604020202020204" pitchFamily="34" charset="0"/>
                <a:cs typeface="Arial" panose="020B0604020202020204" pitchFamily="34" charset="0"/>
              </a:rPr>
              <a:t>: statements n</a:t>
            </a:r>
          </a:p>
          <a:p>
            <a:r>
              <a:rPr lang="en-US" dirty="0">
                <a:latin typeface="Arial" panose="020B0604020202020204" pitchFamily="34" charset="0"/>
                <a:cs typeface="Arial" panose="020B0604020202020204" pitchFamily="34" charset="0"/>
              </a:rPr>
              <a:t>END_CASE</a:t>
            </a:r>
          </a:p>
          <a:p>
            <a:r>
              <a:rPr lang="en-US" dirty="0">
                <a:latin typeface="Arial" panose="020B0604020202020204" pitchFamily="34" charset="0"/>
                <a:cs typeface="Arial" panose="020B0604020202020204" pitchFamily="34" charset="0"/>
              </a:rPr>
              <a:t>If AX contains a negative number, put -1 In BX; if AX</a:t>
            </a:r>
          </a:p>
          <a:p>
            <a:pPr marL="0" indent="0">
              <a:buNone/>
            </a:pPr>
            <a:r>
              <a:rPr lang="en-US" dirty="0">
                <a:latin typeface="Arial" panose="020B0604020202020204" pitchFamily="34" charset="0"/>
                <a:cs typeface="Arial" panose="020B0604020202020204" pitchFamily="34" charset="0"/>
              </a:rPr>
              <a:t>    contains 0, put O In BX; if AX contains a positive  </a:t>
            </a:r>
          </a:p>
          <a:p>
            <a:pPr marL="0" indent="0">
              <a:buNone/>
            </a:pPr>
            <a:r>
              <a:rPr lang="en-US" dirty="0">
                <a:latin typeface="Arial" panose="020B0604020202020204" pitchFamily="34" charset="0"/>
                <a:cs typeface="Arial" panose="020B0604020202020204" pitchFamily="34" charset="0"/>
              </a:rPr>
              <a:t>     number, put 1 In BX.·</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57764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648072"/>
          </a:xfrm>
        </p:spPr>
        <p:txBody>
          <a:bodyPr>
            <a:normAutofit fontScale="90000"/>
          </a:bodyPr>
          <a:lstStyle/>
          <a:p>
            <a:r>
              <a:rPr lang="en-GB" dirty="0"/>
              <a:t>Example</a:t>
            </a:r>
          </a:p>
        </p:txBody>
      </p:sp>
      <p:sp>
        <p:nvSpPr>
          <p:cNvPr id="3" name="Content Placeholder 2"/>
          <p:cNvSpPr>
            <a:spLocks noGrp="1"/>
          </p:cNvSpPr>
          <p:nvPr>
            <p:ph idx="1"/>
          </p:nvPr>
        </p:nvSpPr>
        <p:spPr>
          <a:xfrm>
            <a:off x="457200" y="1124744"/>
            <a:ext cx="8229600" cy="5199856"/>
          </a:xfrm>
        </p:spPr>
        <p:txBody>
          <a:bodyPr>
            <a:normAutofit fontScale="70000" lnSpcReduction="20000"/>
          </a:bodyPr>
          <a:lstStyle/>
          <a:p>
            <a:r>
              <a:rPr lang="en-US" dirty="0">
                <a:latin typeface="Arial" panose="020B0604020202020204" pitchFamily="34" charset="0"/>
                <a:cs typeface="Arial" panose="020B0604020202020204" pitchFamily="34" charset="0"/>
              </a:rPr>
              <a:t>If AL contains I or 3, display "o"; if AL contains 2 or 4, Display "e".</a:t>
            </a:r>
          </a:p>
          <a:p>
            <a:r>
              <a:rPr lang="en-US" dirty="0">
                <a:latin typeface="Arial" panose="020B0604020202020204" pitchFamily="34" charset="0"/>
                <a:cs typeface="Arial" panose="020B0604020202020204" pitchFamily="34" charset="0"/>
              </a:rPr>
              <a:t>CMP AL,1</a:t>
            </a:r>
          </a:p>
          <a:p>
            <a:pPr marL="0" indent="0">
              <a:buNone/>
            </a:pPr>
            <a:r>
              <a:rPr lang="en-US" dirty="0">
                <a:latin typeface="Arial" panose="020B0604020202020204" pitchFamily="34" charset="0"/>
                <a:cs typeface="Arial" panose="020B0604020202020204" pitchFamily="34" charset="0"/>
              </a:rPr>
              <a:t>	JE ODD</a:t>
            </a:r>
          </a:p>
          <a:p>
            <a:r>
              <a:rPr lang="en-US" dirty="0">
                <a:latin typeface="Arial" panose="020B0604020202020204" pitchFamily="34" charset="0"/>
                <a:cs typeface="Arial" panose="020B0604020202020204" pitchFamily="34" charset="0"/>
              </a:rPr>
              <a:t>CMP AL,3</a:t>
            </a:r>
          </a:p>
          <a:p>
            <a:pPr marL="0" indent="0">
              <a:buNone/>
            </a:pPr>
            <a:r>
              <a:rPr lang="en-US" dirty="0">
                <a:latin typeface="Arial" panose="020B0604020202020204" pitchFamily="34" charset="0"/>
                <a:cs typeface="Arial" panose="020B0604020202020204" pitchFamily="34" charset="0"/>
              </a:rPr>
              <a:t>	JE ODD</a:t>
            </a:r>
          </a:p>
          <a:p>
            <a:r>
              <a:rPr lang="en-US" dirty="0">
                <a:latin typeface="Arial" panose="020B0604020202020204" pitchFamily="34" charset="0"/>
                <a:cs typeface="Arial" panose="020B0604020202020204" pitchFamily="34" charset="0"/>
              </a:rPr>
              <a:t>CMP AL,2</a:t>
            </a:r>
          </a:p>
          <a:p>
            <a:pPr marL="0" indent="0">
              <a:buNone/>
            </a:pPr>
            <a:r>
              <a:rPr lang="en-US" dirty="0">
                <a:latin typeface="Arial" panose="020B0604020202020204" pitchFamily="34" charset="0"/>
                <a:cs typeface="Arial" panose="020B0604020202020204" pitchFamily="34" charset="0"/>
              </a:rPr>
              <a:t>	JE EVEN</a:t>
            </a:r>
          </a:p>
          <a:p>
            <a:r>
              <a:rPr lang="en-US" dirty="0">
                <a:latin typeface="Arial" panose="020B0604020202020204" pitchFamily="34" charset="0"/>
                <a:cs typeface="Arial" panose="020B0604020202020204" pitchFamily="34" charset="0"/>
              </a:rPr>
              <a:t>CMP AL,4</a:t>
            </a:r>
          </a:p>
          <a:p>
            <a:pPr marL="0" indent="0">
              <a:buNone/>
            </a:pPr>
            <a:r>
              <a:rPr lang="en-US" dirty="0">
                <a:latin typeface="Arial" panose="020B0604020202020204" pitchFamily="34" charset="0"/>
                <a:cs typeface="Arial" panose="020B0604020202020204" pitchFamily="34" charset="0"/>
              </a:rPr>
              <a:t>	JE EVEN</a:t>
            </a:r>
          </a:p>
          <a:p>
            <a:r>
              <a:rPr lang="en-US" dirty="0">
                <a:latin typeface="Arial" panose="020B0604020202020204" pitchFamily="34" charset="0"/>
                <a:cs typeface="Arial" panose="020B0604020202020204" pitchFamily="34" charset="0"/>
              </a:rPr>
              <a:t>ODD:</a:t>
            </a:r>
          </a:p>
          <a:p>
            <a:pPr marL="0" indent="0">
              <a:buNone/>
            </a:pPr>
            <a:r>
              <a:rPr lang="en-US" dirty="0">
                <a:latin typeface="Arial" panose="020B0604020202020204" pitchFamily="34" charset="0"/>
                <a:cs typeface="Arial" panose="020B0604020202020204" pitchFamily="34" charset="0"/>
              </a:rPr>
              <a:t>	MOV </a:t>
            </a:r>
            <a:r>
              <a:rPr lang="en-US" dirty="0" err="1">
                <a:latin typeface="Arial" panose="020B0604020202020204" pitchFamily="34" charset="0"/>
                <a:cs typeface="Arial" panose="020B0604020202020204" pitchFamily="34" charset="0"/>
              </a:rPr>
              <a:t>DL,'o</a:t>
            </a:r>
            <a:r>
              <a:rPr lang="en-US" dirty="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	JMP DISPLAY</a:t>
            </a:r>
          </a:p>
          <a:p>
            <a:r>
              <a:rPr lang="en-US" dirty="0">
                <a:latin typeface="Arial" panose="020B0604020202020204" pitchFamily="34" charset="0"/>
                <a:cs typeface="Arial" panose="020B0604020202020204" pitchFamily="34" charset="0"/>
              </a:rPr>
              <a:t>EVEN:</a:t>
            </a:r>
          </a:p>
          <a:p>
            <a:pPr marL="0" indent="0">
              <a:buNone/>
            </a:pPr>
            <a:r>
              <a:rPr lang="en-US" dirty="0">
                <a:latin typeface="Arial" panose="020B0604020202020204" pitchFamily="34" charset="0"/>
                <a:cs typeface="Arial" panose="020B0604020202020204" pitchFamily="34" charset="0"/>
              </a:rPr>
              <a:t>	MOV </a:t>
            </a:r>
            <a:r>
              <a:rPr lang="en-US" dirty="0" err="1">
                <a:latin typeface="Arial" panose="020B0604020202020204" pitchFamily="34" charset="0"/>
                <a:cs typeface="Arial" panose="020B0604020202020204" pitchFamily="34" charset="0"/>
              </a:rPr>
              <a:t>DL,'e</a:t>
            </a:r>
            <a:r>
              <a:rPr lang="en-US" dirty="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	JMP DISPLAY:</a:t>
            </a:r>
          </a:p>
          <a:p>
            <a:r>
              <a:rPr lang="en-US" dirty="0">
                <a:latin typeface="Arial" panose="020B0604020202020204" pitchFamily="34" charset="0"/>
                <a:cs typeface="Arial" panose="020B0604020202020204" pitchFamily="34" charset="0"/>
              </a:rPr>
              <a:t>DISPLAY:</a:t>
            </a:r>
          </a:p>
          <a:p>
            <a:pPr marL="0" indent="0">
              <a:buNone/>
            </a:pPr>
            <a:r>
              <a:rPr lang="en-US" dirty="0">
                <a:latin typeface="Arial" panose="020B0604020202020204" pitchFamily="34" charset="0"/>
                <a:cs typeface="Arial" panose="020B0604020202020204" pitchFamily="34" charset="0"/>
              </a:rPr>
              <a:t>	MOV AH,2</a:t>
            </a:r>
          </a:p>
          <a:p>
            <a:pPr marL="0" indent="0">
              <a:buNone/>
            </a:pPr>
            <a:r>
              <a:rPr lang="en-US" dirty="0">
                <a:latin typeface="Arial" panose="020B0604020202020204" pitchFamily="34" charset="0"/>
                <a:cs typeface="Arial" panose="020B0604020202020204" pitchFamily="34" charset="0"/>
              </a:rPr>
              <a:t>	INT 21h</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75468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648072"/>
          </a:xfrm>
        </p:spPr>
        <p:txBody>
          <a:bodyPr>
            <a:normAutofit fontScale="90000"/>
          </a:bodyPr>
          <a:lstStyle/>
          <a:p>
            <a:r>
              <a:rPr lang="en-GB" dirty="0"/>
              <a:t>Example</a:t>
            </a:r>
          </a:p>
        </p:txBody>
      </p:sp>
      <p:sp>
        <p:nvSpPr>
          <p:cNvPr id="3" name="Content Placeholder 2"/>
          <p:cNvSpPr>
            <a:spLocks noGrp="1"/>
          </p:cNvSpPr>
          <p:nvPr>
            <p:ph idx="1"/>
          </p:nvPr>
        </p:nvSpPr>
        <p:spPr>
          <a:xfrm>
            <a:off x="457200" y="1124744"/>
            <a:ext cx="8229600" cy="5199856"/>
          </a:xfrm>
        </p:spPr>
        <p:txBody>
          <a:bodyPr>
            <a:normAutofit lnSpcReduction="10000"/>
          </a:bodyPr>
          <a:lstStyle/>
          <a:p>
            <a:r>
              <a:rPr lang="en-US" dirty="0">
                <a:latin typeface="Arial" panose="020B0604020202020204" pitchFamily="34" charset="0"/>
                <a:cs typeface="Arial" panose="020B0604020202020204" pitchFamily="34" charset="0"/>
              </a:rPr>
              <a:t>Read a character if it's an uppercase letter, display it.</a:t>
            </a:r>
          </a:p>
          <a:p>
            <a:r>
              <a:rPr lang="en-US" dirty="0">
                <a:latin typeface="Arial" panose="020B0604020202020204" pitchFamily="34" charset="0"/>
                <a:cs typeface="Arial" panose="020B0604020202020204" pitchFamily="34" charset="0"/>
              </a:rPr>
              <a:t>MOV AH,1</a:t>
            </a:r>
          </a:p>
          <a:p>
            <a:r>
              <a:rPr lang="en-US" dirty="0">
                <a:latin typeface="Arial" panose="020B0604020202020204" pitchFamily="34" charset="0"/>
                <a:cs typeface="Arial" panose="020B0604020202020204" pitchFamily="34" charset="0"/>
              </a:rPr>
              <a:t>INT 21H</a:t>
            </a:r>
          </a:p>
          <a:p>
            <a:r>
              <a:rPr lang="en-US" dirty="0">
                <a:latin typeface="Arial" panose="020B0604020202020204" pitchFamily="34" charset="0"/>
                <a:cs typeface="Arial" panose="020B0604020202020204" pitchFamily="34" charset="0"/>
              </a:rPr>
              <a:t>CMP AL,'A'</a:t>
            </a:r>
          </a:p>
          <a:p>
            <a:pPr marL="0" indent="0">
              <a:buNone/>
            </a:pPr>
            <a:r>
              <a:rPr lang="en-US" dirty="0">
                <a:latin typeface="Arial" panose="020B0604020202020204" pitchFamily="34" charset="0"/>
                <a:cs typeface="Arial" panose="020B0604020202020204" pitchFamily="34" charset="0"/>
              </a:rPr>
              <a:t>	JNGE NOT</a:t>
            </a:r>
          </a:p>
          <a:p>
            <a:r>
              <a:rPr lang="en-US" dirty="0">
                <a:latin typeface="Arial" panose="020B0604020202020204" pitchFamily="34" charset="0"/>
                <a:cs typeface="Arial" panose="020B0604020202020204" pitchFamily="34" charset="0"/>
              </a:rPr>
              <a:t>CMP AL,'Z'</a:t>
            </a:r>
          </a:p>
          <a:p>
            <a:pPr marL="0" indent="0">
              <a:buNone/>
            </a:pPr>
            <a:r>
              <a:rPr lang="en-US" dirty="0">
                <a:latin typeface="Arial" panose="020B0604020202020204" pitchFamily="34" charset="0"/>
                <a:cs typeface="Arial" panose="020B0604020202020204" pitchFamily="34" charset="0"/>
              </a:rPr>
              <a:t>	JNLE NOT</a:t>
            </a:r>
          </a:p>
          <a:p>
            <a:pPr marL="0" indent="0">
              <a:buNone/>
            </a:pPr>
            <a:r>
              <a:rPr lang="en-US" dirty="0">
                <a:latin typeface="Arial" panose="020B0604020202020204" pitchFamily="34" charset="0"/>
                <a:cs typeface="Arial" panose="020B0604020202020204" pitchFamily="34" charset="0"/>
              </a:rPr>
              <a:t>	MOV DL,AL</a:t>
            </a:r>
          </a:p>
          <a:p>
            <a:pPr marL="0" indent="0">
              <a:buNone/>
            </a:pPr>
            <a:r>
              <a:rPr lang="en-US" dirty="0">
                <a:latin typeface="Arial" panose="020B0604020202020204" pitchFamily="34" charset="0"/>
                <a:cs typeface="Arial" panose="020B0604020202020204" pitchFamily="34" charset="0"/>
              </a:rPr>
              <a:t>	MOV AH,2</a:t>
            </a:r>
          </a:p>
          <a:p>
            <a:pPr marL="0" indent="0">
              <a:buNone/>
            </a:pPr>
            <a:r>
              <a:rPr lang="en-US" dirty="0">
                <a:latin typeface="Arial" panose="020B0604020202020204" pitchFamily="34" charset="0"/>
                <a:cs typeface="Arial" panose="020B0604020202020204" pitchFamily="34" charset="0"/>
              </a:rPr>
              <a:t>	INT 21h</a:t>
            </a:r>
          </a:p>
          <a:p>
            <a:r>
              <a:rPr lang="en-US" dirty="0">
                <a:latin typeface="Arial" panose="020B0604020202020204" pitchFamily="34" charset="0"/>
                <a:cs typeface="Arial" panose="020B0604020202020204" pitchFamily="34" charset="0"/>
              </a:rPr>
              <a:t>NOT:</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1584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648072"/>
          </a:xfrm>
        </p:spPr>
        <p:txBody>
          <a:bodyPr>
            <a:normAutofit fontScale="90000"/>
          </a:bodyPr>
          <a:lstStyle/>
          <a:p>
            <a:r>
              <a:rPr lang="en-GB" dirty="0"/>
              <a:t>Example</a:t>
            </a:r>
          </a:p>
        </p:txBody>
      </p:sp>
      <p:sp>
        <p:nvSpPr>
          <p:cNvPr id="3" name="Content Placeholder 2"/>
          <p:cNvSpPr>
            <a:spLocks noGrp="1"/>
          </p:cNvSpPr>
          <p:nvPr>
            <p:ph idx="1"/>
          </p:nvPr>
        </p:nvSpPr>
        <p:spPr>
          <a:xfrm>
            <a:off x="457200" y="1124744"/>
            <a:ext cx="8229600" cy="5199856"/>
          </a:xfrm>
        </p:spPr>
        <p:txBody>
          <a:bodyPr>
            <a:normAutofit fontScale="70000" lnSpcReduction="20000"/>
          </a:bodyPr>
          <a:lstStyle/>
          <a:p>
            <a:r>
              <a:rPr lang="en-US" dirty="0">
                <a:latin typeface="Arial" panose="020B0604020202020204" pitchFamily="34" charset="0"/>
                <a:cs typeface="Arial" panose="020B0604020202020204" pitchFamily="34" charset="0"/>
              </a:rPr>
              <a:t>Read a character. If it's </a:t>
            </a:r>
            <a:r>
              <a:rPr lang="en-US" i="1" dirty="0">
                <a:latin typeface="Arial" panose="020B0604020202020204" pitchFamily="34" charset="0"/>
                <a:cs typeface="Arial" panose="020B0604020202020204" pitchFamily="34" charset="0"/>
              </a:rPr>
              <a:t>"y" </a:t>
            </a:r>
            <a:r>
              <a:rPr lang="en-US" dirty="0">
                <a:latin typeface="Arial" panose="020B0604020202020204" pitchFamily="34" charset="0"/>
                <a:cs typeface="Arial" panose="020B0604020202020204" pitchFamily="34" charset="0"/>
              </a:rPr>
              <a:t>or "Y", display it; otherwise,</a:t>
            </a:r>
          </a:p>
          <a:p>
            <a:pPr marL="0" indent="0">
              <a:buNone/>
            </a:pPr>
            <a:r>
              <a:rPr lang="en-US" dirty="0">
                <a:latin typeface="Arial" panose="020B0604020202020204" pitchFamily="34" charset="0"/>
                <a:cs typeface="Arial" panose="020B0604020202020204" pitchFamily="34" charset="0"/>
              </a:rPr>
              <a:t>   terminate the program.</a:t>
            </a:r>
          </a:p>
          <a:p>
            <a:r>
              <a:rPr lang="en-US" dirty="0">
                <a:latin typeface="Arial" panose="020B0604020202020204" pitchFamily="34" charset="0"/>
                <a:cs typeface="Arial" panose="020B0604020202020204" pitchFamily="34" charset="0"/>
              </a:rPr>
              <a:t>MOV AH,1</a:t>
            </a:r>
          </a:p>
          <a:p>
            <a:r>
              <a:rPr lang="en-US" dirty="0">
                <a:latin typeface="Arial" panose="020B0604020202020204" pitchFamily="34" charset="0"/>
                <a:cs typeface="Arial" panose="020B0604020202020204" pitchFamily="34" charset="0"/>
              </a:rPr>
              <a:t>INT 21H</a:t>
            </a:r>
          </a:p>
          <a:p>
            <a:r>
              <a:rPr lang="en-US" dirty="0">
                <a:latin typeface="Arial" panose="020B0604020202020204" pitchFamily="34" charset="0"/>
                <a:cs typeface="Arial" panose="020B0604020202020204" pitchFamily="34" charset="0"/>
              </a:rPr>
              <a:t>CMP </a:t>
            </a:r>
            <a:r>
              <a:rPr lang="en-US" dirty="0" err="1">
                <a:latin typeface="Arial" panose="020B0604020202020204" pitchFamily="34" charset="0"/>
                <a:cs typeface="Arial" panose="020B0604020202020204" pitchFamily="34" charset="0"/>
              </a:rPr>
              <a:t>AL,'y</a:t>
            </a:r>
            <a:r>
              <a:rPr lang="en-US" dirty="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	JE THEN</a:t>
            </a:r>
          </a:p>
          <a:p>
            <a:r>
              <a:rPr lang="en-US" dirty="0">
                <a:latin typeface="Arial" panose="020B0604020202020204" pitchFamily="34" charset="0"/>
                <a:cs typeface="Arial" panose="020B0604020202020204" pitchFamily="34" charset="0"/>
              </a:rPr>
              <a:t>CMP AL,'Y'</a:t>
            </a:r>
          </a:p>
          <a:p>
            <a:pPr marL="0" indent="0">
              <a:buNone/>
            </a:pPr>
            <a:r>
              <a:rPr lang="en-US" dirty="0">
                <a:latin typeface="Arial" panose="020B0604020202020204" pitchFamily="34" charset="0"/>
                <a:cs typeface="Arial" panose="020B0604020202020204" pitchFamily="34" charset="0"/>
              </a:rPr>
              <a:t>	JE THEN</a:t>
            </a:r>
          </a:p>
          <a:p>
            <a:pPr marL="0" indent="0">
              <a:buNone/>
            </a:pPr>
            <a:r>
              <a:rPr lang="en-US" dirty="0">
                <a:latin typeface="Arial" panose="020B0604020202020204" pitchFamily="34" charset="0"/>
                <a:cs typeface="Arial" panose="020B0604020202020204" pitchFamily="34" charset="0"/>
              </a:rPr>
              <a:t>	JMP ELSE</a:t>
            </a:r>
          </a:p>
          <a:p>
            <a:r>
              <a:rPr lang="en-US" dirty="0">
                <a:latin typeface="Arial" panose="020B0604020202020204" pitchFamily="34" charset="0"/>
                <a:cs typeface="Arial" panose="020B0604020202020204" pitchFamily="34" charset="0"/>
              </a:rPr>
              <a:t>THEN:</a:t>
            </a:r>
          </a:p>
          <a:p>
            <a:pPr marL="0" indent="0">
              <a:buNone/>
            </a:pPr>
            <a:r>
              <a:rPr lang="en-US" dirty="0">
                <a:latin typeface="Arial" panose="020B0604020202020204" pitchFamily="34" charset="0"/>
                <a:cs typeface="Arial" panose="020B0604020202020204" pitchFamily="34" charset="0"/>
              </a:rPr>
              <a:t>	MOV AH,2</a:t>
            </a:r>
          </a:p>
          <a:p>
            <a:pPr marL="0" indent="0">
              <a:buNone/>
            </a:pPr>
            <a:r>
              <a:rPr lang="en-US" dirty="0">
                <a:latin typeface="Arial" panose="020B0604020202020204" pitchFamily="34" charset="0"/>
                <a:cs typeface="Arial" panose="020B0604020202020204" pitchFamily="34" charset="0"/>
              </a:rPr>
              <a:t>	MOV DL,AL</a:t>
            </a:r>
          </a:p>
          <a:p>
            <a:pPr marL="0" indent="0">
              <a:buNone/>
            </a:pPr>
            <a:r>
              <a:rPr lang="en-US" dirty="0">
                <a:latin typeface="Arial" panose="020B0604020202020204" pitchFamily="34" charset="0"/>
                <a:cs typeface="Arial" panose="020B0604020202020204" pitchFamily="34" charset="0"/>
              </a:rPr>
              <a:t>	INT 21H</a:t>
            </a:r>
          </a:p>
          <a:p>
            <a:pPr marL="0" indent="0">
              <a:buNone/>
            </a:pPr>
            <a:r>
              <a:rPr lang="en-US" dirty="0">
                <a:latin typeface="Arial" panose="020B0604020202020204" pitchFamily="34" charset="0"/>
                <a:cs typeface="Arial" panose="020B0604020202020204" pitchFamily="34" charset="0"/>
              </a:rPr>
              <a:t>	JMP EXIT</a:t>
            </a:r>
          </a:p>
          <a:p>
            <a:r>
              <a:rPr lang="en-US" dirty="0">
                <a:latin typeface="Arial" panose="020B0604020202020204" pitchFamily="34" charset="0"/>
                <a:cs typeface="Arial" panose="020B0604020202020204" pitchFamily="34" charset="0"/>
              </a:rPr>
              <a:t>ELSE:</a:t>
            </a:r>
          </a:p>
          <a:p>
            <a:pPr marL="0" indent="0">
              <a:buNone/>
            </a:pPr>
            <a:r>
              <a:rPr lang="en-US" dirty="0">
                <a:latin typeface="Arial" panose="020B0604020202020204" pitchFamily="34" charset="0"/>
                <a:cs typeface="Arial" panose="020B0604020202020204" pitchFamily="34" charset="0"/>
              </a:rPr>
              <a:t>	JMP EXIT</a:t>
            </a:r>
          </a:p>
          <a:p>
            <a:r>
              <a:rPr lang="en-US" dirty="0">
                <a:latin typeface="Arial" panose="020B0604020202020204" pitchFamily="34" charset="0"/>
                <a:cs typeface="Arial" panose="020B0604020202020204" pitchFamily="34" charset="0"/>
              </a:rPr>
              <a:t>EXIT:</a:t>
            </a:r>
          </a:p>
          <a:p>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6487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JUMP &amp; Loops</a:t>
            </a:r>
          </a:p>
        </p:txBody>
      </p:sp>
      <p:sp>
        <p:nvSpPr>
          <p:cNvPr id="3" name="Content Placeholder 2"/>
          <p:cNvSpPr>
            <a:spLocks noGrp="1"/>
          </p:cNvSpPr>
          <p:nvPr>
            <p:ph idx="1"/>
          </p:nvPr>
        </p:nvSpPr>
        <p:spPr/>
        <p:txBody>
          <a:bodyPr/>
          <a:lstStyle/>
          <a:p>
            <a:r>
              <a:rPr lang="en-GB" dirty="0"/>
              <a:t>Control flow instructions depend largely on Flag registers</a:t>
            </a:r>
          </a:p>
          <a:p>
            <a:r>
              <a:rPr lang="en-GB" dirty="0"/>
              <a:t>Need to be careful of flag values while using control flow instructions such as LOOP, JUMP etc</a:t>
            </a:r>
          </a:p>
          <a:p>
            <a:r>
              <a:rPr lang="en-GB" dirty="0"/>
              <a:t>Some of the examples of Loops are</a:t>
            </a:r>
          </a:p>
          <a:p>
            <a:r>
              <a:rPr lang="en-GB" dirty="0"/>
              <a:t>JNZ = Jump not Zero (CX &amp; Zero Flag)</a:t>
            </a:r>
          </a:p>
          <a:p>
            <a:r>
              <a:rPr lang="en-GB" dirty="0"/>
              <a:t>JG = Jump if greater (ZF)</a:t>
            </a:r>
          </a:p>
          <a:p>
            <a:r>
              <a:rPr lang="en-GB" dirty="0"/>
              <a:t>JL = Jump if less ( SF and OF)</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648072"/>
          </a:xfrm>
        </p:spPr>
        <p:txBody>
          <a:bodyPr>
            <a:normAutofit fontScale="90000"/>
          </a:bodyPr>
          <a:lstStyle/>
          <a:p>
            <a:r>
              <a:rPr lang="en-GB" dirty="0"/>
              <a:t>Example</a:t>
            </a:r>
          </a:p>
        </p:txBody>
      </p:sp>
      <p:sp>
        <p:nvSpPr>
          <p:cNvPr id="3" name="Content Placeholder 2"/>
          <p:cNvSpPr>
            <a:spLocks noGrp="1"/>
          </p:cNvSpPr>
          <p:nvPr>
            <p:ph idx="1"/>
          </p:nvPr>
        </p:nvSpPr>
        <p:spPr>
          <a:xfrm>
            <a:off x="457200" y="1124744"/>
            <a:ext cx="8229600" cy="5199856"/>
          </a:xfrm>
        </p:spPr>
        <p:txBody>
          <a:bodyPr>
            <a:normAutofit fontScale="92500" lnSpcReduction="20000"/>
          </a:bodyPr>
          <a:lstStyle/>
          <a:p>
            <a:r>
              <a:rPr lang="en-US" dirty="0">
                <a:latin typeface="Arial" panose="020B0604020202020204" pitchFamily="34" charset="0"/>
                <a:cs typeface="Arial" panose="020B0604020202020204" pitchFamily="34" charset="0"/>
              </a:rPr>
              <a:t>CMP AX,O</a:t>
            </a:r>
          </a:p>
          <a:p>
            <a:pPr marL="0" indent="0">
              <a:buNone/>
            </a:pPr>
            <a:r>
              <a:rPr lang="en-US" dirty="0">
                <a:latin typeface="Arial" panose="020B0604020202020204" pitchFamily="34" charset="0"/>
                <a:cs typeface="Arial" panose="020B0604020202020204" pitchFamily="34" charset="0"/>
              </a:rPr>
              <a:t>	JL NEGATIVE</a:t>
            </a:r>
          </a:p>
          <a:p>
            <a:pPr marL="0" indent="0">
              <a:buNone/>
            </a:pPr>
            <a:r>
              <a:rPr lang="en-US" dirty="0">
                <a:latin typeface="Arial" panose="020B0604020202020204" pitchFamily="34" charset="0"/>
                <a:cs typeface="Arial" panose="020B0604020202020204" pitchFamily="34" charset="0"/>
              </a:rPr>
              <a:t>	JE Zero</a:t>
            </a:r>
          </a:p>
          <a:p>
            <a:pPr marL="0" indent="0">
              <a:buNone/>
            </a:pPr>
            <a:r>
              <a:rPr lang="en-US" dirty="0">
                <a:latin typeface="Arial" panose="020B0604020202020204" pitchFamily="34" charset="0"/>
                <a:cs typeface="Arial" panose="020B0604020202020204" pitchFamily="34" charset="0"/>
              </a:rPr>
              <a:t>	JG POSITIVE</a:t>
            </a:r>
          </a:p>
          <a:p>
            <a:r>
              <a:rPr lang="en-US" dirty="0">
                <a:latin typeface="Arial" panose="020B0604020202020204" pitchFamily="34" charset="0"/>
                <a:cs typeface="Arial" panose="020B0604020202020204" pitchFamily="34" charset="0"/>
              </a:rPr>
              <a:t>NEGATIVE:</a:t>
            </a:r>
          </a:p>
          <a:p>
            <a:pPr marL="0" indent="0">
              <a:buNone/>
            </a:pPr>
            <a:r>
              <a:rPr lang="en-US" i="1" dirty="0">
                <a:latin typeface="Arial" panose="020B0604020202020204" pitchFamily="34" charset="0"/>
                <a:cs typeface="Arial" panose="020B0604020202020204" pitchFamily="34" charset="0"/>
              </a:rPr>
              <a:t>	MOV </a:t>
            </a:r>
            <a:r>
              <a:rPr lang="en-US" dirty="0">
                <a:latin typeface="Arial" panose="020B0604020202020204" pitchFamily="34" charset="0"/>
                <a:cs typeface="Arial" panose="020B0604020202020204" pitchFamily="34" charset="0"/>
              </a:rPr>
              <a:t>BX,-1</a:t>
            </a:r>
          </a:p>
          <a:p>
            <a:pPr marL="0" indent="0">
              <a:buNone/>
            </a:pPr>
            <a:r>
              <a:rPr lang="en-US" dirty="0">
                <a:latin typeface="Arial" panose="020B0604020202020204" pitchFamily="34" charset="0"/>
                <a:cs typeface="Arial" panose="020B0604020202020204" pitchFamily="34" charset="0"/>
              </a:rPr>
              <a:t>	JMP END -CASE</a:t>
            </a:r>
          </a:p>
          <a:p>
            <a:r>
              <a:rPr lang="en-US" dirty="0">
                <a:latin typeface="Arial" panose="020B0604020202020204" pitchFamily="34" charset="0"/>
                <a:cs typeface="Arial" panose="020B0604020202020204" pitchFamily="34" charset="0"/>
              </a:rPr>
              <a:t>ZERO:</a:t>
            </a:r>
          </a:p>
          <a:p>
            <a:pPr marL="0" indent="0">
              <a:buNone/>
            </a:pPr>
            <a:r>
              <a:rPr lang="en-US" dirty="0">
                <a:latin typeface="Arial" panose="020B0604020202020204" pitchFamily="34" charset="0"/>
                <a:cs typeface="Arial" panose="020B0604020202020204" pitchFamily="34" charset="0"/>
              </a:rPr>
              <a:t>	MOV BX,0</a:t>
            </a:r>
          </a:p>
          <a:p>
            <a:pPr marL="0" indent="0">
              <a:buNone/>
            </a:pPr>
            <a:r>
              <a:rPr lang="en-US" dirty="0">
                <a:latin typeface="Arial" panose="020B0604020202020204" pitchFamily="34" charset="0"/>
                <a:cs typeface="Arial" panose="020B0604020202020204" pitchFamily="34" charset="0"/>
              </a:rPr>
              <a:t>	JMP END - CASE</a:t>
            </a:r>
          </a:p>
          <a:p>
            <a:r>
              <a:rPr lang="en-US" dirty="0">
                <a:latin typeface="Arial" panose="020B0604020202020204" pitchFamily="34" charset="0"/>
                <a:cs typeface="Arial" panose="020B0604020202020204" pitchFamily="34" charset="0"/>
              </a:rPr>
              <a:t>POSITIVE:</a:t>
            </a:r>
          </a:p>
          <a:p>
            <a:pPr marL="0" indent="0">
              <a:buNone/>
            </a:pPr>
            <a:r>
              <a:rPr lang="en-US" dirty="0">
                <a:latin typeface="Arial" panose="020B0604020202020204" pitchFamily="34" charset="0"/>
                <a:cs typeface="Arial" panose="020B0604020202020204" pitchFamily="34" charset="0"/>
              </a:rPr>
              <a:t>	MOV BX, l</a:t>
            </a:r>
          </a:p>
          <a:p>
            <a:r>
              <a:rPr lang="en-US" dirty="0">
                <a:latin typeface="Arial" panose="020B0604020202020204" pitchFamily="34" charset="0"/>
                <a:cs typeface="Arial" panose="020B0604020202020204" pitchFamily="34" charset="0"/>
              </a:rPr>
              <a:t>END -CASE:</a:t>
            </a:r>
          </a:p>
        </p:txBody>
      </p:sp>
    </p:spTree>
    <p:extLst>
      <p:ext uri="{BB962C8B-B14F-4D97-AF65-F5344CB8AC3E}">
        <p14:creationId xmlns:p14="http://schemas.microsoft.com/office/powerpoint/2010/main" val="21622771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648072"/>
          </a:xfrm>
        </p:spPr>
        <p:txBody>
          <a:bodyPr>
            <a:normAutofit fontScale="90000"/>
          </a:bodyPr>
          <a:lstStyle/>
          <a:p>
            <a:r>
              <a:rPr lang="en-GB" dirty="0"/>
              <a:t>Exercise</a:t>
            </a:r>
          </a:p>
        </p:txBody>
      </p:sp>
      <p:sp>
        <p:nvSpPr>
          <p:cNvPr id="3" name="Content Placeholder 2"/>
          <p:cNvSpPr>
            <a:spLocks noGrp="1"/>
          </p:cNvSpPr>
          <p:nvPr>
            <p:ph idx="1"/>
          </p:nvPr>
        </p:nvSpPr>
        <p:spPr>
          <a:xfrm>
            <a:off x="457200" y="1124744"/>
            <a:ext cx="8229600" cy="5199856"/>
          </a:xfrm>
        </p:spPr>
        <p:txBody>
          <a:bodyPr>
            <a:noAutofit/>
          </a:bodyPr>
          <a:lstStyle/>
          <a:p>
            <a:r>
              <a:rPr lang="en-US" sz="2000" dirty="0">
                <a:latin typeface="+mj-lt"/>
              </a:rPr>
              <a:t>Write a program that will prompt the user to enter a digit and display it on the next line. If the user types anything else, the program prompt the user to try again.</a:t>
            </a:r>
          </a:p>
          <a:p>
            <a:r>
              <a:rPr lang="en-GB" sz="2000" dirty="0">
                <a:latin typeface="+mj-lt"/>
              </a:rPr>
              <a:t>Write a program to display a "?", read two capital letters, and display them on the next line In alphabetical order.</a:t>
            </a:r>
          </a:p>
          <a:p>
            <a:r>
              <a:rPr lang="en-GB" sz="2000" dirty="0">
                <a:latin typeface="+mj-lt"/>
              </a:rPr>
              <a:t>Write a program to display the extended ASCII characters (ASCII codes 80h to </a:t>
            </a:r>
            <a:r>
              <a:rPr lang="en-GB" sz="2000" dirty="0" err="1">
                <a:latin typeface="+mj-lt"/>
              </a:rPr>
              <a:t>FFh</a:t>
            </a:r>
            <a:r>
              <a:rPr lang="en-GB" sz="2000" dirty="0">
                <a:latin typeface="+mj-lt"/>
              </a:rPr>
              <a:t>). Display 10 characters per line, separated by blanks. Stop after the extended characters have been displayed once.</a:t>
            </a:r>
          </a:p>
          <a:p>
            <a:pPr algn="l"/>
            <a:r>
              <a:rPr lang="en-GB" sz="2000" b="0" i="0" u="none" strike="noStrike" baseline="0" dirty="0">
                <a:latin typeface="+mj-lt"/>
              </a:rPr>
              <a:t>Write a program that will prompt the user to enter a hex digit character ("0"· ... "9" or "A" ... "F"), display it on the next line in decimal, and ask the user he or she wants to do it again. If the user types "y" or "Y", the program repeats; If the user types anything else, the program terminates. If the user enters an illegal character, prompt the user to try again</a:t>
            </a:r>
          </a:p>
          <a:p>
            <a:pPr algn="l"/>
            <a:r>
              <a:rPr lang="en-GB" sz="2000" dirty="0">
                <a:latin typeface="+mj-lt"/>
              </a:rPr>
              <a:t>Write a program that reads a string of capital letters, ending with a carriage return, and displays the longest sequence of consecutive alphabetically increasing capital letters read.</a:t>
            </a:r>
            <a:endParaRPr lang="en-US" sz="2000" dirty="0">
              <a:latin typeface="+mj-lt"/>
            </a:endParaRPr>
          </a:p>
          <a:p>
            <a:endParaRPr lang="en-US" sz="2000" dirty="0">
              <a:latin typeface="+mj-lt"/>
            </a:endParaRPr>
          </a:p>
        </p:txBody>
      </p:sp>
    </p:spTree>
    <p:extLst>
      <p:ext uri="{BB962C8B-B14F-4D97-AF65-F5344CB8AC3E}">
        <p14:creationId xmlns:p14="http://schemas.microsoft.com/office/powerpoint/2010/main" val="2862195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p>
        </p:txBody>
      </p:sp>
      <p:sp>
        <p:nvSpPr>
          <p:cNvPr id="3" name="Content Placeholder 2"/>
          <p:cNvSpPr>
            <a:spLocks noGrp="1"/>
          </p:cNvSpPr>
          <p:nvPr>
            <p:ph idx="1"/>
          </p:nvPr>
        </p:nvSpPr>
        <p:spPr>
          <a:xfrm>
            <a:off x="457200" y="1935480"/>
            <a:ext cx="8229600" cy="4661872"/>
          </a:xfrm>
        </p:spPr>
        <p:txBody>
          <a:bodyPr>
            <a:noAutofit/>
          </a:bodyPr>
          <a:lstStyle/>
          <a:p>
            <a:r>
              <a:rPr lang="en-GB" sz="1600" dirty="0">
                <a:latin typeface="Arial" panose="020B0604020202020204" pitchFamily="34" charset="0"/>
                <a:cs typeface="Arial" panose="020B0604020202020204" pitchFamily="34" charset="0"/>
              </a:rPr>
              <a:t>. MODEL SMALL</a:t>
            </a:r>
          </a:p>
          <a:p>
            <a:r>
              <a:rPr lang="en-GB" sz="1600" dirty="0">
                <a:latin typeface="Arial" panose="020B0604020202020204" pitchFamily="34" charset="0"/>
                <a:cs typeface="Arial" panose="020B0604020202020204" pitchFamily="34" charset="0"/>
              </a:rPr>
              <a:t> .STACK 100H</a:t>
            </a:r>
          </a:p>
          <a:p>
            <a:endParaRPr lang="en-GB" sz="1600" dirty="0">
              <a:latin typeface="Arial" panose="020B0604020202020204" pitchFamily="34" charset="0"/>
              <a:cs typeface="Arial" panose="020B0604020202020204" pitchFamily="34" charset="0"/>
            </a:endParaRPr>
          </a:p>
          <a:p>
            <a:r>
              <a:rPr lang="en-GB" sz="1600" dirty="0">
                <a:latin typeface="Arial" panose="020B0604020202020204" pitchFamily="34" charset="0"/>
                <a:cs typeface="Arial" panose="020B0604020202020204" pitchFamily="34" charset="0"/>
              </a:rPr>
              <a:t> .DATA</a:t>
            </a:r>
          </a:p>
          <a:p>
            <a:r>
              <a:rPr lang="en-GB" sz="1600" dirty="0">
                <a:latin typeface="Arial" panose="020B0604020202020204" pitchFamily="34" charset="0"/>
                <a:cs typeface="Arial" panose="020B0604020202020204" pitchFamily="34" charset="0"/>
              </a:rPr>
              <a:t>    PROMPT  DB  'The 256 ASCII Characters are : $'</a:t>
            </a:r>
          </a:p>
          <a:p>
            <a:endParaRPr lang="en-GB" sz="1600" dirty="0">
              <a:latin typeface="Arial" panose="020B0604020202020204" pitchFamily="34" charset="0"/>
              <a:cs typeface="Arial" panose="020B0604020202020204" pitchFamily="34" charset="0"/>
            </a:endParaRPr>
          </a:p>
          <a:p>
            <a:r>
              <a:rPr lang="en-GB" sz="1600" dirty="0">
                <a:latin typeface="Arial" panose="020B0604020202020204" pitchFamily="34" charset="0"/>
                <a:cs typeface="Arial" panose="020B0604020202020204" pitchFamily="34" charset="0"/>
              </a:rPr>
              <a:t> .CODE</a:t>
            </a:r>
          </a:p>
          <a:p>
            <a:r>
              <a:rPr lang="en-GB" sz="1600" dirty="0">
                <a:latin typeface="Arial" panose="020B0604020202020204" pitchFamily="34" charset="0"/>
                <a:cs typeface="Arial" panose="020B0604020202020204" pitchFamily="34" charset="0"/>
              </a:rPr>
              <a:t>     MAIN PROC</a:t>
            </a:r>
          </a:p>
          <a:p>
            <a:r>
              <a:rPr lang="en-GB" sz="1600" dirty="0">
                <a:latin typeface="Arial" panose="020B0604020202020204" pitchFamily="34" charset="0"/>
                <a:cs typeface="Arial" panose="020B0604020202020204" pitchFamily="34" charset="0"/>
              </a:rPr>
              <a:t>      MOV AX, @DATA                ; initialize DS </a:t>
            </a:r>
          </a:p>
          <a:p>
            <a:r>
              <a:rPr lang="en-GB" sz="1600" dirty="0">
                <a:latin typeface="Arial" panose="020B0604020202020204" pitchFamily="34" charset="0"/>
                <a:cs typeface="Arial" panose="020B0604020202020204" pitchFamily="34" charset="0"/>
              </a:rPr>
              <a:t>      MOV DS, AX</a:t>
            </a:r>
          </a:p>
          <a:p>
            <a:endParaRPr lang="en-GB" sz="1600" dirty="0">
              <a:latin typeface="Arial" panose="020B0604020202020204" pitchFamily="34" charset="0"/>
              <a:cs typeface="Arial" panose="020B0604020202020204" pitchFamily="34" charset="0"/>
            </a:endParaRPr>
          </a:p>
          <a:p>
            <a:r>
              <a:rPr lang="en-GB" sz="1600" dirty="0">
                <a:latin typeface="Arial" panose="020B0604020202020204" pitchFamily="34" charset="0"/>
                <a:cs typeface="Arial" panose="020B0604020202020204" pitchFamily="34" charset="0"/>
              </a:rPr>
              <a:t>      LEA DX, PROMPT               ; load and print PROMPT </a:t>
            </a:r>
          </a:p>
          <a:p>
            <a:r>
              <a:rPr lang="en-GB" sz="1600" dirty="0">
                <a:latin typeface="Arial" panose="020B0604020202020204" pitchFamily="34" charset="0"/>
                <a:cs typeface="Arial" panose="020B0604020202020204" pitchFamily="34" charset="0"/>
              </a:rPr>
              <a:t>      MOV AH, 9</a:t>
            </a:r>
          </a:p>
          <a:p>
            <a:r>
              <a:rPr lang="en-GB" sz="1600" dirty="0">
                <a:latin typeface="Arial" panose="020B0604020202020204" pitchFamily="34" charset="0"/>
                <a:cs typeface="Arial" panose="020B0604020202020204" pitchFamily="34" charset="0"/>
              </a:rPr>
              <a:t>      INT 21H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p>
        </p:txBody>
      </p:sp>
      <p:sp>
        <p:nvSpPr>
          <p:cNvPr id="3" name="Content Placeholder 2"/>
          <p:cNvSpPr>
            <a:spLocks noGrp="1"/>
          </p:cNvSpPr>
          <p:nvPr>
            <p:ph idx="1"/>
          </p:nvPr>
        </p:nvSpPr>
        <p:spPr/>
        <p:txBody>
          <a:bodyPr>
            <a:normAutofit fontScale="55000" lnSpcReduction="20000"/>
          </a:bodyPr>
          <a:lstStyle/>
          <a:p>
            <a:endParaRPr lang="en-GB" sz="2800" dirty="0">
              <a:latin typeface="Arial" panose="020B0604020202020204" pitchFamily="34" charset="0"/>
              <a:cs typeface="Arial" panose="020B0604020202020204" pitchFamily="34" charset="0"/>
            </a:endParaRPr>
          </a:p>
          <a:p>
            <a:r>
              <a:rPr lang="en-GB" sz="2800" dirty="0">
                <a:latin typeface="Arial" panose="020B0604020202020204" pitchFamily="34" charset="0"/>
                <a:cs typeface="Arial" panose="020B0604020202020204" pitchFamily="34" charset="0"/>
              </a:rPr>
              <a:t>      MOV CX, 256                  ; initialize CX</a:t>
            </a:r>
          </a:p>
          <a:p>
            <a:r>
              <a:rPr lang="en-GB" sz="2800" dirty="0">
                <a:latin typeface="Arial" panose="020B0604020202020204" pitchFamily="34" charset="0"/>
                <a:cs typeface="Arial" panose="020B0604020202020204" pitchFamily="34" charset="0"/>
              </a:rPr>
              <a:t>     </a:t>
            </a:r>
          </a:p>
          <a:p>
            <a:r>
              <a:rPr lang="en-GB" sz="2800" dirty="0">
                <a:latin typeface="Arial" panose="020B0604020202020204" pitchFamily="34" charset="0"/>
                <a:cs typeface="Arial" panose="020B0604020202020204" pitchFamily="34" charset="0"/>
              </a:rPr>
              <a:t>      MOV AH, 2                       ; set output function  </a:t>
            </a:r>
          </a:p>
          <a:p>
            <a:r>
              <a:rPr lang="en-GB" sz="2800" dirty="0">
                <a:latin typeface="Arial" panose="020B0604020202020204" pitchFamily="34" charset="0"/>
                <a:cs typeface="Arial" panose="020B0604020202020204" pitchFamily="34" charset="0"/>
              </a:rPr>
              <a:t>      MOV DL, 0                        ; initialize DL with first ASCII character</a:t>
            </a:r>
          </a:p>
          <a:p>
            <a:endParaRPr lang="en-GB" sz="2800" dirty="0">
              <a:latin typeface="Arial" panose="020B0604020202020204" pitchFamily="34" charset="0"/>
              <a:cs typeface="Arial" panose="020B0604020202020204" pitchFamily="34" charset="0"/>
            </a:endParaRPr>
          </a:p>
          <a:p>
            <a:r>
              <a:rPr lang="en-GB" sz="2800" dirty="0">
                <a:latin typeface="Arial" panose="020B0604020202020204" pitchFamily="34" charset="0"/>
                <a:cs typeface="Arial" panose="020B0604020202020204" pitchFamily="34" charset="0"/>
              </a:rPr>
              <a:t>      PRINT_LOOP:                  ; loop label</a:t>
            </a:r>
          </a:p>
          <a:p>
            <a:r>
              <a:rPr lang="en-GB" sz="2800" dirty="0">
                <a:latin typeface="Arial" panose="020B0604020202020204" pitchFamily="34" charset="0"/>
                <a:cs typeface="Arial" panose="020B0604020202020204" pitchFamily="34" charset="0"/>
              </a:rPr>
              <a:t>       INT 21H                            ; print ASCII character</a:t>
            </a:r>
          </a:p>
          <a:p>
            <a:endParaRPr lang="en-GB" sz="2800" dirty="0">
              <a:latin typeface="Arial" panose="020B0604020202020204" pitchFamily="34" charset="0"/>
              <a:cs typeface="Arial" panose="020B0604020202020204" pitchFamily="34" charset="0"/>
            </a:endParaRPr>
          </a:p>
          <a:p>
            <a:r>
              <a:rPr lang="en-GB" sz="2800" dirty="0">
                <a:latin typeface="Arial" panose="020B0604020202020204" pitchFamily="34" charset="0"/>
                <a:cs typeface="Arial" panose="020B0604020202020204" pitchFamily="34" charset="0"/>
              </a:rPr>
              <a:t>       INC DL                              ; increment DL to next ASCII character</a:t>
            </a:r>
          </a:p>
          <a:p>
            <a:r>
              <a:rPr lang="en-GB" sz="2800" dirty="0">
                <a:latin typeface="Arial" panose="020B0604020202020204" pitchFamily="34" charset="0"/>
                <a:cs typeface="Arial" panose="020B0604020202020204" pitchFamily="34" charset="0"/>
              </a:rPr>
              <a:t>       DEC CX                            ; decrement CX</a:t>
            </a:r>
          </a:p>
          <a:p>
            <a:r>
              <a:rPr lang="en-GB" sz="2800" dirty="0">
                <a:latin typeface="Arial" panose="020B0604020202020204" pitchFamily="34" charset="0"/>
                <a:cs typeface="Arial" panose="020B0604020202020204" pitchFamily="34" charset="0"/>
              </a:rPr>
              <a:t>      JNZ  PRINT_LOOP           ; jump to label @ PRINT_LOOP if CX is not 0</a:t>
            </a:r>
          </a:p>
          <a:p>
            <a:endParaRPr lang="en-GB" sz="2800" dirty="0">
              <a:latin typeface="Arial" panose="020B0604020202020204" pitchFamily="34" charset="0"/>
              <a:cs typeface="Arial" panose="020B0604020202020204" pitchFamily="34" charset="0"/>
            </a:endParaRPr>
          </a:p>
          <a:p>
            <a:r>
              <a:rPr lang="en-GB" sz="2800" dirty="0">
                <a:latin typeface="Arial" panose="020B0604020202020204" pitchFamily="34" charset="0"/>
                <a:cs typeface="Arial" panose="020B0604020202020204" pitchFamily="34" charset="0"/>
              </a:rPr>
              <a:t>        MOV AH, 4CH                  ; return control to DOS</a:t>
            </a:r>
          </a:p>
          <a:p>
            <a:r>
              <a:rPr lang="en-GB" sz="2800" dirty="0">
                <a:latin typeface="Arial" panose="020B0604020202020204" pitchFamily="34" charset="0"/>
                <a:cs typeface="Arial" panose="020B0604020202020204" pitchFamily="34" charset="0"/>
              </a:rPr>
              <a:t>        INT 21H</a:t>
            </a:r>
          </a:p>
          <a:p>
            <a:r>
              <a:rPr lang="en-GB" sz="2800" dirty="0">
                <a:latin typeface="Arial" panose="020B0604020202020204" pitchFamily="34" charset="0"/>
                <a:cs typeface="Arial" panose="020B0604020202020204" pitchFamily="34" charset="0"/>
              </a:rPr>
              <a:t>   MAIN ENDP</a:t>
            </a:r>
          </a:p>
          <a:p>
            <a:r>
              <a:rPr lang="en-GB" sz="2800" dirty="0">
                <a:latin typeface="Arial" panose="020B0604020202020204" pitchFamily="34" charset="0"/>
                <a:cs typeface="Arial" panose="020B0604020202020204" pitchFamily="34" charset="0"/>
              </a:rPr>
              <a:t> END MAIN</a:t>
            </a:r>
          </a:p>
          <a:p>
            <a:pPr>
              <a:buNone/>
            </a:pPr>
            <a:endParaRPr lang="en-GB"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656184"/>
          </a:xfrm>
        </p:spPr>
        <p:txBody>
          <a:bodyPr>
            <a:normAutofit fontScale="90000"/>
          </a:bodyPr>
          <a:lstStyle/>
          <a:p>
            <a:r>
              <a:rPr lang="en-US" sz="5400" dirty="0">
                <a:latin typeface="Arial" panose="020B0604020202020204" pitchFamily="34" charset="0"/>
                <a:cs typeface="Arial" panose="020B0604020202020204" pitchFamily="34" charset="0"/>
              </a:rPr>
              <a:t>How CPU Implements Conditional Jump</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2348880"/>
            <a:ext cx="8229600" cy="3975720"/>
          </a:xfrm>
        </p:spPr>
        <p:txBody>
          <a:bodyPr>
            <a:noAutofit/>
          </a:bodyPr>
          <a:lstStyle/>
          <a:p>
            <a:r>
              <a:rPr lang="en-US" sz="2800" dirty="0">
                <a:latin typeface="Arial" panose="020B0604020202020204" pitchFamily="34" charset="0"/>
                <a:cs typeface="Arial" panose="020B0604020202020204" pitchFamily="34" charset="0"/>
              </a:rPr>
              <a:t>CPU looks at the FLAGS register. </a:t>
            </a:r>
          </a:p>
          <a:p>
            <a:r>
              <a:rPr lang="en-US" sz="2800" dirty="0">
                <a:latin typeface="Arial" panose="020B0604020202020204" pitchFamily="34" charset="0"/>
                <a:cs typeface="Arial" panose="020B0604020202020204" pitchFamily="34" charset="0"/>
              </a:rPr>
              <a:t>It reflects the result of the last thing the processor did. </a:t>
            </a:r>
          </a:p>
          <a:p>
            <a:r>
              <a:rPr lang="en-US" sz="2800" dirty="0">
                <a:latin typeface="Arial" panose="020B0604020202020204" pitchFamily="34" charset="0"/>
                <a:cs typeface="Arial" panose="020B0604020202020204" pitchFamily="34" charset="0"/>
              </a:rPr>
              <a:t>If the condition for the jump (expressed as a combination of status flag settings) are true.</a:t>
            </a:r>
          </a:p>
          <a:p>
            <a:r>
              <a:rPr lang="en-US" sz="2800" dirty="0">
                <a:latin typeface="Arial" panose="020B0604020202020204" pitchFamily="34" charset="0"/>
                <a:cs typeface="Arial" panose="020B0604020202020204" pitchFamily="34" charset="0"/>
              </a:rPr>
              <a:t>CPU adjusts the IP to point to the destination label. so that the instruction at this label will be done next.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656184"/>
          </a:xfrm>
        </p:spPr>
        <p:txBody>
          <a:bodyPr>
            <a:normAutofit fontScale="90000"/>
          </a:bodyPr>
          <a:lstStyle/>
          <a:p>
            <a:r>
              <a:rPr lang="en-US" sz="5400" dirty="0">
                <a:latin typeface="Arial" panose="020B0604020202020204" pitchFamily="34" charset="0"/>
                <a:cs typeface="Arial" panose="020B0604020202020204" pitchFamily="34" charset="0"/>
              </a:rPr>
              <a:t>How CPU Implements Conditional Jump</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2348880"/>
            <a:ext cx="8229600" cy="3975720"/>
          </a:xfrm>
        </p:spPr>
        <p:txBody>
          <a:bodyPr>
            <a:noAutofit/>
          </a:bodyPr>
          <a:lstStyle/>
          <a:p>
            <a:r>
              <a:rPr lang="en-US" sz="2800" dirty="0">
                <a:latin typeface="Arial" panose="020B0604020202020204" pitchFamily="34" charset="0"/>
                <a:cs typeface="Arial" panose="020B0604020202020204" pitchFamily="34" charset="0"/>
              </a:rPr>
              <a:t>If the jump condition is false, then IP is not altered and the next instruction in line will be done.</a:t>
            </a:r>
          </a:p>
          <a:p>
            <a:r>
              <a:rPr lang="en-US" sz="2800" dirty="0">
                <a:latin typeface="Arial" panose="020B0604020202020204" pitchFamily="34" charset="0"/>
                <a:cs typeface="Arial" panose="020B0604020202020204" pitchFamily="34" charset="0"/>
              </a:rPr>
              <a:t>In the preceding program, the CPU executes JNZ </a:t>
            </a:r>
            <a:r>
              <a:rPr lang="en-US" sz="2800" dirty="0" err="1">
                <a:latin typeface="Arial" panose="020B0604020202020204" pitchFamily="34" charset="0"/>
                <a:cs typeface="Arial" panose="020B0604020202020204" pitchFamily="34" charset="0"/>
              </a:rPr>
              <a:t>PRlNT_LOOP</a:t>
            </a:r>
            <a:r>
              <a:rPr lang="en-US" sz="2800" dirty="0">
                <a:latin typeface="Arial" panose="020B0604020202020204" pitchFamily="34" charset="0"/>
                <a:cs typeface="Arial" panose="020B0604020202020204" pitchFamily="34" charset="0"/>
              </a:rPr>
              <a:t> by inspecting ZF. </a:t>
            </a:r>
          </a:p>
          <a:p>
            <a:r>
              <a:rPr lang="en-US" sz="2800" dirty="0">
                <a:latin typeface="Arial" panose="020B0604020202020204" pitchFamily="34" charset="0"/>
                <a:cs typeface="Arial" panose="020B0604020202020204" pitchFamily="34" charset="0"/>
              </a:rPr>
              <a:t>If ZF = 0, control transfers to PRINT_LOOP</a:t>
            </a:r>
          </a:p>
          <a:p>
            <a:r>
              <a:rPr lang="en-US" sz="2800" dirty="0">
                <a:latin typeface="Arial" panose="020B0604020202020204" pitchFamily="34" charset="0"/>
                <a:cs typeface="Arial" panose="020B0604020202020204" pitchFamily="34" charset="0"/>
              </a:rPr>
              <a:t> if ZF = 1, the program goes on to execute     MOV AH,4CH.</a:t>
            </a:r>
          </a:p>
        </p:txBody>
      </p:sp>
    </p:spTree>
    <p:extLst>
      <p:ext uri="{BB962C8B-B14F-4D97-AF65-F5344CB8AC3E}">
        <p14:creationId xmlns:p14="http://schemas.microsoft.com/office/powerpoint/2010/main" val="3018178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648072"/>
          </a:xfrm>
        </p:spPr>
        <p:txBody>
          <a:bodyPr>
            <a:normAutofit fontScale="90000"/>
          </a:bodyPr>
          <a:lstStyle/>
          <a:p>
            <a:r>
              <a:rPr lang="en-GB" dirty="0"/>
              <a:t>For Loop</a:t>
            </a:r>
          </a:p>
        </p:txBody>
      </p:sp>
      <p:sp>
        <p:nvSpPr>
          <p:cNvPr id="3" name="Content Placeholder 2"/>
          <p:cNvSpPr>
            <a:spLocks noGrp="1"/>
          </p:cNvSpPr>
          <p:nvPr>
            <p:ph idx="1"/>
          </p:nvPr>
        </p:nvSpPr>
        <p:spPr>
          <a:xfrm>
            <a:off x="457200" y="1124744"/>
            <a:ext cx="8229600" cy="5199856"/>
          </a:xfrm>
        </p:spPr>
        <p:txBody>
          <a:bodyPr>
            <a:normAutofit lnSpcReduction="10000"/>
          </a:bodyPr>
          <a:lstStyle/>
          <a:p>
            <a:r>
              <a:rPr lang="en-US" b="1" dirty="0"/>
              <a:t>LOOP </a:t>
            </a:r>
            <a:r>
              <a:rPr lang="en-US" dirty="0"/>
              <a:t>instruction is used to implement a for loop. </a:t>
            </a:r>
          </a:p>
          <a:p>
            <a:pPr marL="0" indent="0">
              <a:buNone/>
            </a:pPr>
            <a:r>
              <a:rPr lang="en-US" dirty="0"/>
              <a:t>	LOOP  </a:t>
            </a:r>
            <a:r>
              <a:rPr lang="en-US" dirty="0" err="1"/>
              <a:t>destination_label</a:t>
            </a:r>
            <a:endParaRPr lang="en-US" dirty="0"/>
          </a:p>
          <a:p>
            <a:r>
              <a:rPr lang="en-US" dirty="0"/>
              <a:t>The counter for the loop is the CX,  initialized to </a:t>
            </a:r>
            <a:r>
              <a:rPr lang="en-US" dirty="0" err="1"/>
              <a:t>loop_count</a:t>
            </a:r>
            <a:r>
              <a:rPr lang="en-US" dirty="0"/>
              <a:t>. Execution of the LOOP Instruction causes CX to be decremented automatically.</a:t>
            </a:r>
          </a:p>
          <a:p>
            <a:r>
              <a:rPr lang="en-US" dirty="0"/>
              <a:t>if CX is not 0, control transfers to </a:t>
            </a:r>
            <a:r>
              <a:rPr lang="en-US" dirty="0" err="1"/>
              <a:t>destination_label</a:t>
            </a:r>
            <a:r>
              <a:rPr lang="en-US" dirty="0"/>
              <a:t>. If </a:t>
            </a:r>
            <a:r>
              <a:rPr lang="en-US" i="1" dirty="0"/>
              <a:t>CX </a:t>
            </a:r>
            <a:r>
              <a:rPr lang="en-US" dirty="0"/>
              <a:t>is 0, the next instruction after LOOP is done.</a:t>
            </a:r>
          </a:p>
          <a:p>
            <a:r>
              <a:rPr lang="en-US" dirty="0"/>
              <a:t>For loop is implemented as.</a:t>
            </a:r>
          </a:p>
          <a:p>
            <a:pPr marL="0" indent="0">
              <a:buNone/>
            </a:pPr>
            <a:r>
              <a:rPr lang="en-US" dirty="0"/>
              <a:t>	        ;initialize CX to </a:t>
            </a:r>
            <a:r>
              <a:rPr lang="en-US" dirty="0" err="1"/>
              <a:t>loop_count</a:t>
            </a:r>
            <a:endParaRPr lang="en-US" dirty="0"/>
          </a:p>
          <a:p>
            <a:pPr marL="0" indent="0">
              <a:buNone/>
            </a:pPr>
            <a:r>
              <a:rPr lang="en-US" dirty="0"/>
              <a:t>	Top:</a:t>
            </a:r>
          </a:p>
          <a:p>
            <a:pPr marL="0" indent="0">
              <a:buNone/>
            </a:pPr>
            <a:r>
              <a:rPr lang="en-US" dirty="0"/>
              <a:t>                   ;body of the loop</a:t>
            </a:r>
          </a:p>
          <a:p>
            <a:pPr marL="0" indent="0">
              <a:buNone/>
            </a:pPr>
            <a:r>
              <a:rPr lang="en-US" dirty="0"/>
              <a:t>                   LOOP TOP</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57262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333</TotalTime>
  <Words>2344</Words>
  <Application>Microsoft Office PowerPoint</Application>
  <PresentationFormat>On-screen Show (4:3)</PresentationFormat>
  <Paragraphs>361</Paragraphs>
  <Slides>41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Constantia</vt:lpstr>
      <vt:lpstr>Wingdings 2</vt:lpstr>
      <vt:lpstr>Flow</vt:lpstr>
      <vt:lpstr>Flow Control Instructions</vt:lpstr>
      <vt:lpstr>Why Flow Control</vt:lpstr>
      <vt:lpstr>JUMP &amp; Loops</vt:lpstr>
      <vt:lpstr>JUMP &amp; Loops</vt:lpstr>
      <vt:lpstr>Example</vt:lpstr>
      <vt:lpstr>Example</vt:lpstr>
      <vt:lpstr>How CPU Implements Conditional Jump</vt:lpstr>
      <vt:lpstr>How CPU Implements Conditional Jump</vt:lpstr>
      <vt:lpstr>For Loop</vt:lpstr>
      <vt:lpstr>Example</vt:lpstr>
      <vt:lpstr>Example</vt:lpstr>
      <vt:lpstr>For Loop Exercise</vt:lpstr>
      <vt:lpstr>Jump Categories</vt:lpstr>
      <vt:lpstr>Signed Jumps</vt:lpstr>
      <vt:lpstr>Unsigned Jumps</vt:lpstr>
      <vt:lpstr>Single flag Jumps</vt:lpstr>
      <vt:lpstr>CMP</vt:lpstr>
      <vt:lpstr>CMP</vt:lpstr>
      <vt:lpstr>CMP</vt:lpstr>
      <vt:lpstr>While loop</vt:lpstr>
      <vt:lpstr>Repeat Until Loop</vt:lpstr>
      <vt:lpstr>While &amp; Repeat Until Examples</vt:lpstr>
      <vt:lpstr>While &amp; Repeat Until Examples</vt:lpstr>
      <vt:lpstr>Interpreting the  Conditional Jumps</vt:lpstr>
      <vt:lpstr>Signed Versus Unsigned Jumps</vt:lpstr>
      <vt:lpstr>IF-THEN</vt:lpstr>
      <vt:lpstr>IF-THEN-ELSE</vt:lpstr>
      <vt:lpstr>IF-THEN-ELSE</vt:lpstr>
      <vt:lpstr>Examples</vt:lpstr>
      <vt:lpstr>Examples</vt:lpstr>
      <vt:lpstr>Examples</vt:lpstr>
      <vt:lpstr>Examples</vt:lpstr>
      <vt:lpstr>Examples</vt:lpstr>
      <vt:lpstr>Examples</vt:lpstr>
      <vt:lpstr>Exercise</vt:lpstr>
      <vt:lpstr>Case</vt:lpstr>
      <vt:lpstr>Example</vt:lpstr>
      <vt:lpstr>Example</vt:lpstr>
      <vt:lpstr>Example</vt:lpstr>
      <vt:lpstr>Example</vt:lpstr>
      <vt:lpstr>Exercise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 Control Insturctions</dc:title>
  <dc:creator>RomiShani</dc:creator>
  <cp:lastModifiedBy>Mr.Salah Din</cp:lastModifiedBy>
  <cp:revision>105</cp:revision>
  <dcterms:created xsi:type="dcterms:W3CDTF">2013-04-10T07:51:03Z</dcterms:created>
  <dcterms:modified xsi:type="dcterms:W3CDTF">2023-10-14T11:14:23Z</dcterms:modified>
</cp:coreProperties>
</file>