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9" r:id="rId12"/>
    <p:sldId id="275" r:id="rId13"/>
    <p:sldId id="279" r:id="rId14"/>
    <p:sldId id="267" r:id="rId15"/>
    <p:sldId id="271" r:id="rId16"/>
    <p:sldId id="283" r:id="rId17"/>
    <p:sldId id="284" r:id="rId18"/>
    <p:sldId id="272" r:id="rId19"/>
    <p:sldId id="274" r:id="rId20"/>
    <p:sldId id="280" r:id="rId21"/>
    <p:sldId id="282" r:id="rId22"/>
    <p:sldId id="281" r:id="rId23"/>
    <p:sldId id="277" r:id="rId24"/>
    <p:sldId id="286" r:id="rId25"/>
    <p:sldId id="285"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50" autoAdjust="0"/>
    <p:restoredTop sz="94660"/>
  </p:normalViewPr>
  <p:slideViewPr>
    <p:cSldViewPr>
      <p:cViewPr>
        <p:scale>
          <a:sx n="50" d="100"/>
          <a:sy n="50" d="100"/>
        </p:scale>
        <p:origin x="2016" y="3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D1A81-8BAD-4478-AEFF-FCEE29AB2A85}" type="datetimeFigureOut">
              <a:rPr lang="en-US" smtClean="0"/>
              <a:t>11/16/2023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E8781-B130-46C0-BC41-C42DBADDED8A}" type="slidenum">
              <a:rPr lang="en-US" smtClean="0"/>
              <a:t>‹#›</a:t>
            </a:fld>
            <a:endParaRPr lang="en-US"/>
          </a:p>
        </p:txBody>
      </p:sp>
    </p:spTree>
    <p:extLst>
      <p:ext uri="{BB962C8B-B14F-4D97-AF65-F5344CB8AC3E}">
        <p14:creationId xmlns:p14="http://schemas.microsoft.com/office/powerpoint/2010/main" val="585744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0C3ABDC-01C8-4E09-88C4-9763233858EE}" type="datetimeFigureOut">
              <a:rPr lang="en-GB" smtClean="0"/>
              <a:pPr/>
              <a:t>16/11/2023</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BDF656DC-5BB4-46C2-AD8F-FEEBC0E259F5}"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C3ABDC-01C8-4E09-88C4-9763233858EE}" type="datetimeFigureOut">
              <a:rPr lang="en-GB" smtClean="0"/>
              <a:pPr/>
              <a:t>16/11/2023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656DC-5BB4-46C2-AD8F-FEEBC0E259F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C3ABDC-01C8-4E09-88C4-9763233858EE}" type="datetimeFigureOut">
              <a:rPr lang="en-GB" smtClean="0"/>
              <a:pPr/>
              <a:t>16/11/2023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656DC-5BB4-46C2-AD8F-FEEBC0E259F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C3ABDC-01C8-4E09-88C4-9763233858EE}" type="datetimeFigureOut">
              <a:rPr lang="en-GB" smtClean="0"/>
              <a:pPr/>
              <a:t>16/11/2023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656DC-5BB4-46C2-AD8F-FEEBC0E259F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0C3ABDC-01C8-4E09-88C4-9763233858EE}" type="datetimeFigureOut">
              <a:rPr lang="en-GB" smtClean="0"/>
              <a:pPr/>
              <a:t>16/11/2023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656DC-5BB4-46C2-AD8F-FEEBC0E259F5}"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0C3ABDC-01C8-4E09-88C4-9763233858EE}" type="datetimeFigureOut">
              <a:rPr lang="en-GB" smtClean="0"/>
              <a:pPr/>
              <a:t>16/11/2023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656DC-5BB4-46C2-AD8F-FEEBC0E259F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0C3ABDC-01C8-4E09-88C4-9763233858EE}" type="datetimeFigureOut">
              <a:rPr lang="en-GB" smtClean="0"/>
              <a:pPr/>
              <a:t>16/11/2023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656DC-5BB4-46C2-AD8F-FEEBC0E259F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0C3ABDC-01C8-4E09-88C4-9763233858EE}" type="datetimeFigureOut">
              <a:rPr lang="en-GB" smtClean="0"/>
              <a:pPr/>
              <a:t>16/11/2023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656DC-5BB4-46C2-AD8F-FEEBC0E259F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3ABDC-01C8-4E09-88C4-9763233858EE}" type="datetimeFigureOut">
              <a:rPr lang="en-GB" smtClean="0"/>
              <a:pPr/>
              <a:t>16/11/2023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656DC-5BB4-46C2-AD8F-FEEBC0E259F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0C3ABDC-01C8-4E09-88C4-9763233858EE}" type="datetimeFigureOut">
              <a:rPr lang="en-GB" smtClean="0"/>
              <a:pPr/>
              <a:t>16/11/2023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656DC-5BB4-46C2-AD8F-FEEBC0E259F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0C3ABDC-01C8-4E09-88C4-9763233858EE}" type="datetimeFigureOut">
              <a:rPr lang="en-GB" smtClean="0"/>
              <a:pPr/>
              <a:t>16/11/2023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BDF656DC-5BB4-46C2-AD8F-FEEBC0E259F5}"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0C3ABDC-01C8-4E09-88C4-9763233858EE}" type="datetimeFigureOut">
              <a:rPr lang="en-GB" smtClean="0"/>
              <a:pPr/>
              <a:t>16/11/2023</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F656DC-5BB4-46C2-AD8F-FEEBC0E259F5}"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GB" dirty="0"/>
              <a:t>Logic, Shift &amp; Rotate Instructions- Chapter#7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678" y="165953"/>
            <a:ext cx="8229600" cy="780696"/>
          </a:xfrm>
        </p:spPr>
        <p:txBody>
          <a:bodyPr>
            <a:normAutofit fontScale="90000"/>
          </a:bodyPr>
          <a:lstStyle/>
          <a:p>
            <a:r>
              <a:rPr lang="en-US" dirty="0"/>
              <a:t>SHL &amp; SHR instruction</a:t>
            </a:r>
            <a:endParaRPr lang="en-GB" dirty="0"/>
          </a:p>
        </p:txBody>
      </p:sp>
      <p:sp>
        <p:nvSpPr>
          <p:cNvPr id="3" name="Content Placeholder 2"/>
          <p:cNvSpPr>
            <a:spLocks noGrp="1"/>
          </p:cNvSpPr>
          <p:nvPr>
            <p:ph idx="1"/>
          </p:nvPr>
        </p:nvSpPr>
        <p:spPr>
          <a:xfrm>
            <a:off x="457200" y="946649"/>
            <a:ext cx="8229600" cy="5218655"/>
          </a:xfrm>
        </p:spPr>
        <p:txBody>
          <a:bodyPr>
            <a:noAutofit/>
          </a:bodyPr>
          <a:lstStyle/>
          <a:p>
            <a:r>
              <a:rPr lang="en-US" sz="2000" dirty="0">
                <a:latin typeface="+mj-lt"/>
                <a:cs typeface="Arial" panose="020B0604020202020204" pitchFamily="34" charset="0"/>
              </a:rPr>
              <a:t>SHL (shift left) performs left shifts on the destination Where CL single left shifts are made</a:t>
            </a:r>
          </a:p>
          <a:p>
            <a:pPr marL="0" indent="0">
              <a:buNone/>
            </a:pPr>
            <a:r>
              <a:rPr lang="en-US" sz="2000" dirty="0">
                <a:latin typeface="+mj-lt"/>
                <a:cs typeface="Arial" panose="020B0604020202020204" pitchFamily="34" charset="0"/>
              </a:rPr>
              <a:t>	SHL  destination, 1</a:t>
            </a:r>
          </a:p>
          <a:p>
            <a:pPr marL="0" indent="0">
              <a:buNone/>
            </a:pPr>
            <a:r>
              <a:rPr lang="en-US" sz="2000" dirty="0">
                <a:latin typeface="+mj-lt"/>
                <a:cs typeface="Arial" panose="020B0604020202020204" pitchFamily="34" charset="0"/>
              </a:rPr>
              <a:t>                SHL destination, CL</a:t>
            </a:r>
          </a:p>
          <a:p>
            <a:r>
              <a:rPr lang="en-US" sz="2000" dirty="0">
                <a:latin typeface="+mj-lt"/>
                <a:cs typeface="Arial" panose="020B0604020202020204" pitchFamily="34" charset="0"/>
              </a:rPr>
              <a:t>0 is inserted into the rightmost bit position and the </a:t>
            </a:r>
            <a:r>
              <a:rPr lang="en-US" sz="2000" dirty="0" err="1">
                <a:latin typeface="+mj-lt"/>
                <a:cs typeface="Arial" panose="020B0604020202020204" pitchFamily="34" charset="0"/>
              </a:rPr>
              <a:t>msb</a:t>
            </a:r>
            <a:r>
              <a:rPr lang="en-US" sz="2000" dirty="0">
                <a:latin typeface="+mj-lt"/>
                <a:cs typeface="Arial" panose="020B0604020202020204" pitchFamily="34" charset="0"/>
              </a:rPr>
              <a:t> is shifted into CF</a:t>
            </a:r>
          </a:p>
          <a:p>
            <a:r>
              <a:rPr lang="en-US" sz="2000" dirty="0">
                <a:latin typeface="+mj-lt"/>
                <a:cs typeface="Arial" panose="020B0604020202020204" pitchFamily="34" charset="0"/>
              </a:rPr>
              <a:t>SHR (shift right) performs right shifts on the operand. </a:t>
            </a:r>
          </a:p>
          <a:p>
            <a:pPr marL="0" indent="0">
              <a:buNone/>
            </a:pPr>
            <a:r>
              <a:rPr lang="en-US" sz="2000" dirty="0">
                <a:latin typeface="+mj-lt"/>
                <a:cs typeface="Arial" panose="020B0604020202020204" pitchFamily="34" charset="0"/>
              </a:rPr>
              <a:t>	SHR destination,1</a:t>
            </a:r>
          </a:p>
          <a:p>
            <a:pPr marL="0" indent="0">
              <a:buNone/>
            </a:pPr>
            <a:r>
              <a:rPr lang="en-US" sz="2000" dirty="0">
                <a:latin typeface="+mj-lt"/>
                <a:cs typeface="Arial" panose="020B0604020202020204" pitchFamily="34" charset="0"/>
              </a:rPr>
              <a:t>               SHR destination, CL</a:t>
            </a:r>
          </a:p>
          <a:p>
            <a:r>
              <a:rPr lang="en-US" sz="2000" dirty="0">
                <a:latin typeface="+mj-lt"/>
                <a:cs typeface="Arial" panose="020B0604020202020204" pitchFamily="34" charset="0"/>
              </a:rPr>
              <a:t> 0 is inserted into the </a:t>
            </a:r>
            <a:r>
              <a:rPr lang="en-US" sz="2000" dirty="0" err="1">
                <a:latin typeface="+mj-lt"/>
                <a:cs typeface="Arial" panose="020B0604020202020204" pitchFamily="34" charset="0"/>
              </a:rPr>
              <a:t>msb</a:t>
            </a:r>
            <a:r>
              <a:rPr lang="en-US" sz="2000" dirty="0">
                <a:latin typeface="+mj-lt"/>
                <a:cs typeface="Arial" panose="020B0604020202020204" pitchFamily="34" charset="0"/>
              </a:rPr>
              <a:t> position, and the rightmost bit is shifted into CF. </a:t>
            </a:r>
          </a:p>
          <a:p>
            <a:r>
              <a:rPr lang="en-US" sz="2000" dirty="0">
                <a:latin typeface="+mj-lt"/>
                <a:cs typeface="Arial" panose="020B0604020202020204" pitchFamily="34" charset="0"/>
              </a:rPr>
              <a:t>Effect on flags</a:t>
            </a:r>
          </a:p>
          <a:p>
            <a:pPr marL="0" indent="0">
              <a:buNone/>
            </a:pPr>
            <a:r>
              <a:rPr lang="en-US" sz="2000" dirty="0">
                <a:latin typeface="+mj-lt"/>
                <a:cs typeface="Arial" panose="020B0604020202020204" pitchFamily="34" charset="0"/>
              </a:rPr>
              <a:t>	SF, PF, ZF reflect the result</a:t>
            </a:r>
          </a:p>
          <a:p>
            <a:pPr marL="0" indent="0">
              <a:buNone/>
            </a:pPr>
            <a:r>
              <a:rPr lang="en-US" sz="2000" dirty="0">
                <a:latin typeface="+mj-lt"/>
                <a:cs typeface="Arial" panose="020B0604020202020204" pitchFamily="34" charset="0"/>
              </a:rPr>
              <a:t>	AF is undefined</a:t>
            </a:r>
          </a:p>
          <a:p>
            <a:pPr marL="0" indent="0">
              <a:buNone/>
            </a:pPr>
            <a:r>
              <a:rPr lang="en-US" sz="2000" dirty="0">
                <a:latin typeface="+mj-lt"/>
                <a:cs typeface="Arial" panose="020B0604020202020204" pitchFamily="34" charset="0"/>
              </a:rPr>
              <a:t>	CF= last bit shifted out</a:t>
            </a:r>
          </a:p>
          <a:p>
            <a:pPr marL="0" indent="0">
              <a:buNone/>
            </a:pPr>
            <a:r>
              <a:rPr lang="en-US" sz="2000" dirty="0">
                <a:latin typeface="+mj-lt"/>
                <a:cs typeface="Arial" panose="020B0604020202020204" pitchFamily="34" charset="0"/>
              </a:rPr>
              <a:t>	OF= 1 if result changes sign on last shift</a:t>
            </a:r>
          </a:p>
        </p:txBody>
      </p:sp>
    </p:spTree>
    <p:extLst>
      <p:ext uri="{BB962C8B-B14F-4D97-AF65-F5344CB8AC3E}">
        <p14:creationId xmlns:p14="http://schemas.microsoft.com/office/powerpoint/2010/main" val="145696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24" y="188640"/>
            <a:ext cx="8229600" cy="780696"/>
          </a:xfrm>
        </p:spPr>
        <p:txBody>
          <a:bodyPr>
            <a:normAutofit fontScale="90000"/>
          </a:bodyPr>
          <a:lstStyle/>
          <a:p>
            <a:r>
              <a:rPr lang="en-US" dirty="0"/>
              <a:t>SHR &amp; SHL Example</a:t>
            </a:r>
            <a:endParaRPr lang="en-GB" dirty="0"/>
          </a:p>
        </p:txBody>
      </p:sp>
      <p:sp>
        <p:nvSpPr>
          <p:cNvPr id="3" name="Content Placeholder 2"/>
          <p:cNvSpPr>
            <a:spLocks noGrp="1"/>
          </p:cNvSpPr>
          <p:nvPr>
            <p:ph idx="1"/>
          </p:nvPr>
        </p:nvSpPr>
        <p:spPr>
          <a:xfrm>
            <a:off x="457200" y="1052736"/>
            <a:ext cx="8229600" cy="5616624"/>
          </a:xfrm>
        </p:spPr>
        <p:txBody>
          <a:bodyPr>
            <a:normAutofit/>
          </a:bodyPr>
          <a:lstStyle/>
          <a:p>
            <a:r>
              <a:rPr lang="en-US" sz="2200" dirty="0">
                <a:latin typeface="+mj-lt"/>
                <a:cs typeface="Arial" panose="020B0604020202020204" pitchFamily="34" charset="0"/>
              </a:rPr>
              <a:t>DH contains 8Ah and CL contains 3. </a:t>
            </a:r>
            <a:r>
              <a:rPr lang="en-GB" sz="2200" dirty="0">
                <a:latin typeface="+mj-lt"/>
                <a:cs typeface="Arial" panose="020B0604020202020204" pitchFamily="34" charset="0"/>
              </a:rPr>
              <a:t>What are the values of DH and of CF </a:t>
            </a:r>
            <a:r>
              <a:rPr lang="en-US" sz="2200" dirty="0">
                <a:latin typeface="+mj-lt"/>
                <a:cs typeface="Arial" panose="020B0604020202020204" pitchFamily="34" charset="0"/>
              </a:rPr>
              <a:t>After the instruction SHL DH,CL is executed ? </a:t>
            </a:r>
          </a:p>
          <a:p>
            <a:pPr marL="0" indent="0">
              <a:buNone/>
            </a:pPr>
            <a:r>
              <a:rPr lang="en-US" sz="2200" dirty="0">
                <a:latin typeface="+mj-lt"/>
                <a:cs typeface="Arial" panose="020B0604020202020204" pitchFamily="34" charset="0"/>
              </a:rPr>
              <a:t>          MOV DH, 8Ah    //10001010</a:t>
            </a:r>
          </a:p>
          <a:p>
            <a:pPr marL="0" indent="0">
              <a:buNone/>
            </a:pPr>
            <a:r>
              <a:rPr lang="en-US" sz="2200" dirty="0">
                <a:latin typeface="+mj-lt"/>
                <a:cs typeface="Arial" panose="020B0604020202020204" pitchFamily="34" charset="0"/>
              </a:rPr>
              <a:t>          MOV CL, 3</a:t>
            </a:r>
          </a:p>
          <a:p>
            <a:pPr marL="0" indent="0">
              <a:buNone/>
            </a:pPr>
            <a:r>
              <a:rPr lang="en-US" sz="2200" dirty="0">
                <a:latin typeface="+mj-lt"/>
                <a:cs typeface="Arial" panose="020B0604020202020204" pitchFamily="34" charset="0"/>
              </a:rPr>
              <a:t>          SHL DH, CL       //01010000 = 50h   &amp;  CF=0</a:t>
            </a:r>
            <a:endParaRPr lang="en-US" sz="2200" dirty="0">
              <a:latin typeface="+mj-lt"/>
            </a:endParaRPr>
          </a:p>
          <a:p>
            <a:r>
              <a:rPr lang="en-US" sz="2200" dirty="0">
                <a:latin typeface="+mj-lt"/>
              </a:rPr>
              <a:t>DH contains 8Ah and CL contains 2. What are the values of DH and CF after the instruction SHR DH,CL is executed?</a:t>
            </a:r>
          </a:p>
          <a:p>
            <a:pPr marL="0" indent="0">
              <a:buNone/>
            </a:pPr>
            <a:r>
              <a:rPr lang="en-US" sz="2200" dirty="0">
                <a:latin typeface="+mj-lt"/>
              </a:rPr>
              <a:t>          </a:t>
            </a:r>
            <a:r>
              <a:rPr lang="en-US" sz="2200" dirty="0">
                <a:latin typeface="+mj-lt"/>
                <a:cs typeface="Arial" panose="020B0604020202020204" pitchFamily="34" charset="0"/>
              </a:rPr>
              <a:t>MOV  DH, 8Ah    //10001010</a:t>
            </a:r>
          </a:p>
          <a:p>
            <a:pPr marL="0" indent="0">
              <a:buNone/>
            </a:pPr>
            <a:r>
              <a:rPr lang="en-US" sz="2200" dirty="0">
                <a:latin typeface="+mj-lt"/>
                <a:cs typeface="Arial" panose="020B0604020202020204" pitchFamily="34" charset="0"/>
              </a:rPr>
              <a:t>          MOV  CL,  2</a:t>
            </a:r>
          </a:p>
          <a:p>
            <a:pPr marL="0" indent="0">
              <a:buNone/>
            </a:pPr>
            <a:r>
              <a:rPr lang="en-US" sz="2200" dirty="0">
                <a:latin typeface="+mj-lt"/>
                <a:cs typeface="Arial" panose="020B0604020202020204" pitchFamily="34" charset="0"/>
              </a:rPr>
              <a:t>          SHR    DH, CL       //</a:t>
            </a:r>
            <a:r>
              <a:rPr lang="en-US" sz="2200" dirty="0">
                <a:latin typeface="+mj-lt"/>
              </a:rPr>
              <a:t>00100010b = 22h</a:t>
            </a:r>
            <a:r>
              <a:rPr lang="en-US" sz="2200" dirty="0">
                <a:latin typeface="+mj-lt"/>
                <a:cs typeface="Arial" panose="020B0604020202020204" pitchFamily="34" charset="0"/>
              </a:rPr>
              <a:t>   &amp; CF=1</a:t>
            </a:r>
          </a:p>
          <a:p>
            <a:r>
              <a:rPr lang="en-US" sz="2200" dirty="0">
                <a:latin typeface="+mj-lt"/>
              </a:rPr>
              <a:t>Suppose AL contains 11001011b and CL contains 1. What are the values of AL and CF after execution of following instructions?</a:t>
            </a:r>
          </a:p>
          <a:p>
            <a:pPr marL="0" indent="0">
              <a:buNone/>
            </a:pPr>
            <a:r>
              <a:rPr lang="en-US" sz="2200" dirty="0">
                <a:latin typeface="+mj-lt"/>
              </a:rPr>
              <a:t>     SHR AL, CL                                                SHL AL, CL</a:t>
            </a:r>
          </a:p>
          <a:p>
            <a:pPr marL="0" indent="0">
              <a:buNone/>
            </a:pPr>
            <a:r>
              <a:rPr lang="en-US" sz="2000" dirty="0">
                <a:latin typeface="+mj-lt"/>
              </a:rPr>
              <a:t>    </a:t>
            </a:r>
            <a:r>
              <a:rPr lang="en-US" sz="2000" dirty="0">
                <a:latin typeface="+mj-lt"/>
                <a:cs typeface="Arial" panose="020B0604020202020204" pitchFamily="34" charset="0"/>
              </a:rPr>
              <a:t>   </a:t>
            </a:r>
          </a:p>
        </p:txBody>
      </p:sp>
    </p:spTree>
    <p:extLst>
      <p:ext uri="{BB962C8B-B14F-4D97-AF65-F5344CB8AC3E}">
        <p14:creationId xmlns:p14="http://schemas.microsoft.com/office/powerpoint/2010/main" val="15025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80696"/>
          </a:xfrm>
        </p:spPr>
        <p:txBody>
          <a:bodyPr>
            <a:normAutofit fontScale="90000"/>
          </a:bodyPr>
          <a:lstStyle/>
          <a:p>
            <a:r>
              <a:rPr lang="en-US" i="1" dirty="0"/>
              <a:t>Binary Input Application</a:t>
            </a:r>
            <a:endParaRPr lang="en-GB" dirty="0"/>
          </a:p>
        </p:txBody>
      </p:sp>
      <p:pic>
        <p:nvPicPr>
          <p:cNvPr id="7" name="Picture 6">
            <a:extLst>
              <a:ext uri="{FF2B5EF4-FFF2-40B4-BE49-F238E27FC236}">
                <a16:creationId xmlns:a16="http://schemas.microsoft.com/office/drawing/2014/main" id="{37B4CDC3-088D-4537-A407-B27C80A4D0A0}"/>
              </a:ext>
            </a:extLst>
          </p:cNvPr>
          <p:cNvPicPr>
            <a:picLocks noChangeAspect="1"/>
          </p:cNvPicPr>
          <p:nvPr/>
        </p:nvPicPr>
        <p:blipFill>
          <a:blip r:embed="rId2"/>
          <a:stretch>
            <a:fillRect/>
          </a:stretch>
        </p:blipFill>
        <p:spPr>
          <a:xfrm>
            <a:off x="464096" y="1219200"/>
            <a:ext cx="5095875" cy="2209800"/>
          </a:xfrm>
          <a:prstGeom prst="rect">
            <a:avLst/>
          </a:prstGeom>
        </p:spPr>
      </p:pic>
      <p:pic>
        <p:nvPicPr>
          <p:cNvPr id="11" name="Picture 10">
            <a:extLst>
              <a:ext uri="{FF2B5EF4-FFF2-40B4-BE49-F238E27FC236}">
                <a16:creationId xmlns:a16="http://schemas.microsoft.com/office/drawing/2014/main" id="{68AD8672-50F6-481B-871D-BF9E6E8A5C30}"/>
              </a:ext>
            </a:extLst>
          </p:cNvPr>
          <p:cNvPicPr>
            <a:picLocks noChangeAspect="1"/>
          </p:cNvPicPr>
          <p:nvPr/>
        </p:nvPicPr>
        <p:blipFill>
          <a:blip r:embed="rId3"/>
          <a:stretch>
            <a:fillRect/>
          </a:stretch>
        </p:blipFill>
        <p:spPr>
          <a:xfrm>
            <a:off x="464096" y="3789040"/>
            <a:ext cx="3675856" cy="2736304"/>
          </a:xfrm>
          <a:prstGeom prst="rect">
            <a:avLst/>
          </a:prstGeom>
        </p:spPr>
      </p:pic>
    </p:spTree>
    <p:extLst>
      <p:ext uri="{BB962C8B-B14F-4D97-AF65-F5344CB8AC3E}">
        <p14:creationId xmlns:p14="http://schemas.microsoft.com/office/powerpoint/2010/main" val="141481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2365"/>
            <a:ext cx="8229600" cy="780696"/>
          </a:xfrm>
        </p:spPr>
        <p:txBody>
          <a:bodyPr>
            <a:normAutofit fontScale="90000"/>
          </a:bodyPr>
          <a:lstStyle/>
          <a:p>
            <a:r>
              <a:rPr lang="en-US" i="1" dirty="0"/>
              <a:t>Binary Input Application</a:t>
            </a:r>
            <a:endParaRPr lang="en-GB" dirty="0"/>
          </a:p>
        </p:txBody>
      </p:sp>
      <p:sp>
        <p:nvSpPr>
          <p:cNvPr id="3" name="Content Placeholder 2"/>
          <p:cNvSpPr>
            <a:spLocks noGrp="1"/>
          </p:cNvSpPr>
          <p:nvPr>
            <p:ph idx="1"/>
          </p:nvPr>
        </p:nvSpPr>
        <p:spPr>
          <a:xfrm>
            <a:off x="457200" y="1484784"/>
            <a:ext cx="8229600" cy="5184576"/>
          </a:xfrm>
        </p:spPr>
        <p:txBody>
          <a:bodyPr>
            <a:normAutofit fontScale="92500" lnSpcReduction="10000"/>
          </a:bodyPr>
          <a:lstStyle/>
          <a:p>
            <a:r>
              <a:rPr lang="en-US" dirty="0">
                <a:latin typeface="Arial" panose="020B0604020202020204" pitchFamily="34" charset="0"/>
                <a:cs typeface="Arial" panose="020B0604020202020204" pitchFamily="34" charset="0"/>
              </a:rPr>
              <a:t>        XOR BX,BX  </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clear BX</a:t>
            </a:r>
          </a:p>
          <a:p>
            <a:pPr marL="0" indent="0">
              <a:buNone/>
            </a:pPr>
            <a:r>
              <a:rPr lang="en-US" dirty="0">
                <a:latin typeface="Arial" panose="020B0604020202020204" pitchFamily="34" charset="0"/>
                <a:cs typeface="Arial" panose="020B0604020202020204" pitchFamily="34" charset="0"/>
              </a:rPr>
              <a:t>	MOV AH,1     </a:t>
            </a:r>
            <a:r>
              <a:rPr lang="fr-FR" i="1" dirty="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input char </a:t>
            </a:r>
            <a:r>
              <a:rPr lang="fr-FR" dirty="0" err="1">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INT 21h         </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Read a character</a:t>
            </a:r>
          </a:p>
          <a:p>
            <a:pPr marL="0" indent="0">
              <a:buNone/>
            </a:pPr>
            <a:r>
              <a:rPr lang="en-US" dirty="0">
                <a:latin typeface="Arial" panose="020B0604020202020204" pitchFamily="34" charset="0"/>
                <a:cs typeface="Arial" panose="020B0604020202020204" pitchFamily="34" charset="0"/>
              </a:rPr>
              <a:t>	while:</a:t>
            </a:r>
          </a:p>
          <a:p>
            <a:pPr marL="0" indent="0">
              <a:buNone/>
            </a:pPr>
            <a:r>
              <a:rPr lang="en-US" dirty="0">
                <a:latin typeface="Arial" panose="020B0604020202020204" pitchFamily="34" charset="0"/>
                <a:cs typeface="Arial" panose="020B0604020202020204" pitchFamily="34" charset="0"/>
              </a:rPr>
              <a:t>		CMP AL,0Dh     ;CR?</a:t>
            </a:r>
          </a:p>
          <a:p>
            <a:pPr marL="0" indent="0">
              <a:buNone/>
            </a:pPr>
            <a:r>
              <a:rPr lang="en-US" dirty="0">
                <a:latin typeface="Arial" panose="020B0604020202020204" pitchFamily="34" charset="0"/>
                <a:cs typeface="Arial" panose="020B0604020202020204" pitchFamily="34" charset="0"/>
              </a:rPr>
              <a:t>		JE </a:t>
            </a:r>
            <a:r>
              <a:rPr lang="en-US" dirty="0" err="1">
                <a:latin typeface="Arial" panose="020B0604020202020204" pitchFamily="34" charset="0"/>
                <a:cs typeface="Arial" panose="020B0604020202020204" pitchFamily="34" charset="0"/>
              </a:rPr>
              <a:t>endwhile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yes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done</a:t>
            </a:r>
          </a:p>
          <a:p>
            <a:pPr marL="0" indent="0">
              <a:buNone/>
            </a:pPr>
            <a:r>
              <a:rPr lang="en-US" dirty="0">
                <a:latin typeface="Arial" panose="020B0604020202020204" pitchFamily="34" charset="0"/>
                <a:cs typeface="Arial" panose="020B0604020202020204" pitchFamily="34" charset="0"/>
              </a:rPr>
              <a:t>		AND AL,0Fh      ;no, convert to binary</a:t>
            </a:r>
          </a:p>
          <a:p>
            <a:pPr marL="0" indent="0">
              <a:buNone/>
            </a:pPr>
            <a:r>
              <a:rPr lang="en-US" dirty="0">
                <a:latin typeface="Arial" panose="020B0604020202020204" pitchFamily="34" charset="0"/>
                <a:cs typeface="Arial" panose="020B0604020202020204" pitchFamily="34" charset="0"/>
              </a:rPr>
              <a:t>		SHL BX,1            ;make room for new value</a:t>
            </a:r>
          </a:p>
          <a:p>
            <a:pPr marL="0" indent="0">
              <a:buNone/>
            </a:pPr>
            <a:r>
              <a:rPr lang="en-US" dirty="0">
                <a:latin typeface="Arial" panose="020B0604020202020204" pitchFamily="34" charset="0"/>
                <a:cs typeface="Arial" panose="020B0604020202020204" pitchFamily="34" charset="0"/>
              </a:rPr>
              <a:t>		OR BL,AL            ;put value into BX</a:t>
            </a:r>
          </a:p>
          <a:p>
            <a:pPr marL="0" indent="0">
              <a:buNone/>
            </a:pPr>
            <a:r>
              <a:rPr lang="en-US" dirty="0">
                <a:latin typeface="Arial" panose="020B0604020202020204" pitchFamily="34" charset="0"/>
                <a:cs typeface="Arial" panose="020B0604020202020204" pitchFamily="34" charset="0"/>
              </a:rPr>
              <a:t>		INT 21h               ;read </a:t>
            </a:r>
            <a:r>
              <a:rPr lang="en-US" i="1" dirty="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character</a:t>
            </a:r>
          </a:p>
          <a:p>
            <a:pPr marL="0" indent="0">
              <a:buNone/>
            </a:pPr>
            <a:r>
              <a:rPr lang="en-US" dirty="0">
                <a:latin typeface="Arial" panose="020B0604020202020204" pitchFamily="34" charset="0"/>
                <a:cs typeface="Arial" panose="020B0604020202020204" pitchFamily="34" charset="0"/>
              </a:rPr>
              <a:t>		JMP while         ;loop back</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endwhile</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86042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135" y="188640"/>
            <a:ext cx="8229600" cy="780696"/>
          </a:xfrm>
        </p:spPr>
        <p:txBody>
          <a:bodyPr>
            <a:normAutofit fontScale="90000"/>
          </a:bodyPr>
          <a:lstStyle/>
          <a:p>
            <a:r>
              <a:rPr lang="en-US" dirty="0"/>
              <a:t>ROL &amp; ROR Instruction</a:t>
            </a:r>
            <a:endParaRPr lang="en-GB" dirty="0"/>
          </a:p>
        </p:txBody>
      </p:sp>
      <p:sp>
        <p:nvSpPr>
          <p:cNvPr id="3" name="Content Placeholder 2"/>
          <p:cNvSpPr>
            <a:spLocks noGrp="1"/>
          </p:cNvSpPr>
          <p:nvPr>
            <p:ph idx="1"/>
          </p:nvPr>
        </p:nvSpPr>
        <p:spPr>
          <a:xfrm>
            <a:off x="291146" y="969336"/>
            <a:ext cx="8387589" cy="5700024"/>
          </a:xfrm>
        </p:spPr>
        <p:txBody>
          <a:bodyPr>
            <a:normAutofit/>
          </a:bodyPr>
          <a:lstStyle/>
          <a:p>
            <a:r>
              <a:rPr lang="en-US" sz="2000" dirty="0"/>
              <a:t>ROL (rotate left) shifts bits to the left. </a:t>
            </a:r>
            <a:r>
              <a:rPr lang="en-US" sz="2000" dirty="0" err="1"/>
              <a:t>msb</a:t>
            </a:r>
            <a:r>
              <a:rPr lang="en-US" sz="2000" dirty="0"/>
              <a:t> is shifted into the rightmost bit. Also, into the CF. </a:t>
            </a:r>
          </a:p>
          <a:p>
            <a:pPr marL="0" indent="0">
              <a:buNone/>
            </a:pPr>
            <a:r>
              <a:rPr lang="en-US" sz="2000" dirty="0"/>
              <a:t>           ROL  destination,   1   </a:t>
            </a:r>
          </a:p>
          <a:p>
            <a:pPr marL="0" indent="0">
              <a:buNone/>
            </a:pPr>
            <a:r>
              <a:rPr lang="en-US" sz="2000" dirty="0"/>
              <a:t>           ROL  destination, CL</a:t>
            </a:r>
          </a:p>
          <a:p>
            <a:pPr marL="0" indent="0">
              <a:buNone/>
            </a:pPr>
            <a:endParaRPr lang="en-US" sz="2000" dirty="0"/>
          </a:p>
          <a:p>
            <a:endParaRPr lang="en-US" sz="2000" dirty="0"/>
          </a:p>
          <a:p>
            <a:endParaRPr lang="en-US" sz="2000" dirty="0"/>
          </a:p>
          <a:p>
            <a:r>
              <a:rPr lang="en-US" sz="2000" dirty="0"/>
              <a:t>ROR (rotate right) shift bits to the right. Rightmost bit is shifted into the </a:t>
            </a:r>
            <a:r>
              <a:rPr lang="en-US" sz="2000" dirty="0" err="1"/>
              <a:t>msb</a:t>
            </a:r>
            <a:r>
              <a:rPr lang="en-US" sz="2000" dirty="0"/>
              <a:t>. Also, into the CF. </a:t>
            </a:r>
          </a:p>
          <a:p>
            <a:pPr marL="0" indent="0">
              <a:buNone/>
            </a:pPr>
            <a:r>
              <a:rPr lang="en-US" sz="2000" dirty="0"/>
              <a:t>           ROR  destination,   1    </a:t>
            </a:r>
          </a:p>
          <a:p>
            <a:pPr marL="0" indent="0">
              <a:buNone/>
            </a:pPr>
            <a:r>
              <a:rPr lang="en-US" sz="2000" dirty="0"/>
              <a:t>           ROR  destination, CL</a:t>
            </a:r>
            <a:endParaRPr lang="en-US" dirty="0"/>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228151" y="1335072"/>
            <a:ext cx="4104456" cy="1656184"/>
          </a:xfrm>
          <a:prstGeom prst="rect">
            <a:avLst/>
          </a:prstGeom>
        </p:spPr>
      </p:pic>
      <p:pic>
        <p:nvPicPr>
          <p:cNvPr id="5" name="Picture 4">
            <a:extLst>
              <a:ext uri="{FF2B5EF4-FFF2-40B4-BE49-F238E27FC236}">
                <a16:creationId xmlns:a16="http://schemas.microsoft.com/office/drawing/2014/main" id="{91223E90-3728-4611-B359-9233D909D382}"/>
              </a:ext>
            </a:extLst>
          </p:cNvPr>
          <p:cNvPicPr>
            <a:picLocks noChangeAspect="1"/>
          </p:cNvPicPr>
          <p:nvPr/>
        </p:nvPicPr>
        <p:blipFill>
          <a:blip r:embed="rId3"/>
          <a:stretch>
            <a:fillRect/>
          </a:stretch>
        </p:blipFill>
        <p:spPr>
          <a:xfrm>
            <a:off x="3707904" y="4017723"/>
            <a:ext cx="5144950" cy="1656184"/>
          </a:xfrm>
          <a:prstGeom prst="rect">
            <a:avLst/>
          </a:prstGeom>
        </p:spPr>
      </p:pic>
    </p:spTree>
    <p:extLst>
      <p:ext uri="{BB962C8B-B14F-4D97-AF65-F5344CB8AC3E}">
        <p14:creationId xmlns:p14="http://schemas.microsoft.com/office/powerpoint/2010/main" val="567150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80696"/>
          </a:xfrm>
        </p:spPr>
        <p:txBody>
          <a:bodyPr>
            <a:normAutofit fontScale="90000"/>
          </a:bodyPr>
          <a:lstStyle/>
          <a:p>
            <a:r>
              <a:rPr lang="en-US" dirty="0"/>
              <a:t>Examples</a:t>
            </a:r>
            <a:endParaRPr lang="en-GB" dirty="0"/>
          </a:p>
        </p:txBody>
      </p:sp>
      <p:sp>
        <p:nvSpPr>
          <p:cNvPr id="3" name="Content Placeholder 2"/>
          <p:cNvSpPr>
            <a:spLocks noGrp="1"/>
          </p:cNvSpPr>
          <p:nvPr>
            <p:ph idx="1"/>
          </p:nvPr>
        </p:nvSpPr>
        <p:spPr>
          <a:xfrm>
            <a:off x="457200" y="969336"/>
            <a:ext cx="8229600" cy="5700024"/>
          </a:xfrm>
        </p:spPr>
        <p:txBody>
          <a:bodyPr>
            <a:normAutofit lnSpcReduction="10000"/>
          </a:bodyPr>
          <a:lstStyle/>
          <a:p>
            <a:r>
              <a:rPr lang="en-US" sz="2000" dirty="0">
                <a:latin typeface="+mj-lt"/>
                <a:cs typeface="Arial" panose="020B0604020202020204" pitchFamily="34" charset="0"/>
              </a:rPr>
              <a:t>What are the values of DH and CF after instruction execution.</a:t>
            </a:r>
          </a:p>
          <a:p>
            <a:r>
              <a:rPr lang="en-US" sz="2000" dirty="0">
                <a:latin typeface="+mj-lt"/>
                <a:cs typeface="Arial" panose="020B0604020202020204" pitchFamily="34" charset="0"/>
              </a:rPr>
              <a:t>     MOV DH,  8Ah    //10001010</a:t>
            </a:r>
          </a:p>
          <a:p>
            <a:pPr marL="0" indent="0">
              <a:buNone/>
            </a:pPr>
            <a:r>
              <a:rPr lang="en-US" sz="2000" dirty="0">
                <a:latin typeface="+mj-lt"/>
                <a:cs typeface="Arial" panose="020B0604020202020204" pitchFamily="34" charset="0"/>
              </a:rPr>
              <a:t>          MOV CL,  2</a:t>
            </a:r>
          </a:p>
          <a:p>
            <a:pPr marL="0" indent="0">
              <a:buNone/>
            </a:pPr>
            <a:r>
              <a:rPr lang="en-US" sz="2000" dirty="0">
                <a:latin typeface="+mj-lt"/>
                <a:cs typeface="Arial" panose="020B0604020202020204" pitchFamily="34" charset="0"/>
              </a:rPr>
              <a:t>          ROL DH,  CL       //00101010 = 2Ah &amp;  CF=0</a:t>
            </a:r>
          </a:p>
          <a:p>
            <a:pPr marL="0" indent="0">
              <a:buNone/>
            </a:pPr>
            <a:endParaRPr lang="en-US" sz="2000" dirty="0">
              <a:latin typeface="+mj-lt"/>
              <a:cs typeface="Arial" panose="020B0604020202020204" pitchFamily="34" charset="0"/>
            </a:endParaRPr>
          </a:p>
          <a:p>
            <a:r>
              <a:rPr lang="en-US" sz="2000" dirty="0">
                <a:latin typeface="+mj-lt"/>
                <a:cs typeface="Arial" panose="020B0604020202020204" pitchFamily="34" charset="0"/>
              </a:rPr>
              <a:t> MOV DH, 8Ah    //10001010</a:t>
            </a:r>
          </a:p>
          <a:p>
            <a:pPr marL="0" indent="0">
              <a:buNone/>
            </a:pPr>
            <a:r>
              <a:rPr lang="en-US" sz="2000" dirty="0">
                <a:latin typeface="+mj-lt"/>
                <a:cs typeface="Arial" panose="020B0604020202020204" pitchFamily="34" charset="0"/>
              </a:rPr>
              <a:t>          MOV CL, 2</a:t>
            </a:r>
          </a:p>
          <a:p>
            <a:pPr marL="0" indent="0">
              <a:buNone/>
            </a:pPr>
            <a:r>
              <a:rPr lang="en-US" sz="2000" dirty="0">
                <a:latin typeface="+mj-lt"/>
                <a:cs typeface="Arial" panose="020B0604020202020204" pitchFamily="34" charset="0"/>
              </a:rPr>
              <a:t>          ROR DH,CL       //10100010 = A2h  &amp; CF=1</a:t>
            </a:r>
          </a:p>
          <a:p>
            <a:r>
              <a:rPr lang="en-US" sz="2800" dirty="0">
                <a:latin typeface="+mj-lt"/>
              </a:rPr>
              <a:t>AL contains 11001011b and CL contains 2. What are the values of AL and CF after execution of following instructions?</a:t>
            </a:r>
          </a:p>
          <a:p>
            <a:pPr marL="0" indent="0">
              <a:buNone/>
            </a:pPr>
            <a:r>
              <a:rPr lang="en-US" sz="2800" dirty="0">
                <a:latin typeface="+mj-lt"/>
              </a:rPr>
              <a:t>     ROR AL, CL                                                ROL AL, CL</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674898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780696"/>
          </a:xfrm>
        </p:spPr>
        <p:txBody>
          <a:bodyPr>
            <a:normAutofit fontScale="90000"/>
          </a:bodyPr>
          <a:lstStyle/>
          <a:p>
            <a:r>
              <a:rPr lang="en-US" i="1" dirty="0"/>
              <a:t>Binary Output Application</a:t>
            </a:r>
            <a:endParaRPr lang="en-GB" dirty="0"/>
          </a:p>
        </p:txBody>
      </p:sp>
      <p:pic>
        <p:nvPicPr>
          <p:cNvPr id="9" name="Picture 8">
            <a:extLst>
              <a:ext uri="{FF2B5EF4-FFF2-40B4-BE49-F238E27FC236}">
                <a16:creationId xmlns:a16="http://schemas.microsoft.com/office/drawing/2014/main" id="{A1F419B0-B860-43F5-8680-ABCEC4E87EA4}"/>
              </a:ext>
            </a:extLst>
          </p:cNvPr>
          <p:cNvPicPr>
            <a:picLocks noChangeAspect="1"/>
          </p:cNvPicPr>
          <p:nvPr/>
        </p:nvPicPr>
        <p:blipFill>
          <a:blip r:embed="rId2"/>
          <a:stretch>
            <a:fillRect/>
          </a:stretch>
        </p:blipFill>
        <p:spPr>
          <a:xfrm>
            <a:off x="323528" y="1194047"/>
            <a:ext cx="4905375" cy="2657475"/>
          </a:xfrm>
          <a:prstGeom prst="rect">
            <a:avLst/>
          </a:prstGeom>
        </p:spPr>
      </p:pic>
    </p:spTree>
    <p:extLst>
      <p:ext uri="{BB962C8B-B14F-4D97-AF65-F5344CB8AC3E}">
        <p14:creationId xmlns:p14="http://schemas.microsoft.com/office/powerpoint/2010/main" val="4185008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780696"/>
          </a:xfrm>
        </p:spPr>
        <p:txBody>
          <a:bodyPr>
            <a:normAutofit fontScale="90000"/>
          </a:bodyPr>
          <a:lstStyle/>
          <a:p>
            <a:r>
              <a:rPr lang="en-US" i="1" dirty="0"/>
              <a:t>Binary Output Application</a:t>
            </a:r>
            <a:endParaRPr lang="en-GB" dirty="0"/>
          </a:p>
        </p:txBody>
      </p:sp>
      <p:sp>
        <p:nvSpPr>
          <p:cNvPr id="6" name="TextBox 5">
            <a:extLst>
              <a:ext uri="{FF2B5EF4-FFF2-40B4-BE49-F238E27FC236}">
                <a16:creationId xmlns:a16="http://schemas.microsoft.com/office/drawing/2014/main" id="{B88E8A87-2EB0-4141-ABF0-92D93ACEB605}"/>
              </a:ext>
            </a:extLst>
          </p:cNvPr>
          <p:cNvSpPr txBox="1"/>
          <p:nvPr/>
        </p:nvSpPr>
        <p:spPr>
          <a:xfrm>
            <a:off x="683568" y="1628800"/>
            <a:ext cx="2232248" cy="4401205"/>
          </a:xfrm>
          <a:prstGeom prst="rect">
            <a:avLst/>
          </a:prstGeom>
          <a:noFill/>
        </p:spPr>
        <p:txBody>
          <a:bodyPr wrap="square">
            <a:spAutoFit/>
          </a:bodyPr>
          <a:lstStyle/>
          <a:p>
            <a:r>
              <a:rPr lang="en-US" sz="2000" dirty="0">
                <a:latin typeface="+mj-lt"/>
                <a:cs typeface="Arial" panose="020B0604020202020204" pitchFamily="34" charset="0"/>
              </a:rPr>
              <a:t>MOV CX, 16</a:t>
            </a:r>
          </a:p>
          <a:p>
            <a:r>
              <a:rPr lang="en-US" sz="2000" dirty="0">
                <a:latin typeface="+mj-lt"/>
                <a:cs typeface="Arial" panose="020B0604020202020204" pitchFamily="34" charset="0"/>
              </a:rPr>
              <a:t>MOV  AH, 2</a:t>
            </a:r>
          </a:p>
          <a:p>
            <a:r>
              <a:rPr lang="en-US" sz="2000" dirty="0">
                <a:latin typeface="+mj-lt"/>
                <a:cs typeface="Arial" panose="020B0604020202020204" pitchFamily="34" charset="0"/>
              </a:rPr>
              <a:t>Repeat:    </a:t>
            </a:r>
          </a:p>
          <a:p>
            <a:r>
              <a:rPr lang="en-US" sz="2000" dirty="0">
                <a:latin typeface="+mj-lt"/>
                <a:cs typeface="Arial" panose="020B0604020202020204" pitchFamily="34" charset="0"/>
              </a:rPr>
              <a:t>        ROL BX, 1</a:t>
            </a:r>
          </a:p>
          <a:p>
            <a:r>
              <a:rPr lang="en-US" sz="2000" dirty="0">
                <a:latin typeface="+mj-lt"/>
                <a:cs typeface="Arial" panose="020B0604020202020204" pitchFamily="34" charset="0"/>
              </a:rPr>
              <a:t>        JNC  else</a:t>
            </a:r>
          </a:p>
          <a:p>
            <a:r>
              <a:rPr lang="en-US" sz="2000" dirty="0">
                <a:latin typeface="+mj-lt"/>
                <a:cs typeface="Arial" panose="020B0604020202020204" pitchFamily="34" charset="0"/>
              </a:rPr>
              <a:t>        if:</a:t>
            </a:r>
          </a:p>
          <a:p>
            <a:r>
              <a:rPr lang="en-US" sz="2000" dirty="0">
                <a:latin typeface="+mj-lt"/>
                <a:cs typeface="Arial" panose="020B0604020202020204" pitchFamily="34" charset="0"/>
              </a:rPr>
              <a:t>           MOV DL, 1</a:t>
            </a:r>
          </a:p>
          <a:p>
            <a:r>
              <a:rPr lang="en-US" sz="2000" dirty="0">
                <a:latin typeface="+mj-lt"/>
                <a:cs typeface="Arial" panose="020B0604020202020204" pitchFamily="34" charset="0"/>
              </a:rPr>
              <a:t>           INT   21h</a:t>
            </a:r>
          </a:p>
          <a:p>
            <a:r>
              <a:rPr lang="en-US" sz="2000" dirty="0">
                <a:latin typeface="+mj-lt"/>
                <a:cs typeface="Arial" panose="020B0604020202020204" pitchFamily="34" charset="0"/>
              </a:rPr>
              <a:t>           JMP end</a:t>
            </a:r>
          </a:p>
          <a:p>
            <a:r>
              <a:rPr lang="en-US" sz="2000" dirty="0">
                <a:latin typeface="+mj-lt"/>
                <a:cs typeface="Arial" panose="020B0604020202020204" pitchFamily="34" charset="0"/>
              </a:rPr>
              <a:t>        else:</a:t>
            </a:r>
          </a:p>
          <a:p>
            <a:r>
              <a:rPr lang="en-US" sz="2000" dirty="0">
                <a:latin typeface="+mj-lt"/>
                <a:cs typeface="Arial" panose="020B0604020202020204" pitchFamily="34" charset="0"/>
              </a:rPr>
              <a:t>           MOV DL, 0</a:t>
            </a:r>
          </a:p>
          <a:p>
            <a:r>
              <a:rPr lang="en-US" sz="2000" dirty="0">
                <a:latin typeface="+mj-lt"/>
                <a:cs typeface="Arial" panose="020B0604020202020204" pitchFamily="34" charset="0"/>
              </a:rPr>
              <a:t>           INT 21h</a:t>
            </a:r>
          </a:p>
          <a:p>
            <a:r>
              <a:rPr lang="en-US" sz="2000" dirty="0">
                <a:latin typeface="+mj-lt"/>
                <a:cs typeface="Arial" panose="020B0604020202020204" pitchFamily="34" charset="0"/>
              </a:rPr>
              <a:t>        end:</a:t>
            </a:r>
          </a:p>
          <a:p>
            <a:r>
              <a:rPr lang="en-US" sz="2000" dirty="0">
                <a:latin typeface="+mj-lt"/>
                <a:cs typeface="Arial" panose="020B0604020202020204" pitchFamily="34" charset="0"/>
              </a:rPr>
              <a:t>Loop Repeat</a:t>
            </a:r>
          </a:p>
        </p:txBody>
      </p:sp>
    </p:spTree>
    <p:extLst>
      <p:ext uri="{BB962C8B-B14F-4D97-AF65-F5344CB8AC3E}">
        <p14:creationId xmlns:p14="http://schemas.microsoft.com/office/powerpoint/2010/main" val="2584041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172" y="111170"/>
            <a:ext cx="8229600" cy="780696"/>
          </a:xfrm>
        </p:spPr>
        <p:txBody>
          <a:bodyPr>
            <a:normAutofit fontScale="90000"/>
          </a:bodyPr>
          <a:lstStyle/>
          <a:p>
            <a:r>
              <a:rPr lang="en-US" i="1" dirty="0"/>
              <a:t>Rotate Carry Left </a:t>
            </a:r>
            <a:r>
              <a:rPr lang="en-US" dirty="0"/>
              <a:t>Instruction</a:t>
            </a:r>
            <a:endParaRPr lang="en-GB" dirty="0"/>
          </a:p>
        </p:txBody>
      </p:sp>
      <p:sp>
        <p:nvSpPr>
          <p:cNvPr id="3" name="Content Placeholder 2"/>
          <p:cNvSpPr>
            <a:spLocks noGrp="1"/>
          </p:cNvSpPr>
          <p:nvPr>
            <p:ph idx="1"/>
          </p:nvPr>
        </p:nvSpPr>
        <p:spPr>
          <a:xfrm>
            <a:off x="457200" y="891866"/>
            <a:ext cx="8229600" cy="5777494"/>
          </a:xfrm>
        </p:spPr>
        <p:txBody>
          <a:bodyPr>
            <a:normAutofit lnSpcReduction="10000"/>
          </a:bodyPr>
          <a:lstStyle/>
          <a:p>
            <a:r>
              <a:rPr lang="en-US" sz="2200" dirty="0">
                <a:latin typeface="+mj-lt"/>
                <a:cs typeface="Arial" panose="020B0604020202020204" pitchFamily="34" charset="0"/>
              </a:rPr>
              <a:t>RCL (Rotate through Carry Left) shifts the bits of the destination to the left. </a:t>
            </a:r>
          </a:p>
          <a:p>
            <a:r>
              <a:rPr lang="en-US" sz="2200" dirty="0" err="1">
                <a:latin typeface="+mj-lt"/>
                <a:cs typeface="Arial" panose="020B0604020202020204" pitchFamily="34" charset="0"/>
              </a:rPr>
              <a:t>msb</a:t>
            </a:r>
            <a:r>
              <a:rPr lang="en-US" sz="2200" dirty="0">
                <a:latin typeface="+mj-lt"/>
                <a:cs typeface="Arial" panose="020B0604020202020204" pitchFamily="34" charset="0"/>
              </a:rPr>
              <a:t> is shifted into the CF, and the previous value of CF is shifted into the right most bit. </a:t>
            </a:r>
          </a:p>
          <a:p>
            <a:r>
              <a:rPr lang="en-US" sz="2200" dirty="0">
                <a:latin typeface="+mj-lt"/>
                <a:cs typeface="Arial" panose="020B0604020202020204" pitchFamily="34" charset="0"/>
              </a:rPr>
              <a:t>      RCL destination, 1</a:t>
            </a:r>
          </a:p>
          <a:p>
            <a:pPr marL="0" indent="0">
              <a:buNone/>
            </a:pPr>
            <a:r>
              <a:rPr lang="en-US" sz="2200" dirty="0">
                <a:latin typeface="+mj-lt"/>
                <a:cs typeface="Arial" panose="020B0604020202020204" pitchFamily="34" charset="0"/>
              </a:rPr>
              <a:t>          RCL destination, CL	</a:t>
            </a:r>
          </a:p>
          <a:p>
            <a:endParaRPr lang="en-US" sz="2200" dirty="0">
              <a:latin typeface="+mj-lt"/>
              <a:cs typeface="Arial" panose="020B0604020202020204" pitchFamily="34" charset="0"/>
            </a:endParaRPr>
          </a:p>
          <a:p>
            <a:endParaRPr lang="en-US" sz="2200" dirty="0">
              <a:latin typeface="+mj-lt"/>
              <a:cs typeface="Arial" panose="020B0604020202020204" pitchFamily="34" charset="0"/>
            </a:endParaRPr>
          </a:p>
          <a:p>
            <a:r>
              <a:rPr lang="en-US" sz="2200" dirty="0">
                <a:latin typeface="+mj-lt"/>
                <a:cs typeface="Arial" panose="020B0604020202020204" pitchFamily="34" charset="0"/>
              </a:rPr>
              <a:t>RCR (Rotate through Carry Right) works just like RCL, except that the bits are rotated to the right.</a:t>
            </a:r>
          </a:p>
          <a:p>
            <a:r>
              <a:rPr lang="en-US" sz="2200" dirty="0">
                <a:latin typeface="+mj-lt"/>
                <a:cs typeface="Arial" panose="020B0604020202020204" pitchFamily="34" charset="0"/>
              </a:rPr>
              <a:t>     RCR destination, 1</a:t>
            </a:r>
          </a:p>
          <a:p>
            <a:pPr marL="0" indent="0">
              <a:buNone/>
            </a:pPr>
            <a:r>
              <a:rPr lang="en-US" sz="2200" dirty="0">
                <a:latin typeface="+mj-lt"/>
                <a:cs typeface="Arial" panose="020B0604020202020204" pitchFamily="34" charset="0"/>
              </a:rPr>
              <a:t>         RCR destination, CL</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4067944" y="2060848"/>
            <a:ext cx="3751600" cy="1537363"/>
          </a:xfrm>
          <a:prstGeom prst="rect">
            <a:avLst/>
          </a:prstGeom>
        </p:spPr>
      </p:pic>
      <p:pic>
        <p:nvPicPr>
          <p:cNvPr id="5" name="Picture 4">
            <a:extLst>
              <a:ext uri="{FF2B5EF4-FFF2-40B4-BE49-F238E27FC236}">
                <a16:creationId xmlns:a16="http://schemas.microsoft.com/office/drawing/2014/main" id="{F21343CC-F60A-432B-949B-A6102AB1E0AF}"/>
              </a:ext>
            </a:extLst>
          </p:cNvPr>
          <p:cNvPicPr>
            <a:picLocks noChangeAspect="1"/>
          </p:cNvPicPr>
          <p:nvPr/>
        </p:nvPicPr>
        <p:blipFill>
          <a:blip r:embed="rId3"/>
          <a:stretch>
            <a:fillRect/>
          </a:stretch>
        </p:blipFill>
        <p:spPr>
          <a:xfrm>
            <a:off x="4556599" y="4161792"/>
            <a:ext cx="3197150" cy="1983507"/>
          </a:xfrm>
          <a:prstGeom prst="rect">
            <a:avLst/>
          </a:prstGeom>
        </p:spPr>
      </p:pic>
    </p:spTree>
    <p:extLst>
      <p:ext uri="{BB962C8B-B14F-4D97-AF65-F5344CB8AC3E}">
        <p14:creationId xmlns:p14="http://schemas.microsoft.com/office/powerpoint/2010/main" val="2774616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US" dirty="0"/>
              <a:t>Examples</a:t>
            </a:r>
            <a:endParaRPr lang="en-GB" dirty="0"/>
          </a:p>
        </p:txBody>
      </p:sp>
      <p:sp>
        <p:nvSpPr>
          <p:cNvPr id="3" name="Content Placeholder 2"/>
          <p:cNvSpPr>
            <a:spLocks noGrp="1"/>
          </p:cNvSpPr>
          <p:nvPr>
            <p:ph idx="1"/>
          </p:nvPr>
        </p:nvSpPr>
        <p:spPr>
          <a:xfrm>
            <a:off x="457200" y="1484784"/>
            <a:ext cx="8229600" cy="5184576"/>
          </a:xfrm>
        </p:spPr>
        <p:txBody>
          <a:bodyPr>
            <a:normAutofit fontScale="92500" lnSpcReduction="10000"/>
          </a:bodyPr>
          <a:lstStyle/>
          <a:p>
            <a:r>
              <a:rPr lang="en-US" dirty="0">
                <a:latin typeface="Arial" panose="020B0604020202020204" pitchFamily="34" charset="0"/>
                <a:cs typeface="Arial" panose="020B0604020202020204" pitchFamily="34" charset="0"/>
              </a:rPr>
              <a:t>Suppose DH contains 8Ah and CF=1, CL contains 3. What are the values of DH and CF after the instruction </a:t>
            </a:r>
          </a:p>
          <a:p>
            <a:pPr marL="0" indent="0">
              <a:buNone/>
            </a:pPr>
            <a:r>
              <a:rPr lang="en-US" dirty="0">
                <a:latin typeface="Arial" panose="020B0604020202020204" pitchFamily="34" charset="0"/>
                <a:cs typeface="Arial" panose="020B0604020202020204" pitchFamily="34" charset="0"/>
              </a:rPr>
              <a:t>   RCL DH,CL  &amp; RCR DH,CL are executed?</a:t>
            </a:r>
          </a:p>
          <a:p>
            <a:pPr marL="0" indent="0">
              <a:buNone/>
            </a:pPr>
            <a:r>
              <a:rPr lang="en-US" dirty="0">
                <a:latin typeface="Arial" panose="020B0604020202020204" pitchFamily="34" charset="0"/>
                <a:cs typeface="Arial" panose="020B0604020202020204" pitchFamily="34" charset="0"/>
              </a:rPr>
              <a:t>           MOV DH, 8Ah    //10001010</a:t>
            </a:r>
          </a:p>
          <a:p>
            <a:pPr marL="0" indent="0">
              <a:buNone/>
            </a:pPr>
            <a:r>
              <a:rPr lang="en-US" dirty="0">
                <a:latin typeface="Arial" panose="020B0604020202020204" pitchFamily="34" charset="0"/>
                <a:cs typeface="Arial" panose="020B0604020202020204" pitchFamily="34" charset="0"/>
              </a:rPr>
              <a:t>           MOV CL, 3</a:t>
            </a:r>
          </a:p>
          <a:p>
            <a:pPr marL="0" indent="0">
              <a:buNone/>
            </a:pPr>
            <a:r>
              <a:rPr lang="en-US" dirty="0">
                <a:latin typeface="Arial" panose="020B0604020202020204" pitchFamily="34" charset="0"/>
                <a:cs typeface="Arial" panose="020B0604020202020204" pitchFamily="34" charset="0"/>
              </a:rPr>
              <a:t>           RCL DH,CL       //01010110 = 56h           </a:t>
            </a:r>
          </a:p>
          <a:p>
            <a:pPr marL="0" indent="0">
              <a:buNone/>
            </a:pPr>
            <a:r>
              <a:rPr lang="en-US" dirty="0">
                <a:latin typeface="Arial" panose="020B0604020202020204" pitchFamily="34" charset="0"/>
                <a:cs typeface="Arial" panose="020B0604020202020204" pitchFamily="34" charset="0"/>
              </a:rPr>
              <a:t>           CF=0</a:t>
            </a:r>
          </a:p>
          <a:p>
            <a:pPr marL="0" indent="0">
              <a:buNone/>
            </a:pPr>
            <a:r>
              <a:rPr lang="en-US" dirty="0">
                <a:latin typeface="Arial" panose="020B0604020202020204" pitchFamily="34" charset="0"/>
                <a:cs typeface="Arial" panose="020B0604020202020204" pitchFamily="34" charset="0"/>
              </a:rPr>
              <a:t>          MOV DH, 8Ah    //10001010</a:t>
            </a:r>
          </a:p>
          <a:p>
            <a:pPr marL="0" indent="0">
              <a:buNone/>
            </a:pPr>
            <a:r>
              <a:rPr lang="en-US" dirty="0">
                <a:latin typeface="Arial" panose="020B0604020202020204" pitchFamily="34" charset="0"/>
                <a:cs typeface="Arial" panose="020B0604020202020204" pitchFamily="34" charset="0"/>
              </a:rPr>
              <a:t>          MOV CL, 3</a:t>
            </a:r>
          </a:p>
          <a:p>
            <a:pPr marL="0" indent="0">
              <a:buNone/>
            </a:pPr>
            <a:r>
              <a:rPr lang="en-US" dirty="0">
                <a:latin typeface="Arial" panose="020B0604020202020204" pitchFamily="34" charset="0"/>
                <a:cs typeface="Arial" panose="020B0604020202020204" pitchFamily="34" charset="0"/>
              </a:rPr>
              <a:t>          RCR DH,CL       //10110001 = B1h           </a:t>
            </a:r>
          </a:p>
          <a:p>
            <a:pPr marL="0" indent="0">
              <a:buNone/>
            </a:pPr>
            <a:r>
              <a:rPr lang="en-US" dirty="0">
                <a:latin typeface="Arial" panose="020B0604020202020204" pitchFamily="34" charset="0"/>
                <a:cs typeface="Arial" panose="020B0604020202020204" pitchFamily="34" charset="0"/>
              </a:rPr>
              <a:t>          CF=0</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8636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10000"/>
          </a:bodyPr>
          <a:lstStyle/>
          <a:p>
            <a:r>
              <a:rPr lang="en-US" sz="2800" dirty="0">
                <a:latin typeface="Arial" panose="020B0604020202020204" pitchFamily="34" charset="0"/>
                <a:cs typeface="Arial" panose="020B0604020202020204" pitchFamily="34" charset="0"/>
              </a:rPr>
              <a:t>Ability to manipulate bits is generally absent in high-level languages (except </a:t>
            </a:r>
            <a:r>
              <a:rPr lang="en-US" sz="2800" i="1" dirty="0">
                <a:latin typeface="Arial" panose="020B0604020202020204" pitchFamily="34" charset="0"/>
                <a:cs typeface="Arial" panose="020B0604020202020204" pitchFamily="34" charset="0"/>
              </a:rPr>
              <a:t>C).</a:t>
            </a:r>
          </a:p>
          <a:p>
            <a:r>
              <a:rPr lang="en-US" sz="2800" dirty="0">
                <a:latin typeface="Arial" panose="020B0604020202020204" pitchFamily="34" charset="0"/>
                <a:cs typeface="Arial" panose="020B0604020202020204" pitchFamily="34" charset="0"/>
              </a:rPr>
              <a:t>Instructions that can be used to change the bit pattern in a byte or word.</a:t>
            </a:r>
          </a:p>
          <a:p>
            <a:r>
              <a:rPr lang="en-US" sz="2800" dirty="0">
                <a:latin typeface="Arial" panose="020B0604020202020204" pitchFamily="34" charset="0"/>
                <a:cs typeface="Arial" panose="020B0604020202020204" pitchFamily="34" charset="0"/>
              </a:rPr>
              <a:t>An important reason for programming in assembly language.</a:t>
            </a:r>
          </a:p>
          <a:p>
            <a:r>
              <a:rPr lang="en-US" sz="2800" dirty="0">
                <a:latin typeface="Arial" panose="020B0604020202020204" pitchFamily="34" charset="0"/>
                <a:cs typeface="Arial" panose="020B0604020202020204" pitchFamily="34" charset="0"/>
              </a:rPr>
              <a:t>Logic operations are used to change individual bits in computer.</a:t>
            </a:r>
          </a:p>
          <a:p>
            <a:r>
              <a:rPr lang="en-US" sz="2800" dirty="0">
                <a:latin typeface="Arial" panose="020B0604020202020204" pitchFamily="34" charset="0"/>
                <a:cs typeface="Arial" panose="020B0604020202020204" pitchFamily="34" charset="0"/>
              </a:rPr>
              <a:t>When a logic operation is applied to operands, the result is obtained by applying the logic operation at each bit position.</a:t>
            </a:r>
            <a:endParaRPr lang="en-GB" sz="2800"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229600" cy="780696"/>
          </a:xfrm>
        </p:spPr>
        <p:txBody>
          <a:bodyPr>
            <a:normAutofit fontScale="90000"/>
          </a:bodyPr>
          <a:lstStyle/>
          <a:p>
            <a:r>
              <a:rPr lang="en-US" i="1" dirty="0"/>
              <a:t>Hex Input / Output Application</a:t>
            </a:r>
            <a:endParaRPr lang="en-GB" dirty="0"/>
          </a:p>
        </p:txBody>
      </p:sp>
      <p:pic>
        <p:nvPicPr>
          <p:cNvPr id="4" name="Picture 3">
            <a:extLst>
              <a:ext uri="{FF2B5EF4-FFF2-40B4-BE49-F238E27FC236}">
                <a16:creationId xmlns:a16="http://schemas.microsoft.com/office/drawing/2014/main" id="{2D15A6EF-0002-4F8E-B05F-935BF0246EF4}"/>
              </a:ext>
            </a:extLst>
          </p:cNvPr>
          <p:cNvPicPr>
            <a:picLocks noChangeAspect="1"/>
          </p:cNvPicPr>
          <p:nvPr/>
        </p:nvPicPr>
        <p:blipFill>
          <a:blip r:embed="rId2"/>
          <a:stretch>
            <a:fillRect/>
          </a:stretch>
        </p:blipFill>
        <p:spPr>
          <a:xfrm>
            <a:off x="253723" y="969336"/>
            <a:ext cx="5114925" cy="2219325"/>
          </a:xfrm>
          <a:prstGeom prst="rect">
            <a:avLst/>
          </a:prstGeom>
        </p:spPr>
      </p:pic>
      <p:pic>
        <p:nvPicPr>
          <p:cNvPr id="10" name="Picture 9">
            <a:extLst>
              <a:ext uri="{FF2B5EF4-FFF2-40B4-BE49-F238E27FC236}">
                <a16:creationId xmlns:a16="http://schemas.microsoft.com/office/drawing/2014/main" id="{9A2FC2C6-4EF3-49FB-AB55-93038BD16870}"/>
              </a:ext>
            </a:extLst>
          </p:cNvPr>
          <p:cNvPicPr>
            <a:picLocks noChangeAspect="1"/>
          </p:cNvPicPr>
          <p:nvPr/>
        </p:nvPicPr>
        <p:blipFill>
          <a:blip r:embed="rId3"/>
          <a:stretch>
            <a:fillRect/>
          </a:stretch>
        </p:blipFill>
        <p:spPr>
          <a:xfrm>
            <a:off x="251520" y="3185108"/>
            <a:ext cx="4600575" cy="3465378"/>
          </a:xfrm>
          <a:prstGeom prst="rect">
            <a:avLst/>
          </a:prstGeom>
        </p:spPr>
      </p:pic>
    </p:spTree>
    <p:extLst>
      <p:ext uri="{BB962C8B-B14F-4D97-AF65-F5344CB8AC3E}">
        <p14:creationId xmlns:p14="http://schemas.microsoft.com/office/powerpoint/2010/main" val="2931606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80696"/>
          </a:xfrm>
        </p:spPr>
        <p:txBody>
          <a:bodyPr>
            <a:normAutofit fontScale="90000"/>
          </a:bodyPr>
          <a:lstStyle/>
          <a:p>
            <a:r>
              <a:rPr lang="en-US" i="1" dirty="0"/>
              <a:t>Hex Input Application</a:t>
            </a:r>
            <a:endParaRPr lang="en-GB" dirty="0"/>
          </a:p>
        </p:txBody>
      </p:sp>
      <p:sp>
        <p:nvSpPr>
          <p:cNvPr id="3" name="Content Placeholder 2"/>
          <p:cNvSpPr>
            <a:spLocks noGrp="1"/>
          </p:cNvSpPr>
          <p:nvPr>
            <p:ph idx="1"/>
          </p:nvPr>
        </p:nvSpPr>
        <p:spPr>
          <a:xfrm>
            <a:off x="457200" y="1113352"/>
            <a:ext cx="8229600" cy="5556008"/>
          </a:xfrm>
        </p:spPr>
        <p:txBody>
          <a:bodyPr>
            <a:noAutofit/>
          </a:bodyPr>
          <a:lstStyle/>
          <a:p>
            <a:pPr marL="0" indent="0">
              <a:buNone/>
            </a:pPr>
            <a:r>
              <a:rPr lang="en-GB" sz="1600" dirty="0">
                <a:solidFill>
                  <a:srgbClr val="000000"/>
                </a:solidFill>
                <a:latin typeface="+mj-lt"/>
              </a:rPr>
              <a:t>XOR BX,BX</a:t>
            </a:r>
          </a:p>
          <a:p>
            <a:pPr marL="0" indent="0">
              <a:buNone/>
            </a:pPr>
            <a:r>
              <a:rPr lang="en-GB" sz="1600" dirty="0">
                <a:solidFill>
                  <a:srgbClr val="000000"/>
                </a:solidFill>
                <a:latin typeface="+mj-lt"/>
              </a:rPr>
              <a:t>MOV CL,4</a:t>
            </a:r>
          </a:p>
          <a:p>
            <a:pPr marL="0" indent="0">
              <a:buNone/>
            </a:pPr>
            <a:r>
              <a:rPr lang="en-GB" sz="1600" dirty="0">
                <a:solidFill>
                  <a:srgbClr val="000000"/>
                </a:solidFill>
                <a:latin typeface="+mj-lt"/>
              </a:rPr>
              <a:t>MOV AH,1</a:t>
            </a:r>
          </a:p>
          <a:p>
            <a:pPr marL="0" indent="0">
              <a:buNone/>
            </a:pPr>
            <a:r>
              <a:rPr lang="en-GB" sz="1600" dirty="0">
                <a:solidFill>
                  <a:srgbClr val="000000"/>
                </a:solidFill>
                <a:latin typeface="+mj-lt"/>
              </a:rPr>
              <a:t>INT 21H</a:t>
            </a:r>
          </a:p>
          <a:p>
            <a:pPr marL="0" indent="0">
              <a:buNone/>
            </a:pPr>
            <a:r>
              <a:rPr lang="en-GB" sz="1600" dirty="0">
                <a:solidFill>
                  <a:srgbClr val="000000"/>
                </a:solidFill>
                <a:latin typeface="+mj-lt"/>
              </a:rPr>
              <a:t>WHILE:</a:t>
            </a:r>
          </a:p>
          <a:p>
            <a:pPr marL="0" indent="0">
              <a:buNone/>
            </a:pPr>
            <a:r>
              <a:rPr lang="en-GB" sz="1600" dirty="0">
                <a:solidFill>
                  <a:srgbClr val="000000"/>
                </a:solidFill>
                <a:latin typeface="+mj-lt"/>
              </a:rPr>
              <a:t>	CMP AL,0DH</a:t>
            </a:r>
          </a:p>
          <a:p>
            <a:pPr marL="0" indent="0">
              <a:buNone/>
            </a:pPr>
            <a:r>
              <a:rPr lang="en-GB" sz="1600" dirty="0">
                <a:solidFill>
                  <a:srgbClr val="000000"/>
                </a:solidFill>
                <a:latin typeface="+mj-lt"/>
              </a:rPr>
              <a:t>	JE END_WHILE</a:t>
            </a:r>
          </a:p>
          <a:p>
            <a:pPr marL="0" indent="0">
              <a:buNone/>
            </a:pPr>
            <a:r>
              <a:rPr lang="en-GB" sz="1600" dirty="0">
                <a:solidFill>
                  <a:srgbClr val="000000"/>
                </a:solidFill>
                <a:latin typeface="+mj-lt"/>
              </a:rPr>
              <a:t>	CMP AL,39H</a:t>
            </a:r>
          </a:p>
          <a:p>
            <a:pPr marL="0" indent="0">
              <a:buNone/>
            </a:pPr>
            <a:r>
              <a:rPr lang="en-GB" sz="1600" dirty="0">
                <a:solidFill>
                  <a:srgbClr val="000000"/>
                </a:solidFill>
                <a:latin typeface="+mj-lt"/>
              </a:rPr>
              <a:t>	JG LETTER</a:t>
            </a:r>
          </a:p>
          <a:p>
            <a:pPr marL="0" indent="0">
              <a:buNone/>
            </a:pPr>
            <a:r>
              <a:rPr lang="en-GB" sz="1600" dirty="0">
                <a:solidFill>
                  <a:srgbClr val="000000"/>
                </a:solidFill>
                <a:latin typeface="+mj-lt"/>
              </a:rPr>
              <a:t>	AND AL,0FH</a:t>
            </a:r>
          </a:p>
          <a:p>
            <a:pPr marL="0" indent="0">
              <a:buNone/>
            </a:pPr>
            <a:r>
              <a:rPr lang="en-GB" sz="1600" dirty="0">
                <a:solidFill>
                  <a:srgbClr val="000000"/>
                </a:solidFill>
                <a:latin typeface="+mj-lt"/>
              </a:rPr>
              <a:t>	JMP SHIFT</a:t>
            </a:r>
          </a:p>
          <a:p>
            <a:pPr marL="0" indent="0">
              <a:buNone/>
            </a:pPr>
            <a:r>
              <a:rPr lang="en-GB" sz="1600" dirty="0">
                <a:solidFill>
                  <a:srgbClr val="000000"/>
                </a:solidFill>
                <a:latin typeface="+mj-lt"/>
              </a:rPr>
              <a:t>     LETTER:</a:t>
            </a:r>
          </a:p>
          <a:p>
            <a:pPr marL="0" indent="0">
              <a:buNone/>
            </a:pPr>
            <a:r>
              <a:rPr lang="en-GB" sz="1600" dirty="0">
                <a:solidFill>
                  <a:srgbClr val="000000"/>
                </a:solidFill>
                <a:latin typeface="+mj-lt"/>
              </a:rPr>
              <a:t>	SUB AL,37H</a:t>
            </a:r>
          </a:p>
          <a:p>
            <a:pPr marL="0" indent="0">
              <a:buNone/>
            </a:pPr>
            <a:r>
              <a:rPr lang="en-GB" sz="1600" dirty="0">
                <a:solidFill>
                  <a:srgbClr val="000000"/>
                </a:solidFill>
                <a:latin typeface="+mj-lt"/>
              </a:rPr>
              <a:t>    Shift:</a:t>
            </a:r>
          </a:p>
          <a:p>
            <a:pPr marL="0" indent="0">
              <a:buNone/>
            </a:pPr>
            <a:r>
              <a:rPr lang="en-GB" sz="1600" dirty="0">
                <a:solidFill>
                  <a:srgbClr val="000000"/>
                </a:solidFill>
                <a:latin typeface="+mj-lt"/>
              </a:rPr>
              <a:t>	SHL BX,CL</a:t>
            </a:r>
          </a:p>
          <a:p>
            <a:pPr marL="0" indent="0">
              <a:buNone/>
            </a:pPr>
            <a:r>
              <a:rPr lang="en-GB" sz="1600">
                <a:solidFill>
                  <a:srgbClr val="000000"/>
                </a:solidFill>
                <a:latin typeface="+mj-lt"/>
              </a:rPr>
              <a:t>	OR </a:t>
            </a:r>
            <a:r>
              <a:rPr lang="en-GB" sz="1600" dirty="0">
                <a:solidFill>
                  <a:srgbClr val="000000"/>
                </a:solidFill>
                <a:latin typeface="+mj-lt"/>
              </a:rPr>
              <a:t>BL,AL</a:t>
            </a:r>
          </a:p>
          <a:p>
            <a:pPr marL="0" indent="0">
              <a:buNone/>
            </a:pPr>
            <a:r>
              <a:rPr lang="en-GB" sz="1600" dirty="0">
                <a:solidFill>
                  <a:srgbClr val="000000"/>
                </a:solidFill>
                <a:latin typeface="+mj-lt"/>
              </a:rPr>
              <a:t>	INT 21H</a:t>
            </a:r>
          </a:p>
          <a:p>
            <a:pPr marL="0" indent="0">
              <a:buNone/>
            </a:pPr>
            <a:r>
              <a:rPr lang="en-GB" sz="1600" dirty="0">
                <a:solidFill>
                  <a:srgbClr val="000000"/>
                </a:solidFill>
                <a:latin typeface="+mj-lt"/>
              </a:rPr>
              <a:t>	JMP WHILE</a:t>
            </a:r>
          </a:p>
          <a:p>
            <a:pPr marL="0" indent="0">
              <a:buNone/>
            </a:pPr>
            <a:r>
              <a:rPr lang="en-GB" sz="1600" dirty="0">
                <a:solidFill>
                  <a:srgbClr val="000000"/>
                </a:solidFill>
                <a:latin typeface="+mj-lt"/>
              </a:rPr>
              <a:t>END_WHILE:</a:t>
            </a:r>
          </a:p>
          <a:p>
            <a:endParaRPr lang="en-GB" sz="1600" dirty="0">
              <a:solidFill>
                <a:prstClr val="black"/>
              </a:solidFill>
              <a:latin typeface="+mj-lt"/>
            </a:endParaRPr>
          </a:p>
          <a:p>
            <a:pPr marL="0" indent="0" algn="ctr">
              <a:buNone/>
            </a:pPr>
            <a:endParaRPr lang="en-US" sz="1600" dirty="0">
              <a:latin typeface="+mj-lt"/>
              <a:cs typeface="Arial" panose="020B0604020202020204" pitchFamily="34" charset="0"/>
            </a:endParaRPr>
          </a:p>
        </p:txBody>
      </p:sp>
    </p:spTree>
    <p:extLst>
      <p:ext uri="{BB962C8B-B14F-4D97-AF65-F5344CB8AC3E}">
        <p14:creationId xmlns:p14="http://schemas.microsoft.com/office/powerpoint/2010/main" val="3010250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780696"/>
          </a:xfrm>
        </p:spPr>
        <p:txBody>
          <a:bodyPr>
            <a:normAutofit fontScale="90000"/>
          </a:bodyPr>
          <a:lstStyle/>
          <a:p>
            <a:r>
              <a:rPr lang="en-US" i="1" dirty="0"/>
              <a:t>Hex Output Application</a:t>
            </a:r>
            <a:endParaRPr lang="en-GB" dirty="0"/>
          </a:p>
        </p:txBody>
      </p:sp>
      <p:pic>
        <p:nvPicPr>
          <p:cNvPr id="4" name="Content Placeholder 3">
            <a:extLst>
              <a:ext uri="{FF2B5EF4-FFF2-40B4-BE49-F238E27FC236}">
                <a16:creationId xmlns:a16="http://schemas.microsoft.com/office/drawing/2014/main" id="{D09EC0A5-602C-4B8A-83C9-7E44B602B789}"/>
              </a:ext>
            </a:extLst>
          </p:cNvPr>
          <p:cNvPicPr>
            <a:picLocks noGrp="1" noChangeAspect="1"/>
          </p:cNvPicPr>
          <p:nvPr>
            <p:ph idx="1"/>
          </p:nvPr>
        </p:nvPicPr>
        <p:blipFill>
          <a:blip r:embed="rId2"/>
          <a:stretch>
            <a:fillRect/>
          </a:stretch>
        </p:blipFill>
        <p:spPr>
          <a:xfrm>
            <a:off x="323528" y="1041344"/>
            <a:ext cx="5534025" cy="3305175"/>
          </a:xfrm>
          <a:prstGeom prst="rect">
            <a:avLst/>
          </a:prstGeom>
        </p:spPr>
      </p:pic>
    </p:spTree>
    <p:extLst>
      <p:ext uri="{BB962C8B-B14F-4D97-AF65-F5344CB8AC3E}">
        <p14:creationId xmlns:p14="http://schemas.microsoft.com/office/powerpoint/2010/main" val="1725038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20" y="188640"/>
            <a:ext cx="8229600" cy="780696"/>
          </a:xfrm>
        </p:spPr>
        <p:txBody>
          <a:bodyPr>
            <a:normAutofit fontScale="90000"/>
          </a:bodyPr>
          <a:lstStyle/>
          <a:p>
            <a:r>
              <a:rPr lang="en-GB" dirty="0"/>
              <a:t>Exercise</a:t>
            </a:r>
          </a:p>
        </p:txBody>
      </p:sp>
      <p:sp>
        <p:nvSpPr>
          <p:cNvPr id="3" name="Content Placeholder 2"/>
          <p:cNvSpPr>
            <a:spLocks noGrp="1"/>
          </p:cNvSpPr>
          <p:nvPr>
            <p:ph idx="1"/>
          </p:nvPr>
        </p:nvSpPr>
        <p:spPr>
          <a:xfrm>
            <a:off x="457200" y="969336"/>
            <a:ext cx="8229600" cy="5700024"/>
          </a:xfrm>
        </p:spPr>
        <p:txBody>
          <a:bodyPr>
            <a:normAutofit/>
          </a:bodyPr>
          <a:lstStyle/>
          <a:p>
            <a:r>
              <a:rPr lang="en-US" sz="2400" dirty="0">
                <a:latin typeface="+mj-lt"/>
              </a:rPr>
              <a:t>G1ve logic instruction to do each of the following.</a:t>
            </a:r>
          </a:p>
          <a:p>
            <a:pPr marL="0" indent="0">
              <a:buNone/>
            </a:pPr>
            <a:r>
              <a:rPr lang="en-US" sz="2400" dirty="0">
                <a:latin typeface="+mj-lt"/>
              </a:rPr>
              <a:t>	a. Clear the even-numbered bits of AX, leaving the  	 </a:t>
            </a:r>
          </a:p>
          <a:p>
            <a:pPr marL="0" indent="0">
              <a:buNone/>
            </a:pPr>
            <a:r>
              <a:rPr lang="en-US" sz="2400" dirty="0">
                <a:latin typeface="+mj-lt"/>
              </a:rPr>
              <a:t>                other bits unchanged.</a:t>
            </a:r>
          </a:p>
          <a:p>
            <a:pPr marL="0" indent="0">
              <a:buNone/>
            </a:pPr>
            <a:r>
              <a:rPr lang="en-US" sz="2400" dirty="0">
                <a:latin typeface="+mj-lt"/>
              </a:rPr>
              <a:t>            b. Set the most and least significant bits of BL, leaving 	    the other bits unchanged.</a:t>
            </a:r>
          </a:p>
          <a:p>
            <a:pPr marL="0" indent="0">
              <a:buNone/>
            </a:pPr>
            <a:r>
              <a:rPr lang="en-US" sz="2400" dirty="0">
                <a:latin typeface="+mj-lt"/>
              </a:rPr>
              <a:t>            c. Complement the </a:t>
            </a:r>
            <a:r>
              <a:rPr lang="en-US" sz="2400" dirty="0" err="1">
                <a:latin typeface="+mj-lt"/>
              </a:rPr>
              <a:t>msb</a:t>
            </a:r>
            <a:r>
              <a:rPr lang="en-US" sz="2400" dirty="0">
                <a:latin typeface="+mj-lt"/>
              </a:rPr>
              <a:t> of DX, leaving the other bits 	    unchanged</a:t>
            </a:r>
          </a:p>
          <a:p>
            <a:r>
              <a:rPr lang="en-GB" sz="2400" dirty="0">
                <a:latin typeface="+mj-lt"/>
              </a:rPr>
              <a:t>Write a program that prompts the user to enter a character, and on subsequent lines prints its ASCII code in binary, and the number of 1 bits in its ASCII code.</a:t>
            </a:r>
          </a:p>
          <a:p>
            <a:endParaRPr lang="en-US" sz="2400" dirty="0">
              <a:latin typeface="+mj-lt"/>
              <a:cs typeface="Arial" panose="020B0604020202020204" pitchFamily="34" charset="0"/>
            </a:endParaRPr>
          </a:p>
        </p:txBody>
      </p:sp>
      <p:pic>
        <p:nvPicPr>
          <p:cNvPr id="5" name="Picture 4">
            <a:extLst>
              <a:ext uri="{FF2B5EF4-FFF2-40B4-BE49-F238E27FC236}">
                <a16:creationId xmlns:a16="http://schemas.microsoft.com/office/drawing/2014/main" id="{BCF76F17-F67D-4EA9-8B54-FEA5A34BDF10}"/>
              </a:ext>
            </a:extLst>
          </p:cNvPr>
          <p:cNvPicPr>
            <a:picLocks noChangeAspect="1"/>
          </p:cNvPicPr>
          <p:nvPr/>
        </p:nvPicPr>
        <p:blipFill>
          <a:blip r:embed="rId2"/>
          <a:stretch>
            <a:fillRect/>
          </a:stretch>
        </p:blipFill>
        <p:spPr>
          <a:xfrm>
            <a:off x="899592" y="5085184"/>
            <a:ext cx="3819525" cy="552450"/>
          </a:xfrm>
          <a:prstGeom prst="rect">
            <a:avLst/>
          </a:prstGeom>
        </p:spPr>
      </p:pic>
    </p:spTree>
    <p:extLst>
      <p:ext uri="{BB962C8B-B14F-4D97-AF65-F5344CB8AC3E}">
        <p14:creationId xmlns:p14="http://schemas.microsoft.com/office/powerpoint/2010/main" val="2330130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20" y="188640"/>
            <a:ext cx="8229600" cy="780696"/>
          </a:xfrm>
        </p:spPr>
        <p:txBody>
          <a:bodyPr>
            <a:normAutofit fontScale="90000"/>
          </a:bodyPr>
          <a:lstStyle/>
          <a:p>
            <a:r>
              <a:rPr lang="en-GB" dirty="0"/>
              <a:t>Exercise</a:t>
            </a:r>
          </a:p>
        </p:txBody>
      </p:sp>
      <p:sp>
        <p:nvSpPr>
          <p:cNvPr id="3" name="Content Placeholder 2"/>
          <p:cNvSpPr>
            <a:spLocks noGrp="1"/>
          </p:cNvSpPr>
          <p:nvPr>
            <p:ph idx="1"/>
          </p:nvPr>
        </p:nvSpPr>
        <p:spPr>
          <a:xfrm>
            <a:off x="457200" y="969336"/>
            <a:ext cx="8229600" cy="5195968"/>
          </a:xfrm>
        </p:spPr>
        <p:txBody>
          <a:bodyPr>
            <a:normAutofit/>
          </a:bodyPr>
          <a:lstStyle/>
          <a:p>
            <a:pPr algn="l"/>
            <a:r>
              <a:rPr lang="en-GB" sz="1800" b="0" i="0" u="none" strike="noStrike" baseline="0" dirty="0">
                <a:latin typeface="+mj-lt"/>
              </a:rPr>
              <a:t>Write a program that prompts the user to enter a character and prints the ASCII code of the character in hex on the next line. Repeat this process until the user types a carriage return.</a:t>
            </a:r>
          </a:p>
          <a:p>
            <a:pPr algn="l"/>
            <a:endParaRPr lang="en-GB" sz="1800" b="0" i="0" u="none" strike="noStrike" baseline="0" dirty="0">
              <a:latin typeface="+mj-lt"/>
            </a:endParaRPr>
          </a:p>
          <a:p>
            <a:pPr marL="0" indent="0" algn="l">
              <a:buNone/>
            </a:pPr>
            <a:endParaRPr lang="en-GB" sz="1800" b="0" i="0" u="none" strike="noStrike" baseline="0" dirty="0">
              <a:latin typeface="+mj-lt"/>
            </a:endParaRPr>
          </a:p>
          <a:p>
            <a:pPr algn="l"/>
            <a:r>
              <a:rPr lang="en-GB" sz="1800" b="0" i="0" u="none" strike="noStrike" baseline="0" dirty="0">
                <a:latin typeface="+mj-lt"/>
              </a:rPr>
              <a:t>Write a program that prompts the user to type a hex number of four hex digits or less, and outputs it in binary on the next line. If the user enters an illegal character, he or she should be prompted to begin again. Accept only uppercase letters.</a:t>
            </a:r>
          </a:p>
          <a:p>
            <a:pPr algn="l"/>
            <a:endParaRPr lang="en-GB" sz="1800" dirty="0">
              <a:latin typeface="+mj-lt"/>
            </a:endParaRPr>
          </a:p>
          <a:p>
            <a:pPr algn="l"/>
            <a:endParaRPr lang="en-GB" sz="1800" b="0" i="0" u="none" strike="noStrike" baseline="0" dirty="0">
              <a:latin typeface="+mj-lt"/>
            </a:endParaRPr>
          </a:p>
          <a:p>
            <a:pPr algn="l"/>
            <a:endParaRPr lang="en-GB" sz="1800" b="0" i="0" u="none" strike="noStrike" baseline="0" dirty="0">
              <a:latin typeface="+mj-lt"/>
            </a:endParaRPr>
          </a:p>
          <a:p>
            <a:pPr algn="l"/>
            <a:r>
              <a:rPr lang="en-GB" sz="1800" b="0" i="0" u="none" strike="noStrike" baseline="0" dirty="0">
                <a:latin typeface="+mj-lt"/>
              </a:rPr>
              <a:t>Write a program that prompts the user to type a binary number of 16 digits or less, and outputs It In hex on the next line. If the user enters an illegal character, he or she should be prompted to begin again.</a:t>
            </a:r>
            <a:endParaRPr lang="en-US" sz="1800" dirty="0">
              <a:latin typeface="+mj-lt"/>
              <a:cs typeface="Arial" panose="020B0604020202020204" pitchFamily="34" charset="0"/>
            </a:endParaRPr>
          </a:p>
        </p:txBody>
      </p:sp>
      <p:pic>
        <p:nvPicPr>
          <p:cNvPr id="6" name="Picture 5">
            <a:extLst>
              <a:ext uri="{FF2B5EF4-FFF2-40B4-BE49-F238E27FC236}">
                <a16:creationId xmlns:a16="http://schemas.microsoft.com/office/drawing/2014/main" id="{FFB5088A-BD43-47B9-BF5D-CE67E27F4B6C}"/>
              </a:ext>
            </a:extLst>
          </p:cNvPr>
          <p:cNvPicPr>
            <a:picLocks noChangeAspect="1"/>
          </p:cNvPicPr>
          <p:nvPr/>
        </p:nvPicPr>
        <p:blipFill>
          <a:blip r:embed="rId2"/>
          <a:stretch>
            <a:fillRect/>
          </a:stretch>
        </p:blipFill>
        <p:spPr>
          <a:xfrm>
            <a:off x="782763" y="1916832"/>
            <a:ext cx="3076575" cy="552450"/>
          </a:xfrm>
          <a:prstGeom prst="rect">
            <a:avLst/>
          </a:prstGeom>
        </p:spPr>
      </p:pic>
      <p:pic>
        <p:nvPicPr>
          <p:cNvPr id="8" name="Picture 7">
            <a:extLst>
              <a:ext uri="{FF2B5EF4-FFF2-40B4-BE49-F238E27FC236}">
                <a16:creationId xmlns:a16="http://schemas.microsoft.com/office/drawing/2014/main" id="{A552E3DE-EB28-4DD1-AA51-D5ADA814384E}"/>
              </a:ext>
            </a:extLst>
          </p:cNvPr>
          <p:cNvPicPr>
            <a:picLocks noChangeAspect="1"/>
          </p:cNvPicPr>
          <p:nvPr/>
        </p:nvPicPr>
        <p:blipFill>
          <a:blip r:embed="rId3"/>
          <a:stretch>
            <a:fillRect/>
          </a:stretch>
        </p:blipFill>
        <p:spPr>
          <a:xfrm>
            <a:off x="706562" y="3411247"/>
            <a:ext cx="3228975" cy="552450"/>
          </a:xfrm>
          <a:prstGeom prst="rect">
            <a:avLst/>
          </a:prstGeom>
        </p:spPr>
      </p:pic>
      <p:pic>
        <p:nvPicPr>
          <p:cNvPr id="10" name="Picture 9">
            <a:extLst>
              <a:ext uri="{FF2B5EF4-FFF2-40B4-BE49-F238E27FC236}">
                <a16:creationId xmlns:a16="http://schemas.microsoft.com/office/drawing/2014/main" id="{CFAC9247-7832-44B3-80ED-90590690351E}"/>
              </a:ext>
            </a:extLst>
          </p:cNvPr>
          <p:cNvPicPr>
            <a:picLocks noChangeAspect="1"/>
          </p:cNvPicPr>
          <p:nvPr/>
        </p:nvPicPr>
        <p:blipFill>
          <a:blip r:embed="rId4"/>
          <a:stretch>
            <a:fillRect/>
          </a:stretch>
        </p:blipFill>
        <p:spPr>
          <a:xfrm>
            <a:off x="782763" y="5383839"/>
            <a:ext cx="4429125" cy="504825"/>
          </a:xfrm>
          <a:prstGeom prst="rect">
            <a:avLst/>
          </a:prstGeom>
        </p:spPr>
      </p:pic>
    </p:spTree>
    <p:extLst>
      <p:ext uri="{BB962C8B-B14F-4D97-AF65-F5344CB8AC3E}">
        <p14:creationId xmlns:p14="http://schemas.microsoft.com/office/powerpoint/2010/main" val="2522894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GB" dirty="0"/>
              <a:t>Exercise</a:t>
            </a:r>
          </a:p>
        </p:txBody>
      </p:sp>
      <p:sp>
        <p:nvSpPr>
          <p:cNvPr id="3" name="Content Placeholder 2"/>
          <p:cNvSpPr>
            <a:spLocks noGrp="1"/>
          </p:cNvSpPr>
          <p:nvPr>
            <p:ph idx="1"/>
          </p:nvPr>
        </p:nvSpPr>
        <p:spPr>
          <a:xfrm>
            <a:off x="457200" y="1484784"/>
            <a:ext cx="8229600" cy="5184576"/>
          </a:xfrm>
        </p:spPr>
        <p:txBody>
          <a:bodyPr>
            <a:normAutofit/>
          </a:bodyPr>
          <a:lstStyle/>
          <a:p>
            <a:r>
              <a:rPr lang="en-US" sz="2400" dirty="0">
                <a:latin typeface="Arial" panose="020B0604020202020204" pitchFamily="34" charset="0"/>
                <a:cs typeface="Arial" panose="020B0604020202020204" pitchFamily="34" charset="0"/>
              </a:rPr>
              <a:t>Suppose AL contains 11001011b and CF= l. Give the new contents of AL after each of the following instructions is </a:t>
            </a:r>
            <a:r>
              <a:rPr lang="en-US" sz="2400" i="1" dirty="0">
                <a:latin typeface="Arial" panose="020B0604020202020204" pitchFamily="34" charset="0"/>
                <a:cs typeface="Arial" panose="020B0604020202020204" pitchFamily="34" charset="0"/>
              </a:rPr>
              <a:t>execut</a:t>
            </a:r>
            <a:r>
              <a:rPr lang="en-US" sz="2400" dirty="0">
                <a:latin typeface="Arial" panose="020B0604020202020204" pitchFamily="34" charset="0"/>
                <a:cs typeface="Arial" panose="020B0604020202020204" pitchFamily="34" charset="0"/>
              </a:rPr>
              <a:t>ed.</a:t>
            </a:r>
          </a:p>
          <a:p>
            <a:pPr lvl="1"/>
            <a:r>
              <a:rPr lang="en-US" sz="2200" dirty="0">
                <a:latin typeface="Arial" panose="020B0604020202020204" pitchFamily="34" charset="0"/>
                <a:cs typeface="Arial" panose="020B0604020202020204" pitchFamily="34" charset="0"/>
              </a:rPr>
              <a:t>SHL   AL, 1</a:t>
            </a:r>
          </a:p>
          <a:p>
            <a:pPr lvl="1"/>
            <a:r>
              <a:rPr lang="en-US" sz="2200" dirty="0">
                <a:latin typeface="Arial" panose="020B0604020202020204" pitchFamily="34" charset="0"/>
                <a:cs typeface="Arial" panose="020B0604020202020204" pitchFamily="34" charset="0"/>
              </a:rPr>
              <a:t>SHR  AL, 1</a:t>
            </a:r>
          </a:p>
          <a:p>
            <a:pPr lvl="1"/>
            <a:r>
              <a:rPr lang="en-US" sz="2200" dirty="0">
                <a:latin typeface="Arial" panose="020B0604020202020204" pitchFamily="34" charset="0"/>
                <a:cs typeface="Arial" panose="020B0604020202020204" pitchFamily="34" charset="0"/>
              </a:rPr>
              <a:t>ROL  AL, CL if CL contains 2</a:t>
            </a:r>
            <a:endParaRPr lang="en-US" sz="2200" i="1"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rPr>
              <a:t>ROR AL, CL if CL contains 3</a:t>
            </a:r>
          </a:p>
          <a:p>
            <a:pPr lvl="1"/>
            <a:r>
              <a:rPr lang="en-US" sz="2200" dirty="0">
                <a:latin typeface="Arial" panose="020B0604020202020204" pitchFamily="34" charset="0"/>
                <a:cs typeface="Arial" panose="020B0604020202020204" pitchFamily="34" charset="0"/>
              </a:rPr>
              <a:t>RCL  AL, 1</a:t>
            </a:r>
          </a:p>
          <a:p>
            <a:pPr lvl="1"/>
            <a:r>
              <a:rPr lang="en-US" sz="2200" dirty="0">
                <a:latin typeface="Arial" panose="020B0604020202020204" pitchFamily="34" charset="0"/>
                <a:cs typeface="Arial" panose="020B0604020202020204" pitchFamily="34" charset="0"/>
              </a:rPr>
              <a:t>RCR AL, CL if CL contains 3</a:t>
            </a:r>
          </a:p>
        </p:txBody>
      </p:sp>
    </p:spTree>
    <p:extLst>
      <p:ext uri="{BB962C8B-B14F-4D97-AF65-F5344CB8AC3E}">
        <p14:creationId xmlns:p14="http://schemas.microsoft.com/office/powerpoint/2010/main" val="3919580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AAAC781-6410-4678-BFE1-D41B1CA161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78372"/>
            <a:ext cx="792088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383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85000" lnSpcReduction="20000"/>
          </a:bodyPr>
          <a:lstStyle/>
          <a:p>
            <a:r>
              <a:rPr lang="en-US" sz="2400" dirty="0">
                <a:latin typeface="Arial" panose="020B0604020202020204" pitchFamily="34" charset="0"/>
                <a:cs typeface="Arial" panose="020B0604020202020204" pitchFamily="34" charset="0"/>
              </a:rPr>
              <a:t> 	         10101010</a:t>
            </a:r>
          </a:p>
          <a:p>
            <a:pPr marL="0" indent="0">
              <a:buNone/>
            </a:pPr>
            <a:r>
              <a:rPr lang="en-US" sz="2400" dirty="0">
                <a:latin typeface="Arial" panose="020B0604020202020204" pitchFamily="34" charset="0"/>
                <a:cs typeface="Arial" panose="020B0604020202020204" pitchFamily="34" charset="0"/>
              </a:rPr>
              <a:t>          AND     11110000</a:t>
            </a:r>
          </a:p>
          <a:p>
            <a:pPr marL="0" indent="0">
              <a:buNone/>
            </a:pPr>
            <a:r>
              <a:rPr lang="en-US" sz="2400" dirty="0">
                <a:latin typeface="Arial" panose="020B0604020202020204" pitchFamily="34" charset="0"/>
                <a:cs typeface="Arial" panose="020B0604020202020204" pitchFamily="34" charset="0"/>
              </a:rPr>
              <a:t>                     ---------------</a:t>
            </a:r>
          </a:p>
          <a:p>
            <a:pPr marL="0" indent="0">
              <a:buNone/>
            </a:pPr>
            <a:r>
              <a:rPr lang="en-US" sz="2400" dirty="0">
                <a:latin typeface="Arial" panose="020B0604020202020204" pitchFamily="34" charset="0"/>
                <a:cs typeface="Arial" panose="020B0604020202020204" pitchFamily="34" charset="0"/>
              </a:rPr>
              <a:t>	      = 10100000</a:t>
            </a:r>
          </a:p>
          <a:p>
            <a:pPr marL="0" indent="0">
              <a:buNone/>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10101010</a:t>
            </a:r>
          </a:p>
          <a:p>
            <a:pPr marL="0" indent="0">
              <a:buNone/>
            </a:pPr>
            <a:r>
              <a:rPr lang="en-US" sz="2400" dirty="0">
                <a:latin typeface="Arial" panose="020B0604020202020204" pitchFamily="34" charset="0"/>
                <a:cs typeface="Arial" panose="020B0604020202020204" pitchFamily="34" charset="0"/>
              </a:rPr>
              <a:t> 	 OR    11110000</a:t>
            </a:r>
          </a:p>
          <a:p>
            <a:pPr marL="0" indent="0">
              <a:buNone/>
            </a:pPr>
            <a:r>
              <a:rPr lang="en-US" sz="2400" dirty="0">
                <a:latin typeface="Arial" panose="020B0604020202020204" pitchFamily="34" charset="0"/>
                <a:cs typeface="Arial" panose="020B0604020202020204" pitchFamily="34" charset="0"/>
              </a:rPr>
              <a:t>                       --------------</a:t>
            </a:r>
          </a:p>
          <a:p>
            <a:pPr marL="0" indent="0">
              <a:buNone/>
            </a:pPr>
            <a:r>
              <a:rPr lang="en-US" sz="2400" dirty="0">
                <a:latin typeface="Arial" panose="020B0604020202020204" pitchFamily="34" charset="0"/>
                <a:cs typeface="Arial" panose="020B0604020202020204" pitchFamily="34" charset="0"/>
              </a:rPr>
              <a:t>                  =    11111010</a:t>
            </a:r>
          </a:p>
          <a:p>
            <a:pPr marL="0" indent="0">
              <a:buNone/>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10101010</a:t>
            </a:r>
          </a:p>
          <a:p>
            <a:pPr marL="0" indent="0">
              <a:buNone/>
            </a:pPr>
            <a:r>
              <a:rPr lang="en-US" sz="2400" dirty="0">
                <a:latin typeface="Arial" panose="020B0604020202020204" pitchFamily="34" charset="0"/>
                <a:cs typeface="Arial" panose="020B0604020202020204" pitchFamily="34" charset="0"/>
              </a:rPr>
              <a:t>          XOR     111 l0000</a:t>
            </a:r>
          </a:p>
          <a:p>
            <a:pPr marL="0" indent="0">
              <a:buNone/>
            </a:pPr>
            <a:r>
              <a:rPr lang="en-US" sz="2400" dirty="0">
                <a:latin typeface="Arial" panose="020B0604020202020204" pitchFamily="34" charset="0"/>
                <a:cs typeface="Arial" panose="020B0604020202020204" pitchFamily="34" charset="0"/>
              </a:rPr>
              <a:t>                      --------------</a:t>
            </a:r>
          </a:p>
          <a:p>
            <a:pPr marL="0" indent="0">
              <a:buNone/>
            </a:pPr>
            <a:r>
              <a:rPr lang="en-US" sz="2400" dirty="0">
                <a:latin typeface="Arial" panose="020B0604020202020204" pitchFamily="34" charset="0"/>
                <a:cs typeface="Arial" panose="020B0604020202020204" pitchFamily="34" charset="0"/>
              </a:rPr>
              <a:t>                    = 01011010</a:t>
            </a:r>
          </a:p>
        </p:txBody>
      </p:sp>
    </p:spTree>
    <p:extLst>
      <p:ext uri="{BB962C8B-B14F-4D97-AF65-F5344CB8AC3E}">
        <p14:creationId xmlns:p14="http://schemas.microsoft.com/office/powerpoint/2010/main" val="305776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GB" dirty="0"/>
              <a:t>AND, OR , XOR instruction</a:t>
            </a:r>
          </a:p>
        </p:txBody>
      </p:sp>
      <p:sp>
        <p:nvSpPr>
          <p:cNvPr id="3" name="Content Placeholder 2"/>
          <p:cNvSpPr>
            <a:spLocks noGrp="1"/>
          </p:cNvSpPr>
          <p:nvPr>
            <p:ph idx="1"/>
          </p:nvPr>
        </p:nvSpPr>
        <p:spPr>
          <a:xfrm>
            <a:off x="457200" y="1935480"/>
            <a:ext cx="8229600" cy="4085808"/>
          </a:xfrm>
        </p:spPr>
        <p:txBody>
          <a:bodyPr>
            <a:normAutofit/>
          </a:bodyPr>
          <a:lstStyle/>
          <a:p>
            <a:r>
              <a:rPr lang="en-US" sz="2400" dirty="0">
                <a:latin typeface="Arial" panose="020B0604020202020204" pitchFamily="34" charset="0"/>
                <a:cs typeface="Arial" panose="020B0604020202020204" pitchFamily="34" charset="0"/>
              </a:rPr>
              <a:t> 	</a:t>
            </a:r>
            <a:r>
              <a:rPr lang="en-US" sz="2400" dirty="0"/>
              <a:t>AND  destination, source</a:t>
            </a:r>
          </a:p>
          <a:p>
            <a:r>
              <a:rPr lang="en-US" sz="2400" dirty="0"/>
              <a:t>         OR    destination, source</a:t>
            </a:r>
          </a:p>
          <a:p>
            <a:r>
              <a:rPr lang="en-US" sz="2400" dirty="0"/>
              <a:t>         XOR  destination, source</a:t>
            </a:r>
          </a:p>
          <a:p>
            <a:r>
              <a:rPr lang="en-US" sz="2400" dirty="0"/>
              <a:t>Result of the operation is stored in the destination, which must be a register or memory location.</a:t>
            </a:r>
          </a:p>
          <a:p>
            <a:r>
              <a:rPr lang="en-US" sz="2400" dirty="0"/>
              <a:t>Source may be a constant, register, or memory location. </a:t>
            </a:r>
          </a:p>
          <a:p>
            <a:r>
              <a:rPr lang="en-US" sz="2400" dirty="0"/>
              <a:t>Memory-to-memory operations are not allowed.</a:t>
            </a:r>
          </a:p>
          <a:p>
            <a:r>
              <a:rPr lang="en-US" sz="2400" dirty="0"/>
              <a:t>SF, ZF, PF reflect the result</a:t>
            </a:r>
          </a:p>
          <a:p>
            <a:r>
              <a:rPr lang="en-US" sz="2400" dirty="0"/>
              <a:t>CF = 0, OF = 0</a:t>
            </a:r>
            <a:r>
              <a:rPr lang="en-US" sz="2400" dirty="0">
                <a:latin typeface="Arial" panose="020B0604020202020204" pitchFamily="34" charset="0"/>
                <a:cs typeface="Arial" panose="020B0604020202020204" pitchFamily="34" charset="0"/>
              </a:rPr>
              <a:t>,  </a:t>
            </a:r>
            <a:r>
              <a:rPr lang="en-US" sz="2400" dirty="0"/>
              <a:t>AF is undefined</a:t>
            </a:r>
          </a:p>
        </p:txBody>
      </p:sp>
    </p:spTree>
    <p:extLst>
      <p:ext uri="{BB962C8B-B14F-4D97-AF65-F5344CB8AC3E}">
        <p14:creationId xmlns:p14="http://schemas.microsoft.com/office/powerpoint/2010/main" val="311417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GB" dirty="0"/>
              <a:t>Mask</a:t>
            </a:r>
          </a:p>
        </p:txBody>
      </p:sp>
      <p:sp>
        <p:nvSpPr>
          <p:cNvPr id="3" name="Content Placeholder 2"/>
          <p:cNvSpPr>
            <a:spLocks noGrp="1"/>
          </p:cNvSpPr>
          <p:nvPr>
            <p:ph idx="1"/>
          </p:nvPr>
        </p:nvSpPr>
        <p:spPr>
          <a:xfrm>
            <a:off x="457200" y="1628800"/>
            <a:ext cx="8229600" cy="5040560"/>
          </a:xfrm>
        </p:spPr>
        <p:txBody>
          <a:bodyPr>
            <a:normAutofit fontScale="92500" lnSpcReduction="10000"/>
          </a:bodyPr>
          <a:lstStyle/>
          <a:p>
            <a:r>
              <a:rPr lang="en-US" sz="2400" dirty="0">
                <a:latin typeface="Arial" panose="020B0604020202020204" pitchFamily="34" charset="0"/>
                <a:cs typeface="Arial" panose="020B0604020202020204" pitchFamily="34" charset="0"/>
              </a:rPr>
              <a:t>One use of logic instruction is to selectively modify the bits in the destination. </a:t>
            </a:r>
          </a:p>
          <a:p>
            <a:r>
              <a:rPr lang="en-US" sz="2400" dirty="0">
                <a:latin typeface="Arial" panose="020B0604020202020204" pitchFamily="34" charset="0"/>
                <a:cs typeface="Arial" panose="020B0604020202020204" pitchFamily="34" charset="0"/>
              </a:rPr>
              <a:t>Construct a source bit pattern known as mask. </a:t>
            </a:r>
          </a:p>
          <a:p>
            <a:pPr lvl="1"/>
            <a:r>
              <a:rPr lang="en-US" sz="2200" dirty="0">
                <a:latin typeface="Arial" panose="020B0604020202020204" pitchFamily="34" charset="0"/>
                <a:cs typeface="Arial" panose="020B0604020202020204" pitchFamily="34" charset="0"/>
              </a:rPr>
              <a:t>The mask bits are chosen so that the corresponding destination bits are modified in the desired manner.</a:t>
            </a:r>
          </a:p>
          <a:p>
            <a:r>
              <a:rPr lang="en-US" sz="2400" dirty="0">
                <a:latin typeface="Arial" panose="020B0604020202020204" pitchFamily="34" charset="0"/>
                <a:cs typeface="Arial" panose="020B0604020202020204" pitchFamily="34" charset="0"/>
              </a:rPr>
              <a:t>AND can be used to clear specific destination bits while preserving the others. </a:t>
            </a:r>
          </a:p>
          <a:p>
            <a:pPr lvl="1"/>
            <a:r>
              <a:rPr lang="en-US" sz="2200" dirty="0">
                <a:latin typeface="Arial" panose="020B0604020202020204" pitchFamily="34" charset="0"/>
                <a:cs typeface="Arial" panose="020B0604020202020204" pitchFamily="34" charset="0"/>
              </a:rPr>
              <a:t>A 0-mask bit clears the corresponding destination bit.</a:t>
            </a:r>
          </a:p>
          <a:p>
            <a:r>
              <a:rPr lang="en-US" sz="2400" dirty="0">
                <a:latin typeface="Arial" panose="020B0604020202020204" pitchFamily="34" charset="0"/>
                <a:cs typeface="Arial" panose="020B0604020202020204" pitchFamily="34" charset="0"/>
              </a:rPr>
              <a:t>OR can be used to set specific destination bits while preserving the others. </a:t>
            </a:r>
          </a:p>
          <a:p>
            <a:pPr lvl="1"/>
            <a:r>
              <a:rPr lang="en-US" sz="2200" dirty="0">
                <a:latin typeface="Arial" panose="020B0604020202020204" pitchFamily="34" charset="0"/>
                <a:cs typeface="Arial" panose="020B0604020202020204" pitchFamily="34" charset="0"/>
              </a:rPr>
              <a:t>A 1-mask bit sits the corresponding destination bit.</a:t>
            </a:r>
          </a:p>
          <a:p>
            <a:r>
              <a:rPr lang="en-US" sz="2400" dirty="0">
                <a:latin typeface="Arial" panose="020B0604020202020204" pitchFamily="34" charset="0"/>
                <a:cs typeface="Arial" panose="020B0604020202020204" pitchFamily="34" charset="0"/>
              </a:rPr>
              <a:t>XOR can be used to complement specific destination bits while preserving the others. </a:t>
            </a:r>
          </a:p>
          <a:p>
            <a:pPr lvl="1"/>
            <a:r>
              <a:rPr lang="en-US" sz="2200" dirty="0">
                <a:latin typeface="Arial" panose="020B0604020202020204" pitchFamily="34" charset="0"/>
                <a:cs typeface="Arial" panose="020B0604020202020204" pitchFamily="34" charset="0"/>
              </a:rPr>
              <a:t>A 1-mask bit complements the corresponding destination bit.</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092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GB" dirty="0"/>
              <a:t>Mask Examples</a:t>
            </a:r>
          </a:p>
        </p:txBody>
      </p:sp>
      <p:sp>
        <p:nvSpPr>
          <p:cNvPr id="3" name="Content Placeholder 2"/>
          <p:cNvSpPr>
            <a:spLocks noGrp="1"/>
          </p:cNvSpPr>
          <p:nvPr>
            <p:ph idx="1"/>
          </p:nvPr>
        </p:nvSpPr>
        <p:spPr>
          <a:xfrm>
            <a:off x="457200" y="1628800"/>
            <a:ext cx="8229600" cy="5040560"/>
          </a:xfrm>
        </p:spPr>
        <p:txBody>
          <a:bodyPr>
            <a:normAutofit/>
          </a:bodyPr>
          <a:lstStyle/>
          <a:p>
            <a:r>
              <a:rPr lang="en-US" sz="2400" dirty="0">
                <a:latin typeface="Arial" panose="020B0604020202020204" pitchFamily="34" charset="0"/>
                <a:cs typeface="Arial" panose="020B0604020202020204" pitchFamily="34" charset="0"/>
              </a:rPr>
              <a:t>Clear the sign bit of AL while leaving the other bits unchanged</a:t>
            </a:r>
          </a:p>
          <a:p>
            <a:pPr marL="0" indent="0">
              <a:buNone/>
            </a:pPr>
            <a:r>
              <a:rPr lang="en-US" sz="2400" dirty="0">
                <a:latin typeface="Arial" panose="020B0604020202020204" pitchFamily="34" charset="0"/>
                <a:cs typeface="Arial" panose="020B0604020202020204" pitchFamily="34" charset="0"/>
              </a:rPr>
              <a:t>         AND with 01111111b = 7Fh as the mask</a:t>
            </a:r>
          </a:p>
          <a:p>
            <a:pPr marL="0" indent="0">
              <a:buNone/>
            </a:pPr>
            <a:r>
              <a:rPr lang="en-US" sz="2400" dirty="0">
                <a:latin typeface="Arial" panose="020B0604020202020204" pitchFamily="34" charset="0"/>
                <a:cs typeface="Arial" panose="020B0604020202020204" pitchFamily="34" charset="0"/>
              </a:rPr>
              <a:t>         AND AL,7Fh</a:t>
            </a:r>
          </a:p>
          <a:p>
            <a:r>
              <a:rPr lang="en-US" sz="2400" dirty="0">
                <a:latin typeface="Arial" panose="020B0604020202020204" pitchFamily="34" charset="0"/>
                <a:cs typeface="Arial" panose="020B0604020202020204" pitchFamily="34" charset="0"/>
              </a:rPr>
              <a:t>Set the most significant and least significant bits of AL while preserving the other bits.</a:t>
            </a:r>
          </a:p>
          <a:p>
            <a:pPr marL="0" indent="0">
              <a:buNone/>
            </a:pPr>
            <a:r>
              <a:rPr lang="en-US" sz="2400" dirty="0">
                <a:latin typeface="Arial" panose="020B0604020202020204" pitchFamily="34" charset="0"/>
                <a:cs typeface="Arial" panose="020B0604020202020204" pitchFamily="34" charset="0"/>
              </a:rPr>
              <a:t>	OR with 10000001b = 81h as the mask</a:t>
            </a:r>
          </a:p>
          <a:p>
            <a:pPr marL="0" indent="0">
              <a:buNone/>
            </a:pPr>
            <a:r>
              <a:rPr lang="en-US" sz="2400" dirty="0">
                <a:latin typeface="Arial" panose="020B0604020202020204" pitchFamily="34" charset="0"/>
                <a:cs typeface="Arial" panose="020B0604020202020204" pitchFamily="34" charset="0"/>
              </a:rPr>
              <a:t>           OR AL,8lh</a:t>
            </a:r>
          </a:p>
          <a:p>
            <a:r>
              <a:rPr lang="en-US" sz="2400" dirty="0">
                <a:latin typeface="Arial" panose="020B0604020202020204" pitchFamily="34" charset="0"/>
                <a:cs typeface="Arial" panose="020B0604020202020204" pitchFamily="34" charset="0"/>
              </a:rPr>
              <a:t>Change the sign bit of DX.</a:t>
            </a:r>
          </a:p>
          <a:p>
            <a:pPr marL="0" indent="0">
              <a:buNone/>
            </a:pPr>
            <a:r>
              <a:rPr lang="en-US" sz="2400" dirty="0">
                <a:latin typeface="Arial" panose="020B0604020202020204" pitchFamily="34" charset="0"/>
                <a:cs typeface="Arial" panose="020B0604020202020204" pitchFamily="34" charset="0"/>
              </a:rPr>
              <a:t>            XOR with a mask of 8000h. </a:t>
            </a:r>
          </a:p>
          <a:p>
            <a:pPr marL="0" indent="0">
              <a:buNone/>
            </a:pPr>
            <a:r>
              <a:rPr lang="en-US" sz="2400" dirty="0">
                <a:latin typeface="Arial" panose="020B0604020202020204" pitchFamily="34" charset="0"/>
                <a:cs typeface="Arial" panose="020B0604020202020204" pitchFamily="34" charset="0"/>
              </a:rPr>
              <a:t>            XOR DX,8000h</a:t>
            </a: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79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GB" dirty="0"/>
              <a:t>Mask Examples</a:t>
            </a:r>
          </a:p>
        </p:txBody>
      </p:sp>
      <p:sp>
        <p:nvSpPr>
          <p:cNvPr id="3" name="Content Placeholder 2"/>
          <p:cNvSpPr>
            <a:spLocks noGrp="1"/>
          </p:cNvSpPr>
          <p:nvPr>
            <p:ph idx="1"/>
          </p:nvPr>
        </p:nvSpPr>
        <p:spPr>
          <a:xfrm>
            <a:off x="457200" y="1484784"/>
            <a:ext cx="8229600" cy="5184576"/>
          </a:xfrm>
        </p:spPr>
        <p:txBody>
          <a:bodyPr>
            <a:normAutofit fontScale="92500" lnSpcReduction="10000"/>
          </a:bodyPr>
          <a:lstStyle/>
          <a:p>
            <a:r>
              <a:rPr lang="en-US" sz="2400" dirty="0">
                <a:latin typeface="Arial" panose="020B0604020202020204" pitchFamily="34" charset="0"/>
                <a:cs typeface="Arial" panose="020B0604020202020204" pitchFamily="34" charset="0"/>
              </a:rPr>
              <a:t>Converting an ASCII Digit to a Number</a:t>
            </a:r>
          </a:p>
          <a:p>
            <a:pPr lvl="1"/>
            <a:r>
              <a:rPr lang="en-US" sz="2000" dirty="0">
                <a:latin typeface="Arial" panose="020B0604020202020204" pitchFamily="34" charset="0"/>
                <a:cs typeface="Arial" panose="020B0604020202020204" pitchFamily="34" charset="0"/>
              </a:rPr>
              <a:t>When a program </a:t>
            </a:r>
            <a:r>
              <a:rPr lang="en-US" dirty="0">
                <a:latin typeface="Arial" panose="020B0604020202020204" pitchFamily="34" charset="0"/>
                <a:cs typeface="Arial" panose="020B0604020202020204" pitchFamily="34" charset="0"/>
              </a:rPr>
              <a:t>reads a character from the keyboard</a:t>
            </a:r>
          </a:p>
          <a:p>
            <a:pPr lvl="1"/>
            <a:r>
              <a:rPr lang="en-US" dirty="0">
                <a:latin typeface="Arial" panose="020B0604020202020204" pitchFamily="34" charset="0"/>
                <a:cs typeface="Arial" panose="020B0604020202020204" pitchFamily="34" charset="0"/>
              </a:rPr>
              <a:t>AL gets the ASCII code of the character.</a:t>
            </a:r>
          </a:p>
          <a:p>
            <a:pPr lvl="1"/>
            <a:r>
              <a:rPr lang="en-US" dirty="0">
                <a:latin typeface="Arial" panose="020B0604020202020204" pitchFamily="34" charset="0"/>
                <a:cs typeface="Arial" panose="020B0604020202020204" pitchFamily="34" charset="0"/>
              </a:rPr>
              <a:t>To get number in AL,  SUB AL, 30h</a:t>
            </a:r>
          </a:p>
          <a:p>
            <a:pPr lvl="1"/>
            <a:r>
              <a:rPr lang="en-US" dirty="0">
                <a:latin typeface="Arial" panose="020B0604020202020204" pitchFamily="34" charset="0"/>
                <a:cs typeface="Arial" panose="020B0604020202020204" pitchFamily="34" charset="0"/>
              </a:rPr>
              <a:t>Another method is to use the AND instruction to clear the high nibble (high four bits) of AL.   AND AL,0Fh</a:t>
            </a:r>
          </a:p>
          <a:p>
            <a:pPr marL="274320" lvl="1" indent="-274320">
              <a:buClr>
                <a:schemeClr val="accent3"/>
              </a:buClr>
              <a:buSzPct val="95000"/>
            </a:pPr>
            <a:r>
              <a:rPr lang="en-US" dirty="0">
                <a:latin typeface="Arial" panose="020B0604020202020204" pitchFamily="34" charset="0"/>
                <a:cs typeface="Arial" panose="020B0604020202020204" pitchFamily="34" charset="0"/>
              </a:rPr>
              <a:t>Converting a Lowercase Letter to Upper Case</a:t>
            </a:r>
            <a:endParaRPr lang="en-US" sz="28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ASCII codes of "a" to "z" range from 61h to 7Ah and </a:t>
            </a:r>
            <a:r>
              <a:rPr lang="pl-PL" sz="2800" dirty="0">
                <a:latin typeface="Arial" panose="020B0604020202020204" pitchFamily="34" charset="0"/>
                <a:cs typeface="Arial" panose="020B0604020202020204" pitchFamily="34" charset="0"/>
              </a:rPr>
              <a:t>"A" to </a:t>
            </a:r>
            <a:r>
              <a:rPr lang="pl-PL" sz="2400" dirty="0">
                <a:latin typeface="Arial" panose="020B0604020202020204" pitchFamily="34" charset="0"/>
                <a:cs typeface="Arial" panose="020B0604020202020204" pitchFamily="34" charset="0"/>
              </a:rPr>
              <a:t>"Z" </a:t>
            </a:r>
            <a:r>
              <a:rPr lang="pl-PL" sz="2800" dirty="0">
                <a:latin typeface="Arial" panose="020B0604020202020204" pitchFamily="34" charset="0"/>
                <a:cs typeface="Arial" panose="020B0604020202020204" pitchFamily="34" charset="0"/>
              </a:rPr>
              <a:t>go from </a:t>
            </a:r>
            <a:r>
              <a:rPr lang="pl-PL" sz="2400" dirty="0">
                <a:latin typeface="Arial" panose="020B0604020202020204" pitchFamily="34" charset="0"/>
                <a:cs typeface="Arial" panose="020B0604020202020204" pitchFamily="34" charset="0"/>
              </a:rPr>
              <a:t>4</a:t>
            </a:r>
            <a:r>
              <a:rPr lang="en-US" sz="2400" dirty="0">
                <a:latin typeface="Arial" panose="020B0604020202020204" pitchFamily="34" charset="0"/>
                <a:cs typeface="Arial" panose="020B0604020202020204" pitchFamily="34" charset="0"/>
              </a:rPr>
              <a:t>1</a:t>
            </a:r>
            <a:r>
              <a:rPr lang="pl-PL" sz="2400" dirty="0">
                <a:latin typeface="Arial" panose="020B0604020202020204" pitchFamily="34" charset="0"/>
                <a:cs typeface="Arial" panose="020B0604020202020204" pitchFamily="34" charset="0"/>
              </a:rPr>
              <a:t>h </a:t>
            </a:r>
            <a:r>
              <a:rPr lang="pl-PL" sz="2800" dirty="0">
                <a:latin typeface="Arial" panose="020B0604020202020204" pitchFamily="34" charset="0"/>
                <a:cs typeface="Arial" panose="020B0604020202020204" pitchFamily="34" charset="0"/>
              </a:rPr>
              <a:t>to </a:t>
            </a:r>
            <a:r>
              <a:rPr lang="en-US" sz="2800" dirty="0">
                <a:latin typeface="Arial" panose="020B0604020202020204" pitchFamily="34" charset="0"/>
                <a:cs typeface="Arial" panose="020B0604020202020204" pitchFamily="34" charset="0"/>
              </a:rPr>
              <a:t>5</a:t>
            </a:r>
            <a:r>
              <a:rPr lang="pl-PL" sz="2800" dirty="0">
                <a:latin typeface="Arial" panose="020B0604020202020204" pitchFamily="34" charset="0"/>
                <a:cs typeface="Arial" panose="020B0604020202020204" pitchFamily="34" charset="0"/>
              </a:rPr>
              <a:t>Ah</a:t>
            </a:r>
            <a:endParaRPr lang="en-US" sz="2800" dirty="0">
              <a:latin typeface="Arial" panose="020B0604020202020204" pitchFamily="34" charset="0"/>
              <a:cs typeface="Arial" panose="020B0604020202020204" pitchFamily="34" charset="0"/>
            </a:endParaRPr>
          </a:p>
          <a:p>
            <a:pPr lvl="1"/>
            <a:endParaRPr lang="en-US" sz="2800" dirty="0">
              <a:latin typeface="Arial" panose="020B0604020202020204" pitchFamily="34" charset="0"/>
              <a:cs typeface="Arial" panose="020B0604020202020204" pitchFamily="34" charset="0"/>
            </a:endParaRPr>
          </a:p>
          <a:p>
            <a:pPr marL="393192" lvl="1" indent="0">
              <a:buNone/>
            </a:pP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AND with the mask 11011111b, or 0DFh</a:t>
            </a:r>
          </a:p>
          <a:p>
            <a:pPr lvl="1"/>
            <a:r>
              <a:rPr lang="en-US" dirty="0">
                <a:latin typeface="Arial" panose="020B0604020202020204" pitchFamily="34" charset="0"/>
                <a:cs typeface="Arial" panose="020B0604020202020204" pitchFamily="34" charset="0"/>
              </a:rPr>
              <a:t>AND DL,0DFh</a:t>
            </a:r>
          </a:p>
        </p:txBody>
      </p:sp>
      <p:pic>
        <p:nvPicPr>
          <p:cNvPr id="4" name="Picture 3"/>
          <p:cNvPicPr>
            <a:picLocks noChangeAspect="1"/>
          </p:cNvPicPr>
          <p:nvPr/>
        </p:nvPicPr>
        <p:blipFill>
          <a:blip r:embed="rId2"/>
          <a:stretch>
            <a:fillRect/>
          </a:stretch>
        </p:blipFill>
        <p:spPr>
          <a:xfrm>
            <a:off x="1187624" y="4869160"/>
            <a:ext cx="5648325" cy="720080"/>
          </a:xfrm>
          <a:prstGeom prst="rect">
            <a:avLst/>
          </a:prstGeom>
        </p:spPr>
      </p:pic>
    </p:spTree>
    <p:extLst>
      <p:ext uri="{BB962C8B-B14F-4D97-AF65-F5344CB8AC3E}">
        <p14:creationId xmlns:p14="http://schemas.microsoft.com/office/powerpoint/2010/main" val="4059471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GB" dirty="0"/>
              <a:t>NOT Instruction</a:t>
            </a:r>
          </a:p>
        </p:txBody>
      </p:sp>
      <p:sp>
        <p:nvSpPr>
          <p:cNvPr id="3" name="Content Placeholder 2"/>
          <p:cNvSpPr>
            <a:spLocks noGrp="1"/>
          </p:cNvSpPr>
          <p:nvPr>
            <p:ph idx="1"/>
          </p:nvPr>
        </p:nvSpPr>
        <p:spPr>
          <a:xfrm>
            <a:off x="457200" y="1484784"/>
            <a:ext cx="8229600" cy="5184576"/>
          </a:xfrm>
        </p:spPr>
        <p:txBody>
          <a:bodyPr>
            <a:normAutofit/>
          </a:bodyPr>
          <a:lstStyle/>
          <a:p>
            <a:r>
              <a:rPr lang="en-US" dirty="0">
                <a:latin typeface="Arial" panose="020B0604020202020204" pitchFamily="34" charset="0"/>
                <a:cs typeface="Arial" panose="020B0604020202020204" pitchFamily="34" charset="0"/>
              </a:rPr>
              <a:t>The NOT instruction performs the one's complement operation on the destination. The format is</a:t>
            </a:r>
          </a:p>
          <a:p>
            <a:pPr marL="0" indent="0">
              <a:buNone/>
            </a:pPr>
            <a:r>
              <a:rPr lang="en-US" dirty="0">
                <a:latin typeface="Arial" panose="020B0604020202020204" pitchFamily="34" charset="0"/>
                <a:cs typeface="Arial" panose="020B0604020202020204" pitchFamily="34" charset="0"/>
              </a:rPr>
              <a:t>	NOT destination</a:t>
            </a:r>
          </a:p>
          <a:p>
            <a:r>
              <a:rPr lang="en-US" dirty="0">
                <a:latin typeface="Arial" panose="020B0604020202020204" pitchFamily="34" charset="0"/>
                <a:cs typeface="Arial" panose="020B0604020202020204" pitchFamily="34" charset="0"/>
              </a:rPr>
              <a:t>There is no effect on the status flags.</a:t>
            </a:r>
          </a:p>
          <a:p>
            <a:r>
              <a:rPr lang="en-US" dirty="0">
                <a:latin typeface="Arial" panose="020B0604020202020204" pitchFamily="34" charset="0"/>
                <a:cs typeface="Arial" panose="020B0604020202020204" pitchFamily="34" charset="0"/>
              </a:rPr>
              <a:t>Complement the bits in AX which contains 0094h.</a:t>
            </a:r>
          </a:p>
          <a:p>
            <a:pPr marL="0" indent="0">
              <a:buNone/>
            </a:pPr>
            <a:r>
              <a:rPr lang="en-US" dirty="0">
                <a:latin typeface="Arial" panose="020B0604020202020204" pitchFamily="34" charset="0"/>
                <a:cs typeface="Arial" panose="020B0604020202020204" pitchFamily="34" charset="0"/>
              </a:rPr>
              <a:t>	MOV AX,0094 // 0000000010010100</a:t>
            </a:r>
          </a:p>
          <a:p>
            <a:pPr marL="0" indent="0">
              <a:buNone/>
            </a:pPr>
            <a:r>
              <a:rPr lang="en-US" dirty="0">
                <a:latin typeface="Arial" panose="020B0604020202020204" pitchFamily="34" charset="0"/>
                <a:cs typeface="Arial" panose="020B0604020202020204" pitchFamily="34" charset="0"/>
              </a:rPr>
              <a:t>	NOT AX           // 1111111101101011 or FF6B</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47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US" b="1" dirty="0"/>
              <a:t>TEST </a:t>
            </a:r>
            <a:r>
              <a:rPr lang="en-US" dirty="0"/>
              <a:t>Instruction</a:t>
            </a:r>
            <a:endParaRPr lang="en-GB" dirty="0"/>
          </a:p>
        </p:txBody>
      </p:sp>
      <p:sp>
        <p:nvSpPr>
          <p:cNvPr id="3" name="Content Placeholder 2"/>
          <p:cNvSpPr>
            <a:spLocks noGrp="1"/>
          </p:cNvSpPr>
          <p:nvPr>
            <p:ph idx="1"/>
          </p:nvPr>
        </p:nvSpPr>
        <p:spPr>
          <a:xfrm>
            <a:off x="457200" y="1484784"/>
            <a:ext cx="8229600" cy="5184576"/>
          </a:xfrm>
        </p:spPr>
        <p:txBody>
          <a:bodyPr>
            <a:normAutofit/>
          </a:bodyPr>
          <a:lstStyle/>
          <a:p>
            <a:r>
              <a:rPr lang="en-US" b="1" dirty="0">
                <a:latin typeface="Arial" panose="020B0604020202020204" pitchFamily="34" charset="0"/>
                <a:cs typeface="Arial" panose="020B0604020202020204" pitchFamily="34" charset="0"/>
              </a:rPr>
              <a:t>TEST </a:t>
            </a:r>
            <a:r>
              <a:rPr lang="en-US" dirty="0">
                <a:latin typeface="Arial" panose="020B0604020202020204" pitchFamily="34" charset="0"/>
                <a:cs typeface="Arial" panose="020B0604020202020204" pitchFamily="34" charset="0"/>
              </a:rPr>
              <a:t>Instruction performs an AND operation of the destination with the source but does not change the destination contents. </a:t>
            </a:r>
          </a:p>
          <a:p>
            <a:r>
              <a:rPr lang="en-US" dirty="0">
                <a:latin typeface="Arial" panose="020B0604020202020204" pitchFamily="34" charset="0"/>
                <a:cs typeface="Arial" panose="020B0604020202020204" pitchFamily="34" charset="0"/>
              </a:rPr>
              <a:t>Purpose of the TEST instruction is to set the status flags. The format is </a:t>
            </a:r>
          </a:p>
          <a:p>
            <a:pPr marL="0" indent="0">
              <a:buNone/>
            </a:pPr>
            <a:r>
              <a:rPr lang="en-US" dirty="0">
                <a:latin typeface="Arial" panose="020B0604020202020204" pitchFamily="34" charset="0"/>
                <a:cs typeface="Arial" panose="020B0604020202020204" pitchFamily="34" charset="0"/>
              </a:rPr>
              <a:t>	TEST destination, source</a:t>
            </a:r>
          </a:p>
          <a:p>
            <a:r>
              <a:rPr lang="en-US" dirty="0">
                <a:latin typeface="Arial" panose="020B0604020202020204" pitchFamily="34" charset="0"/>
                <a:cs typeface="Arial" panose="020B0604020202020204" pitchFamily="34" charset="0"/>
              </a:rPr>
              <a:t>Effect on flags</a:t>
            </a:r>
          </a:p>
          <a:p>
            <a:pPr marL="0" indent="0">
              <a:buNone/>
            </a:pPr>
            <a:r>
              <a:rPr lang="en-US" dirty="0">
                <a:latin typeface="Arial" panose="020B0604020202020204" pitchFamily="34" charset="0"/>
                <a:cs typeface="Arial" panose="020B0604020202020204" pitchFamily="34" charset="0"/>
              </a:rPr>
              <a:t>	SF, ZF, PF reflect the result</a:t>
            </a:r>
          </a:p>
          <a:p>
            <a:pPr marL="0" indent="0">
              <a:buNone/>
            </a:pPr>
            <a:r>
              <a:rPr lang="en-US" dirty="0">
                <a:latin typeface="Arial" panose="020B0604020202020204" pitchFamily="34" charset="0"/>
                <a:cs typeface="Arial" panose="020B0604020202020204" pitchFamily="34" charset="0"/>
              </a:rPr>
              <a:t>	CF = 0, OF = 0,  AF is undefined</a:t>
            </a:r>
          </a:p>
          <a:p>
            <a:pPr marL="0" indent="0">
              <a:buNone/>
            </a:pP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72258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1239</TotalTime>
  <Words>1767</Words>
  <Application>Microsoft Office PowerPoint</Application>
  <PresentationFormat>On-screen Show (4:3)</PresentationFormat>
  <Paragraphs>229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Constantia</vt:lpstr>
      <vt:lpstr>Wingdings 2</vt:lpstr>
      <vt:lpstr>Flow</vt:lpstr>
      <vt:lpstr>Logic, Shift &amp; Rotate Instructions- Chapter#7</vt:lpstr>
      <vt:lpstr>Introduction</vt:lpstr>
      <vt:lpstr>Introduction</vt:lpstr>
      <vt:lpstr>AND, OR , XOR instruction</vt:lpstr>
      <vt:lpstr>Mask</vt:lpstr>
      <vt:lpstr>Mask Examples</vt:lpstr>
      <vt:lpstr>Mask Examples</vt:lpstr>
      <vt:lpstr>NOT Instruction</vt:lpstr>
      <vt:lpstr>TEST Instruction</vt:lpstr>
      <vt:lpstr>SHL &amp; SHR instruction</vt:lpstr>
      <vt:lpstr>SHR &amp; SHL Example</vt:lpstr>
      <vt:lpstr>Binary Input Application</vt:lpstr>
      <vt:lpstr>Binary Input Application</vt:lpstr>
      <vt:lpstr>ROL &amp; ROR Instruction</vt:lpstr>
      <vt:lpstr>Examples</vt:lpstr>
      <vt:lpstr>Binary Output Application</vt:lpstr>
      <vt:lpstr>Binary Output Application</vt:lpstr>
      <vt:lpstr>Rotate Carry Left Instruction</vt:lpstr>
      <vt:lpstr>Examples</vt:lpstr>
      <vt:lpstr>Hex Input / Output Application</vt:lpstr>
      <vt:lpstr>Hex Input Application</vt:lpstr>
      <vt:lpstr>Hex Output Application</vt:lpstr>
      <vt:lpstr>Exercise</vt:lpstr>
      <vt:lpstr>Exercise</vt:lpstr>
      <vt:lpstr>Exercise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Control Insturctions</dc:title>
  <dc:creator>RomiShani</dc:creator>
  <cp:lastModifiedBy>Mr.Salah Din</cp:lastModifiedBy>
  <cp:revision>195</cp:revision>
  <dcterms:created xsi:type="dcterms:W3CDTF">2013-04-10T07:51:03Z</dcterms:created>
  <dcterms:modified xsi:type="dcterms:W3CDTF">2023-11-16T13:35:26Z</dcterms:modified>
</cp:coreProperties>
</file>