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8" r:id="rId4"/>
    <p:sldId id="279" r:id="rId5"/>
    <p:sldId id="280" r:id="rId6"/>
    <p:sldId id="276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7916-5389-4846-B7A7-5C826D31EF90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9ADA-6754-4DE2-B8A4-D77EA1F53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7916-5389-4846-B7A7-5C826D31EF90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9ADA-6754-4DE2-B8A4-D77EA1F53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7916-5389-4846-B7A7-5C826D31EF90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9ADA-6754-4DE2-B8A4-D77EA1F53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7916-5389-4846-B7A7-5C826D31EF90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9ADA-6754-4DE2-B8A4-D77EA1F53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7916-5389-4846-B7A7-5C826D31EF90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9ADA-6754-4DE2-B8A4-D77EA1F53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7916-5389-4846-B7A7-5C826D31EF90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9ADA-6754-4DE2-B8A4-D77EA1F53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7916-5389-4846-B7A7-5C826D31EF90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9ADA-6754-4DE2-B8A4-D77EA1F53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7916-5389-4846-B7A7-5C826D31EF90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9ADA-6754-4DE2-B8A4-D77EA1F53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7916-5389-4846-B7A7-5C826D31EF90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9ADA-6754-4DE2-B8A4-D77EA1F53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7916-5389-4846-B7A7-5C826D31EF90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9ADA-6754-4DE2-B8A4-D77EA1F53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7916-5389-4846-B7A7-5C826D31EF90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8019ADA-6754-4DE2-B8A4-D77EA1F53C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847916-5389-4846-B7A7-5C826D31EF90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019ADA-6754-4DE2-B8A4-D77EA1F53C2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8305800" cy="2971800"/>
          </a:xfrm>
        </p:spPr>
        <p:txBody>
          <a:bodyPr>
            <a:normAutofit/>
          </a:bodyPr>
          <a:lstStyle/>
          <a:p>
            <a:r>
              <a:rPr lang="en-GB" dirty="0"/>
              <a:t>How Integers Are Represented in the</a:t>
            </a:r>
            <a:br>
              <a:rPr lang="en-GB" dirty="0"/>
            </a:br>
            <a:r>
              <a:rPr lang="en-GB" dirty="0"/>
              <a:t>Computer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B2904B-98CE-426B-BFE0-7984FE3471B2}"/>
              </a:ext>
            </a:extLst>
          </p:cNvPr>
          <p:cNvSpPr txBox="1">
            <a:spLocks/>
          </p:cNvSpPr>
          <p:nvPr/>
        </p:nvSpPr>
        <p:spPr>
          <a:xfrm>
            <a:off x="5257800" y="3962400"/>
            <a:ext cx="3593124" cy="9906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Chapter#2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/>
              <a:t>The Status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945" y="1234440"/>
            <a:ext cx="8229600" cy="379476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Processor uses the status flags to reflect the result of an operation.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example, If SUB AX,AX is executed, the zero flag becomes 1, thereby indicating that a zero result was produced.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 AX, AX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 in ZF=1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Indicating that a zero result was produced</a:t>
            </a:r>
          </a:p>
          <a:p>
            <a:pPr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A21DE9A-9D27-4E4F-9F53-DA69B02621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3762638"/>
              </p:ext>
            </p:extLst>
          </p:nvPr>
        </p:nvGraphicFramePr>
        <p:xfrm>
          <a:off x="488731" y="487680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Flag (CF)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when the result of an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unsigned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arithmetic operation is too large to fit into the destination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CF=1; if there is a carry out from the most significant bit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msb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or there is a borrow into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msb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 subtraction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CF=0; otherwise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 affected by the shift &amp; rotate instruction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32EC2C3A-0042-4BA7-A3FA-C51201142F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385431"/>
              </p:ext>
            </p:extLst>
          </p:nvPr>
        </p:nvGraphicFramePr>
        <p:xfrm>
          <a:off x="457200" y="5305797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 Flag (PF)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Reflects whether the number of 1 bits in the result of an operation is even or odd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PF= 1 ( if the low byte of a result has an even number of one bits; even Parity)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PF= 0 (if the low byte of a result has an Odd number of one bits; Odd Parity)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 word addition 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FFFEh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then low byte contain 7 1’s bits so odd parity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A097540C-F01E-4EE5-B44D-AB7EDB2F30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677768"/>
              </p:ext>
            </p:extLst>
          </p:nvPr>
        </p:nvGraphicFramePr>
        <p:xfrm>
          <a:off x="609600" y="556260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Auxiliary Carry Flag (AF)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when the result of an operation causes a carry from bit 3 to bit 4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AF= 1, if there is carry out from bit 3 on addition,     or a borrow into bit 3 on subtraction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AF=0, otherwise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Significant in binary coded decimal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bcd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operations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211A20B-43D9-465C-B355-063220898A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773151"/>
              </p:ext>
            </p:extLst>
          </p:nvPr>
        </p:nvGraphicFramePr>
        <p:xfrm>
          <a:off x="457200" y="472440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Flag (ZF)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when the result of an arithmetic or logical operation is zero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ZF=1, for a zero result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ZF=0, for a non-zero result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1A2AB14E-FD84-4D28-85E1-3B820B13E4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861514"/>
              </p:ext>
            </p:extLst>
          </p:nvPr>
        </p:nvGraphicFramePr>
        <p:xfrm>
          <a:off x="459828" y="413004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Flag (SF)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when the result of an arithmetic or logical operation generates a negative result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SF=1, If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msb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a result is 1; representing a negative result in a signed interpretation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SF=0; If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msb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a result is 0; representing a Positive result in a signed interpretation</a:t>
            </a:r>
          </a:p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EA4D3A89-ED1D-40AB-A61E-74503B5C68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601389"/>
              </p:ext>
            </p:extLst>
          </p:nvPr>
        </p:nvGraphicFramePr>
        <p:xfrm>
          <a:off x="457200" y="464820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Overflow Flag (OF)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924" y="1090553"/>
            <a:ext cx="8229600" cy="438912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Set when the result of a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arithmetic operation is too wide to fit into the destination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OF=1, if signed overflow occurred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OF=0, otherwise</a:t>
            </a:r>
          </a:p>
          <a:p>
            <a:pPr algn="l"/>
            <a:r>
              <a:rPr lang="en-GB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processor sets OF= 1 for signed overflow and CF= 1 for unsigned overflow.</a:t>
            </a:r>
          </a:p>
          <a:p>
            <a:pPr algn="l"/>
            <a:r>
              <a:rPr lang="en-GB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For signed interpretation only OF is of interest and CF can be ignored</a:t>
            </a:r>
          </a:p>
          <a:p>
            <a:pPr algn="l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or an unsigned interpretation CF is important but not OF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 addition of numbers with the same sign, signed overflow occurs when the sum has a different sign.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F810468C-5C18-469D-88A8-95C511D9AE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892745"/>
              </p:ext>
            </p:extLst>
          </p:nvPr>
        </p:nvGraphicFramePr>
        <p:xfrm>
          <a:off x="457200" y="5648452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Instruction		Affects flags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MOV/ XCHG.		none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ADD/SUB			all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INC/DEC			all except CF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NEG			all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CF = 1 unless result is 0.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OF = 1 if word operand is     				8000h or byte operand is 80h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78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AX, BX	 Where AX 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FFFFh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BX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FFFFh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 stored in AX 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FFFEh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1111 1111 1111 1110.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SF = 1 because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msb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1 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PF = 0 because there are 7 (odd number) of 1 bits in  	     the low byte of the result.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ZF = 0 because the result is nonzero.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CF = 1 because there is a carry out of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msb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    	     addition.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OF= 0 because the sign of the stored result is 	    same as that of the number being added.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516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AL, BL	 Where AL=80h &amp; BL = 80h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 stored in AL is 00h = 0000 0000.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SF = 0 because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msb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0.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PF = 1 because all the bits in the result are zero.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ZF = 1 because the result is zero.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CF = 1 because there is a carry out of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msb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 		    addition.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OF= 1 because the sign of the stored result is 	    different as that of the number being added.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78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476" y="296917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Unsigned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0629"/>
            <a:ext cx="8229600" cy="5436371"/>
          </a:xfrm>
        </p:spPr>
        <p:txBody>
          <a:bodyPr>
            <a:noAutofit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Most significant bit or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msb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, is the leftmost bit. In a word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msb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is bit 15, in a byte,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msb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is bit 7.</a:t>
            </a:r>
          </a:p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Least significant bit or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lsb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, is the rightmost bit or bit 0.</a:t>
            </a:r>
          </a:p>
          <a:p>
            <a:pPr algn="l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sz="2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nsigned integer is an integer that represents a magnitude or quantities that can never be negative, such as addresses of memory locations, counters, and ASCII character codes.</a:t>
            </a:r>
          </a:p>
          <a:p>
            <a:pPr algn="l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ll 8 bits in a byte, or 16 bits in a word, are available to represent the number.</a:t>
            </a:r>
          </a:p>
          <a:p>
            <a:pPr algn="l"/>
            <a:r>
              <a:rPr lang="en-GB" sz="2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largest unsigned integer that can be stored in a byte is 11111111= </a:t>
            </a:r>
            <a:r>
              <a:rPr lang="en-GB" sz="22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FFh</a:t>
            </a:r>
            <a:r>
              <a:rPr lang="en-GB" sz="2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= 255.</a:t>
            </a:r>
          </a:p>
          <a:p>
            <a:pPr algn="l"/>
            <a:r>
              <a:rPr lang="en-GB" sz="2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biggest unsigned integer a 16 bit word can hold is 1111111111111111 =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FF</a:t>
            </a:r>
            <a:r>
              <a:rPr lang="en-GB" sz="22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FFh</a:t>
            </a:r>
            <a:r>
              <a:rPr lang="en-GB" sz="2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= 65535.</a:t>
            </a:r>
          </a:p>
          <a:p>
            <a:pPr algn="l"/>
            <a:r>
              <a:rPr lang="en-GB" sz="2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least significant bit of an integer is 1, then number is odd, and  even if the </a:t>
            </a:r>
            <a:r>
              <a:rPr lang="en-GB" sz="22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lsb</a:t>
            </a:r>
            <a:r>
              <a:rPr lang="en-GB" sz="2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is 0.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136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 AX, BX	 Where AX =8000h &amp; BX = 0001h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 stored in AX is 7FFFh = 0111 1111 1111 1111.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SF = 0 because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msb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0 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PF = 1 because there are 8 (even number) of 1 bits  	     in the low byte of the result.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ZF = 0 because the result is nonzero.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CF = 0 because smaller number is subtracted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OF= 1    </a:t>
            </a:r>
            <a:r>
              <a:rPr lang="en-GB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 a signed sense, we are subtracting a positive number from a negative one, which is like adding two negatives. Because the result is positive (the wrong sign)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355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 AL	 Where AL=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FFh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 stored in AL is 00h = 0000 0000.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SF = 0 because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msb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0.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PF = 1 because all the bits in the result are zero.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ZF = 1 because the result is zero.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CF = 0 CF is unaffected by INC.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OF= 0   </a:t>
            </a:r>
            <a:r>
              <a:rPr lang="en-GB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because numbers of unlike sign are being. added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686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NEG AX 	 Where AX =8000h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 stored in AX is 8000h =1000 0000 0000 0000.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SF = 1 because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msb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1 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PF = 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ZF = 0 because the result is nonzero.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CF = 1 because for NEG CF is always 1 unless 	     	     the result is 0.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75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AL,BL    where AL=80h and BL=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FFh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 AX,BX    where AX =0000h and BX=8000h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0002h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- FE0Fh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8BCDh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- 71ABh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6389h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     +1176h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  512Ch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+ 4185h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4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476" y="296917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Signed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0629"/>
            <a:ext cx="8229600" cy="5436371"/>
          </a:xfrm>
        </p:spPr>
        <p:txBody>
          <a:bodyPr>
            <a:noAutofit/>
          </a:bodyPr>
          <a:lstStyle/>
          <a:p>
            <a:pPr algn="l"/>
            <a:r>
              <a:rPr lang="en-GB" sz="2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Signed integer can be positive or negative. The most significant bit is reserved for the sign: 1 means negative and 0 means positive. </a:t>
            </a:r>
          </a:p>
          <a:p>
            <a:pPr algn="l"/>
            <a:r>
              <a:rPr lang="en-GB" sz="2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Negative integers are stored in the computer in a special way known as two's complement. For example</a:t>
            </a:r>
          </a:p>
          <a:p>
            <a:pPr marL="0" indent="0" algn="l">
              <a:buNone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5 =  0000000000000101</a:t>
            </a:r>
          </a:p>
          <a:p>
            <a:pPr marL="0" indent="0" algn="l">
              <a:buNone/>
            </a:pPr>
            <a:r>
              <a:rPr lang="en-GB" sz="2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                One’s complement of 5 =  11111111111111010</a:t>
            </a:r>
          </a:p>
          <a:p>
            <a:pPr marL="0" indent="0" algn="l">
              <a:buNone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+1</a:t>
            </a:r>
          </a:p>
          <a:p>
            <a:pPr marL="0" indent="0" algn="l">
              <a:buNone/>
            </a:pPr>
            <a:r>
              <a:rPr lang="en-GB" sz="2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              -----------------------------------------------------------</a:t>
            </a:r>
          </a:p>
          <a:p>
            <a:pPr marL="0" indent="0" algn="l">
              <a:buNone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Two</a:t>
            </a:r>
            <a:r>
              <a:rPr lang="en-GB" sz="2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’s complement of 5 =  10000000000000000</a:t>
            </a:r>
          </a:p>
          <a:p>
            <a:pPr algn="l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two's complement of any integer N represent –N.</a:t>
            </a:r>
          </a:p>
          <a:p>
            <a:pPr algn="l"/>
            <a:r>
              <a:rPr lang="en-GB" sz="2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decimal integer -97 would be represented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 8 bits as 10011111 = 9Fh </a:t>
            </a:r>
          </a:p>
          <a:p>
            <a:pPr algn="l"/>
            <a:r>
              <a:rPr lang="en-GB" sz="2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 16 bits. 1111111110011111 = FF9Fh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54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476" y="296917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Decimal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0629"/>
            <a:ext cx="8229600" cy="5436371"/>
          </a:xfrm>
        </p:spPr>
        <p:txBody>
          <a:bodyPr>
            <a:noAutofit/>
          </a:bodyPr>
          <a:lstStyle/>
          <a:p>
            <a:pPr algn="l"/>
            <a:r>
              <a:rPr lang="en-GB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Suppo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n-GB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AX contains FE0Ch</a:t>
            </a:r>
          </a:p>
          <a:p>
            <a:r>
              <a:rPr lang="en-GB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unsigned decimal interpretation: Conversion of FE0Ch to decimal yields 65036</a:t>
            </a:r>
          </a:p>
          <a:p>
            <a:pPr algn="l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igned interpretation, FE0Ch = 1111111000001100. Since the sign bit is l, this is a negative number, call it </a:t>
            </a:r>
            <a:r>
              <a:rPr lang="en-GB" sz="24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-N. </a:t>
            </a:r>
            <a:r>
              <a:rPr lang="en-GB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To find </a:t>
            </a:r>
            <a:r>
              <a:rPr lang="en-GB" sz="24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N, </a:t>
            </a:r>
            <a:r>
              <a:rPr lang="en-GB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get the two's complement.</a:t>
            </a:r>
          </a:p>
          <a:p>
            <a:pPr algn="l"/>
            <a:r>
              <a:rPr lang="pt-BR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 = 0000 0001 11110100=01F4h = 500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GB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Thus, AX contains -500.</a:t>
            </a:r>
          </a:p>
          <a:p>
            <a:pPr algn="l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48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476" y="296917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Unsigned &amp; Signed Overflow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0629"/>
            <a:ext cx="8229600" cy="5436371"/>
          </a:xfrm>
        </p:spPr>
        <p:txBody>
          <a:bodyPr>
            <a:noAutofit/>
          </a:bodyPr>
          <a:lstStyle/>
          <a:p>
            <a:pPr algn="l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GB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an arithmetic operation such as addition, there are four possible outcomes: </a:t>
            </a:r>
          </a:p>
          <a:p>
            <a:pPr lvl="1"/>
            <a:r>
              <a:rPr lang="en-GB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no overflow</a:t>
            </a:r>
          </a:p>
          <a:p>
            <a:pPr lvl="1"/>
            <a:r>
              <a:rPr lang="en-GB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signed overflow only</a:t>
            </a:r>
          </a:p>
          <a:p>
            <a:pPr lvl="1"/>
            <a:r>
              <a:rPr lang="en-GB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unsigned overflow only</a:t>
            </a:r>
          </a:p>
          <a:p>
            <a:pPr lvl="1"/>
            <a:r>
              <a:rPr lang="en-GB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both signed and unsigned overflows.</a:t>
            </a:r>
          </a:p>
          <a:p>
            <a:pPr algn="l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Unsigned overflow example on board</a:t>
            </a:r>
          </a:p>
          <a:p>
            <a:pPr marL="0" indent="0" algn="l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 MOV AX, 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FFFFh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 MOV   BX, 0001h</a:t>
            </a:r>
          </a:p>
          <a:p>
            <a:pPr marL="0" indent="0" algn="l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 ADD   AX, BX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Signed overflow example on board</a:t>
            </a:r>
          </a:p>
          <a:p>
            <a:pPr marL="0" indent="0" algn="l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 MOV   AX, 7FFFh</a:t>
            </a:r>
          </a:p>
          <a:p>
            <a:pPr marL="0" indent="0" algn="l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 MOV   BX, 7FFFh</a:t>
            </a:r>
          </a:p>
          <a:p>
            <a:pPr marL="0" indent="0" algn="l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 ADD   AX, BX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64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Processor Status &amp; Flag Registers</a:t>
            </a:r>
          </a:p>
        </p:txBody>
      </p:sp>
    </p:spTree>
    <p:extLst>
      <p:ext uri="{BB962C8B-B14F-4D97-AF65-F5344CB8AC3E}">
        <p14:creationId xmlns:p14="http://schemas.microsoft.com/office/powerpoint/2010/main" val="105739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Flag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669" y="1277112"/>
            <a:ext cx="82296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important feature that distinguishes a computer from other machines is the computer's ability to make decisions.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Circuits in the CPU can perform simple decision making based on the current state of the processor.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8086 processor, the processor state is implemented as 9 individual bits called “Flags”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decision made by 8086 processor is based on the values of these flags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Flags are placed in FLAG register (16 Bit)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Individual bit positions within register show status of CPU or results of arithmetic operations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Flags are Classified as: Status Flags &amp; Control Flags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0E71864C-35C8-4D9D-A3A8-FA8095B591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5379121"/>
              </p:ext>
            </p:extLst>
          </p:nvPr>
        </p:nvGraphicFramePr>
        <p:xfrm>
          <a:off x="609600" y="5666232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60528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620"/>
          </a:xfrm>
        </p:spPr>
        <p:txBody>
          <a:bodyPr/>
          <a:lstStyle/>
          <a:p>
            <a:r>
              <a:rPr lang="en-US" dirty="0"/>
              <a:t>Flag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6984"/>
            <a:ext cx="8229600" cy="4389120"/>
          </a:xfrm>
        </p:spPr>
        <p:txBody>
          <a:bodyPr>
            <a:normAutofit/>
          </a:bodyPr>
          <a:lstStyle/>
          <a:p>
            <a:r>
              <a:rPr lang="en-US" b="1" dirty="0"/>
              <a:t>Status Flags</a:t>
            </a:r>
            <a:r>
              <a:rPr lang="en-US" dirty="0"/>
              <a:t>: reflects results of a computation (affected by machine instructions, used to implement jump instructions, allow programs to have loops/ multiple branches) (located at bit 0, 2,4,6,7 &amp; 11) (Carry, Overflow, Sign, Zero, Auxiliary Carry, Parity)</a:t>
            </a:r>
          </a:p>
          <a:p>
            <a:r>
              <a:rPr lang="en-US" b="1" dirty="0"/>
              <a:t>Control Flags</a:t>
            </a:r>
            <a:r>
              <a:rPr lang="en-US" dirty="0"/>
              <a:t>: enable/ disable certain operations of the processor (Located at bit 8,9 &amp; 10) ((Direction, Interrupt, Trap)</a:t>
            </a:r>
          </a:p>
          <a:p>
            <a:r>
              <a:rPr lang="en-US" dirty="0"/>
              <a:t>Rest of the bits have no significance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61398D25-00D3-4E7C-B95E-B53BD3DAEB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226715"/>
              </p:ext>
            </p:extLst>
          </p:nvPr>
        </p:nvGraphicFramePr>
        <p:xfrm>
          <a:off x="457200" y="5510644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 Registers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297180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1217</TotalTime>
  <Words>1863</Words>
  <Application>Microsoft Office PowerPoint</Application>
  <PresentationFormat>On-screen Show (4:3)</PresentationFormat>
  <Paragraphs>403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Constantia</vt:lpstr>
      <vt:lpstr>Wingdings 2</vt:lpstr>
      <vt:lpstr>Flow</vt:lpstr>
      <vt:lpstr>How Integers Are Represented in the Computer</vt:lpstr>
      <vt:lpstr>Unsigned Integer</vt:lpstr>
      <vt:lpstr>Signed Integer</vt:lpstr>
      <vt:lpstr>Decimal interpretation</vt:lpstr>
      <vt:lpstr>Unsigned &amp; Signed Overflow </vt:lpstr>
      <vt:lpstr>The Processor Status &amp; Flag Registers</vt:lpstr>
      <vt:lpstr>Flag Registers</vt:lpstr>
      <vt:lpstr>Flag Registers</vt:lpstr>
      <vt:lpstr>Flag Registers</vt:lpstr>
      <vt:lpstr>The Status Flags</vt:lpstr>
      <vt:lpstr>Carry Flag (CF)</vt:lpstr>
      <vt:lpstr>Parity Flag (PF)</vt:lpstr>
      <vt:lpstr>Auxiliary Carry Flag (AF)</vt:lpstr>
      <vt:lpstr>Zero Flag (ZF)</vt:lpstr>
      <vt:lpstr>Sign Flag (SF)</vt:lpstr>
      <vt:lpstr>Overflow Flag (OF)</vt:lpstr>
      <vt:lpstr>Examples</vt:lpstr>
      <vt:lpstr>Examples</vt:lpstr>
      <vt:lpstr>Examples</vt:lpstr>
      <vt:lpstr>Examples</vt:lpstr>
      <vt:lpstr>Examples</vt:lpstr>
      <vt:lpstr>Examples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Processor Status &amp; Flag Registers</dc:title>
  <dc:creator>USER</dc:creator>
  <cp:lastModifiedBy>Mr.Salah Din</cp:lastModifiedBy>
  <cp:revision>135</cp:revision>
  <dcterms:created xsi:type="dcterms:W3CDTF">2013-03-26T18:26:39Z</dcterms:created>
  <dcterms:modified xsi:type="dcterms:W3CDTF">2023-10-04T10:27:29Z</dcterms:modified>
</cp:coreProperties>
</file>