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3" r:id="rId16"/>
    <p:sldId id="274" r:id="rId17"/>
  </p:sldIdLst>
  <p:sldSz cx="12192000" cy="6858000"/>
  <p:notesSz cx="6858000" cy="9144000"/>
  <p:embeddedFontLst>
    <p:embeddedFont>
      <p:font typeface="Helvetica Neue" panose="02010600030101010101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微软雅黑" panose="020B0503020204020204" pitchFamily="34" charset="-122"/>
      <p:regular r:id="rId31"/>
      <p:bold r:id="rId32"/>
    </p:embeddedFont>
  </p:embeddedFontLst>
  <p:custDataLst>
    <p:tags r:id="rId3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240E492-A75E-4680-AEB4-ABF4FF51AF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421fd534d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2421fd534d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21fd534d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421fd534d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lang="en-A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>
            <a:off x="9973729" y="3993266"/>
            <a:ext cx="2218270" cy="2864734"/>
          </a:xfrm>
          <a:custGeom>
            <a:avLst/>
            <a:gdLst/>
            <a:ahLst/>
            <a:cxnLst/>
            <a:rect l="l" t="t" r="r" b="b"/>
            <a:pathLst>
              <a:path w="1115515" h="1440606" extrusionOk="0">
                <a:moveTo>
                  <a:pt x="0" y="0"/>
                </a:moveTo>
                <a:lnTo>
                  <a:pt x="1115515" y="0"/>
                </a:lnTo>
                <a:lnTo>
                  <a:pt x="0" y="144060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  <a:effectLst>
            <a:outerShdw blurRad="254000" dist="254000" dir="1500000" sx="97000" sy="97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747660" y="1"/>
            <a:ext cx="3124967" cy="2055951"/>
          </a:xfrm>
          <a:custGeom>
            <a:avLst/>
            <a:gdLst/>
            <a:ahLst/>
            <a:cxnLst/>
            <a:rect l="l" t="t" r="r" b="b"/>
            <a:pathLst>
              <a:path w="997026" h="655955" extrusionOk="0">
                <a:moveTo>
                  <a:pt x="507929" y="0"/>
                </a:moveTo>
                <a:lnTo>
                  <a:pt x="997026" y="0"/>
                </a:lnTo>
                <a:lnTo>
                  <a:pt x="489097" y="655955"/>
                </a:lnTo>
                <a:lnTo>
                  <a:pt x="0" y="655955"/>
                </a:lnTo>
                <a:lnTo>
                  <a:pt x="5079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  <a:effectLst>
            <a:outerShdw blurRad="254000" dist="254000" dir="1500000" sx="97000" sy="97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4717614" y="2055952"/>
            <a:ext cx="7465274" cy="3879899"/>
          </a:xfrm>
          <a:custGeom>
            <a:avLst/>
            <a:gdLst/>
            <a:ahLst/>
            <a:cxnLst/>
            <a:rect l="l" t="t" r="r" b="b"/>
            <a:pathLst>
              <a:path w="4198032" h="2181828" extrusionOk="0">
                <a:moveTo>
                  <a:pt x="0" y="0"/>
                </a:moveTo>
                <a:lnTo>
                  <a:pt x="198373" y="0"/>
                </a:lnTo>
                <a:lnTo>
                  <a:pt x="248343" y="0"/>
                </a:lnTo>
                <a:lnTo>
                  <a:pt x="349672" y="0"/>
                </a:lnTo>
                <a:lnTo>
                  <a:pt x="1502129" y="0"/>
                </a:lnTo>
                <a:lnTo>
                  <a:pt x="2016520" y="0"/>
                </a:lnTo>
                <a:lnTo>
                  <a:pt x="2090069" y="0"/>
                </a:lnTo>
                <a:lnTo>
                  <a:pt x="2379885" y="0"/>
                </a:lnTo>
                <a:lnTo>
                  <a:pt x="3756917" y="0"/>
                </a:lnTo>
                <a:lnTo>
                  <a:pt x="3858242" y="0"/>
                </a:lnTo>
                <a:lnTo>
                  <a:pt x="4198032" y="0"/>
                </a:lnTo>
                <a:lnTo>
                  <a:pt x="2508566" y="2181828"/>
                </a:lnTo>
                <a:lnTo>
                  <a:pt x="2168779" y="2181828"/>
                </a:lnTo>
                <a:lnTo>
                  <a:pt x="2090069" y="2181828"/>
                </a:lnTo>
                <a:lnTo>
                  <a:pt x="690419" y="2181828"/>
                </a:lnTo>
                <a:lnTo>
                  <a:pt x="327057" y="2181828"/>
                </a:lnTo>
                <a:lnTo>
                  <a:pt x="248343" y="2181828"/>
                </a:lnTo>
                <a:lnTo>
                  <a:pt x="0" y="218182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  <a:effectLst>
            <a:outerShdw blurRad="254000" dist="254000" dir="1500000" sx="97000" sy="97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726104" y="1972598"/>
            <a:ext cx="5951668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0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Employee Attrition Analysis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0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PharmaHR</a:t>
            </a:r>
            <a:endParaRPr sz="40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602126" y="2828835"/>
            <a:ext cx="235577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2023</a:t>
            </a:r>
            <a:endParaRPr sz="7200" b="1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848762" y="5015679"/>
            <a:ext cx="3124967" cy="2055951"/>
          </a:xfrm>
          <a:custGeom>
            <a:avLst/>
            <a:gdLst/>
            <a:ahLst/>
            <a:cxnLst/>
            <a:rect l="l" t="t" r="r" b="b"/>
            <a:pathLst>
              <a:path w="997026" h="655955" extrusionOk="0">
                <a:moveTo>
                  <a:pt x="507929" y="0"/>
                </a:moveTo>
                <a:lnTo>
                  <a:pt x="997026" y="0"/>
                </a:lnTo>
                <a:lnTo>
                  <a:pt x="489097" y="655955"/>
                </a:lnTo>
                <a:lnTo>
                  <a:pt x="0" y="655955"/>
                </a:lnTo>
                <a:lnTo>
                  <a:pt x="5079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  <a:effectLst>
            <a:outerShdw blurRad="254000" dist="254000" dir="1500000" sx="97000" sy="97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g2421fd534d6_0_25"/>
          <p:cNvCxnSpPr/>
          <p:nvPr/>
        </p:nvCxnSpPr>
        <p:spPr>
          <a:xfrm>
            <a:off x="644237" y="3719944"/>
            <a:ext cx="10903500" cy="0"/>
          </a:xfrm>
          <a:prstGeom prst="straightConnector1">
            <a:avLst/>
          </a:prstGeom>
          <a:noFill/>
          <a:ln w="571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g2421fd534d6_0_25"/>
          <p:cNvSpPr/>
          <p:nvPr/>
        </p:nvSpPr>
        <p:spPr>
          <a:xfrm>
            <a:off x="644237" y="2362200"/>
            <a:ext cx="1690200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3" name="Google Shape;283;g2421fd534d6_0_25"/>
          <p:cNvSpPr/>
          <p:nvPr/>
        </p:nvSpPr>
        <p:spPr>
          <a:xfrm>
            <a:off x="2672122" y="2371725"/>
            <a:ext cx="1758300" cy="106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4" name="Google Shape;284;g2421fd534d6_0_25"/>
          <p:cNvSpPr/>
          <p:nvPr/>
        </p:nvSpPr>
        <p:spPr>
          <a:xfrm>
            <a:off x="4768118" y="2371700"/>
            <a:ext cx="2098200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5" name="Google Shape;285;g2421fd534d6_0_25"/>
          <p:cNvSpPr/>
          <p:nvPr/>
        </p:nvSpPr>
        <p:spPr>
          <a:xfrm rot="10800000">
            <a:off x="1316045" y="3275972"/>
            <a:ext cx="346500" cy="298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86" name="Google Shape;286;g2421fd534d6_0_25"/>
          <p:cNvGrpSpPr/>
          <p:nvPr/>
        </p:nvGrpSpPr>
        <p:grpSpPr>
          <a:xfrm>
            <a:off x="-2605974" y="1"/>
            <a:ext cx="14797974" cy="6858085"/>
            <a:chOff x="-2605974" y="1"/>
            <a:chExt cx="14797974" cy="6858085"/>
          </a:xfrm>
        </p:grpSpPr>
        <p:sp>
          <p:nvSpPr>
            <p:cNvPr id="287" name="Google Shape;287;g2421fd534d6_0_25"/>
            <p:cNvSpPr/>
            <p:nvPr/>
          </p:nvSpPr>
          <p:spPr>
            <a:xfrm rot="10800000">
              <a:off x="9974913" y="3994796"/>
              <a:ext cx="2217086" cy="2863204"/>
            </a:xfrm>
            <a:custGeom>
              <a:avLst/>
              <a:gdLst/>
              <a:ahLst/>
              <a:cxnLst/>
              <a:rect l="l" t="t" r="r" b="b"/>
              <a:pathLst>
                <a:path w="1115515" h="1440606" extrusionOk="0">
                  <a:moveTo>
                    <a:pt x="0" y="0"/>
                  </a:moveTo>
                  <a:lnTo>
                    <a:pt x="1115515" y="0"/>
                  </a:lnTo>
                  <a:lnTo>
                    <a:pt x="0" y="1440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254000" dist="254000" dir="1500000" sx="97000" sy="97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288" name="Google Shape;288;g2421fd534d6_0_25"/>
            <p:cNvSpPr/>
            <p:nvPr/>
          </p:nvSpPr>
          <p:spPr>
            <a:xfrm>
              <a:off x="0" y="6524786"/>
              <a:ext cx="12192000" cy="33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" name="Google Shape;289;g2421fd534d6_0_25"/>
            <p:cNvSpPr txBox="1"/>
            <p:nvPr/>
          </p:nvSpPr>
          <p:spPr>
            <a:xfrm>
              <a:off x="7461931" y="281540"/>
              <a:ext cx="42792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425" tIns="48200" rIns="96425" bIns="482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" name="Google Shape;290;g2421fd534d6_0_25"/>
            <p:cNvSpPr/>
            <p:nvPr/>
          </p:nvSpPr>
          <p:spPr>
            <a:xfrm>
              <a:off x="-2605974" y="1"/>
              <a:ext cx="5211953" cy="3429005"/>
            </a:xfrm>
            <a:custGeom>
              <a:avLst/>
              <a:gdLst/>
              <a:ahLst/>
              <a:cxnLst/>
              <a:rect l="l" t="t" r="r" b="b"/>
              <a:pathLst>
                <a:path w="997026" h="655955" extrusionOk="0">
                  <a:moveTo>
                    <a:pt x="507929" y="0"/>
                  </a:moveTo>
                  <a:lnTo>
                    <a:pt x="997026" y="0"/>
                  </a:lnTo>
                  <a:lnTo>
                    <a:pt x="489097" y="655955"/>
                  </a:lnTo>
                  <a:lnTo>
                    <a:pt x="0" y="655955"/>
                  </a:lnTo>
                  <a:lnTo>
                    <a:pt x="50792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sp>
        <p:nvSpPr>
          <p:cNvPr id="291" name="Google Shape;291;g2421fd534d6_0_25"/>
          <p:cNvSpPr/>
          <p:nvPr/>
        </p:nvSpPr>
        <p:spPr>
          <a:xfrm rot="10800000">
            <a:off x="3711624" y="3275972"/>
            <a:ext cx="346500" cy="2985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2" name="Google Shape;292;g2421fd534d6_0_25"/>
          <p:cNvSpPr/>
          <p:nvPr/>
        </p:nvSpPr>
        <p:spPr>
          <a:xfrm rot="10800000">
            <a:off x="5607264" y="3279795"/>
            <a:ext cx="346500" cy="298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3" name="Google Shape;293;g2421fd534d6_0_25"/>
          <p:cNvSpPr/>
          <p:nvPr/>
        </p:nvSpPr>
        <p:spPr>
          <a:xfrm>
            <a:off x="777681" y="2487984"/>
            <a:ext cx="14352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lt1"/>
                </a:solidFill>
              </a:rPr>
              <a:t>Initial Hypothesis</a:t>
            </a:r>
            <a:endParaRPr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4" name="Google Shape;294;g2421fd534d6_0_25"/>
          <p:cNvSpPr/>
          <p:nvPr/>
        </p:nvSpPr>
        <p:spPr>
          <a:xfrm>
            <a:off x="2871625" y="2478450"/>
            <a:ext cx="1374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lt1"/>
                </a:solidFill>
              </a:rPr>
              <a:t>Findings</a:t>
            </a:r>
            <a:endParaRPr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5" name="Google Shape;295;g2421fd534d6_0_25"/>
          <p:cNvSpPr/>
          <p:nvPr/>
        </p:nvSpPr>
        <p:spPr>
          <a:xfrm>
            <a:off x="4889687" y="2478459"/>
            <a:ext cx="17817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lt1"/>
                </a:solidFill>
              </a:rPr>
              <a:t>Insights</a:t>
            </a:r>
            <a:endParaRPr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6" name="Google Shape;296;g2421fd534d6_0_25"/>
          <p:cNvSpPr txBox="1"/>
          <p:nvPr/>
        </p:nvSpPr>
        <p:spPr>
          <a:xfrm>
            <a:off x="644225" y="1004275"/>
            <a:ext cx="627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Preliminary analysis:</a:t>
            </a:r>
            <a:endParaRPr sz="28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7" name="Google Shape;297;g2421fd534d6_0_25"/>
          <p:cNvSpPr txBox="1"/>
          <p:nvPr/>
        </p:nvSpPr>
        <p:spPr>
          <a:xfrm>
            <a:off x="2607125" y="3865425"/>
            <a:ext cx="1823400" cy="18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/>
              <a:t>Variables showing a trend with Attrition:</a:t>
            </a:r>
            <a:endParaRPr sz="1200"/>
          </a:p>
          <a:p>
            <a:pPr marL="457200" marR="0" lvl="0" indent="-3048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Monthly Income</a:t>
            </a:r>
            <a:endParaRPr sz="1200"/>
          </a:p>
          <a:p>
            <a:pPr marL="457200" marR="0" lvl="0" indent="-3048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Years since last promotion</a:t>
            </a:r>
            <a:endParaRPr sz="1200"/>
          </a:p>
          <a:p>
            <a:pPr marL="457200" marR="0" lvl="0" indent="-3048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Years with current manager</a:t>
            </a:r>
            <a:endParaRPr sz="1200"/>
          </a:p>
        </p:txBody>
      </p:sp>
      <p:sp>
        <p:nvSpPr>
          <p:cNvPr id="298" name="Google Shape;298;g2421fd534d6_0_25"/>
          <p:cNvSpPr txBox="1"/>
          <p:nvPr/>
        </p:nvSpPr>
        <p:spPr>
          <a:xfrm>
            <a:off x="276550" y="3865425"/>
            <a:ext cx="2425500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421fd534d6_0_25"/>
          <p:cNvSpPr txBox="1"/>
          <p:nvPr/>
        </p:nvSpPr>
        <p:spPr>
          <a:xfrm>
            <a:off x="4620725" y="3818450"/>
            <a:ext cx="2710500" cy="26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457200" marR="0" lvl="0" indent="-3048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Average salary of the employees that left slightly lower than the employees that stayed.</a:t>
            </a:r>
            <a:endParaRPr sz="1200"/>
          </a:p>
          <a:p>
            <a:pPr marL="457200" marR="0" lvl="0" indent="-3048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People who left were on average given a quicker promotion.</a:t>
            </a:r>
            <a:endParaRPr sz="1200"/>
          </a:p>
          <a:p>
            <a:pPr marL="457200" marR="0" lvl="0" indent="-3048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Employees that worked under the same manager for a long time had lower attrition.</a:t>
            </a:r>
            <a:endParaRPr sz="1200"/>
          </a:p>
        </p:txBody>
      </p:sp>
      <p:pic>
        <p:nvPicPr>
          <p:cNvPr id="300" name="Google Shape;300;g2421fd534d6_0_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07325" y="2252288"/>
            <a:ext cx="3884676" cy="234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2421fd534d6_0_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307316" y="4512200"/>
            <a:ext cx="3884683" cy="23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2421fd534d6_0_2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307316" y="11"/>
            <a:ext cx="3884696" cy="23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2421fd534d6_0_25"/>
          <p:cNvSpPr txBox="1"/>
          <p:nvPr/>
        </p:nvSpPr>
        <p:spPr>
          <a:xfrm>
            <a:off x="564175" y="3865425"/>
            <a:ext cx="1690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dk1"/>
                </a:solidFill>
              </a:rPr>
              <a:t>It was to be expected and assumed that some variables like salary might have a connection with attrition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304" name="Google Shape;304;g2421fd534d6_0_25"/>
          <p:cNvSpPr txBox="1"/>
          <p:nvPr/>
        </p:nvSpPr>
        <p:spPr>
          <a:xfrm>
            <a:off x="2012150" y="5717850"/>
            <a:ext cx="27105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The HR department saw the highest level of Attrition at 30.1%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6"/>
          <p:cNvGrpSpPr/>
          <p:nvPr/>
        </p:nvGrpSpPr>
        <p:grpSpPr>
          <a:xfrm>
            <a:off x="-2605974" y="1"/>
            <a:ext cx="14797974" cy="6857999"/>
            <a:chOff x="-2605974" y="1"/>
            <a:chExt cx="14797974" cy="6857999"/>
          </a:xfrm>
        </p:grpSpPr>
        <p:sp>
          <p:nvSpPr>
            <p:cNvPr id="310" name="Google Shape;310;p16"/>
            <p:cNvSpPr/>
            <p:nvPr/>
          </p:nvSpPr>
          <p:spPr>
            <a:xfrm rot="10800000">
              <a:off x="9973729" y="3993266"/>
              <a:ext cx="2218270" cy="2864734"/>
            </a:xfrm>
            <a:custGeom>
              <a:avLst/>
              <a:gdLst/>
              <a:ahLst/>
              <a:cxnLst/>
              <a:rect l="l" t="t" r="r" b="b"/>
              <a:pathLst>
                <a:path w="1115515" h="1440606" extrusionOk="0">
                  <a:moveTo>
                    <a:pt x="0" y="0"/>
                  </a:moveTo>
                  <a:lnTo>
                    <a:pt x="1115515" y="0"/>
                  </a:lnTo>
                  <a:lnTo>
                    <a:pt x="0" y="1440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254000" dist="254000" dir="1500000" sx="97000" sy="97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0" y="6524786"/>
              <a:ext cx="12192000" cy="3332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7053943" y="189277"/>
              <a:ext cx="4779345" cy="54707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1270000" sx="90000" sy="90000" algn="ctr" rotWithShape="0">
                <a:srgbClr val="BFBFB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" name="Google Shape;313;p16"/>
            <p:cNvSpPr txBox="1"/>
            <p:nvPr/>
          </p:nvSpPr>
          <p:spPr>
            <a:xfrm>
              <a:off x="7461931" y="281540"/>
              <a:ext cx="4402635" cy="343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425" tIns="48200" rIns="96425" bIns="482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6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Data Quality Assessment</a:t>
              </a:r>
              <a:endParaRPr sz="1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-2605974" y="1"/>
              <a:ext cx="5211948" cy="3428999"/>
            </a:xfrm>
            <a:custGeom>
              <a:avLst/>
              <a:gdLst/>
              <a:ahLst/>
              <a:cxnLst/>
              <a:rect l="l" t="t" r="r" b="b"/>
              <a:pathLst>
                <a:path w="997026" h="655955" extrusionOk="0">
                  <a:moveTo>
                    <a:pt x="507929" y="0"/>
                  </a:moveTo>
                  <a:lnTo>
                    <a:pt x="997026" y="0"/>
                  </a:lnTo>
                  <a:lnTo>
                    <a:pt x="489097" y="655955"/>
                  </a:lnTo>
                  <a:lnTo>
                    <a:pt x="0" y="655955"/>
                  </a:lnTo>
                  <a:lnTo>
                    <a:pt x="50792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sp>
        <p:nvSpPr>
          <p:cNvPr id="315" name="Google Shape;315;p16"/>
          <p:cNvSpPr txBox="1"/>
          <p:nvPr/>
        </p:nvSpPr>
        <p:spPr>
          <a:xfrm>
            <a:off x="834043" y="1171466"/>
            <a:ext cx="74658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observations regarding data quality:</a:t>
            </a:r>
            <a:endParaRPr sz="28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6" name="Google Shape;316;p16"/>
          <p:cNvSpPr txBox="1"/>
          <p:nvPr/>
        </p:nvSpPr>
        <p:spPr>
          <a:xfrm>
            <a:off x="895325" y="1947550"/>
            <a:ext cx="102546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Missing Values: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AU"/>
              <a:t>Data of 777 employees missing from Logout, Employee Satisfaction survey, and Manager Evaluation data.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No Outliers were found in the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Login and Logout times were in date and time format which would require data cleaning for meaningful  insights to be derived from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/>
          </a:p>
        </p:txBody>
      </p:sp>
      <p:graphicFrame>
        <p:nvGraphicFramePr>
          <p:cNvPr id="317" name="Google Shape;317;p16"/>
          <p:cNvGraphicFramePr/>
          <p:nvPr/>
        </p:nvGraphicFramePr>
        <p:xfrm>
          <a:off x="895325" y="4123338"/>
          <a:ext cx="4075150" cy="3000000"/>
        </p:xfrm>
        <a:graphic>
          <a:graphicData uri="http://schemas.openxmlformats.org/drawingml/2006/table">
            <a:tbl>
              <a:tblPr>
                <a:noFill/>
                <a:tableStyleId>{4240E492-A75E-4680-AEB4-ABF4FF51AFE6}</a:tableStyleId>
              </a:tblPr>
              <a:tblGrid>
                <a:gridCol w="22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Tables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Missing Data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Employee Database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28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Login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109080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Logout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43596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Satisfaction Survey Data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66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18" name="Google Shape;318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70475" y="4538000"/>
            <a:ext cx="2320747" cy="3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70475" y="5726625"/>
            <a:ext cx="4176601" cy="3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17"/>
          <p:cNvGrpSpPr/>
          <p:nvPr/>
        </p:nvGrpSpPr>
        <p:grpSpPr>
          <a:xfrm>
            <a:off x="-2605974" y="1"/>
            <a:ext cx="14797974" cy="6857999"/>
            <a:chOff x="-2605974" y="1"/>
            <a:chExt cx="14797974" cy="6857999"/>
          </a:xfrm>
        </p:grpSpPr>
        <p:sp>
          <p:nvSpPr>
            <p:cNvPr id="325" name="Google Shape;325;p17"/>
            <p:cNvSpPr/>
            <p:nvPr/>
          </p:nvSpPr>
          <p:spPr>
            <a:xfrm rot="10800000">
              <a:off x="9973729" y="3993266"/>
              <a:ext cx="2218270" cy="2864734"/>
            </a:xfrm>
            <a:custGeom>
              <a:avLst/>
              <a:gdLst/>
              <a:ahLst/>
              <a:cxnLst/>
              <a:rect l="l" t="t" r="r" b="b"/>
              <a:pathLst>
                <a:path w="1115515" h="1440606" extrusionOk="0">
                  <a:moveTo>
                    <a:pt x="0" y="0"/>
                  </a:moveTo>
                  <a:lnTo>
                    <a:pt x="1115515" y="0"/>
                  </a:lnTo>
                  <a:lnTo>
                    <a:pt x="0" y="1440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254000" dist="254000" dir="1500000" sx="97000" sy="97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0" y="6524786"/>
              <a:ext cx="12192000" cy="3332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6687301" y="189277"/>
              <a:ext cx="5145987" cy="54707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1270000" sx="90000" sy="90000" algn="ctr" rotWithShape="0">
                <a:srgbClr val="BFBFB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8" name="Google Shape;328;p17"/>
            <p:cNvSpPr txBox="1"/>
            <p:nvPr/>
          </p:nvSpPr>
          <p:spPr>
            <a:xfrm>
              <a:off x="6908503" y="286384"/>
              <a:ext cx="4806527" cy="343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425" tIns="48200" rIns="96425" bIns="482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6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Conclusion of Initial Steps</a:t>
              </a:r>
              <a:endParaRPr sz="1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-2605974" y="1"/>
              <a:ext cx="5211948" cy="3428999"/>
            </a:xfrm>
            <a:custGeom>
              <a:avLst/>
              <a:gdLst/>
              <a:ahLst/>
              <a:cxnLst/>
              <a:rect l="l" t="t" r="r" b="b"/>
              <a:pathLst>
                <a:path w="997026" h="655955" extrusionOk="0">
                  <a:moveTo>
                    <a:pt x="507929" y="0"/>
                  </a:moveTo>
                  <a:lnTo>
                    <a:pt x="997026" y="0"/>
                  </a:lnTo>
                  <a:lnTo>
                    <a:pt x="489097" y="655955"/>
                  </a:lnTo>
                  <a:lnTo>
                    <a:pt x="0" y="655955"/>
                  </a:lnTo>
                  <a:lnTo>
                    <a:pt x="50792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cxnSp>
        <p:nvCxnSpPr>
          <p:cNvPr id="330" name="Google Shape;330;p17"/>
          <p:cNvCxnSpPr/>
          <p:nvPr/>
        </p:nvCxnSpPr>
        <p:spPr>
          <a:xfrm>
            <a:off x="644236" y="3427559"/>
            <a:ext cx="10903527" cy="0"/>
          </a:xfrm>
          <a:prstGeom prst="straightConnector1">
            <a:avLst/>
          </a:prstGeom>
          <a:noFill/>
          <a:ln w="571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1" name="Google Shape;331;p17"/>
          <p:cNvSpPr/>
          <p:nvPr/>
        </p:nvSpPr>
        <p:spPr>
          <a:xfrm>
            <a:off x="663360" y="2017359"/>
            <a:ext cx="1690254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3053898" y="2027647"/>
            <a:ext cx="1690254" cy="106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6559818" y="2029145"/>
            <a:ext cx="1690254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8623487" y="2057559"/>
            <a:ext cx="2971978" cy="106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5" name="Google Shape;335;p17"/>
          <p:cNvSpPr/>
          <p:nvPr/>
        </p:nvSpPr>
        <p:spPr>
          <a:xfrm rot="10800000">
            <a:off x="1321222" y="3084159"/>
            <a:ext cx="346363" cy="29858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6" name="Google Shape;336;p17"/>
          <p:cNvSpPr/>
          <p:nvPr/>
        </p:nvSpPr>
        <p:spPr>
          <a:xfrm rot="10800000">
            <a:off x="3725843" y="3084159"/>
            <a:ext cx="346363" cy="29858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7" name="Google Shape;337;p17"/>
          <p:cNvSpPr/>
          <p:nvPr/>
        </p:nvSpPr>
        <p:spPr>
          <a:xfrm rot="10800000" flipH="1">
            <a:off x="7498339" y="3094447"/>
            <a:ext cx="671945" cy="29859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8" name="Google Shape;338;p17"/>
          <p:cNvSpPr/>
          <p:nvPr/>
        </p:nvSpPr>
        <p:spPr>
          <a:xfrm rot="10800000">
            <a:off x="10524415" y="3128970"/>
            <a:ext cx="346363" cy="29858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9" name="Google Shape;339;p17"/>
          <p:cNvSpPr/>
          <p:nvPr/>
        </p:nvSpPr>
        <p:spPr>
          <a:xfrm>
            <a:off x="790843" y="2128314"/>
            <a:ext cx="1435287" cy="83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Established business context and objectives.</a:t>
            </a:r>
            <a:endParaRPr sz="12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3168355" y="2161597"/>
            <a:ext cx="1435287" cy="83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Defined research questions to guide analysis.</a:t>
            </a:r>
            <a:endParaRPr sz="12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6687301" y="2129316"/>
            <a:ext cx="1435287" cy="83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Outlined the comprehensive project plan.</a:t>
            </a:r>
            <a:endParaRPr sz="12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8807010" y="2177667"/>
            <a:ext cx="2607309" cy="83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Provided an overview of available data and its preliminary exploration.</a:t>
            </a:r>
            <a:endParaRPr sz="12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" name="Google Shape;343;p17"/>
          <p:cNvSpPr txBox="1"/>
          <p:nvPr/>
        </p:nvSpPr>
        <p:spPr>
          <a:xfrm>
            <a:off x="777681" y="1134270"/>
            <a:ext cx="52064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achievements so far:</a:t>
            </a:r>
            <a:endParaRPr sz="28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4" name="Google Shape;344;p17"/>
          <p:cNvSpPr txBox="1"/>
          <p:nvPr/>
        </p:nvSpPr>
        <p:spPr>
          <a:xfrm>
            <a:off x="495300" y="3570429"/>
            <a:ext cx="112014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457200" marR="0" lvl="0" indent="-3175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en-AU"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</a:t>
            </a:r>
            <a:r>
              <a:rPr lang="en-AU">
                <a:solidFill>
                  <a:srgbClr val="7F7F7F"/>
                </a:solidFill>
              </a:rPr>
              <a:t> </a:t>
            </a:r>
            <a:r>
              <a:rPr lang="en-AU"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</a:t>
            </a:r>
            <a:r>
              <a:rPr lang="en-AU">
                <a:solidFill>
                  <a:srgbClr val="7F7F7F"/>
                </a:solidFill>
              </a:rPr>
              <a:t>an</a:t>
            </a:r>
            <a:r>
              <a:rPr lang="en-AU"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age of emplo</a:t>
            </a:r>
            <a:r>
              <a:rPr lang="en-AU">
                <a:solidFill>
                  <a:srgbClr val="7F7F7F"/>
                </a:solidFill>
              </a:rPr>
              <a:t>yees </a:t>
            </a:r>
            <a:r>
              <a:rPr lang="en-AU"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 36.8.</a:t>
            </a:r>
          </a:p>
          <a:p>
            <a:pPr marL="457200" marR="0" lvl="0" indent="-3175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en-AU"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About 16% of all employees chose to leave their jobs</a:t>
            </a:r>
            <a:r>
              <a:rPr lang="en-AU">
                <a:solidFill>
                  <a:srgbClr val="7F7F7F"/>
                </a:solidFill>
              </a:rPr>
              <a:t>.</a:t>
            </a:r>
            <a:endParaRPr>
              <a:solidFill>
                <a:srgbClr val="7F7F7F"/>
              </a:solidFill>
            </a:endParaRPr>
          </a:p>
          <a:p>
            <a:pPr marL="457200" marR="0" lvl="0" indent="-3175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en-AU"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</a:t>
            </a:r>
            <a:r>
              <a:rPr lang="en-AU">
                <a:solidFill>
                  <a:srgbClr val="7F7F7F"/>
                </a:solidFill>
              </a:rPr>
              <a:t>HR </a:t>
            </a:r>
            <a:r>
              <a:rPr lang="en-AU"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department has the largest </a:t>
            </a:r>
            <a:r>
              <a:rPr lang="en-AU">
                <a:solidFill>
                  <a:srgbClr val="7F7F7F"/>
                </a:solidFill>
              </a:rPr>
              <a:t>percentage </a:t>
            </a:r>
            <a:r>
              <a:rPr lang="en-AU"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of employees, approximately </a:t>
            </a:r>
            <a:r>
              <a:rPr lang="en-AU">
                <a:solidFill>
                  <a:srgbClr val="7F7F7F"/>
                </a:solidFill>
              </a:rPr>
              <a:t>3</a:t>
            </a:r>
            <a:r>
              <a:rPr lang="en-AU"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0%, choosing to leave.</a:t>
            </a:r>
          </a:p>
          <a:p>
            <a:pPr marL="457200" marR="0" lvl="0" indent="-3175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 panose="020B0604020202020204"/>
              <a:buChar char="•"/>
            </a:pPr>
            <a:r>
              <a:rPr lang="en-AU"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Approximately 25% of employees who travel frequently choose to leave their jobs.</a:t>
            </a:r>
          </a:p>
          <a:p>
            <a:pPr marL="457200" marR="0" lvl="0" indent="-3175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 panose="020B0604020202020204"/>
              <a:buChar char="•"/>
            </a:pPr>
            <a:r>
              <a:rPr lang="en-AU"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turnover rate for employees who travel occasionally is 15%.</a:t>
            </a:r>
          </a:p>
          <a:p>
            <a:pPr marL="457200" marR="0" lvl="0" indent="-3175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 panose="020B0604020202020204"/>
              <a:buChar char="•"/>
            </a:pPr>
            <a:r>
              <a:rPr lang="en-AU"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Employees who do not travel have the lowest turnover rate of approximately 12%.</a:t>
            </a:r>
          </a:p>
          <a:p>
            <a:pPr marL="457200" lvl="0" indent="-3175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en-AU">
                <a:solidFill>
                  <a:srgbClr val="7F7F7F"/>
                </a:solidFill>
              </a:rPr>
              <a:t>There are a lot of missing values that need to be addressed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en-AU">
                <a:solidFill>
                  <a:srgbClr val="7F7F7F"/>
                </a:solidFill>
              </a:rPr>
              <a:t>From the overview, a significant trend can be seen in the Number of years with current manager and attrition rate.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/>
          <p:nvPr/>
        </p:nvSpPr>
        <p:spPr>
          <a:xfrm>
            <a:off x="5778500" y="-1"/>
            <a:ext cx="6413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1196725" y="3364675"/>
            <a:ext cx="34869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AU" sz="4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</a:t>
            </a:r>
            <a:r>
              <a:rPr lang="en-US" altLang="en-AU" sz="4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Preparation</a:t>
            </a:r>
          </a:p>
        </p:txBody>
      </p:sp>
      <p:sp>
        <p:nvSpPr>
          <p:cNvPr id="208" name="Google Shape;208;p10"/>
          <p:cNvSpPr txBox="1"/>
          <p:nvPr/>
        </p:nvSpPr>
        <p:spPr>
          <a:xfrm>
            <a:off x="1292068" y="1900977"/>
            <a:ext cx="1553700" cy="11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 panose="020B0604020202020204"/>
              <a:buNone/>
            </a:pPr>
            <a:r>
              <a:rPr lang="en-AU" sz="7200" b="1" i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US" altLang="en-AU" sz="7200" b="1" i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</a:p>
        </p:txBody>
      </p:sp>
      <p:pic>
        <p:nvPicPr>
          <p:cNvPr id="209" name="Google Shape;209;p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67525" y="1562675"/>
            <a:ext cx="7124376" cy="374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6"/>
          <p:cNvGrpSpPr/>
          <p:nvPr/>
        </p:nvGrpSpPr>
        <p:grpSpPr>
          <a:xfrm>
            <a:off x="-2605974" y="1"/>
            <a:ext cx="14797974" cy="6857999"/>
            <a:chOff x="-2605974" y="1"/>
            <a:chExt cx="14797974" cy="6857999"/>
          </a:xfrm>
        </p:grpSpPr>
        <p:sp>
          <p:nvSpPr>
            <p:cNvPr id="310" name="Google Shape;310;p16"/>
            <p:cNvSpPr/>
            <p:nvPr/>
          </p:nvSpPr>
          <p:spPr>
            <a:xfrm rot="10800000">
              <a:off x="9973729" y="3993266"/>
              <a:ext cx="2218270" cy="2864734"/>
            </a:xfrm>
            <a:custGeom>
              <a:avLst/>
              <a:gdLst/>
              <a:ahLst/>
              <a:cxnLst/>
              <a:rect l="l" t="t" r="r" b="b"/>
              <a:pathLst>
                <a:path w="1115515" h="1440606" extrusionOk="0">
                  <a:moveTo>
                    <a:pt x="0" y="0"/>
                  </a:moveTo>
                  <a:lnTo>
                    <a:pt x="1115515" y="0"/>
                  </a:lnTo>
                  <a:lnTo>
                    <a:pt x="0" y="1440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254000" dist="254000" dir="1500000" sx="97000" sy="97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0" y="6524786"/>
              <a:ext cx="12192000" cy="3332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-2605974" y="1"/>
              <a:ext cx="5211948" cy="3428999"/>
            </a:xfrm>
            <a:custGeom>
              <a:avLst/>
              <a:gdLst/>
              <a:ahLst/>
              <a:cxnLst/>
              <a:rect l="l" t="t" r="r" b="b"/>
              <a:pathLst>
                <a:path w="997026" h="655955" extrusionOk="0">
                  <a:moveTo>
                    <a:pt x="507929" y="0"/>
                  </a:moveTo>
                  <a:lnTo>
                    <a:pt x="997026" y="0"/>
                  </a:lnTo>
                  <a:lnTo>
                    <a:pt x="489097" y="655955"/>
                  </a:lnTo>
                  <a:lnTo>
                    <a:pt x="0" y="655955"/>
                  </a:lnTo>
                  <a:lnTo>
                    <a:pt x="50792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sp>
        <p:nvSpPr>
          <p:cNvPr id="315" name="Google Shape;315;p16"/>
          <p:cNvSpPr txBox="1"/>
          <p:nvPr/>
        </p:nvSpPr>
        <p:spPr>
          <a:xfrm>
            <a:off x="983268" y="331996"/>
            <a:ext cx="746586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 algn="ctr">
              <a:buNone/>
            </a:pPr>
            <a:r>
              <a:rPr lang="en-US" altLang="en-AU" sz="2800" b="1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Clean Data</a:t>
            </a:r>
          </a:p>
        </p:txBody>
      </p:sp>
      <p:sp>
        <p:nvSpPr>
          <p:cNvPr id="316" name="Google Shape;316;p16"/>
          <p:cNvSpPr txBox="1"/>
          <p:nvPr/>
        </p:nvSpPr>
        <p:spPr>
          <a:xfrm>
            <a:off x="335255" y="2632715"/>
            <a:ext cx="102546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sz="1800" b="1">
                <a:latin typeface="Arial" panose="020B0604020202020204" pitchFamily="34" charset="0"/>
                <a:cs typeface="Arial" panose="020B0604020202020204" pitchFamily="34" charset="0"/>
              </a:rPr>
              <a:t>Overview of Datasets: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Login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Number of records: 4410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Number of columns: 262</a:t>
            </a:r>
          </a:p>
          <a:p>
            <a:pPr marL="0" indent="0">
              <a:buNone/>
            </a:pP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Logout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Number of records: 3633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Number of columns: 262</a:t>
            </a:r>
          </a:p>
          <a:p>
            <a:pPr marL="0" indent="0">
              <a:buNone/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23385" y="1556385"/>
            <a:ext cx="6894195" cy="3902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09562" y="609520"/>
            <a:ext cx="10972876" cy="61404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Missing Values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831022" y="1552474"/>
            <a:ext cx="8529955" cy="280518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4320">
                <a:moveTo>
                  <a:pt x="0" y="0"/>
                </a:moveTo>
                <a:lnTo>
                  <a:pt x="17280" y="0"/>
                </a:lnTo>
                <a:lnTo>
                  <a:pt x="17280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609562" y="4655269"/>
            <a:ext cx="10972800" cy="159324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The Login Dataset shows periodic spikes in missing values.</a:t>
            </a: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Certain dates like 1/01/2019 and 25/12/2019 have significantly higher missing values, hinting at possible non-working days.</a:t>
            </a: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The Logout Dataset has no missing values, indicating consistent data recording.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609562" y="609583"/>
            <a:ext cx="10972876" cy="15163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ctr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1800" b="1" spc="9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Detailed Missing Values in Login Dataset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9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Dates like 1/01/2019 and 25/12/2019, with 4410 missing values each, stand out and might be significant holidays</a:t>
            </a:r>
            <a:r>
              <a:rPr lang="en-US" altLang="zh-CN" sz="18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.</a:t>
            </a:r>
            <a:endParaRPr lang="zh-CN" altLang="en-US" sz="1800" spc="9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609562" y="2529526"/>
            <a:ext cx="10972876" cy="36201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7200">
                <a:moveTo>
                  <a:pt x="0" y="0"/>
                </a:moveTo>
                <a:lnTo>
                  <a:pt x="17280" y="0"/>
                </a:lnTo>
                <a:lnTo>
                  <a:pt x="17280" y="7200"/>
                </a:lnTo>
                <a:lnTo>
                  <a:pt x="0" y="7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253769" y="1"/>
            <a:ext cx="3124967" cy="2055951"/>
          </a:xfrm>
          <a:custGeom>
            <a:avLst/>
            <a:gdLst/>
            <a:ahLst/>
            <a:cxnLst/>
            <a:rect l="l" t="t" r="r" b="b"/>
            <a:pathLst>
              <a:path w="997026" h="655955" extrusionOk="0">
                <a:moveTo>
                  <a:pt x="507929" y="0"/>
                </a:moveTo>
                <a:lnTo>
                  <a:pt x="997026" y="0"/>
                </a:lnTo>
                <a:lnTo>
                  <a:pt x="489097" y="655955"/>
                </a:lnTo>
                <a:lnTo>
                  <a:pt x="0" y="655955"/>
                </a:lnTo>
                <a:lnTo>
                  <a:pt x="5079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  <a:effectLst>
            <a:outerShdw blurRad="254000" dist="254000" dir="1500000" sx="97000" sy="97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95" name="Google Shape;95;p2"/>
          <p:cNvSpPr/>
          <p:nvPr/>
        </p:nvSpPr>
        <p:spPr>
          <a:xfrm rot="10800000">
            <a:off x="9973729" y="3993266"/>
            <a:ext cx="2218270" cy="2864734"/>
          </a:xfrm>
          <a:custGeom>
            <a:avLst/>
            <a:gdLst/>
            <a:ahLst/>
            <a:cxnLst/>
            <a:rect l="l" t="t" r="r" b="b"/>
            <a:pathLst>
              <a:path w="1115515" h="1440606" extrusionOk="0">
                <a:moveTo>
                  <a:pt x="0" y="0"/>
                </a:moveTo>
                <a:lnTo>
                  <a:pt x="1115515" y="0"/>
                </a:lnTo>
                <a:lnTo>
                  <a:pt x="0" y="144060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  <a:effectLst>
            <a:outerShdw blurRad="254000" dist="254000" dir="1500000" sx="97000" sy="97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042288" y="1966361"/>
            <a:ext cx="2925278" cy="292527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76300" dist="215900" dir="5400000" sx="91000" sy="91000" algn="t" rotWithShape="0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240686" y="2822315"/>
            <a:ext cx="252848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0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Group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0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members</a:t>
            </a:r>
            <a:endParaRPr sz="40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5282530" y="919793"/>
            <a:ext cx="11882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01</a:t>
            </a:r>
            <a:endParaRPr sz="48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5282527" y="2035463"/>
            <a:ext cx="11882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</a:t>
            </a:r>
            <a:endParaRPr sz="4800" b="0" i="0" u="none" strike="noStrike" cap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646707" y="961411"/>
            <a:ext cx="1626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Fanshu Yu </a:t>
            </a:r>
            <a:endParaRPr sz="24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24684336</a:t>
            </a:r>
            <a:endParaRPr sz="24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6669175" y="2108901"/>
            <a:ext cx="2291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Hasim Rahman</a:t>
            </a:r>
            <a:endParaRPr sz="24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24674715</a:t>
            </a:r>
            <a:endParaRPr sz="24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5282528" y="3030084"/>
            <a:ext cx="11882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03</a:t>
            </a:r>
            <a:endParaRPr sz="48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5282531" y="4145754"/>
            <a:ext cx="11882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04</a:t>
            </a:r>
            <a:endParaRPr sz="4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6669175" y="3209844"/>
            <a:ext cx="2917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Muhammad Rizwan</a:t>
            </a:r>
            <a:endParaRPr sz="24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24878187</a:t>
            </a:r>
            <a:endParaRPr sz="24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669175" y="4261314"/>
            <a:ext cx="2672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Thuy Linh Nguyen</a:t>
            </a:r>
            <a:endParaRPr sz="24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24711386</a:t>
            </a:r>
            <a:endParaRPr sz="24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621787" y="5015679"/>
            <a:ext cx="3124967" cy="2055951"/>
          </a:xfrm>
          <a:custGeom>
            <a:avLst/>
            <a:gdLst/>
            <a:ahLst/>
            <a:cxnLst/>
            <a:rect l="l" t="t" r="r" b="b"/>
            <a:pathLst>
              <a:path w="997026" h="655955" extrusionOk="0">
                <a:moveTo>
                  <a:pt x="507929" y="0"/>
                </a:moveTo>
                <a:lnTo>
                  <a:pt x="997026" y="0"/>
                </a:lnTo>
                <a:lnTo>
                  <a:pt x="489097" y="655955"/>
                </a:lnTo>
                <a:lnTo>
                  <a:pt x="0" y="655955"/>
                </a:lnTo>
                <a:lnTo>
                  <a:pt x="5079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  <a:effectLst>
            <a:outerShdw blurRad="254000" dist="254000" dir="1500000" sx="97000" sy="97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338765" y="5140375"/>
            <a:ext cx="11882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05</a:t>
            </a:r>
            <a:endParaRPr sz="480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669175" y="5325042"/>
            <a:ext cx="189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Yuechen Shi</a:t>
            </a:r>
            <a:endParaRPr sz="24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14021620</a:t>
            </a:r>
            <a:endParaRPr sz="24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4"/>
          <p:cNvGrpSpPr/>
          <p:nvPr/>
        </p:nvGrpSpPr>
        <p:grpSpPr>
          <a:xfrm>
            <a:off x="-2605974" y="1"/>
            <a:ext cx="14797974" cy="6857999"/>
            <a:chOff x="-2605974" y="1"/>
            <a:chExt cx="14797974" cy="6857999"/>
          </a:xfrm>
        </p:grpSpPr>
        <p:sp>
          <p:nvSpPr>
            <p:cNvPr id="114" name="Google Shape;114;p4"/>
            <p:cNvSpPr/>
            <p:nvPr/>
          </p:nvSpPr>
          <p:spPr>
            <a:xfrm rot="10800000">
              <a:off x="9973729" y="3993266"/>
              <a:ext cx="2218270" cy="2864734"/>
            </a:xfrm>
            <a:custGeom>
              <a:avLst/>
              <a:gdLst/>
              <a:ahLst/>
              <a:cxnLst/>
              <a:rect l="l" t="t" r="r" b="b"/>
              <a:pathLst>
                <a:path w="1115515" h="1440606" extrusionOk="0">
                  <a:moveTo>
                    <a:pt x="0" y="0"/>
                  </a:moveTo>
                  <a:lnTo>
                    <a:pt x="1115515" y="0"/>
                  </a:lnTo>
                  <a:lnTo>
                    <a:pt x="0" y="1440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254000" dist="254000" dir="1500000" sx="97000" sy="97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0" y="6524786"/>
              <a:ext cx="12192000" cy="3332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130178" y="189277"/>
              <a:ext cx="2703110" cy="54707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1270000" sx="90000" sy="90000" algn="ctr" rotWithShape="0">
                <a:srgbClr val="BFBFB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9410725" y="276579"/>
              <a:ext cx="2336684" cy="343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425" tIns="48200" rIns="96425" bIns="482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6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Introduction</a:t>
              </a: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-2605974" y="1"/>
              <a:ext cx="5211948" cy="3428999"/>
            </a:xfrm>
            <a:custGeom>
              <a:avLst/>
              <a:gdLst/>
              <a:ahLst/>
              <a:cxnLst/>
              <a:rect l="l" t="t" r="r" b="b"/>
              <a:pathLst>
                <a:path w="997026" h="655955" extrusionOk="0">
                  <a:moveTo>
                    <a:pt x="507929" y="0"/>
                  </a:moveTo>
                  <a:lnTo>
                    <a:pt x="997026" y="0"/>
                  </a:lnTo>
                  <a:lnTo>
                    <a:pt x="489097" y="655955"/>
                  </a:lnTo>
                  <a:lnTo>
                    <a:pt x="0" y="655955"/>
                  </a:lnTo>
                  <a:lnTo>
                    <a:pt x="50792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sp>
        <p:nvSpPr>
          <p:cNvPr id="119" name="Google Shape;119;p4"/>
          <p:cNvSpPr txBox="1"/>
          <p:nvPr/>
        </p:nvSpPr>
        <p:spPr>
          <a:xfrm>
            <a:off x="1033115" y="1251194"/>
            <a:ext cx="4142695" cy="475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en-AU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 today's presentation, we address the critical issue of high employee attrition at PharmaR.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en-AU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This problem negatively impacts project timelines, HR costs, and training efforts, posing a challenge to our company's success.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en-AU"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Our goal is to model attrition probability and provide actionable recommendations to improve employee retention.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762000" y="779915"/>
            <a:ext cx="3908996" cy="533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</a:pPr>
            <a:r>
              <a:rPr lang="en-AU" sz="4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Business Understanding</a:t>
            </a:r>
          </a:p>
        </p:txBody>
      </p:sp>
      <p:grpSp>
        <p:nvGrpSpPr>
          <p:cNvPr id="122" name="Google Shape;122;p4"/>
          <p:cNvGrpSpPr/>
          <p:nvPr/>
        </p:nvGrpSpPr>
        <p:grpSpPr>
          <a:xfrm>
            <a:off x="5416298" y="759602"/>
            <a:ext cx="5980170" cy="5335747"/>
            <a:chOff x="0" y="651"/>
            <a:chExt cx="5980170" cy="5335747"/>
          </a:xfrm>
        </p:grpSpPr>
        <p:sp>
          <p:nvSpPr>
            <p:cNvPr id="123" name="Google Shape;123;p4"/>
            <p:cNvSpPr/>
            <p:nvPr/>
          </p:nvSpPr>
          <p:spPr>
            <a:xfrm>
              <a:off x="0" y="651"/>
              <a:ext cx="5980170" cy="1524499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61160" y="343663"/>
              <a:ext cx="838474" cy="838474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760796" y="651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1760796" y="651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1325" tIns="161325" rIns="161325" bIns="161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 panose="020B0604020202020204"/>
                <a:buNone/>
              </a:pPr>
              <a:r>
                <a:rPr lang="en-AU" sz="25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Business Background: Pharmaceutical Company</a:t>
              </a: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0" y="1906275"/>
              <a:ext cx="5980170" cy="1524499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61160" y="2249287"/>
              <a:ext cx="838474" cy="838474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760796" y="1906275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1760796" y="1906275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1325" tIns="161325" rIns="161325" bIns="161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 panose="020B0604020202020204"/>
                <a:buNone/>
              </a:pPr>
              <a:r>
                <a:rPr lang="en-AU" sz="25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Objectives: Reduce Attrition</a:t>
              </a: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0" y="3811899"/>
              <a:ext cx="5980170" cy="1524499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61160" y="4154911"/>
              <a:ext cx="838474" cy="838474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760796" y="3811899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1760796" y="3811899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1325" tIns="161325" rIns="161325" bIns="161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 panose="020B0604020202020204"/>
                <a:buNone/>
              </a:pPr>
              <a:r>
                <a:rPr lang="en-AU" sz="25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Success Criteria: Identifying variables contributing to attrition</a:t>
              </a:r>
            </a:p>
          </p:txBody>
        </p:sp>
      </p:grpSp>
      <p:sp>
        <p:nvSpPr>
          <p:cNvPr id="135" name="Google Shape;135;p4"/>
          <p:cNvSpPr txBox="1"/>
          <p:nvPr/>
        </p:nvSpPr>
        <p:spPr>
          <a:xfrm>
            <a:off x="792627" y="1464073"/>
            <a:ext cx="1553845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 panose="020B0604020202020204"/>
              <a:buNone/>
            </a:pPr>
            <a:r>
              <a:rPr lang="en-AU" sz="7200" b="1" i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>
            <a:off x="6515250" y="2311400"/>
            <a:ext cx="5676751" cy="4546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6005390" y="952500"/>
            <a:ext cx="1538361" cy="589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6231645" y="1112203"/>
            <a:ext cx="101600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45700" rIns="2285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endParaRPr sz="15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43" name="Google Shape;143;p6"/>
          <p:cNvGrpSpPr/>
          <p:nvPr/>
        </p:nvGrpSpPr>
        <p:grpSpPr>
          <a:xfrm>
            <a:off x="7546925" y="3006725"/>
            <a:ext cx="1538362" cy="589182"/>
            <a:chOff x="0" y="0"/>
            <a:chExt cx="3076721" cy="1178362"/>
          </a:xfrm>
        </p:grpSpPr>
        <p:sp>
          <p:nvSpPr>
            <p:cNvPr id="144" name="Google Shape;144;p6"/>
            <p:cNvSpPr/>
            <p:nvPr/>
          </p:nvSpPr>
          <p:spPr>
            <a:xfrm>
              <a:off x="0" y="0"/>
              <a:ext cx="3076721" cy="11783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452510" y="332105"/>
              <a:ext cx="2032000" cy="553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5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</a:t>
              </a:r>
              <a:endParaRPr sz="15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46" name="Google Shape;146;p6"/>
          <p:cNvSpPr/>
          <p:nvPr/>
        </p:nvSpPr>
        <p:spPr>
          <a:xfrm>
            <a:off x="6003730" y="5060950"/>
            <a:ext cx="1538361" cy="589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6229986" y="5233352"/>
            <a:ext cx="101600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45700" rIns="2285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</a:t>
            </a:r>
            <a:endParaRPr sz="15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48" name="Google Shape;148;p6"/>
          <p:cNvCxnSpPr/>
          <p:nvPr/>
        </p:nvCxnSpPr>
        <p:spPr>
          <a:xfrm>
            <a:off x="7543750" y="5854100"/>
            <a:ext cx="1" cy="908514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149" name="Google Shape;149;p6"/>
          <p:cNvCxnSpPr/>
          <p:nvPr/>
        </p:nvCxnSpPr>
        <p:spPr>
          <a:xfrm>
            <a:off x="7543750" y="3895126"/>
            <a:ext cx="1" cy="908514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150" name="Google Shape;150;p6"/>
          <p:cNvCxnSpPr/>
          <p:nvPr/>
        </p:nvCxnSpPr>
        <p:spPr>
          <a:xfrm>
            <a:off x="7543750" y="1857143"/>
            <a:ext cx="1" cy="908514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51" name="Google Shape;151;p6"/>
          <p:cNvSpPr txBox="1"/>
          <p:nvPr/>
        </p:nvSpPr>
        <p:spPr>
          <a:xfrm>
            <a:off x="700363" y="1845215"/>
            <a:ext cx="42194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Our objectives are clear:</a:t>
            </a:r>
            <a:endParaRPr sz="28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703439" y="899117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</a:pPr>
            <a:r>
              <a:rPr lang="en-AU" sz="2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Business Objectives</a:t>
            </a:r>
            <a:endParaRPr sz="2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703439" y="2436376"/>
            <a:ext cx="2705097" cy="225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Understand the key factors driving employee attrition.</a:t>
            </a:r>
            <a:endParaRPr sz="24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8038747" y="1279046"/>
            <a:ext cx="2819749" cy="86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 the probability and scale of attrition using our 2019 data.</a:t>
            </a:r>
            <a:endParaRPr sz="20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8038747" y="5436714"/>
            <a:ext cx="2934052" cy="86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Our findings will shape strategies for improved retention for valuable employees in 2023.</a:t>
            </a:r>
            <a:endParaRPr sz="20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4480923" y="2857989"/>
            <a:ext cx="2675893" cy="138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Provide actionable recommendations to mitigate the impact of attrition on the company.</a:t>
            </a:r>
            <a:endParaRPr sz="20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478367" y="552450"/>
            <a:ext cx="6455100" cy="590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1426633" y="1631950"/>
            <a:ext cx="406401" cy="4064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1426633" y="3028950"/>
            <a:ext cx="406401" cy="4064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1426633" y="4283710"/>
            <a:ext cx="406401" cy="4064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2263907" y="1631950"/>
            <a:ext cx="3631824" cy="86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What factors are significant contributors to employee attrition?</a:t>
            </a:r>
            <a:endParaRPr sz="20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2263907" y="1328793"/>
            <a:ext cx="1092141" cy="3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</a:pPr>
            <a:r>
              <a:rPr lang="en-AU" sz="1600" b="1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01</a:t>
            </a:r>
            <a:endParaRPr sz="1600" b="1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2263907" y="3028950"/>
            <a:ext cx="3631824" cy="86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How can we predict attrition probability and associated costs?</a:t>
            </a:r>
            <a:endParaRPr sz="20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2263907" y="2725793"/>
            <a:ext cx="1092141" cy="3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</a:pPr>
            <a:r>
              <a:rPr lang="en-AU" sz="1600" b="1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</a:t>
            </a:r>
            <a:endParaRPr sz="1600" b="1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2263907" y="4425950"/>
            <a:ext cx="3631824" cy="86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What actionable strategies can we recommend to address attrition effectively?</a:t>
            </a:r>
            <a:endParaRPr sz="20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2263907" y="4122793"/>
            <a:ext cx="1092141" cy="3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</a:pPr>
            <a:r>
              <a:rPr lang="en-AU" sz="1600" b="1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03</a:t>
            </a:r>
            <a:endParaRPr sz="1600" b="1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7368244" y="3871690"/>
            <a:ext cx="4345389" cy="2510060"/>
          </a:xfrm>
          <a:prstGeom prst="rect">
            <a:avLst/>
          </a:prstGeom>
          <a:blipFill rotWithShape="1">
            <a:blip r:embed="rId3"/>
            <a:stretch>
              <a:fillRect t="-7706" b="-7706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7364285" y="1373590"/>
            <a:ext cx="4588229" cy="222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Our analysis focuses on answering key questions:</a:t>
            </a:r>
            <a:endParaRPr sz="3200" b="0" i="0" u="none" strike="noStrike" cap="none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7364285" y="939320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r>
              <a:rPr lang="en-AU" sz="2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Research Questions</a:t>
            </a:r>
            <a:endParaRPr sz="24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/>
          <p:nvPr/>
        </p:nvSpPr>
        <p:spPr>
          <a:xfrm>
            <a:off x="5778500" y="-1"/>
            <a:ext cx="64135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07274" y="3435424"/>
            <a:ext cx="5466550" cy="31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/>
          <p:nvPr/>
        </p:nvSpPr>
        <p:spPr>
          <a:xfrm>
            <a:off x="8755691" y="5282824"/>
            <a:ext cx="461120" cy="46112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8755691" y="4248588"/>
            <a:ext cx="461120" cy="461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8755691" y="3214351"/>
            <a:ext cx="461120" cy="46112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8755691" y="2180114"/>
            <a:ext cx="461120" cy="461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8755691" y="1145877"/>
            <a:ext cx="461120" cy="46112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5" name="Google Shape;185;p8"/>
          <p:cNvCxnSpPr/>
          <p:nvPr/>
        </p:nvCxnSpPr>
        <p:spPr>
          <a:xfrm rot="10800000" flipH="1">
            <a:off x="8991600" y="1731857"/>
            <a:ext cx="1" cy="32512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ashDot"/>
            <a:miter lim="400000"/>
            <a:headEnd type="oval" w="med" len="med"/>
            <a:tailEnd type="oval" w="med" len="med"/>
          </a:ln>
        </p:spPr>
      </p:cxnSp>
      <p:cxnSp>
        <p:nvCxnSpPr>
          <p:cNvPr id="186" name="Google Shape;186;p8"/>
          <p:cNvCxnSpPr/>
          <p:nvPr/>
        </p:nvCxnSpPr>
        <p:spPr>
          <a:xfrm rot="10800000" flipH="1">
            <a:off x="8991600" y="2766094"/>
            <a:ext cx="1" cy="32512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ashDot"/>
            <a:miter lim="400000"/>
            <a:headEnd type="oval" w="med" len="med"/>
            <a:tailEnd type="oval" w="med" len="med"/>
          </a:ln>
        </p:spPr>
      </p:cxnSp>
      <p:cxnSp>
        <p:nvCxnSpPr>
          <p:cNvPr id="187" name="Google Shape;187;p8"/>
          <p:cNvCxnSpPr/>
          <p:nvPr/>
        </p:nvCxnSpPr>
        <p:spPr>
          <a:xfrm rot="10800000" flipH="1">
            <a:off x="9001125" y="3799469"/>
            <a:ext cx="1" cy="32512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ashDot"/>
            <a:miter lim="400000"/>
            <a:headEnd type="oval" w="med" len="med"/>
            <a:tailEnd type="oval" w="med" len="med"/>
          </a:ln>
        </p:spPr>
      </p:cxnSp>
      <p:cxnSp>
        <p:nvCxnSpPr>
          <p:cNvPr id="188" name="Google Shape;188;p8"/>
          <p:cNvCxnSpPr/>
          <p:nvPr/>
        </p:nvCxnSpPr>
        <p:spPr>
          <a:xfrm rot="10800000" flipH="1">
            <a:off x="9001125" y="4881684"/>
            <a:ext cx="1" cy="32512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ashDot"/>
            <a:miter lim="400000"/>
            <a:headEnd type="oval" w="med" len="med"/>
            <a:tailEnd type="oval" w="med" len="med"/>
          </a:ln>
        </p:spPr>
      </p:cxnSp>
      <p:sp>
        <p:nvSpPr>
          <p:cNvPr id="189" name="Google Shape;189;p8"/>
          <p:cNvSpPr/>
          <p:nvPr/>
        </p:nvSpPr>
        <p:spPr>
          <a:xfrm>
            <a:off x="9443230" y="1162720"/>
            <a:ext cx="20130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collection</a:t>
            </a:r>
          </a:p>
        </p:txBody>
      </p:sp>
      <p:sp>
        <p:nvSpPr>
          <p:cNvPr id="190" name="Google Shape;190;p8"/>
          <p:cNvSpPr/>
          <p:nvPr/>
        </p:nvSpPr>
        <p:spPr>
          <a:xfrm flipH="1">
            <a:off x="9477171" y="1588144"/>
            <a:ext cx="1957499" cy="58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Utilize various datasets for comprehensive analysis.</a:t>
            </a:r>
            <a:endParaRPr sz="11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9357168" y="2928654"/>
            <a:ext cx="291968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Feature selection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 engineering</a:t>
            </a:r>
          </a:p>
        </p:txBody>
      </p:sp>
      <p:sp>
        <p:nvSpPr>
          <p:cNvPr id="192" name="Google Shape;192;p8"/>
          <p:cNvSpPr/>
          <p:nvPr/>
        </p:nvSpPr>
        <p:spPr>
          <a:xfrm flipH="1">
            <a:off x="9595552" y="3892381"/>
            <a:ext cx="1860747" cy="3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Identify relevant features.</a:t>
            </a:r>
            <a:endParaRPr sz="11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9347629" y="5073290"/>
            <a:ext cx="2818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Recommendations</a:t>
            </a:r>
          </a:p>
        </p:txBody>
      </p:sp>
      <p:sp>
        <p:nvSpPr>
          <p:cNvPr id="194" name="Google Shape;194;p8"/>
          <p:cNvSpPr/>
          <p:nvPr/>
        </p:nvSpPr>
        <p:spPr>
          <a:xfrm flipH="1">
            <a:off x="9608857" y="5693271"/>
            <a:ext cx="2045480" cy="58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Deliver actionable insights for the company.</a:t>
            </a:r>
            <a:endParaRPr sz="11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6066318" y="1878604"/>
            <a:ext cx="2739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exploration &amp; preprocessing</a:t>
            </a:r>
            <a:endParaRPr sz="24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8"/>
          <p:cNvSpPr/>
          <p:nvPr/>
        </p:nvSpPr>
        <p:spPr>
          <a:xfrm flipH="1">
            <a:off x="6175853" y="2886318"/>
            <a:ext cx="2319045" cy="109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Understand data structure and content.</a:t>
            </a:r>
          </a:p>
          <a:p>
            <a:pPr marL="0" marR="0" lvl="0" indent="0" algn="r" rtl="0">
              <a:lnSpc>
                <a:spcPct val="1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Clean and prepare data for modeling.</a:t>
            </a:r>
            <a:endParaRPr sz="11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6377015" y="4111610"/>
            <a:ext cx="211788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Modeling &amp;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Evaluation &amp;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interpretation</a:t>
            </a:r>
          </a:p>
        </p:txBody>
      </p:sp>
      <p:sp>
        <p:nvSpPr>
          <p:cNvPr id="198" name="Google Shape;198;p8"/>
          <p:cNvSpPr/>
          <p:nvPr/>
        </p:nvSpPr>
        <p:spPr>
          <a:xfrm flipH="1">
            <a:off x="6449422" y="5395272"/>
            <a:ext cx="2045479" cy="8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Build predictive models for attrition estimation.</a:t>
            </a:r>
          </a:p>
          <a:p>
            <a:pPr marL="0" marR="0" lvl="0" indent="0" algn="r" rtl="0">
              <a:lnSpc>
                <a:spcPct val="1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Assess model results.</a:t>
            </a:r>
            <a:endParaRPr sz="11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2562879" y="3577759"/>
            <a:ext cx="3406800" cy="2208000"/>
          </a:xfrm>
          <a:prstGeom prst="rect">
            <a:avLst/>
          </a:prstGeom>
          <a:blipFill rotWithShape="1">
            <a:blip r:embed="rId4"/>
            <a:stretch>
              <a:fillRect t="-2199" b="-2199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 txBox="1"/>
          <p:nvPr/>
        </p:nvSpPr>
        <p:spPr>
          <a:xfrm>
            <a:off x="757322" y="1115781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 panose="020B0604020202020204"/>
              <a:buNone/>
            </a:pPr>
            <a:r>
              <a:rPr lang="en-AU" sz="24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 Planning</a:t>
            </a:r>
            <a:endParaRPr sz="24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757321" y="2258835"/>
            <a:ext cx="4415980" cy="35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Our approach involves several steps:</a:t>
            </a:r>
            <a:endParaRPr sz="2000" b="0" i="0" u="none" strike="noStrike" cap="none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/>
          <p:nvPr/>
        </p:nvSpPr>
        <p:spPr>
          <a:xfrm>
            <a:off x="5778500" y="-1"/>
            <a:ext cx="6413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1196725" y="3364675"/>
            <a:ext cx="34869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AU" sz="4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Understanding</a:t>
            </a:r>
            <a:endParaRPr sz="44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1292068" y="1900977"/>
            <a:ext cx="1553700" cy="11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 panose="020B0604020202020204"/>
              <a:buNone/>
            </a:pPr>
            <a:r>
              <a:rPr lang="en-AU" sz="7200" b="1" i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</a:t>
            </a:r>
          </a:p>
        </p:txBody>
      </p:sp>
      <p:pic>
        <p:nvPicPr>
          <p:cNvPr id="209" name="Google Shape;209;p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67525" y="1562675"/>
            <a:ext cx="7124376" cy="374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1"/>
          <p:cNvGrpSpPr/>
          <p:nvPr/>
        </p:nvGrpSpPr>
        <p:grpSpPr>
          <a:xfrm>
            <a:off x="-2605974" y="1"/>
            <a:ext cx="14797974" cy="6857999"/>
            <a:chOff x="-2605974" y="1"/>
            <a:chExt cx="14797974" cy="6857999"/>
          </a:xfrm>
        </p:grpSpPr>
        <p:sp>
          <p:nvSpPr>
            <p:cNvPr id="215" name="Google Shape;215;p11"/>
            <p:cNvSpPr/>
            <p:nvPr/>
          </p:nvSpPr>
          <p:spPr>
            <a:xfrm rot="10800000">
              <a:off x="9973729" y="3993266"/>
              <a:ext cx="2218270" cy="2864734"/>
            </a:xfrm>
            <a:custGeom>
              <a:avLst/>
              <a:gdLst/>
              <a:ahLst/>
              <a:cxnLst/>
              <a:rect l="l" t="t" r="r" b="b"/>
              <a:pathLst>
                <a:path w="1115515" h="1440606" extrusionOk="0">
                  <a:moveTo>
                    <a:pt x="0" y="0"/>
                  </a:moveTo>
                  <a:lnTo>
                    <a:pt x="1115515" y="0"/>
                  </a:lnTo>
                  <a:lnTo>
                    <a:pt x="0" y="1440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254000" dist="254000" dir="1500000" sx="97000" sy="97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0" y="6524786"/>
              <a:ext cx="12192000" cy="3332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9130178" y="189277"/>
              <a:ext cx="2703110" cy="54707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1270000" sx="90000" sy="90000" algn="ctr" rotWithShape="0">
                <a:srgbClr val="BFBFB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8" name="Google Shape;218;p11"/>
            <p:cNvSpPr txBox="1"/>
            <p:nvPr/>
          </p:nvSpPr>
          <p:spPr>
            <a:xfrm>
              <a:off x="9270015" y="275624"/>
              <a:ext cx="2635741" cy="343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425" tIns="48200" rIns="96425" bIns="482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6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Data Overview</a:t>
              </a:r>
              <a:endParaRPr sz="1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-2605974" y="1"/>
              <a:ext cx="5211948" cy="3428999"/>
            </a:xfrm>
            <a:custGeom>
              <a:avLst/>
              <a:gdLst/>
              <a:ahLst/>
              <a:cxnLst/>
              <a:rect l="l" t="t" r="r" b="b"/>
              <a:pathLst>
                <a:path w="997026" h="655955" extrusionOk="0">
                  <a:moveTo>
                    <a:pt x="507929" y="0"/>
                  </a:moveTo>
                  <a:lnTo>
                    <a:pt x="997026" y="0"/>
                  </a:lnTo>
                  <a:lnTo>
                    <a:pt x="489097" y="655955"/>
                  </a:lnTo>
                  <a:lnTo>
                    <a:pt x="0" y="655955"/>
                  </a:lnTo>
                  <a:lnTo>
                    <a:pt x="50792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grpSp>
        <p:nvGrpSpPr>
          <p:cNvPr id="220" name="Google Shape;220;p11"/>
          <p:cNvGrpSpPr/>
          <p:nvPr/>
        </p:nvGrpSpPr>
        <p:grpSpPr>
          <a:xfrm>
            <a:off x="1084850" y="1691296"/>
            <a:ext cx="2197791" cy="2609372"/>
            <a:chOff x="1084850" y="1691296"/>
            <a:chExt cx="2197791" cy="2609372"/>
          </a:xfrm>
        </p:grpSpPr>
        <p:grpSp>
          <p:nvGrpSpPr>
            <p:cNvPr id="221" name="Google Shape;221;p11"/>
            <p:cNvGrpSpPr/>
            <p:nvPr/>
          </p:nvGrpSpPr>
          <p:grpSpPr>
            <a:xfrm>
              <a:off x="1084850" y="1691296"/>
              <a:ext cx="2197791" cy="2609372"/>
              <a:chOff x="1214557" y="1868674"/>
              <a:chExt cx="1473812" cy="1749814"/>
            </a:xfrm>
          </p:grpSpPr>
          <p:sp>
            <p:nvSpPr>
              <p:cNvPr id="222" name="Google Shape;222;p11"/>
              <p:cNvSpPr/>
              <p:nvPr/>
            </p:nvSpPr>
            <p:spPr>
              <a:xfrm>
                <a:off x="1214557" y="1868674"/>
                <a:ext cx="1473812" cy="14738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3" name="Google Shape;223;p11"/>
              <p:cNvCxnSpPr>
                <a:stCxn id="222" idx="4"/>
              </p:cNvCxnSpPr>
              <p:nvPr/>
            </p:nvCxnSpPr>
            <p:spPr>
              <a:xfrm>
                <a:off x="1951463" y="3342488"/>
                <a:ext cx="0" cy="27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5F6F8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</p:grpSp>
        <p:sp>
          <p:nvSpPr>
            <p:cNvPr id="224" name="Google Shape;224;p11"/>
            <p:cNvSpPr/>
            <p:nvPr/>
          </p:nvSpPr>
          <p:spPr>
            <a:xfrm>
              <a:off x="1909429" y="2515872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4236" y="16752"/>
                  </a:moveTo>
                  <a:cubicBezTo>
                    <a:pt x="14001" y="16887"/>
                    <a:pt x="13921" y="17188"/>
                    <a:pt x="14057" y="17422"/>
                  </a:cubicBezTo>
                  <a:cubicBezTo>
                    <a:pt x="14192" y="17658"/>
                    <a:pt x="14493" y="17738"/>
                    <a:pt x="14727" y="17602"/>
                  </a:cubicBezTo>
                  <a:cubicBezTo>
                    <a:pt x="14962" y="17467"/>
                    <a:pt x="15042" y="17167"/>
                    <a:pt x="14907" y="16932"/>
                  </a:cubicBezTo>
                  <a:cubicBezTo>
                    <a:pt x="14771" y="16697"/>
                    <a:pt x="14472" y="16617"/>
                    <a:pt x="14236" y="16752"/>
                  </a:cubicBezTo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5218" y="10309"/>
                  </a:moveTo>
                  <a:lnTo>
                    <a:pt x="12694" y="10309"/>
                  </a:lnTo>
                  <a:cubicBezTo>
                    <a:pt x="12515" y="9624"/>
                    <a:pt x="11978" y="9084"/>
                    <a:pt x="11291" y="8906"/>
                  </a:cubicBezTo>
                  <a:lnTo>
                    <a:pt x="11291" y="3436"/>
                  </a:lnTo>
                  <a:cubicBezTo>
                    <a:pt x="11291" y="3166"/>
                    <a:pt x="11071" y="2945"/>
                    <a:pt x="10800" y="2945"/>
                  </a:cubicBezTo>
                  <a:cubicBezTo>
                    <a:pt x="10529" y="2945"/>
                    <a:pt x="10309" y="3166"/>
                    <a:pt x="10309" y="3436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5218" y="11291"/>
                  </a:lnTo>
                  <a:cubicBezTo>
                    <a:pt x="15489" y="11291"/>
                    <a:pt x="15709" y="11072"/>
                    <a:pt x="15709" y="10800"/>
                  </a:cubicBezTo>
                  <a:cubicBezTo>
                    <a:pt x="15709" y="10529"/>
                    <a:pt x="15489" y="10309"/>
                    <a:pt x="15218" y="10309"/>
                  </a:cubicBezTo>
                  <a:moveTo>
                    <a:pt x="16932" y="6693"/>
                  </a:moveTo>
                  <a:cubicBezTo>
                    <a:pt x="16697" y="6829"/>
                    <a:pt x="16616" y="7129"/>
                    <a:pt x="16752" y="7364"/>
                  </a:cubicBezTo>
                  <a:cubicBezTo>
                    <a:pt x="16887" y="7599"/>
                    <a:pt x="17188" y="7679"/>
                    <a:pt x="17422" y="7543"/>
                  </a:cubicBezTo>
                  <a:cubicBezTo>
                    <a:pt x="17657" y="7408"/>
                    <a:pt x="17737" y="7108"/>
                    <a:pt x="17602" y="6873"/>
                  </a:cubicBezTo>
                  <a:cubicBezTo>
                    <a:pt x="17467" y="6638"/>
                    <a:pt x="17166" y="6557"/>
                    <a:pt x="16932" y="6693"/>
                  </a:cubicBezTo>
                  <a:moveTo>
                    <a:pt x="10800" y="17673"/>
                  </a:moveTo>
                  <a:cubicBezTo>
                    <a:pt x="10529" y="17673"/>
                    <a:pt x="10309" y="17893"/>
                    <a:pt x="10309" y="18164"/>
                  </a:cubicBezTo>
                  <a:cubicBezTo>
                    <a:pt x="10309" y="18435"/>
                    <a:pt x="10529" y="18655"/>
                    <a:pt x="10800" y="18655"/>
                  </a:cubicBezTo>
                  <a:cubicBezTo>
                    <a:pt x="11071" y="18655"/>
                    <a:pt x="11291" y="18435"/>
                    <a:pt x="11291" y="18164"/>
                  </a:cubicBezTo>
                  <a:cubicBezTo>
                    <a:pt x="11291" y="17893"/>
                    <a:pt x="11071" y="17673"/>
                    <a:pt x="10800" y="17673"/>
                  </a:cubicBezTo>
                  <a:moveTo>
                    <a:pt x="17422" y="14057"/>
                  </a:moveTo>
                  <a:cubicBezTo>
                    <a:pt x="17188" y="13921"/>
                    <a:pt x="16887" y="14001"/>
                    <a:pt x="16752" y="14236"/>
                  </a:cubicBezTo>
                  <a:cubicBezTo>
                    <a:pt x="16616" y="14472"/>
                    <a:pt x="16697" y="14772"/>
                    <a:pt x="16932" y="14907"/>
                  </a:cubicBezTo>
                  <a:cubicBezTo>
                    <a:pt x="17166" y="15043"/>
                    <a:pt x="17467" y="14962"/>
                    <a:pt x="17602" y="14727"/>
                  </a:cubicBezTo>
                  <a:cubicBezTo>
                    <a:pt x="17737" y="14492"/>
                    <a:pt x="17657" y="14192"/>
                    <a:pt x="17422" y="14057"/>
                  </a:cubicBezTo>
                  <a:moveTo>
                    <a:pt x="4668" y="6693"/>
                  </a:moveTo>
                  <a:cubicBezTo>
                    <a:pt x="4433" y="6557"/>
                    <a:pt x="4133" y="6638"/>
                    <a:pt x="3998" y="6873"/>
                  </a:cubicBezTo>
                  <a:cubicBezTo>
                    <a:pt x="3863" y="7108"/>
                    <a:pt x="3942" y="7408"/>
                    <a:pt x="4178" y="7543"/>
                  </a:cubicBezTo>
                  <a:cubicBezTo>
                    <a:pt x="4412" y="7679"/>
                    <a:pt x="4713" y="7599"/>
                    <a:pt x="4848" y="7364"/>
                  </a:cubicBezTo>
                  <a:cubicBezTo>
                    <a:pt x="4984" y="7129"/>
                    <a:pt x="4903" y="6829"/>
                    <a:pt x="4668" y="6693"/>
                  </a:cubicBezTo>
                  <a:moveTo>
                    <a:pt x="14236" y="4848"/>
                  </a:moveTo>
                  <a:cubicBezTo>
                    <a:pt x="14472" y="4984"/>
                    <a:pt x="14771" y="4903"/>
                    <a:pt x="14907" y="4669"/>
                  </a:cubicBezTo>
                  <a:cubicBezTo>
                    <a:pt x="15042" y="4434"/>
                    <a:pt x="14962" y="4134"/>
                    <a:pt x="14727" y="3998"/>
                  </a:cubicBezTo>
                  <a:cubicBezTo>
                    <a:pt x="14493" y="3863"/>
                    <a:pt x="14192" y="3943"/>
                    <a:pt x="14057" y="4178"/>
                  </a:cubicBezTo>
                  <a:cubicBezTo>
                    <a:pt x="13921" y="4412"/>
                    <a:pt x="14001" y="4713"/>
                    <a:pt x="14236" y="4848"/>
                  </a:cubicBezTo>
                  <a:moveTo>
                    <a:pt x="3436" y="10309"/>
                  </a:moveTo>
                  <a:cubicBezTo>
                    <a:pt x="3166" y="10309"/>
                    <a:pt x="2945" y="10529"/>
                    <a:pt x="2945" y="10800"/>
                  </a:cubicBezTo>
                  <a:cubicBezTo>
                    <a:pt x="2945" y="11072"/>
                    <a:pt x="3166" y="11291"/>
                    <a:pt x="3436" y="11291"/>
                  </a:cubicBezTo>
                  <a:cubicBezTo>
                    <a:pt x="3707" y="11291"/>
                    <a:pt x="3927" y="11072"/>
                    <a:pt x="3927" y="10800"/>
                  </a:cubicBezTo>
                  <a:cubicBezTo>
                    <a:pt x="3927" y="10529"/>
                    <a:pt x="3707" y="10309"/>
                    <a:pt x="3436" y="10309"/>
                  </a:cubicBezTo>
                  <a:moveTo>
                    <a:pt x="6873" y="3998"/>
                  </a:moveTo>
                  <a:cubicBezTo>
                    <a:pt x="6638" y="4134"/>
                    <a:pt x="6558" y="4434"/>
                    <a:pt x="6693" y="4669"/>
                  </a:cubicBezTo>
                  <a:cubicBezTo>
                    <a:pt x="6829" y="4903"/>
                    <a:pt x="7129" y="4984"/>
                    <a:pt x="7364" y="4848"/>
                  </a:cubicBezTo>
                  <a:cubicBezTo>
                    <a:pt x="7599" y="4713"/>
                    <a:pt x="7679" y="4412"/>
                    <a:pt x="7543" y="4178"/>
                  </a:cubicBezTo>
                  <a:cubicBezTo>
                    <a:pt x="7408" y="3943"/>
                    <a:pt x="7108" y="3863"/>
                    <a:pt x="6873" y="3998"/>
                  </a:cubicBezTo>
                  <a:moveTo>
                    <a:pt x="4178" y="14057"/>
                  </a:moveTo>
                  <a:cubicBezTo>
                    <a:pt x="3942" y="14192"/>
                    <a:pt x="3863" y="14492"/>
                    <a:pt x="3998" y="14727"/>
                  </a:cubicBezTo>
                  <a:cubicBezTo>
                    <a:pt x="4133" y="14962"/>
                    <a:pt x="4433" y="15043"/>
                    <a:pt x="4668" y="14907"/>
                  </a:cubicBezTo>
                  <a:cubicBezTo>
                    <a:pt x="4903" y="14772"/>
                    <a:pt x="4984" y="14472"/>
                    <a:pt x="4848" y="14236"/>
                  </a:cubicBezTo>
                  <a:cubicBezTo>
                    <a:pt x="4713" y="14001"/>
                    <a:pt x="4412" y="13921"/>
                    <a:pt x="4178" y="14057"/>
                  </a:cubicBezTo>
                  <a:moveTo>
                    <a:pt x="7364" y="16752"/>
                  </a:moveTo>
                  <a:cubicBezTo>
                    <a:pt x="7129" y="16617"/>
                    <a:pt x="6829" y="16697"/>
                    <a:pt x="6693" y="16932"/>
                  </a:cubicBezTo>
                  <a:cubicBezTo>
                    <a:pt x="6558" y="17167"/>
                    <a:pt x="6638" y="17467"/>
                    <a:pt x="6873" y="17602"/>
                  </a:cubicBezTo>
                  <a:cubicBezTo>
                    <a:pt x="7108" y="17738"/>
                    <a:pt x="7408" y="17658"/>
                    <a:pt x="7543" y="17422"/>
                  </a:cubicBezTo>
                  <a:cubicBezTo>
                    <a:pt x="7679" y="17188"/>
                    <a:pt x="7599" y="16887"/>
                    <a:pt x="7364" y="16752"/>
                  </a:cubicBezTo>
                  <a:moveTo>
                    <a:pt x="18164" y="10309"/>
                  </a:moveTo>
                  <a:cubicBezTo>
                    <a:pt x="17893" y="10309"/>
                    <a:pt x="17673" y="10529"/>
                    <a:pt x="17673" y="10800"/>
                  </a:cubicBezTo>
                  <a:cubicBezTo>
                    <a:pt x="17673" y="11072"/>
                    <a:pt x="17893" y="11291"/>
                    <a:pt x="18164" y="11291"/>
                  </a:cubicBezTo>
                  <a:cubicBezTo>
                    <a:pt x="18434" y="11291"/>
                    <a:pt x="18655" y="11072"/>
                    <a:pt x="18655" y="10800"/>
                  </a:cubicBezTo>
                  <a:cubicBezTo>
                    <a:pt x="18655" y="10529"/>
                    <a:pt x="18434" y="10309"/>
                    <a:pt x="18164" y="1030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3038762" y="1691296"/>
            <a:ext cx="2197791" cy="2609405"/>
            <a:chOff x="3038762" y="1691296"/>
            <a:chExt cx="2197791" cy="2609405"/>
          </a:xfrm>
        </p:grpSpPr>
        <p:grpSp>
          <p:nvGrpSpPr>
            <p:cNvPr id="226" name="Google Shape;226;p11"/>
            <p:cNvGrpSpPr/>
            <p:nvPr/>
          </p:nvGrpSpPr>
          <p:grpSpPr>
            <a:xfrm>
              <a:off x="3038762" y="1691296"/>
              <a:ext cx="2197791" cy="2609405"/>
              <a:chOff x="2524827" y="1868674"/>
              <a:chExt cx="1473812" cy="1749836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2524827" y="1868674"/>
                <a:ext cx="1473812" cy="1473814"/>
              </a:xfrm>
              <a:prstGeom prst="ellipse">
                <a:avLst/>
              </a:prstGeom>
              <a:solidFill>
                <a:schemeClr val="accent2">
                  <a:alpha val="8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8" name="Google Shape;228;p11"/>
              <p:cNvCxnSpPr/>
              <p:nvPr/>
            </p:nvCxnSpPr>
            <p:spPr>
              <a:xfrm>
                <a:off x="3261731" y="3342488"/>
                <a:ext cx="0" cy="27602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5F6F8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</p:grpSp>
        <p:sp>
          <p:nvSpPr>
            <p:cNvPr id="229" name="Google Shape;229;p11"/>
            <p:cNvSpPr/>
            <p:nvPr/>
          </p:nvSpPr>
          <p:spPr>
            <a:xfrm>
              <a:off x="3859082" y="2515872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30" name="Google Shape;230;p11"/>
          <p:cNvGrpSpPr/>
          <p:nvPr/>
        </p:nvGrpSpPr>
        <p:grpSpPr>
          <a:xfrm>
            <a:off x="8922689" y="1691296"/>
            <a:ext cx="2197791" cy="2609372"/>
            <a:chOff x="8922689" y="1691296"/>
            <a:chExt cx="2197791" cy="2609372"/>
          </a:xfrm>
        </p:grpSpPr>
        <p:grpSp>
          <p:nvGrpSpPr>
            <p:cNvPr id="231" name="Google Shape;231;p11"/>
            <p:cNvGrpSpPr/>
            <p:nvPr/>
          </p:nvGrpSpPr>
          <p:grpSpPr>
            <a:xfrm>
              <a:off x="8922689" y="1691296"/>
              <a:ext cx="2197791" cy="2609372"/>
              <a:chOff x="6470518" y="1868674"/>
              <a:chExt cx="1473812" cy="1749814"/>
            </a:xfrm>
          </p:grpSpPr>
          <p:sp>
            <p:nvSpPr>
              <p:cNvPr id="232" name="Google Shape;232;p11"/>
              <p:cNvSpPr/>
              <p:nvPr/>
            </p:nvSpPr>
            <p:spPr>
              <a:xfrm>
                <a:off x="6470518" y="1868674"/>
                <a:ext cx="1473812" cy="14738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3" name="Google Shape;233;p11"/>
              <p:cNvCxnSpPr>
                <a:stCxn id="232" idx="4"/>
              </p:cNvCxnSpPr>
              <p:nvPr/>
            </p:nvCxnSpPr>
            <p:spPr>
              <a:xfrm>
                <a:off x="7207424" y="3342488"/>
                <a:ext cx="0" cy="27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5F6F8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</p:grpSp>
        <p:sp>
          <p:nvSpPr>
            <p:cNvPr id="234" name="Google Shape;234;p11"/>
            <p:cNvSpPr/>
            <p:nvPr/>
          </p:nvSpPr>
          <p:spPr>
            <a:xfrm>
              <a:off x="9751701" y="252686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618" y="12012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2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8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2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8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2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9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9"/>
                    <a:pt x="3000" y="4715"/>
                  </a:cubicBezTo>
                  <a:lnTo>
                    <a:pt x="4715" y="3000"/>
                  </a:lnTo>
                  <a:lnTo>
                    <a:pt x="5621" y="3543"/>
                  </a:lnTo>
                  <a:cubicBezTo>
                    <a:pt x="5777" y="3637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2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2"/>
                    <a:pt x="9331" y="2006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6"/>
                  </a:lnTo>
                  <a:cubicBezTo>
                    <a:pt x="12356" y="2352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2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7"/>
                    <a:pt x="15978" y="3543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9"/>
                    <a:pt x="18597" y="4722"/>
                    <a:pt x="18595" y="4725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2"/>
                    <a:pt x="20618" y="12012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9"/>
                    <a:pt x="17136" y="1968"/>
                    <a:pt x="16975" y="1968"/>
                  </a:cubicBezTo>
                  <a:cubicBezTo>
                    <a:pt x="16778" y="1968"/>
                    <a:pt x="16572" y="2043"/>
                    <a:pt x="16400" y="2145"/>
                  </a:cubicBezTo>
                  <a:lnTo>
                    <a:pt x="15473" y="2701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1"/>
                  </a:cubicBezTo>
                  <a:lnTo>
                    <a:pt x="5200" y="2145"/>
                  </a:lnTo>
                  <a:cubicBezTo>
                    <a:pt x="5028" y="2043"/>
                    <a:pt x="4822" y="1968"/>
                    <a:pt x="4625" y="1968"/>
                  </a:cubicBezTo>
                  <a:cubicBezTo>
                    <a:pt x="4464" y="1968"/>
                    <a:pt x="4308" y="2019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2"/>
                    <a:pt x="0" y="9361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9"/>
                  </a:cubicBezTo>
                  <a:lnTo>
                    <a:pt x="2145" y="16400"/>
                  </a:lnTo>
                  <a:cubicBezTo>
                    <a:pt x="1959" y="16713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3"/>
                    <a:pt x="19455" y="16400"/>
                  </a:cubicBezTo>
                  <a:lnTo>
                    <a:pt x="18902" y="15479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1"/>
                  </a:lnTo>
                  <a:cubicBezTo>
                    <a:pt x="21600" y="8962"/>
                    <a:pt x="21233" y="8730"/>
                    <a:pt x="20880" y="8641"/>
                  </a:cubicBezTo>
                  <a:moveTo>
                    <a:pt x="15709" y="10800"/>
                  </a:moveTo>
                  <a:cubicBezTo>
                    <a:pt x="15709" y="13346"/>
                    <a:pt x="13771" y="15438"/>
                    <a:pt x="11291" y="15685"/>
                  </a:cubicBezTo>
                  <a:lnTo>
                    <a:pt x="11291" y="12694"/>
                  </a:lnTo>
                  <a:cubicBezTo>
                    <a:pt x="12137" y="12476"/>
                    <a:pt x="12764" y="11714"/>
                    <a:pt x="12764" y="10800"/>
                  </a:cubicBezTo>
                  <a:cubicBezTo>
                    <a:pt x="12764" y="10630"/>
                    <a:pt x="12735" y="10468"/>
                    <a:pt x="12694" y="10310"/>
                  </a:cubicBezTo>
                  <a:lnTo>
                    <a:pt x="15308" y="8857"/>
                  </a:lnTo>
                  <a:cubicBezTo>
                    <a:pt x="15565" y="9453"/>
                    <a:pt x="15709" y="10110"/>
                    <a:pt x="15709" y="10800"/>
                  </a:cubicBezTo>
                  <a:moveTo>
                    <a:pt x="9818" y="10800"/>
                  </a:move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cubicBezTo>
                    <a:pt x="10258" y="11782"/>
                    <a:pt x="9818" y="11342"/>
                    <a:pt x="9818" y="10800"/>
                  </a:cubicBezTo>
                  <a:moveTo>
                    <a:pt x="10309" y="15685"/>
                  </a:moveTo>
                  <a:cubicBezTo>
                    <a:pt x="7829" y="15438"/>
                    <a:pt x="5891" y="13346"/>
                    <a:pt x="5891" y="10800"/>
                  </a:cubicBezTo>
                  <a:cubicBezTo>
                    <a:pt x="5891" y="10110"/>
                    <a:pt x="6035" y="9453"/>
                    <a:pt x="6292" y="8857"/>
                  </a:cubicBezTo>
                  <a:lnTo>
                    <a:pt x="8906" y="10310"/>
                  </a:lnTo>
                  <a:cubicBezTo>
                    <a:pt x="8865" y="10468"/>
                    <a:pt x="8836" y="10630"/>
                    <a:pt x="8836" y="10800"/>
                  </a:cubicBezTo>
                  <a:cubicBezTo>
                    <a:pt x="8836" y="11714"/>
                    <a:pt x="9463" y="12476"/>
                    <a:pt x="10309" y="12694"/>
                  </a:cubicBezTo>
                  <a:cubicBezTo>
                    <a:pt x="10309" y="12694"/>
                    <a:pt x="10309" y="15685"/>
                    <a:pt x="10309" y="15685"/>
                  </a:cubicBezTo>
                  <a:close/>
                  <a:moveTo>
                    <a:pt x="10800" y="5891"/>
                  </a:moveTo>
                  <a:cubicBezTo>
                    <a:pt x="12470" y="5891"/>
                    <a:pt x="13942" y="6727"/>
                    <a:pt x="14829" y="8000"/>
                  </a:cubicBezTo>
                  <a:lnTo>
                    <a:pt x="12220" y="9450"/>
                  </a:lnTo>
                  <a:cubicBezTo>
                    <a:pt x="11862" y="9074"/>
                    <a:pt x="11360" y="8836"/>
                    <a:pt x="10800" y="8836"/>
                  </a:cubicBezTo>
                  <a:cubicBezTo>
                    <a:pt x="10240" y="8836"/>
                    <a:pt x="9738" y="9074"/>
                    <a:pt x="9380" y="9450"/>
                  </a:cubicBezTo>
                  <a:lnTo>
                    <a:pt x="6771" y="8000"/>
                  </a:lnTo>
                  <a:cubicBezTo>
                    <a:pt x="7658" y="6727"/>
                    <a:pt x="9130" y="5891"/>
                    <a:pt x="10800" y="5891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4"/>
                    <a:pt x="7547" y="16691"/>
                    <a:pt x="10800" y="16691"/>
                  </a:cubicBezTo>
                  <a:cubicBezTo>
                    <a:pt x="14053" y="16691"/>
                    <a:pt x="16691" y="14054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35" name="Google Shape;235;p11"/>
          <p:cNvGrpSpPr/>
          <p:nvPr/>
        </p:nvGrpSpPr>
        <p:grpSpPr>
          <a:xfrm>
            <a:off x="6946577" y="1691296"/>
            <a:ext cx="2197791" cy="2609405"/>
            <a:chOff x="6946577" y="1691296"/>
            <a:chExt cx="2197791" cy="2609405"/>
          </a:xfrm>
        </p:grpSpPr>
        <p:grpSp>
          <p:nvGrpSpPr>
            <p:cNvPr id="236" name="Google Shape;236;p11"/>
            <p:cNvGrpSpPr/>
            <p:nvPr/>
          </p:nvGrpSpPr>
          <p:grpSpPr>
            <a:xfrm>
              <a:off x="6946577" y="1691296"/>
              <a:ext cx="2197791" cy="2609405"/>
              <a:chOff x="5145361" y="1868674"/>
              <a:chExt cx="1473812" cy="1749836"/>
            </a:xfrm>
          </p:grpSpPr>
          <p:sp>
            <p:nvSpPr>
              <p:cNvPr id="237" name="Google Shape;237;p11"/>
              <p:cNvSpPr/>
              <p:nvPr/>
            </p:nvSpPr>
            <p:spPr>
              <a:xfrm>
                <a:off x="5145361" y="1868674"/>
                <a:ext cx="1473812" cy="1473814"/>
              </a:xfrm>
              <a:prstGeom prst="ellipse">
                <a:avLst/>
              </a:prstGeom>
              <a:solidFill>
                <a:schemeClr val="accent2">
                  <a:alpha val="8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8" name="Google Shape;238;p11"/>
              <p:cNvCxnSpPr/>
              <p:nvPr/>
            </p:nvCxnSpPr>
            <p:spPr>
              <a:xfrm>
                <a:off x="5885119" y="3342488"/>
                <a:ext cx="0" cy="27602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5F6F8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</p:grpSp>
        <p:sp>
          <p:nvSpPr>
            <p:cNvPr id="239" name="Google Shape;239;p11"/>
            <p:cNvSpPr/>
            <p:nvPr/>
          </p:nvSpPr>
          <p:spPr>
            <a:xfrm>
              <a:off x="7766716" y="250960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40" name="Google Shape;240;p11"/>
          <p:cNvGrpSpPr/>
          <p:nvPr/>
        </p:nvGrpSpPr>
        <p:grpSpPr>
          <a:xfrm>
            <a:off x="4992668" y="1691296"/>
            <a:ext cx="2197791" cy="2609372"/>
            <a:chOff x="4992668" y="1691296"/>
            <a:chExt cx="2197791" cy="2609372"/>
          </a:xfrm>
        </p:grpSpPr>
        <p:grpSp>
          <p:nvGrpSpPr>
            <p:cNvPr id="241" name="Google Shape;241;p11"/>
            <p:cNvGrpSpPr/>
            <p:nvPr/>
          </p:nvGrpSpPr>
          <p:grpSpPr>
            <a:xfrm>
              <a:off x="4992668" y="1691296"/>
              <a:ext cx="2197791" cy="2609372"/>
              <a:chOff x="3835093" y="1868674"/>
              <a:chExt cx="1473812" cy="1749814"/>
            </a:xfrm>
          </p:grpSpPr>
          <p:sp>
            <p:nvSpPr>
              <p:cNvPr id="242" name="Google Shape;242;p11"/>
              <p:cNvSpPr/>
              <p:nvPr/>
            </p:nvSpPr>
            <p:spPr>
              <a:xfrm>
                <a:off x="3835093" y="1868674"/>
                <a:ext cx="1473812" cy="1473814"/>
              </a:xfrm>
              <a:prstGeom prst="ellipse">
                <a:avLst/>
              </a:prstGeom>
              <a:solidFill>
                <a:schemeClr val="accent1">
                  <a:alpha val="8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43" name="Google Shape;243;p11"/>
              <p:cNvCxnSpPr>
                <a:stCxn id="242" idx="4"/>
              </p:cNvCxnSpPr>
              <p:nvPr/>
            </p:nvCxnSpPr>
            <p:spPr>
              <a:xfrm>
                <a:off x="4571999" y="3342488"/>
                <a:ext cx="0" cy="27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5F6F8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</p:grpSp>
        <p:sp>
          <p:nvSpPr>
            <p:cNvPr id="244" name="Google Shape;244;p11"/>
            <p:cNvSpPr/>
            <p:nvPr/>
          </p:nvSpPr>
          <p:spPr>
            <a:xfrm>
              <a:off x="5821680" y="252934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45" name="Google Shape;245;p11"/>
          <p:cNvSpPr/>
          <p:nvPr/>
        </p:nvSpPr>
        <p:spPr>
          <a:xfrm>
            <a:off x="1174751" y="4876761"/>
            <a:ext cx="2009488" cy="57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PharmaHR_2019_Employee_Database.csv</a:t>
            </a:r>
            <a:endParaRPr sz="12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1633221" y="4539576"/>
            <a:ext cx="1092141" cy="3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</a:pPr>
            <a:r>
              <a:rPr lang="en-AU" sz="1600" b="1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01</a:t>
            </a:r>
            <a:endParaRPr sz="1600" b="1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3132911" y="4876761"/>
            <a:ext cx="2009488" cy="57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PharmaHR_2019_employee_login_time-5.csv</a:t>
            </a:r>
            <a:endParaRPr sz="12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3591381" y="4539576"/>
            <a:ext cx="1092141" cy="3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</a:pPr>
            <a:r>
              <a:rPr lang="en-AU" sz="1600" b="1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</a:t>
            </a:r>
            <a:endParaRPr sz="1600" b="1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5086820" y="4876761"/>
            <a:ext cx="2009488" cy="57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PharmaHR_employee_logout_time2.csv</a:t>
            </a:r>
            <a:endParaRPr sz="12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5545290" y="4539576"/>
            <a:ext cx="1092141" cy="3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</a:pPr>
            <a:r>
              <a:rPr lang="en-AU" sz="1600" b="1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03</a:t>
            </a:r>
            <a:endParaRPr sz="1600" b="1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7044981" y="4876761"/>
            <a:ext cx="2009488" cy="83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PharmaHR_employee_satisfaction_survey_data2.csv</a:t>
            </a:r>
            <a:endParaRPr sz="12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7503451" y="4539576"/>
            <a:ext cx="1092141" cy="3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</a:pPr>
            <a:r>
              <a:rPr lang="en-AU" sz="1600" b="1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04</a:t>
            </a:r>
            <a:endParaRPr sz="1600" b="1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9016841" y="4876761"/>
            <a:ext cx="2009488" cy="57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PharmaHR_manager_evaluation_data2.csv</a:t>
            </a:r>
            <a:endParaRPr sz="12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9475311" y="4539576"/>
            <a:ext cx="1092141" cy="3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</a:pPr>
            <a:r>
              <a:rPr lang="en-AU" sz="1600" b="1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05</a:t>
            </a:r>
            <a:endParaRPr sz="1600" b="1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1379664" y="748421"/>
            <a:ext cx="57743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Datasets for analysis include:</a:t>
            </a:r>
            <a:endParaRPr sz="32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g2421fd534d6_0_3"/>
          <p:cNvGrpSpPr/>
          <p:nvPr/>
        </p:nvGrpSpPr>
        <p:grpSpPr>
          <a:xfrm>
            <a:off x="-2605974" y="1"/>
            <a:ext cx="14797974" cy="6858085"/>
            <a:chOff x="-2605974" y="1"/>
            <a:chExt cx="14797974" cy="6858085"/>
          </a:xfrm>
        </p:grpSpPr>
        <p:sp>
          <p:nvSpPr>
            <p:cNvPr id="261" name="Google Shape;261;g2421fd534d6_0_3"/>
            <p:cNvSpPr/>
            <p:nvPr/>
          </p:nvSpPr>
          <p:spPr>
            <a:xfrm rot="10800000">
              <a:off x="9974913" y="3994796"/>
              <a:ext cx="2217086" cy="2863204"/>
            </a:xfrm>
            <a:custGeom>
              <a:avLst/>
              <a:gdLst/>
              <a:ahLst/>
              <a:cxnLst/>
              <a:rect l="l" t="t" r="r" b="b"/>
              <a:pathLst>
                <a:path w="1115515" h="1440606" extrusionOk="0">
                  <a:moveTo>
                    <a:pt x="0" y="0"/>
                  </a:moveTo>
                  <a:lnTo>
                    <a:pt x="1115515" y="0"/>
                  </a:lnTo>
                  <a:lnTo>
                    <a:pt x="0" y="1440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254000" dist="254000" dir="1500000" sx="97000" sy="97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262" name="Google Shape;262;g2421fd534d6_0_3"/>
            <p:cNvSpPr/>
            <p:nvPr/>
          </p:nvSpPr>
          <p:spPr>
            <a:xfrm>
              <a:off x="0" y="6524786"/>
              <a:ext cx="12192000" cy="33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" name="Google Shape;263;g2421fd534d6_0_3"/>
            <p:cNvSpPr/>
            <p:nvPr/>
          </p:nvSpPr>
          <p:spPr>
            <a:xfrm>
              <a:off x="9130178" y="189277"/>
              <a:ext cx="2703000" cy="547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1270000" sx="90000" sy="90000" algn="ctr" rotWithShape="0">
                <a:srgbClr val="BFBFB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" name="Google Shape;264;g2421fd534d6_0_3"/>
            <p:cNvSpPr txBox="1"/>
            <p:nvPr/>
          </p:nvSpPr>
          <p:spPr>
            <a:xfrm>
              <a:off x="9270015" y="275624"/>
              <a:ext cx="26358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425" tIns="48200" rIns="96425" bIns="482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6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Data Overview</a:t>
              </a:r>
              <a:endParaRPr sz="1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" name="Google Shape;265;g2421fd534d6_0_3"/>
            <p:cNvSpPr/>
            <p:nvPr/>
          </p:nvSpPr>
          <p:spPr>
            <a:xfrm>
              <a:off x="-2605974" y="1"/>
              <a:ext cx="5211953" cy="3429005"/>
            </a:xfrm>
            <a:custGeom>
              <a:avLst/>
              <a:gdLst/>
              <a:ahLst/>
              <a:cxnLst/>
              <a:rect l="l" t="t" r="r" b="b"/>
              <a:pathLst>
                <a:path w="997026" h="655955" extrusionOk="0">
                  <a:moveTo>
                    <a:pt x="507929" y="0"/>
                  </a:moveTo>
                  <a:lnTo>
                    <a:pt x="997026" y="0"/>
                  </a:lnTo>
                  <a:lnTo>
                    <a:pt x="489097" y="655955"/>
                  </a:lnTo>
                  <a:lnTo>
                    <a:pt x="0" y="655955"/>
                  </a:lnTo>
                  <a:lnTo>
                    <a:pt x="50792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sp>
        <p:nvSpPr>
          <p:cNvPr id="266" name="Google Shape;266;g2421fd534d6_0_3"/>
          <p:cNvSpPr/>
          <p:nvPr/>
        </p:nvSpPr>
        <p:spPr>
          <a:xfrm flipH="1">
            <a:off x="1067701" y="1930029"/>
            <a:ext cx="24384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 panose="020B0604020202020204"/>
              <a:buNone/>
            </a:pPr>
            <a:r>
              <a:rPr lang="en-AU" sz="17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1.Data Source:</a:t>
            </a:r>
          </a:p>
        </p:txBody>
      </p:sp>
      <p:sp>
        <p:nvSpPr>
          <p:cNvPr id="267" name="Google Shape;267;g2421fd534d6_0_3"/>
          <p:cNvSpPr/>
          <p:nvPr/>
        </p:nvSpPr>
        <p:spPr>
          <a:xfrm>
            <a:off x="609605" y="609600"/>
            <a:ext cx="1524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8" name="Google Shape;268;g2421fd534d6_0_3"/>
          <p:cNvSpPr/>
          <p:nvPr/>
        </p:nvSpPr>
        <p:spPr>
          <a:xfrm>
            <a:off x="609561" y="1503937"/>
            <a:ext cx="10972800" cy="472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9" name="Google Shape;269;g2421fd534d6_0_3"/>
          <p:cNvSpPr/>
          <p:nvPr/>
        </p:nvSpPr>
        <p:spPr>
          <a:xfrm flipH="1">
            <a:off x="3308294" y="1883674"/>
            <a:ext cx="24384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微软雅黑" panose="020B0503020204020204" charset="-122"/>
              <a:buNone/>
            </a:pPr>
            <a:r>
              <a:rPr lang="en-AU" sz="17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4.Key Attributes</a:t>
            </a:r>
            <a:r>
              <a:rPr lang="en-AU" sz="17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</a:p>
        </p:txBody>
      </p:sp>
      <p:sp>
        <p:nvSpPr>
          <p:cNvPr id="270" name="Google Shape;270;g2421fd534d6_0_3"/>
          <p:cNvSpPr/>
          <p:nvPr/>
        </p:nvSpPr>
        <p:spPr>
          <a:xfrm>
            <a:off x="6408367" y="2144196"/>
            <a:ext cx="68526" cy="1369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1" name="Google Shape;271;g2421fd534d6_0_3"/>
          <p:cNvSpPr/>
          <p:nvPr/>
        </p:nvSpPr>
        <p:spPr>
          <a:xfrm>
            <a:off x="719773" y="609600"/>
            <a:ext cx="1524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2" name="Google Shape;272;g2421fd534d6_0_3"/>
          <p:cNvSpPr txBox="1"/>
          <p:nvPr/>
        </p:nvSpPr>
        <p:spPr>
          <a:xfrm>
            <a:off x="609562" y="609480"/>
            <a:ext cx="109728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AU" sz="3600" b="1" i="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Description</a:t>
            </a:r>
          </a:p>
        </p:txBody>
      </p:sp>
      <p:sp>
        <p:nvSpPr>
          <p:cNvPr id="273" name="Google Shape;273;g2421fd534d6_0_3"/>
          <p:cNvSpPr txBox="1"/>
          <p:nvPr/>
        </p:nvSpPr>
        <p:spPr>
          <a:xfrm>
            <a:off x="609562" y="1529335"/>
            <a:ext cx="109728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Overview</a:t>
            </a:r>
          </a:p>
        </p:txBody>
      </p:sp>
      <p:sp>
        <p:nvSpPr>
          <p:cNvPr id="274" name="Google Shape;274;g2421fd534d6_0_3"/>
          <p:cNvSpPr/>
          <p:nvPr/>
        </p:nvSpPr>
        <p:spPr>
          <a:xfrm>
            <a:off x="9296474" y="3047108"/>
            <a:ext cx="1066200" cy="4572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5" name="Google Shape;275;g2421fd534d6_0_3"/>
          <p:cNvSpPr/>
          <p:nvPr/>
        </p:nvSpPr>
        <p:spPr>
          <a:xfrm>
            <a:off x="1518285" y="5240938"/>
            <a:ext cx="1219800" cy="4572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276" name="Google Shape;276;g2421fd534d6_0_3"/>
          <p:cNvGraphicFramePr/>
          <p:nvPr/>
        </p:nvGraphicFramePr>
        <p:xfrm>
          <a:off x="952500" y="2286000"/>
          <a:ext cx="10287000" cy="3000000"/>
        </p:xfrm>
        <a:graphic>
          <a:graphicData uri="http://schemas.openxmlformats.org/drawingml/2006/table">
            <a:tbl>
              <a:tblPr>
                <a:noFill/>
                <a:tableStyleId>{4240E492-A75E-4680-AEB4-ABF4FF51AFE6}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1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b="1"/>
                        <a:t>Datasets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Employee Database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Login Times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Logout Times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Employee Satisfaction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Manager Evaluation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Total Variables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262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262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Quantity of Data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4410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4410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3633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3633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3633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>
                          <a:solidFill>
                            <a:schemeClr val="dk1"/>
                          </a:solidFill>
                        </a:rPr>
                        <a:t>Type of data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Employee Information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Dates and times of Employee logins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>
                          <a:solidFill>
                            <a:schemeClr val="dk1"/>
                          </a:solidFill>
                        </a:rPr>
                        <a:t>Dates and times of Employee logouts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Ranking based on level of satisfaction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Employee performance rating by the manager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iwiaGRpZCI6ImRlODUyOGUwYzNkZTQzOGVkOGMxODcwZGI0YmJjOWM3IiwidXNlckNvdW50Ijoy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6145,&quot;width&quot;:1085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329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3293"/>
  <p:tag name="KSO_WM_SLIDE_LAYOUT" val="a_d_f"/>
  <p:tag name="KSO_WM_SLIDE_LAYOUT_CNT" val="1_1_1"/>
  <p:tag name="KSO_WM_TEMPLATE_THUMBS_INDEX" val="1、4、7、12、13、14、15、16、17、18、20、24、25、28、33、36、40、43、4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2-15T22:40:38&quot;,&quot;maxSize&quot;:{&quot;size1&quot;:30},&quot;minSize&quot;:{&quot;size1&quot;:17.8},&quot;normalSize&quot;:{&quot;size1&quot;:18.192777777777778},&quot;subLayout&quot;:[{&quot;id&quot;:&quot;2022-12-15T22:40:38&quot;,&quot;margin&quot;:{&quot;bottom&quot;:0,&quot;left&quot;:1.6929999589920044,&quot;right&quot;:1.6929999589920044,&quot;top&quot;:1.6929999589920044},&quot;type&quot;:0},{&quot;id&quot;:&quot;2022-12-15T22:40:38&quot;,&quot;maxSize&quot;:{&quot;size1&quot;:66.7},&quot;minSize&quot;:{&quot;size1&quot;:38.9},&quot;normalSize&quot;:{&quot;size1&quot;:55.47628910786198},&quot;subLayout&quot;:[{&quot;id&quot;:&quot;2022-12-15T22:40:38&quot;,&quot;margin&quot;:{&quot;bottom&quot;:0.02600000612437725,&quot;left&quot;:1.6929999589920044,&quot;right&quot;:1.6929999589920044,&quot;top&quot;:0.847000002861023},&quot;type&quot;:0},{&quot;id&quot;:&quot;2022-12-15T22:40:38&quot;,&quot;margin&quot;:{&quot;bottom&quot;:1.6929999589920044,&quot;left&quot;:1.6929999589920044,&quot;right&quot;:1.6929999589920044,&quot;top&quot;:0.8199999928474426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75c553136823a5e61e7"/>
  <p:tag name="KSO_WM_CHIP_FILLPROP" val="[[{&quot;text_align&quot;:&quot;ct&quot;,&quot;text_direction&quot;:&quot;horizontal&quot;,&quot;support_big_font&quot;:false,&quot;picture_toward&quot;:0,&quot;picture_dockside&quot;:[],&quot;fill_id&quot;:&quot;42bdfa4a24a64d988a6191cecd716896&quot;,&quot;fill_align&quot;:&quot;c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7f405b535bb49fd9c504e13d5a436be&quot;,&quot;fill_align&quot;:&quot;cm&quot;,&quot;chip_types&quot;:[&quot;diagram&quot;,&quot;pictext&quot;,&quot;picture&quot;,&quot;chart&quot;,&quot;table&quot;,&quot;video&quot;]},{&quot;text_align&quot;:&quot;cm&quot;,&quot;text_direction&quot;:&quot;horizontal&quot;,&quot;support_big_font&quot;:false,&quot;picture_toward&quot;:0,&quot;picture_dockside&quot;:[],&quot;fill_id&quot;:&quot;af7019ab30b54b018c2fc8ea2401cac8&quot;,&quot;fill_align&quot;:&quot;cm&quot;,&quot;chip_types&quot;:[&quot;text&quot;]}],[{&quot;text_align&quot;:&quot;cm&quot;,&quot;text_direction&quot;:&quot;horizontal&quot;,&quot;support_big_font&quot;:false,&quot;picture_toward&quot;:0,&quot;picture_dockside&quot;:[],&quot;fill_id&quot;:&quot;42bdfa4a24a64d988a6191cecd716896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c7f405b535bb49fd9c504e13d5a436be&quot;,&quot;fill_align&quot;:&quot;cm&quot;,&quot;chip_types&quot;:[&quot;diagram&quot;,&quot;pictext&quot;,&quot;picture&quot;,&quot;chart&quot;,&quot;table&quot;]},{&quot;text_align&quot;:&quot;cm&quot;,&quot;text_direction&quot;:&quot;horizontal&quot;,&quot;support_big_font&quot;:false,&quot;picture_toward&quot;:0,&quot;picture_dockside&quot;:[],&quot;fill_id&quot;:&quot;af7019ab30b54b018c2fc8ea2401cac8&quot;,&quot;fill_align&quot;:&quot;cm&quot;,&quot;chip_types&quot;:[&quot;text&quot;,&quot;picture&quot;]}],[{&quot;text_align&quot;:&quot;lm&quot;,&quot;text_direction&quot;:&quot;horizontal&quot;,&quot;support_big_font&quot;:false,&quot;picture_toward&quot;:0,&quot;picture_dockside&quot;:[],&quot;fill_id&quot;:&quot;42bdfa4a24a64d988a6191cecd716896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7f405b535bb49fd9c504e13d5a436be&quot;,&quot;fill_align&quot;:&quot;cm&quot;,&quot;chip_types&quot;:[&quot;diagram&quot;,&quot;pictext&quot;,&quot;picture&quot;,&quot;chart&quot;,&quot;table&quot;]},{&quot;text_align&quot;:&quot;lm&quot;,&quot;text_direction&quot;:&quot;horizontal&quot;,&quot;support_big_font&quot;:false,&quot;picture_toward&quot;:0,&quot;picture_dockside&quot;:[],&quot;fill_id&quot;:&quot;af7019ab30b54b018c2fc8ea2401cac8&quot;,&quot;fill_align&quot;:&quot;lm&quot;,&quot;chip_types&quot;:[&quot;text&quot;,&quot;picture&quot;]}]]"/>
  <p:tag name="KSO_WM_SLIDE_SIZE" val="865*444"/>
  <p:tag name="KSO_WM_SLIDE_POSITION" val="47*48"/>
  <p:tag name="FIXED_XID_TMP" val="5f5ee1ca4d6848d78f644aed"/>
  <p:tag name="KSO_WM_CHIP_DECFILLPROP" val="[]"/>
  <p:tag name="KSO_WM_CHIP_GROUPID" val="5f5ee1ca4d6848d78f644aed"/>
  <p:tag name="KSO_WM_SLIDE_BK_DARK_LIGHT" val="2"/>
  <p:tag name="KSO_WM_SLIDE_BACKGROUND_TYPE" val="general"/>
  <p:tag name="KSO_WM_SLIDE_SUPPORT_FEATURE_TYPE" val="3"/>
  <p:tag name="KSO_WM_TEMPLATE_ASSEMBLE_XID" val="639b31e60c9383becdeaa802"/>
  <p:tag name="KSO_WM_TEMPLATE_ASSEMBLE_GROUPID" val="639b31e60c9383becdeaa8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3_1*a*1"/>
  <p:tag name="KSO_WM_TEMPLATE_CATEGORY" val="diagram"/>
  <p:tag name="KSO_WM_TEMPLATE_INDEX" val="2021329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ac46169eb2b460bb4a610ed53a67e2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c12c141ff192434a81f8ec7859d8d7f3"/>
  <p:tag name="KSO_WM_UNIT_TEXT_FILL_FORE_SCHEMECOLOR_INDEX_BRIGHTNESS" val="0"/>
  <p:tag name="KSO_WM_UNIT_TEXT_FILL_FORE_SCHEMECOLOR_INDEX" val="13"/>
  <p:tag name="KSO_WM_UNIT_TEXT_FILL_TYPE" val="1"/>
  <p:tag name="KSO_WM_TEMPLATE_ASSEMBLE_XID" val="639b31e60c9383becdeaa802"/>
  <p:tag name="KSO_WM_TEMPLATE_ASSEMBLE_GROUPID" val="639b31e60c9383becdeaa8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1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293_1*d*1"/>
  <p:tag name="KSO_WM_TEMPLATE_CATEGORY" val="diagram"/>
  <p:tag name="KSO_WM_TEMPLATE_INDEX" val="2021329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39d48b01a0a4808a05868f443a9408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28373cf9a1d42b2ad4400f46103fc1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39b31e60c9383becdeaa802"/>
  <p:tag name="KSO_WM_TEMPLATE_ASSEMBLE_GROUPID" val="639b31e60c9383becdeaa802"/>
  <p:tag name="KSO_WM_UNIT_PICTURE_CLIP_FLAG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3_1*f*1"/>
  <p:tag name="KSO_WM_TEMPLATE_CATEGORY" val="diagram"/>
  <p:tag name="KSO_WM_TEMPLATE_INDEX" val="2021329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72"/>
  <p:tag name="KSO_WM_UNIT_SHOW_EDIT_AREA_INDICATION" val="1"/>
  <p:tag name="KSO_WM_CHIP_GROUPID" val="5e6b05596848fb12bee65ac8"/>
  <p:tag name="KSO_WM_CHIP_XID" val="5e6b05596848fb12bee65aca"/>
  <p:tag name="KSO_WM_UNIT_DEC_AREA_ID" val="f3ba6b55ee6d4aec98d86b43aa728f7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bdb306efbae44b9a7ac00fd1cb9e337"/>
  <p:tag name="KSO_WM_UNIT_TEXT_FILL_FORE_SCHEMECOLOR_INDEX_BRIGHTNESS" val="0.25"/>
  <p:tag name="KSO_WM_UNIT_TEXT_FILL_FORE_SCHEMECOLOR_INDEX" val="13"/>
  <p:tag name="KSO_WM_UNIT_TEXT_FILL_TYPE" val="1"/>
  <p:tag name="KSO_WM_TEMPLATE_ASSEMBLE_XID" val="639b31e60c9383becdeaa802"/>
  <p:tag name="KSO_WM_TEMPLATE_ASSEMBLE_GROUPID" val="639b31e60c9383becdeaa8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139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BEAUTIFY_FLAG" val="#wm#"/>
  <p:tag name="KSO_WM_TEMPLATE_CATEGORY" val="diagram"/>
  <p:tag name="KSO_WM_TEMPLATE_INDEX" val="20211394"/>
  <p:tag name="KSO_WM_SLIDE_LAYOUT" val="d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35&quot;,&quot;maxSize&quot;:{&quot;size1&quot;:31.09968620137898},&quot;minSize&quot;:{&quot;size1&quot;:20.09968620137898},&quot;normalSize&quot;:{&quot;size1&quot;:31.09968620137898},&quot;subLayout&quot;:[{&quot;id&quot;:&quot;2021-04-01T15:23:35&quot;,&quot;margin&quot;:{&quot;bottom&quot;:0.02600000612437725,&quot;left&quot;:1.6929999589920044,&quot;right&quot;:1.6929999589920044,&quot;top&quot;:1.6929999589920044},&quot;type&quot;:0},{&quot;id&quot;:&quot;2021-04-01T15:23:35&quot;,&quot;margin&quot;:{&quot;bottom&quot;:1.6929999589920044,&quot;left&quot;:1.6929999589920044,&quot;right&quot;:1.6929999589920044,&quot;top&quot;:0.8199999928474426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3"/>
  <p:tag name="KSO_WM_TEMPLATE_ASSEMBLE_XID" val="60656efa4054ed1e2fb801a3"/>
  <p:tag name="KSO_WM_TEMPLATE_ASSEMBLE_GROUPID" val="60656efa4054ed1e2fb801a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394_1*f*1"/>
  <p:tag name="KSO_WM_TEMPLATE_CATEGORY" val="diagram"/>
  <p:tag name="KSO_WM_TEMPLATE_INDEX" val="2021139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213e55c78c7f48d58171e1bca080f0f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8bb6cffadbe44eab0931cdbec099505"/>
  <p:tag name="KSO_WM_UNIT_TEXT_FILL_FORE_SCHEMECOLOR_INDEX_BRIGHTNESS" val="0.25"/>
  <p:tag name="KSO_WM_UNIT_TEXT_FILL_FORE_SCHEMECOLOR_INDEX" val="13"/>
  <p:tag name="KSO_WM_UNIT_TEXT_FILL_TYPE" val="1"/>
  <p:tag name="KSO_WM_TEMPLATE_ASSEMBLE_XID" val="60656efa4054ed1e2fb801a3"/>
  <p:tag name="KSO_WM_TEMPLATE_ASSEMBLE_GROUPID" val="60656efa4054ed1e2fb801a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69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394_1*d*1"/>
  <p:tag name="KSO_WM_TEMPLATE_CATEGORY" val="diagram"/>
  <p:tag name="KSO_WM_TEMPLATE_INDEX" val="2021139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75a2f12343b48a78842bc980fa141d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9a4be90c0df43438be309d1bf75075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fa4054ed1e2fb801a3"/>
  <p:tag name="KSO_WM_TEMPLATE_ASSEMBLE_GROUPID" val="60656efa4054ed1e2fb801a3"/>
  <p:tag name="KSO_WM_UNIT_PICTURE_CLIP_FLAG" val="0"/>
</p:tagLst>
</file>

<file path=ppt/theme/theme1.xml><?xml version="1.0" encoding="utf-8"?>
<a:theme xmlns:a="http://schemas.openxmlformats.org/drawingml/2006/main" name="Office 主题​​">
  <a:themeElements>
    <a:clrScheme name="自定义 7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18295"/>
      </a:accent1>
      <a:accent2>
        <a:srgbClr val="6C92A8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829</Words>
  <Application>Microsoft Office PowerPoint</Application>
  <PresentationFormat>宽屏</PresentationFormat>
  <Paragraphs>171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微软雅黑</vt:lpstr>
      <vt:lpstr>Wingdings</vt:lpstr>
      <vt:lpstr>Lato</vt:lpstr>
      <vt:lpstr>Arial</vt:lpstr>
      <vt:lpstr>Montserrat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YU FANSHU</cp:lastModifiedBy>
  <cp:revision>4</cp:revision>
  <dcterms:created xsi:type="dcterms:W3CDTF">2023-09-16T05:50:52Z</dcterms:created>
  <dcterms:modified xsi:type="dcterms:W3CDTF">2023-09-17T08:12:18Z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KSOTemplateUUID">
    <vt:lpwstr>v1.0_mb_1riYPVdYe861g1oRPacXyg==</vt:lpwstr>
  </property>
  <property fmtid="{D5CDD505-2E9C-101B-9397-08002B2CF9AE}" pid="4" name="ICV">
    <vt:lpwstr>AFBAED6EF0E243C4B0BBBE28079C3C47_12</vt:lpwstr>
  </property>
</Properties>
</file>