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65" r:id="rId9"/>
    <p:sldId id="266" r:id="rId10"/>
    <p:sldId id="2146847063" r:id="rId11"/>
    <p:sldId id="2146847064" r:id="rId12"/>
    <p:sldId id="2146847065" r:id="rId13"/>
    <p:sldId id="267" r:id="rId14"/>
    <p:sldId id="2146847062" r:id="rId15"/>
    <p:sldId id="2146847066" r:id="rId16"/>
    <p:sldId id="2146847067" r:id="rId17"/>
    <p:sldId id="268" r:id="rId18"/>
    <p:sldId id="2146847055" r:id="rId19"/>
    <p:sldId id="269" r:id="rId20"/>
    <p:sldId id="2146847059" r:id="rId21"/>
    <p:sldId id="2146847060" r:id="rId22"/>
    <p:sldId id="2146847061"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jp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t>College Admission Agent (RAG-Based)</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70788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P Chandra Hasini-KL UNIVERSITY-AI&amp;DS</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530296"/>
          </a:xfrm>
        </p:spPr>
        <p:txBody>
          <a:bodyPr>
            <a:normAutofit fontScale="90000"/>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p:txBody>
          <a:bodyPr>
            <a:normAutofit/>
          </a:bodyPr>
          <a:lstStyle/>
          <a:p>
            <a:pPr marL="457200" indent="-457200">
              <a:buAutoNum type="arabicParenR"/>
            </a:pPr>
            <a:r>
              <a:rPr lang="en-US" sz="2400" dirty="0"/>
              <a:t>A functional AI-based admission assistant that answers queries with high   accuracy</a:t>
            </a:r>
          </a:p>
          <a:p>
            <a:pPr marL="457200" indent="-457200">
              <a:buAutoNum type="arabicParenR"/>
            </a:pPr>
            <a:r>
              <a:rPr lang="en-US" sz="2400" dirty="0"/>
              <a:t>Real-time information access for students, reducing manual workload for staff</a:t>
            </a:r>
          </a:p>
          <a:p>
            <a:pPr marL="457200" indent="-457200">
              <a:buAutoNum type="arabicParenR"/>
            </a:pPr>
            <a:r>
              <a:rPr lang="en-US" sz="2400" dirty="0"/>
              <a:t>Enhanced admission transparency, applicant engagement, and accessibility</a:t>
            </a:r>
          </a:p>
          <a:p>
            <a:pPr marL="0" indent="0">
              <a:buNone/>
            </a:pPr>
            <a:endParaRPr lang="en-IN" sz="24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8B5E4-2666-F980-594C-7570663B424F}"/>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5" name="Content Placeholder 4">
            <a:extLst>
              <a:ext uri="{FF2B5EF4-FFF2-40B4-BE49-F238E27FC236}">
                <a16:creationId xmlns:a16="http://schemas.microsoft.com/office/drawing/2014/main" id="{A555252B-BC58-C3A4-7043-79D5729C80FD}"/>
              </a:ext>
            </a:extLst>
          </p:cNvPr>
          <p:cNvPicPr>
            <a:picLocks noGrp="1" noChangeAspect="1"/>
          </p:cNvPicPr>
          <p:nvPr>
            <p:ph idx="1"/>
          </p:nvPr>
        </p:nvPicPr>
        <p:blipFill>
          <a:blip r:embed="rId2"/>
          <a:stretch>
            <a:fillRect/>
          </a:stretch>
        </p:blipFill>
        <p:spPr>
          <a:xfrm>
            <a:off x="330136" y="1443800"/>
            <a:ext cx="2604303" cy="4389500"/>
          </a:xfrm>
        </p:spPr>
      </p:pic>
      <p:pic>
        <p:nvPicPr>
          <p:cNvPr id="7" name="Picture 6">
            <a:extLst>
              <a:ext uri="{FF2B5EF4-FFF2-40B4-BE49-F238E27FC236}">
                <a16:creationId xmlns:a16="http://schemas.microsoft.com/office/drawing/2014/main" id="{8B8ED0CD-2FA9-E491-A8A3-2B4AB06E9D2A}"/>
              </a:ext>
            </a:extLst>
          </p:cNvPr>
          <p:cNvPicPr>
            <a:picLocks noChangeAspect="1"/>
          </p:cNvPicPr>
          <p:nvPr/>
        </p:nvPicPr>
        <p:blipFill>
          <a:blip r:embed="rId3"/>
          <a:stretch>
            <a:fillRect/>
          </a:stretch>
        </p:blipFill>
        <p:spPr>
          <a:xfrm>
            <a:off x="3242869" y="1558110"/>
            <a:ext cx="2644369" cy="3808071"/>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BD1072EF-74BF-97A6-A16F-37CC7759D4F5}"/>
              </a:ext>
            </a:extLst>
          </p:cNvPr>
          <p:cNvPicPr>
            <a:picLocks noChangeAspect="1"/>
          </p:cNvPicPr>
          <p:nvPr/>
        </p:nvPicPr>
        <p:blipFill>
          <a:blip r:embed="rId4"/>
          <a:stretch>
            <a:fillRect/>
          </a:stretch>
        </p:blipFill>
        <p:spPr>
          <a:xfrm>
            <a:off x="6195668" y="1232451"/>
            <a:ext cx="2725594" cy="4600849"/>
          </a:xfrm>
          <a:prstGeom prst="rect">
            <a:avLst/>
          </a:prstGeom>
        </p:spPr>
      </p:pic>
      <p:pic>
        <p:nvPicPr>
          <p:cNvPr id="10" name="Content Placeholder 4">
            <a:extLst>
              <a:ext uri="{FF2B5EF4-FFF2-40B4-BE49-F238E27FC236}">
                <a16:creationId xmlns:a16="http://schemas.microsoft.com/office/drawing/2014/main" id="{C3FC0923-2D45-49D1-5E25-5E5D86D3022A}"/>
              </a:ext>
            </a:extLst>
          </p:cNvPr>
          <p:cNvPicPr>
            <a:picLocks noChangeAspect="1"/>
          </p:cNvPicPr>
          <p:nvPr/>
        </p:nvPicPr>
        <p:blipFill>
          <a:blip r:embed="rId5"/>
          <a:stretch>
            <a:fillRect/>
          </a:stretch>
        </p:blipFill>
        <p:spPr>
          <a:xfrm>
            <a:off x="9310190" y="1500955"/>
            <a:ext cx="2644369" cy="4275190"/>
          </a:xfrm>
          <a:prstGeom prst="rect">
            <a:avLst/>
          </a:prstGeom>
        </p:spPr>
      </p:pic>
    </p:spTree>
    <p:extLst>
      <p:ext uri="{BB962C8B-B14F-4D97-AF65-F5344CB8AC3E}">
        <p14:creationId xmlns:p14="http://schemas.microsoft.com/office/powerpoint/2010/main" val="11016308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2EEBA-B2BE-C846-5B5F-A4F8DC51F5DA}"/>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7" name="Picture 6" descr="A screenshot of a phone&#10;&#10;AI-generated content may be incorrect.">
            <a:extLst>
              <a:ext uri="{FF2B5EF4-FFF2-40B4-BE49-F238E27FC236}">
                <a16:creationId xmlns:a16="http://schemas.microsoft.com/office/drawing/2014/main" id="{8CAF57A1-3704-128F-6FBC-963A0CD8F06A}"/>
              </a:ext>
            </a:extLst>
          </p:cNvPr>
          <p:cNvPicPr>
            <a:picLocks noChangeAspect="1"/>
          </p:cNvPicPr>
          <p:nvPr/>
        </p:nvPicPr>
        <p:blipFill>
          <a:blip r:embed="rId2"/>
          <a:stretch>
            <a:fillRect/>
          </a:stretch>
        </p:blipFill>
        <p:spPr>
          <a:xfrm>
            <a:off x="660400" y="1368128"/>
            <a:ext cx="2759496" cy="4514512"/>
          </a:xfrm>
          <a:prstGeom prst="rect">
            <a:avLst/>
          </a:prstGeom>
        </p:spPr>
      </p:pic>
      <p:pic>
        <p:nvPicPr>
          <p:cNvPr id="9" name="Picture 8">
            <a:extLst>
              <a:ext uri="{FF2B5EF4-FFF2-40B4-BE49-F238E27FC236}">
                <a16:creationId xmlns:a16="http://schemas.microsoft.com/office/drawing/2014/main" id="{106F0570-BE33-0562-D055-66465D919FA6}"/>
              </a:ext>
            </a:extLst>
          </p:cNvPr>
          <p:cNvPicPr>
            <a:picLocks noChangeAspect="1"/>
          </p:cNvPicPr>
          <p:nvPr/>
        </p:nvPicPr>
        <p:blipFill>
          <a:blip r:embed="rId3"/>
          <a:stretch>
            <a:fillRect/>
          </a:stretch>
        </p:blipFill>
        <p:spPr>
          <a:xfrm>
            <a:off x="3861951" y="1232452"/>
            <a:ext cx="2964495" cy="4650188"/>
          </a:xfrm>
          <a:prstGeom prst="rect">
            <a:avLst/>
          </a:prstGeom>
        </p:spPr>
      </p:pic>
      <p:pic>
        <p:nvPicPr>
          <p:cNvPr id="12" name="Content Placeholder 6">
            <a:extLst>
              <a:ext uri="{FF2B5EF4-FFF2-40B4-BE49-F238E27FC236}">
                <a16:creationId xmlns:a16="http://schemas.microsoft.com/office/drawing/2014/main" id="{FAE87EA7-D550-B4D4-8AE5-BFFD0628192C}"/>
              </a:ext>
            </a:extLst>
          </p:cNvPr>
          <p:cNvPicPr>
            <a:picLocks noGrp="1" noChangeAspect="1"/>
          </p:cNvPicPr>
          <p:nvPr>
            <p:ph idx="1"/>
          </p:nvPr>
        </p:nvPicPr>
        <p:blipFill>
          <a:blip r:embed="rId4"/>
          <a:stretch>
            <a:fillRect/>
          </a:stretch>
        </p:blipFill>
        <p:spPr>
          <a:xfrm>
            <a:off x="7693817" y="1232452"/>
            <a:ext cx="2758679" cy="4419983"/>
          </a:xfrm>
        </p:spPr>
      </p:pic>
    </p:spTree>
    <p:extLst>
      <p:ext uri="{BB962C8B-B14F-4D97-AF65-F5344CB8AC3E}">
        <p14:creationId xmlns:p14="http://schemas.microsoft.com/office/powerpoint/2010/main" val="11602514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5BFDD8-D5C3-C29C-EA09-9EE82344E9F4}"/>
              </a:ext>
            </a:extLst>
          </p:cNvPr>
          <p:cNvSpPr>
            <a:spLocks noGrp="1"/>
          </p:cNvSpPr>
          <p:nvPr>
            <p:ph type="title"/>
          </p:nvPr>
        </p:nvSpPr>
        <p:spPr/>
        <p:txBody>
          <a:bodyPr/>
          <a:lstStyle/>
          <a:p>
            <a:r>
              <a:rPr lang="en-US" b="1" dirty="0">
                <a:solidFill>
                  <a:schemeClr val="accent1"/>
                </a:solidFill>
                <a:latin typeface="Arial"/>
                <a:ea typeface="+mj-lt"/>
                <a:cs typeface="Arial"/>
              </a:rPr>
              <a:t>Result</a:t>
            </a:r>
            <a:endParaRPr lang="en-IN" dirty="0"/>
          </a:p>
        </p:txBody>
      </p:sp>
      <p:pic>
        <p:nvPicPr>
          <p:cNvPr id="11" name="Picture 10">
            <a:extLst>
              <a:ext uri="{FF2B5EF4-FFF2-40B4-BE49-F238E27FC236}">
                <a16:creationId xmlns:a16="http://schemas.microsoft.com/office/drawing/2014/main" id="{3315D5BF-F0CD-EE6D-0FCD-D48F9A23767B}"/>
              </a:ext>
            </a:extLst>
          </p:cNvPr>
          <p:cNvPicPr>
            <a:picLocks noChangeAspect="1"/>
          </p:cNvPicPr>
          <p:nvPr/>
        </p:nvPicPr>
        <p:blipFill>
          <a:blip r:embed="rId2"/>
          <a:stretch>
            <a:fillRect/>
          </a:stretch>
        </p:blipFill>
        <p:spPr>
          <a:xfrm>
            <a:off x="791092" y="1386121"/>
            <a:ext cx="2705334" cy="4389500"/>
          </a:xfrm>
          <a:prstGeom prst="rect">
            <a:avLst/>
          </a:prstGeom>
        </p:spPr>
      </p:pic>
      <p:pic>
        <p:nvPicPr>
          <p:cNvPr id="13" name="Picture 12">
            <a:extLst>
              <a:ext uri="{FF2B5EF4-FFF2-40B4-BE49-F238E27FC236}">
                <a16:creationId xmlns:a16="http://schemas.microsoft.com/office/drawing/2014/main" id="{5AA23B30-B802-C627-9276-A66161999DC3}"/>
              </a:ext>
            </a:extLst>
          </p:cNvPr>
          <p:cNvPicPr>
            <a:picLocks noChangeAspect="1"/>
          </p:cNvPicPr>
          <p:nvPr/>
        </p:nvPicPr>
        <p:blipFill>
          <a:blip r:embed="rId3"/>
          <a:stretch>
            <a:fillRect/>
          </a:stretch>
        </p:blipFill>
        <p:spPr>
          <a:xfrm>
            <a:off x="4306455" y="1370879"/>
            <a:ext cx="2644369" cy="4404742"/>
          </a:xfrm>
          <a:prstGeom prst="rect">
            <a:avLst/>
          </a:prstGeom>
        </p:spPr>
      </p:pic>
      <p:pic>
        <p:nvPicPr>
          <p:cNvPr id="17" name="Picture 16">
            <a:extLst>
              <a:ext uri="{FF2B5EF4-FFF2-40B4-BE49-F238E27FC236}">
                <a16:creationId xmlns:a16="http://schemas.microsoft.com/office/drawing/2014/main" id="{F8066704-D2C5-53E9-EF9B-5E47F839EEC3}"/>
              </a:ext>
            </a:extLst>
          </p:cNvPr>
          <p:cNvPicPr>
            <a:picLocks noChangeAspect="1"/>
          </p:cNvPicPr>
          <p:nvPr/>
        </p:nvPicPr>
        <p:blipFill>
          <a:blip r:embed="rId4"/>
          <a:stretch>
            <a:fillRect/>
          </a:stretch>
        </p:blipFill>
        <p:spPr>
          <a:xfrm>
            <a:off x="8115184" y="1232452"/>
            <a:ext cx="2667231" cy="4419983"/>
          </a:xfrm>
          <a:prstGeom prst="rect">
            <a:avLst/>
          </a:prstGeom>
        </p:spPr>
      </p:pic>
    </p:spTree>
    <p:extLst>
      <p:ext uri="{BB962C8B-B14F-4D97-AF65-F5344CB8AC3E}">
        <p14:creationId xmlns:p14="http://schemas.microsoft.com/office/powerpoint/2010/main" val="14491156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t>The College Admission Agent streamlines the admission process by providing accurate, instant, and context-aware responses using RAG and IBM Granite. It reduces manual workload, improves applicant experience, and enhances transparency in admissions.</a:t>
            </a:r>
            <a:endParaRPr lang="en-IN" sz="2000" dirty="0"/>
          </a:p>
        </p:txBody>
      </p:sp>
    </p:spTree>
    <p:extLst>
      <p:ext uri="{BB962C8B-B14F-4D97-AF65-F5344CB8AC3E}">
        <p14:creationId xmlns:p14="http://schemas.microsoft.com/office/powerpoint/2010/main" val="31833151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r>
              <a:rPr lang="en-US" sz="2000" dirty="0">
                <a:ea typeface="+mn-lt"/>
                <a:cs typeface="+mn-lt"/>
              </a:rPr>
              <a:t>Discuss potential enhancements and expansions for the system. This could include incorporating additional data sources, optimizing the algorithm for better performance, and expanding the system to cover multiple cities or regions. Consider the integration of emerging technologies such as edge computing or advanced machine learning</a:t>
            </a:r>
            <a:endParaRPr lang="en-US" sz="2000"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pPr marL="305435" indent="-305435"/>
            <a:r>
              <a:rPr lang="fr-FR" sz="2400" dirty="0"/>
              <a:t>IBM Granite &amp; Cloud Lite Documentation</a:t>
            </a:r>
          </a:p>
          <a:p>
            <a:pPr marL="305435" indent="-305435"/>
            <a:r>
              <a:rPr lang="en-IN" sz="2400" dirty="0" err="1"/>
              <a:t>LangChain</a:t>
            </a:r>
            <a:r>
              <a:rPr lang="en-IN" sz="2400" dirty="0"/>
              <a:t> &amp; </a:t>
            </a:r>
            <a:r>
              <a:rPr lang="en-IN" sz="2400" dirty="0" err="1"/>
              <a:t>HuggingFace</a:t>
            </a:r>
            <a:r>
              <a:rPr lang="en-IN" sz="2400" dirty="0"/>
              <a:t> (RAG Framework)</a:t>
            </a:r>
          </a:p>
          <a:p>
            <a:pPr marL="305435" indent="-305435"/>
            <a:r>
              <a:rPr lang="en-IN" sz="2400" dirty="0"/>
              <a:t>Official College Admission Circulars</a:t>
            </a:r>
          </a:p>
          <a:p>
            <a:pPr marL="305435" indent="-305435"/>
            <a:r>
              <a:rPr lang="en-US" sz="2400" dirty="0"/>
              <a:t>Research on RAG (Lewis et al., 2020)</a:t>
            </a:r>
          </a:p>
        </p:txBody>
      </p:sp>
    </p:spTree>
    <p:extLst>
      <p:ext uri="{BB962C8B-B14F-4D97-AF65-F5344CB8AC3E}">
        <p14:creationId xmlns:p14="http://schemas.microsoft.com/office/powerpoint/2010/main" val="728950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11" name="Content Placeholder 10" descr="A certificate with a qr code&#10;&#10;AI-generated content may be incorrect.">
            <a:extLst>
              <a:ext uri="{FF2B5EF4-FFF2-40B4-BE49-F238E27FC236}">
                <a16:creationId xmlns:a16="http://schemas.microsoft.com/office/drawing/2014/main" id="{4B5CC3BC-196C-1E92-D27B-0BA744339EC0}"/>
              </a:ext>
            </a:extLst>
          </p:cNvPr>
          <p:cNvPicPr>
            <a:picLocks noGrp="1" noChangeAspect="1"/>
          </p:cNvPicPr>
          <p:nvPr>
            <p:ph idx="1"/>
          </p:nvPr>
        </p:nvPicPr>
        <p:blipFill>
          <a:blip r:embed="rId2"/>
          <a:stretch>
            <a:fillRect/>
          </a:stretch>
        </p:blipFill>
        <p:spPr>
          <a:xfrm>
            <a:off x="3049325" y="1316990"/>
            <a:ext cx="6093350" cy="4673600"/>
          </a:xfrm>
        </p:spPr>
      </p:pic>
    </p:spTree>
    <p:extLst>
      <p:ext uri="{BB962C8B-B14F-4D97-AF65-F5344CB8AC3E}">
        <p14:creationId xmlns:p14="http://schemas.microsoft.com/office/powerpoint/2010/main" val="38473317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descr="A certificate with a qr code&#10;&#10;AI-generated content may be incorrect.">
            <a:extLst>
              <a:ext uri="{FF2B5EF4-FFF2-40B4-BE49-F238E27FC236}">
                <a16:creationId xmlns:a16="http://schemas.microsoft.com/office/drawing/2014/main" id="{A646C8ED-67B3-2DDB-EB8E-59E9FE328A85}"/>
              </a:ext>
            </a:extLst>
          </p:cNvPr>
          <p:cNvPicPr>
            <a:picLocks noGrp="1" noChangeAspect="1"/>
          </p:cNvPicPr>
          <p:nvPr>
            <p:ph idx="1"/>
          </p:nvPr>
        </p:nvPicPr>
        <p:blipFill>
          <a:blip r:embed="rId2"/>
          <a:stretch>
            <a:fillRect/>
          </a:stretch>
        </p:blipFill>
        <p:spPr>
          <a:xfrm>
            <a:off x="3071387" y="1301750"/>
            <a:ext cx="6049225" cy="4673600"/>
          </a:xfrm>
        </p:spPr>
      </p:pic>
    </p:spTree>
    <p:extLst>
      <p:ext uri="{BB962C8B-B14F-4D97-AF65-F5344CB8AC3E}">
        <p14:creationId xmlns:p14="http://schemas.microsoft.com/office/powerpoint/2010/main" val="41287103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Picture 6">
            <a:extLst>
              <a:ext uri="{FF2B5EF4-FFF2-40B4-BE49-F238E27FC236}">
                <a16:creationId xmlns:a16="http://schemas.microsoft.com/office/drawing/2014/main" id="{60FFB394-39C9-C6AA-C833-2AB47EB898BA}"/>
              </a:ext>
            </a:extLst>
          </p:cNvPr>
          <p:cNvPicPr>
            <a:picLocks noChangeAspect="1"/>
          </p:cNvPicPr>
          <p:nvPr/>
        </p:nvPicPr>
        <p:blipFill>
          <a:blip r:embed="rId2"/>
          <a:stretch>
            <a:fillRect/>
          </a:stretch>
        </p:blipFill>
        <p:spPr>
          <a:xfrm>
            <a:off x="2882528" y="1432464"/>
            <a:ext cx="5855072" cy="4123510"/>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305435" indent="-305435"/>
            <a:r>
              <a:rPr lang="en-US" sz="2600" dirty="0"/>
              <a:t>The college admission process often overwhelms students with complex information about eligibility, deadlines, and courses. Institutions handle countless inquiries manually, leading to inefficiencies and delays. There’s a strong need for an intelligent system that can simplify and streamline the process using real-time and trusted information sources.</a:t>
            </a:r>
            <a:endParaRPr lang="en-IN" sz="2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702156"/>
            <a:ext cx="11029616" cy="443738"/>
          </a:xfrm>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12516" y="1863523"/>
            <a:ext cx="11464848" cy="413216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dirty="0"/>
              <a:t>The proposed system aims to address the challenge of simplifying and streamlining the college admission process using a Retrieval-Augmented Generation (RAG) based AI agent. The solution will consist of the following components:</a:t>
            </a:r>
          </a:p>
          <a:p>
            <a:pPr marL="305435" indent="-305435"/>
            <a:r>
              <a:rPr lang="en-IN" sz="1200" b="1" dirty="0">
                <a:latin typeface="Calibri"/>
                <a:ea typeface="+mn-lt"/>
                <a:cs typeface="+mn-lt"/>
              </a:rPr>
              <a:t>Data Collection:</a:t>
            </a:r>
          </a:p>
          <a:p>
            <a:pPr marL="305435" indent="-305435"/>
            <a:r>
              <a:rPr lang="en-IN" sz="1200" dirty="0">
                <a:latin typeface="Calibri"/>
                <a:ea typeface="+mn-lt"/>
                <a:cs typeface="+mn-lt"/>
              </a:rPr>
              <a:t>Gather institutional data including:</a:t>
            </a:r>
          </a:p>
          <a:p>
            <a:pPr marL="305435" indent="-305435"/>
            <a:r>
              <a:rPr lang="en-US" sz="1200" dirty="0"/>
              <a:t>Course offerings, eligibility criteria, and fee structures</a:t>
            </a:r>
          </a:p>
          <a:p>
            <a:pPr marL="0" indent="0">
              <a:buNone/>
            </a:pPr>
            <a:r>
              <a:rPr lang="en-IN" sz="1200" b="1" dirty="0">
                <a:latin typeface="Calibri"/>
                <a:ea typeface="+mn-lt"/>
                <a:cs typeface="+mn-lt"/>
              </a:rPr>
              <a:t> Data Preprocessing:</a:t>
            </a:r>
            <a:endParaRPr lang="en-IN" sz="1200" b="1" dirty="0">
              <a:latin typeface="Calibri"/>
              <a:cs typeface="Calibri"/>
            </a:endParaRPr>
          </a:p>
          <a:p>
            <a:pPr marL="629920" lvl="1" indent="-305435"/>
            <a:r>
              <a:rPr lang="en-US" sz="1200" dirty="0"/>
              <a:t>Clean and organize unstructured admission-related documents (PDFs, DOCs, etc.)</a:t>
            </a:r>
            <a:r>
              <a:rPr lang="en-IN" sz="1200" b="1" dirty="0">
                <a:latin typeface="Calibri"/>
                <a:ea typeface="+mn-lt"/>
                <a:cs typeface="+mn-lt"/>
              </a:rPr>
              <a:t>.</a:t>
            </a:r>
            <a:endParaRPr lang="en-IN" sz="1200" b="1" dirty="0">
              <a:latin typeface="Calibri"/>
              <a:cs typeface="Calibri"/>
            </a:endParaRPr>
          </a:p>
          <a:p>
            <a:pPr marL="629920" lvl="1" indent="-305435"/>
            <a:r>
              <a:rPr lang="en-US" sz="1200" dirty="0"/>
              <a:t>Perform text normalization, keyword tagging, and metadata extraction.</a:t>
            </a:r>
            <a:endParaRPr lang="en-IN" sz="1200" b="1" dirty="0">
              <a:latin typeface="Calibri"/>
              <a:cs typeface="Calibri"/>
            </a:endParaRPr>
          </a:p>
          <a:p>
            <a:pPr marL="305435" indent="-305435"/>
            <a:r>
              <a:rPr lang="en-IN" sz="1200" b="1" dirty="0">
                <a:latin typeface="Calibri"/>
                <a:ea typeface="+mn-lt"/>
                <a:cs typeface="+mn-lt"/>
              </a:rPr>
              <a:t>RAG-Based AI Agent:</a:t>
            </a:r>
            <a:endParaRPr lang="en-IN" sz="1200" b="1" dirty="0">
              <a:latin typeface="Calibri"/>
              <a:ea typeface="+mn-lt"/>
              <a:cs typeface="Calibri"/>
            </a:endParaRPr>
          </a:p>
          <a:p>
            <a:pPr marL="305435" indent="-305435"/>
            <a:r>
              <a:rPr lang="en-US" sz="1200" dirty="0"/>
              <a:t>      Implement a Retrieval-Augmented Generation pipeline combining:</a:t>
            </a:r>
          </a:p>
          <a:p>
            <a:r>
              <a:rPr lang="en-US" sz="1200" b="1" dirty="0"/>
              <a:t>      Retriever</a:t>
            </a:r>
            <a:r>
              <a:rPr lang="en-US" sz="1200" dirty="0"/>
              <a:t>: to fetch relevant data chunks from institutional content</a:t>
            </a:r>
            <a:endParaRPr lang="en-IN" sz="1200" b="1" dirty="0">
              <a:latin typeface="Calibri"/>
              <a:cs typeface="Calibri"/>
            </a:endParaRPr>
          </a:p>
          <a:p>
            <a:pPr marL="305435" indent="-305435"/>
            <a:r>
              <a:rPr lang="en-IN" sz="1200" b="1" dirty="0">
                <a:latin typeface="Calibri"/>
                <a:ea typeface="+mn-lt"/>
                <a:cs typeface="+mn-lt"/>
              </a:rPr>
              <a:t>Deployment:</a:t>
            </a:r>
            <a:endParaRPr lang="en-IN" sz="1200" b="1" dirty="0">
              <a:latin typeface="Calibri"/>
              <a:cs typeface="Calibri"/>
            </a:endParaRPr>
          </a:p>
          <a:p>
            <a:pPr marL="629920" lvl="1" indent="-305435"/>
            <a:r>
              <a:rPr lang="en-US" sz="1200" dirty="0"/>
              <a:t>Develop a user-friendly chatbot/web-based interface for real-time student interaction</a:t>
            </a:r>
            <a:endParaRPr lang="en-IN" sz="1200" b="1" dirty="0">
              <a:latin typeface="Calibri"/>
              <a:cs typeface="Calibri"/>
            </a:endParaRPr>
          </a:p>
          <a:p>
            <a:pPr marL="629920" lvl="1" indent="-305435"/>
            <a:r>
              <a:rPr lang="en-US" sz="1200" dirty="0"/>
              <a:t>Use </a:t>
            </a:r>
            <a:r>
              <a:rPr lang="en-US" sz="1200" b="1" dirty="0"/>
              <a:t>IBM Cloud Lite</a:t>
            </a:r>
            <a:r>
              <a:rPr lang="en-US" sz="1200" dirty="0"/>
              <a:t> for deployment with a scalable backend</a:t>
            </a:r>
          </a:p>
          <a:p>
            <a:pPr marL="629920" lvl="1" indent="-305435"/>
            <a:r>
              <a:rPr lang="en-US" sz="1200" dirty="0"/>
              <a:t>Enable multilingual support and responsive design for mobile/desktop platforms</a:t>
            </a:r>
            <a:endParaRPr lang="en-IN" sz="1200" b="1" dirty="0">
              <a:latin typeface="Calibri"/>
              <a:cs typeface="Calibri"/>
            </a:endParaRPr>
          </a:p>
          <a:p>
            <a:pPr marL="305435" indent="-305435"/>
            <a:r>
              <a:rPr lang="en-IN" sz="1200" b="1" dirty="0">
                <a:latin typeface="Calibri"/>
                <a:ea typeface="+mn-lt"/>
                <a:cs typeface="+mn-lt"/>
              </a:rPr>
              <a:t>Evaluation:</a:t>
            </a:r>
            <a:endParaRPr lang="en-IN" sz="1200" b="1" dirty="0">
              <a:latin typeface="Calibri"/>
              <a:cs typeface="Calibri"/>
            </a:endParaRPr>
          </a:p>
          <a:p>
            <a:pPr marL="629920" lvl="1" indent="-305435"/>
            <a:r>
              <a:rPr lang="en-IN" sz="1200" dirty="0"/>
              <a:t>Measure system performance using: </a:t>
            </a:r>
            <a:r>
              <a:rPr lang="en-IN" sz="1200" b="1" dirty="0"/>
              <a:t>Accuracy</a:t>
            </a:r>
            <a:r>
              <a:rPr lang="en-IN" sz="1200" dirty="0"/>
              <a:t> of responses and </a:t>
            </a:r>
            <a:r>
              <a:rPr lang="en-US" sz="1200" b="1" dirty="0"/>
              <a:t>Response latency</a:t>
            </a:r>
            <a:r>
              <a:rPr lang="en-US" sz="1200" dirty="0"/>
              <a:t> and user satisfaction feedback.</a:t>
            </a:r>
          </a:p>
          <a:p>
            <a:pPr marL="629920" lvl="1" indent="-305435"/>
            <a:r>
              <a:rPr lang="en-US" sz="1200" dirty="0">
                <a:ea typeface="+mn-lt"/>
                <a:cs typeface="+mn-lt"/>
              </a:rPr>
              <a:t>Result:</a:t>
            </a:r>
            <a:endParaRPr lang="en-IN" sz="1200" dirty="0">
              <a:ea typeface="+mn-lt"/>
              <a:cs typeface="+mn-lt"/>
            </a:endParaRPr>
          </a:p>
          <a:p>
            <a:pPr marL="629920" lvl="1" indent="-305435"/>
            <a:r>
              <a:rPr lang="en-US" sz="1200" dirty="0"/>
              <a:t>A functional AI-based admission assistant that answers queries with high accuracy</a:t>
            </a:r>
            <a:endParaRPr lang="en-IN" sz="1200"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290451"/>
            <a:ext cx="11029615" cy="4673324"/>
          </a:xfrm>
        </p:spPr>
        <p:txBody>
          <a:bodyPr/>
          <a:lstStyle/>
          <a:p>
            <a:pPr marL="0" indent="0">
              <a:buNone/>
            </a:pPr>
            <a:r>
              <a:rPr lang="en-IN" sz="1800" b="1" dirty="0">
                <a:solidFill>
                  <a:srgbClr val="0F0F0F"/>
                </a:solidFill>
                <a:ea typeface="+mn-lt"/>
                <a:cs typeface="+mn-lt"/>
              </a:rPr>
              <a:t>The "System Approach" section outlines the overall strategy and methodology for developing and implementing the rental bike prediction system. Here's a suggested structure for this section:</a:t>
            </a:r>
            <a:endParaRPr lang="en-US" dirty="0"/>
          </a:p>
          <a:p>
            <a:pPr marL="305435" indent="-305435"/>
            <a:r>
              <a:rPr lang="en-IN" sz="1800" dirty="0"/>
              <a:t>IBM Cloud Lite Services</a:t>
            </a:r>
          </a:p>
          <a:p>
            <a:pPr marL="305435" indent="-305435"/>
            <a:r>
              <a:rPr lang="en-IN" sz="1800" dirty="0"/>
              <a:t>IBM Granite (LLM)</a:t>
            </a:r>
          </a:p>
          <a:p>
            <a:pPr marL="305435" indent="-305435"/>
            <a:r>
              <a:rPr lang="en-IN" sz="1800" dirty="0"/>
              <a:t>Python (Flask) for UI</a:t>
            </a:r>
          </a:p>
          <a:p>
            <a:pPr marL="305435" indent="-305435"/>
            <a:r>
              <a:rPr lang="en-IN" sz="1800" dirty="0"/>
              <a:t>MongoDB/</a:t>
            </a:r>
            <a:r>
              <a:rPr lang="en-IN" sz="1800" dirty="0" err="1"/>
              <a:t>Cloudant</a:t>
            </a:r>
            <a:r>
              <a:rPr lang="en-IN" sz="1800" dirty="0"/>
              <a:t> for data</a:t>
            </a:r>
          </a:p>
          <a:p>
            <a:pPr marL="305435" indent="-305435"/>
            <a:r>
              <a:rPr lang="en-IN" sz="1800" dirty="0"/>
              <a:t>APIs for data retrieval and live updates</a:t>
            </a:r>
          </a:p>
          <a:p>
            <a:pPr marL="305435" indent="-305435"/>
            <a:endParaRPr lang="en-IN" sz="1800" dirty="0"/>
          </a:p>
          <a:p>
            <a:pPr marL="305435" indent="-305435"/>
            <a:endParaRPr lang="en-IN" sz="1800" b="1" dirty="0">
              <a:solidFill>
                <a:srgbClr val="0F0F0F"/>
              </a:solidFill>
            </a:endParaRPr>
          </a:p>
        </p:txBody>
      </p:sp>
      <p:sp>
        <p:nvSpPr>
          <p:cNvPr id="6" name="Rectangle 3">
            <a:extLst>
              <a:ext uri="{FF2B5EF4-FFF2-40B4-BE49-F238E27FC236}">
                <a16:creationId xmlns:a16="http://schemas.microsoft.com/office/drawing/2014/main" id="{774F2694-8894-6A7D-329E-A5951981F8EB}"/>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IBM Granite (LLM)</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400" dirty="0">
                <a:ea typeface="+mn-lt"/>
                <a:cs typeface="+mn-lt"/>
              </a:rPr>
              <a:t>In the Algorithm section, describe the machine learning algorithm chosen for predicting bike counts. Here's an example structure for this section:</a:t>
            </a:r>
            <a:endParaRPr lang="en-IN" sz="1400" dirty="0"/>
          </a:p>
          <a:p>
            <a:pPr marL="305435" indent="-305435"/>
            <a:r>
              <a:rPr lang="en-IN" sz="1400" b="1" dirty="0">
                <a:ea typeface="+mn-lt"/>
                <a:cs typeface="+mn-lt"/>
              </a:rPr>
              <a:t>Algorithm Selection:</a:t>
            </a:r>
            <a:endParaRPr lang="en-IN" sz="1400" dirty="0"/>
          </a:p>
          <a:p>
            <a:pPr marL="629920" lvl="1" indent="-305435"/>
            <a:r>
              <a:rPr lang="en-IN" dirty="0"/>
              <a:t>Implement a </a:t>
            </a:r>
            <a:r>
              <a:rPr lang="en-IN" b="1" dirty="0"/>
              <a:t>RAG architecture</a:t>
            </a:r>
            <a:r>
              <a:rPr lang="en-IN" dirty="0"/>
              <a:t> combining: Dense retriever for querying institutional FAQs/documents.</a:t>
            </a:r>
          </a:p>
          <a:p>
            <a:pPr marL="305435" indent="-305435"/>
            <a:r>
              <a:rPr lang="en-IN" sz="1400" b="1" dirty="0">
                <a:ea typeface="+mn-lt"/>
                <a:cs typeface="+mn-lt"/>
              </a:rPr>
              <a:t>Training Process:</a:t>
            </a:r>
            <a:endParaRPr lang="en-IN" sz="1400" dirty="0"/>
          </a:p>
          <a:p>
            <a:pPr marL="629920" lvl="1" indent="-305435"/>
            <a:r>
              <a:rPr lang="en-US" dirty="0"/>
              <a:t>A curated dataset of institutional FAQs, admission documents, past queries, and official notifications.</a:t>
            </a:r>
            <a:endParaRPr lang="en-IN" dirty="0">
              <a:ea typeface="+mn-lt"/>
              <a:cs typeface="+mn-lt"/>
            </a:endParaRPr>
          </a:p>
          <a:p>
            <a:pPr marL="629920" lvl="1" indent="-305435"/>
            <a:r>
              <a:rPr lang="en-IN" sz="1400" b="1" dirty="0">
                <a:ea typeface="+mn-lt"/>
                <a:cs typeface="+mn-lt"/>
              </a:rPr>
              <a:t>Prediction Process:</a:t>
            </a:r>
            <a:endParaRPr lang="en-IN" sz="1400" dirty="0"/>
          </a:p>
          <a:p>
            <a:pPr marL="629920" lvl="1" indent="-305435"/>
            <a:r>
              <a:rPr lang="en-US" dirty="0"/>
              <a:t>The </a:t>
            </a:r>
            <a:r>
              <a:rPr lang="en-US" b="1" dirty="0"/>
              <a:t>retriever</a:t>
            </a:r>
            <a:r>
              <a:rPr lang="en-US" dirty="0"/>
              <a:t> searches the knowledge base for the top-k most relevant chunks.</a:t>
            </a:r>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A46BB2-E2E9-88B9-DA5B-7D7D58565AA0}"/>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pic>
        <p:nvPicPr>
          <p:cNvPr id="5" name="Content Placeholder 4">
            <a:extLst>
              <a:ext uri="{FF2B5EF4-FFF2-40B4-BE49-F238E27FC236}">
                <a16:creationId xmlns:a16="http://schemas.microsoft.com/office/drawing/2014/main" id="{D44F74F1-9E02-B459-8795-BAC8DF65987F}"/>
              </a:ext>
            </a:extLst>
          </p:cNvPr>
          <p:cNvPicPr>
            <a:picLocks noGrp="1" noChangeAspect="1"/>
          </p:cNvPicPr>
          <p:nvPr>
            <p:ph idx="1"/>
          </p:nvPr>
        </p:nvPicPr>
        <p:blipFill>
          <a:blip r:embed="rId2"/>
          <a:stretch>
            <a:fillRect/>
          </a:stretch>
        </p:blipFill>
        <p:spPr>
          <a:xfrm>
            <a:off x="4074289" y="4514127"/>
            <a:ext cx="7762112" cy="1921397"/>
          </a:xfrm>
        </p:spPr>
      </p:pic>
      <p:pic>
        <p:nvPicPr>
          <p:cNvPr id="9" name="Picture 8">
            <a:extLst>
              <a:ext uri="{FF2B5EF4-FFF2-40B4-BE49-F238E27FC236}">
                <a16:creationId xmlns:a16="http://schemas.microsoft.com/office/drawing/2014/main" id="{3F1F7B6F-44B5-FD31-39CF-575104B3EA1E}"/>
              </a:ext>
            </a:extLst>
          </p:cNvPr>
          <p:cNvPicPr>
            <a:picLocks noChangeAspect="1"/>
          </p:cNvPicPr>
          <p:nvPr/>
        </p:nvPicPr>
        <p:blipFill>
          <a:blip r:embed="rId3"/>
          <a:stretch>
            <a:fillRect/>
          </a:stretch>
        </p:blipFill>
        <p:spPr>
          <a:xfrm>
            <a:off x="581192" y="1298827"/>
            <a:ext cx="8551233" cy="1988383"/>
          </a:xfrm>
          <a:prstGeom prst="rect">
            <a:avLst/>
          </a:prstGeom>
        </p:spPr>
      </p:pic>
      <p:pic>
        <p:nvPicPr>
          <p:cNvPr id="11" name="Picture 10">
            <a:extLst>
              <a:ext uri="{FF2B5EF4-FFF2-40B4-BE49-F238E27FC236}">
                <a16:creationId xmlns:a16="http://schemas.microsoft.com/office/drawing/2014/main" id="{DFC10831-C59A-C7EF-120D-9C20373BB5B9}"/>
              </a:ext>
            </a:extLst>
          </p:cNvPr>
          <p:cNvPicPr>
            <a:picLocks noChangeAspect="1"/>
          </p:cNvPicPr>
          <p:nvPr/>
        </p:nvPicPr>
        <p:blipFill>
          <a:blip r:embed="rId4"/>
          <a:stretch>
            <a:fillRect/>
          </a:stretch>
        </p:blipFill>
        <p:spPr>
          <a:xfrm>
            <a:off x="115746" y="3670171"/>
            <a:ext cx="10069975" cy="624038"/>
          </a:xfrm>
          <a:prstGeom prst="rect">
            <a:avLst/>
          </a:prstGeom>
        </p:spPr>
      </p:pic>
    </p:spTree>
    <p:extLst>
      <p:ext uri="{BB962C8B-B14F-4D97-AF65-F5344CB8AC3E}">
        <p14:creationId xmlns:p14="http://schemas.microsoft.com/office/powerpoint/2010/main" val="2407692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950DF-227B-5887-2F48-6A0057CC6D48}"/>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pic>
        <p:nvPicPr>
          <p:cNvPr id="7" name="Content Placeholder 6">
            <a:extLst>
              <a:ext uri="{FF2B5EF4-FFF2-40B4-BE49-F238E27FC236}">
                <a16:creationId xmlns:a16="http://schemas.microsoft.com/office/drawing/2014/main" id="{9277ABA5-B518-DB4A-4110-5F2DE8DB985D}"/>
              </a:ext>
            </a:extLst>
          </p:cNvPr>
          <p:cNvPicPr>
            <a:picLocks noGrp="1" noChangeAspect="1"/>
          </p:cNvPicPr>
          <p:nvPr>
            <p:ph idx="1"/>
          </p:nvPr>
        </p:nvPicPr>
        <p:blipFill>
          <a:blip r:embed="rId2"/>
          <a:stretch>
            <a:fillRect/>
          </a:stretch>
        </p:blipFill>
        <p:spPr>
          <a:xfrm>
            <a:off x="859581" y="1301750"/>
            <a:ext cx="9947791" cy="4439293"/>
          </a:xfrm>
          <a:prstGeom prst="rect">
            <a:avLst/>
          </a:prstGeom>
        </p:spPr>
      </p:pic>
    </p:spTree>
    <p:extLst>
      <p:ext uri="{BB962C8B-B14F-4D97-AF65-F5344CB8AC3E}">
        <p14:creationId xmlns:p14="http://schemas.microsoft.com/office/powerpoint/2010/main" val="3951112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6D82E0-77D9-45F6-81D3-A635BC46E615}"/>
              </a:ext>
            </a:extLst>
          </p:cNvPr>
          <p:cNvSpPr>
            <a:spLocks noGrp="1"/>
          </p:cNvSpPr>
          <p:nvPr>
            <p:ph type="title"/>
          </p:nvPr>
        </p:nvSpPr>
        <p:spPr/>
        <p:txBody>
          <a:bodyPr/>
          <a:lstStyle/>
          <a:p>
            <a:r>
              <a:rPr lang="en-US" b="1" dirty="0">
                <a:solidFill>
                  <a:schemeClr val="accent1"/>
                </a:solidFill>
                <a:latin typeface="Arial"/>
                <a:ea typeface="+mj-lt"/>
                <a:cs typeface="Arial"/>
              </a:rPr>
              <a:t>Algorithm &amp; Deployment</a:t>
            </a:r>
            <a:endParaRPr lang="en-IN" dirty="0"/>
          </a:p>
        </p:txBody>
      </p:sp>
      <p:pic>
        <p:nvPicPr>
          <p:cNvPr id="7" name="Content Placeholder 6">
            <a:extLst>
              <a:ext uri="{FF2B5EF4-FFF2-40B4-BE49-F238E27FC236}">
                <a16:creationId xmlns:a16="http://schemas.microsoft.com/office/drawing/2014/main" id="{1F770650-CFD7-8500-AF60-DF7C419D8DC5}"/>
              </a:ext>
            </a:extLst>
          </p:cNvPr>
          <p:cNvPicPr>
            <a:picLocks noGrp="1" noChangeAspect="1"/>
          </p:cNvPicPr>
          <p:nvPr>
            <p:ph idx="1"/>
          </p:nvPr>
        </p:nvPicPr>
        <p:blipFill>
          <a:blip r:embed="rId2"/>
          <a:stretch>
            <a:fillRect/>
          </a:stretch>
        </p:blipFill>
        <p:spPr>
          <a:xfrm>
            <a:off x="866149" y="1301750"/>
            <a:ext cx="10459702" cy="4673600"/>
          </a:xfrm>
        </p:spPr>
      </p:pic>
    </p:spTree>
    <p:extLst>
      <p:ext uri="{BB962C8B-B14F-4D97-AF65-F5344CB8AC3E}">
        <p14:creationId xmlns:p14="http://schemas.microsoft.com/office/powerpoint/2010/main" val="333474521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Future forward</Template>
  <TotalTime>696</TotalTime>
  <Words>591</Words>
  <Application>Microsoft Office PowerPoint</Application>
  <PresentationFormat>Widescreen</PresentationFormat>
  <Paragraphs>76</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Calibri</vt:lpstr>
      <vt:lpstr>Calibri Light</vt:lpstr>
      <vt:lpstr>Franklin Gothic Book</vt:lpstr>
      <vt:lpstr>Franklin Gothic Demi</vt:lpstr>
      <vt:lpstr>Wingdings 2</vt:lpstr>
      <vt:lpstr>DividendVTI</vt:lpstr>
      <vt:lpstr>College Admission Agent (RAG-Based)</vt:lpstr>
      <vt:lpstr>OUTLINE</vt:lpstr>
      <vt:lpstr>Problem Statement</vt:lpstr>
      <vt:lpstr>Proposed Solution</vt:lpstr>
      <vt:lpstr>System  Approach</vt:lpstr>
      <vt:lpstr>Algorithm &amp; Deployment</vt:lpstr>
      <vt:lpstr>Algorithm &amp; Deployment</vt:lpstr>
      <vt:lpstr>Algorithm &amp; Deployment</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Hasini Polisetty</cp:lastModifiedBy>
  <cp:revision>26</cp:revision>
  <dcterms:created xsi:type="dcterms:W3CDTF">2021-05-26T16:50:10Z</dcterms:created>
  <dcterms:modified xsi:type="dcterms:W3CDTF">2025-08-02T11:00:50Z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