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20" r:id="rId1"/>
  </p:sldMasterIdLst>
  <p:sldIdLst>
    <p:sldId id="293" r:id="rId2"/>
    <p:sldId id="259" r:id="rId3"/>
    <p:sldId id="285" r:id="rId4"/>
    <p:sldId id="286" r:id="rId5"/>
    <p:sldId id="287" r:id="rId6"/>
    <p:sldId id="288" r:id="rId7"/>
    <p:sldId id="280" r:id="rId8"/>
    <p:sldId id="290" r:id="rId9"/>
    <p:sldId id="291" r:id="rId10"/>
    <p:sldId id="292" r:id="rId11"/>
    <p:sldId id="282" r:id="rId12"/>
    <p:sldId id="283" r:id="rId13"/>
    <p:sldId id="294" r:id="rId14"/>
    <p:sldId id="298" r:id="rId15"/>
    <p:sldId id="299" r:id="rId16"/>
    <p:sldId id="300" r:id="rId17"/>
    <p:sldId id="301" r:id="rId18"/>
    <p:sldId id="296" r:id="rId19"/>
    <p:sldId id="297"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8E5D6-F06A-4E19-9BC1-9676D06F0BBA}" v="70" dt="2023-01-03T17:16:16.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C330C99-D7BF-46D1-B914-6E7FD4251D2E}" type="datetimeFigureOut">
              <a:rPr lang="en-IN" smtClean="0"/>
              <a:t>10-01-2023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6A79CD-6B78-4A60-8B9D-90F9BC7C8965}" type="slidenum">
              <a:rPr lang="en-IN" smtClean="0"/>
              <a:t>‹#›</a:t>
            </a:fld>
            <a:endParaRPr lang="en-IN"/>
          </a:p>
        </p:txBody>
      </p:sp>
    </p:spTree>
    <p:extLst>
      <p:ext uri="{BB962C8B-B14F-4D97-AF65-F5344CB8AC3E}">
        <p14:creationId xmlns:p14="http://schemas.microsoft.com/office/powerpoint/2010/main" val="37055464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330C99-D7BF-46D1-B914-6E7FD4251D2E}"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6A79CD-6B78-4A60-8B9D-90F9BC7C8965}" type="slidenum">
              <a:rPr lang="en-IN" smtClean="0"/>
              <a:t>‹#›</a:t>
            </a:fld>
            <a:endParaRPr lang="en-IN"/>
          </a:p>
        </p:txBody>
      </p:sp>
    </p:spTree>
    <p:extLst>
      <p:ext uri="{BB962C8B-B14F-4D97-AF65-F5344CB8AC3E}">
        <p14:creationId xmlns:p14="http://schemas.microsoft.com/office/powerpoint/2010/main" val="200579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330C99-D7BF-46D1-B914-6E7FD4251D2E}"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6A79CD-6B78-4A60-8B9D-90F9BC7C8965}" type="slidenum">
              <a:rPr lang="en-IN" smtClean="0"/>
              <a:t>‹#›</a:t>
            </a:fld>
            <a:endParaRPr lang="en-IN"/>
          </a:p>
        </p:txBody>
      </p:sp>
    </p:spTree>
    <p:extLst>
      <p:ext uri="{BB962C8B-B14F-4D97-AF65-F5344CB8AC3E}">
        <p14:creationId xmlns:p14="http://schemas.microsoft.com/office/powerpoint/2010/main" val="2468420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330C99-D7BF-46D1-B914-6E7FD4251D2E}" type="datetimeFigureOut">
              <a:rPr lang="en-IN" smtClean="0"/>
              <a:t>10-01-2023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6A79CD-6B78-4A60-8B9D-90F9BC7C8965}" type="slidenum">
              <a:rPr lang="en-IN" smtClean="0"/>
              <a:t>‹#›</a:t>
            </a:fld>
            <a:endParaRPr lang="en-IN"/>
          </a:p>
        </p:txBody>
      </p:sp>
    </p:spTree>
    <p:extLst>
      <p:ext uri="{BB962C8B-B14F-4D97-AF65-F5344CB8AC3E}">
        <p14:creationId xmlns:p14="http://schemas.microsoft.com/office/powerpoint/2010/main" val="350026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C330C99-D7BF-46D1-B914-6E7FD4251D2E}" type="datetimeFigureOut">
              <a:rPr lang="en-IN" smtClean="0"/>
              <a:t>10-01-2023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6A79CD-6B78-4A60-8B9D-90F9BC7C8965}" type="slidenum">
              <a:rPr lang="en-IN" smtClean="0"/>
              <a:t>‹#›</a:t>
            </a:fld>
            <a:endParaRPr lang="en-IN"/>
          </a:p>
        </p:txBody>
      </p:sp>
    </p:spTree>
    <p:extLst>
      <p:ext uri="{BB962C8B-B14F-4D97-AF65-F5344CB8AC3E}">
        <p14:creationId xmlns:p14="http://schemas.microsoft.com/office/powerpoint/2010/main" val="122935466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C330C99-D7BF-46D1-B914-6E7FD4251D2E}" type="datetimeFigureOut">
              <a:rPr lang="en-IN" smtClean="0"/>
              <a:t>10-01-2023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56A79CD-6B78-4A60-8B9D-90F9BC7C8965}" type="slidenum">
              <a:rPr lang="en-IN" smtClean="0"/>
              <a:t>‹#›</a:t>
            </a:fld>
            <a:endParaRPr lang="en-IN"/>
          </a:p>
        </p:txBody>
      </p:sp>
    </p:spTree>
    <p:extLst>
      <p:ext uri="{BB962C8B-B14F-4D97-AF65-F5344CB8AC3E}">
        <p14:creationId xmlns:p14="http://schemas.microsoft.com/office/powerpoint/2010/main" val="124426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C330C99-D7BF-46D1-B914-6E7FD4251D2E}" type="datetimeFigureOut">
              <a:rPr lang="en-IN" smtClean="0"/>
              <a:t>10-01-2023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6A79CD-6B78-4A60-8B9D-90F9BC7C8965}"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142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330C99-D7BF-46D1-B914-6E7FD4251D2E}" type="datetimeFigureOut">
              <a:rPr lang="en-IN" smtClean="0"/>
              <a:t>10-01-2023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6A79CD-6B78-4A60-8B9D-90F9BC7C8965}" type="slidenum">
              <a:rPr lang="en-IN" smtClean="0"/>
              <a:t>‹#›</a:t>
            </a:fld>
            <a:endParaRPr lang="en-IN"/>
          </a:p>
        </p:txBody>
      </p:sp>
    </p:spTree>
    <p:extLst>
      <p:ext uri="{BB962C8B-B14F-4D97-AF65-F5344CB8AC3E}">
        <p14:creationId xmlns:p14="http://schemas.microsoft.com/office/powerpoint/2010/main" val="169890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30C99-D7BF-46D1-B914-6E7FD4251D2E}" type="datetimeFigureOut">
              <a:rPr lang="en-IN" smtClean="0"/>
              <a:t>10-01-2023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6A79CD-6B78-4A60-8B9D-90F9BC7C8965}" type="slidenum">
              <a:rPr lang="en-IN" smtClean="0"/>
              <a:t>‹#›</a:t>
            </a:fld>
            <a:endParaRPr lang="en-IN"/>
          </a:p>
        </p:txBody>
      </p:sp>
    </p:spTree>
    <p:extLst>
      <p:ext uri="{BB962C8B-B14F-4D97-AF65-F5344CB8AC3E}">
        <p14:creationId xmlns:p14="http://schemas.microsoft.com/office/powerpoint/2010/main" val="496859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C330C99-D7BF-46D1-B914-6E7FD4251D2E}" type="datetimeFigureOut">
              <a:rPr lang="en-IN" smtClean="0"/>
              <a:t>10-01-2023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956A79CD-6B78-4A60-8B9D-90F9BC7C8965}" type="slidenum">
              <a:rPr lang="en-IN" smtClean="0"/>
              <a:t>‹#›</a:t>
            </a:fld>
            <a:endParaRPr lang="en-IN"/>
          </a:p>
        </p:txBody>
      </p:sp>
    </p:spTree>
    <p:extLst>
      <p:ext uri="{BB962C8B-B14F-4D97-AF65-F5344CB8AC3E}">
        <p14:creationId xmlns:p14="http://schemas.microsoft.com/office/powerpoint/2010/main" val="416322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C330C99-D7BF-46D1-B914-6E7FD4251D2E}" type="datetimeFigureOut">
              <a:rPr lang="en-IN" smtClean="0"/>
              <a:t>10-01-2023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956A79CD-6B78-4A60-8B9D-90F9BC7C8965}" type="slidenum">
              <a:rPr lang="en-IN" smtClean="0"/>
              <a:t>‹#›</a:t>
            </a:fld>
            <a:endParaRPr lang="en-IN"/>
          </a:p>
        </p:txBody>
      </p:sp>
    </p:spTree>
    <p:extLst>
      <p:ext uri="{BB962C8B-B14F-4D97-AF65-F5344CB8AC3E}">
        <p14:creationId xmlns:p14="http://schemas.microsoft.com/office/powerpoint/2010/main" val="232899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C330C99-D7BF-46D1-B914-6E7FD4251D2E}" type="datetimeFigureOut">
              <a:rPr lang="en-IN" smtClean="0"/>
              <a:t>10-01-2023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56A79CD-6B78-4A60-8B9D-90F9BC7C8965}" type="slidenum">
              <a:rPr lang="en-IN" smtClean="0"/>
              <a:t>‹#›</a:t>
            </a:fld>
            <a:endParaRPr lang="en-IN"/>
          </a:p>
        </p:txBody>
      </p:sp>
    </p:spTree>
    <p:extLst>
      <p:ext uri="{BB962C8B-B14F-4D97-AF65-F5344CB8AC3E}">
        <p14:creationId xmlns:p14="http://schemas.microsoft.com/office/powerpoint/2010/main" val="252101988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flair.training/blogs/nlp-natural-language-processing/" TargetMode="External"/><Relationship Id="rId2" Type="http://schemas.openxmlformats.org/officeDocument/2006/relationships/hyperlink" Target="https://data-flair.training/blogs/convolutional-neural-networks/"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A8DB-5B4F-2957-AFC5-DB92C72CE4B1}"/>
              </a:ext>
            </a:extLst>
          </p:cNvPr>
          <p:cNvSpPr>
            <a:spLocks noGrp="1"/>
          </p:cNvSpPr>
          <p:nvPr>
            <p:ph type="ctrTitle"/>
          </p:nvPr>
        </p:nvSpPr>
        <p:spPr>
          <a:xfrm>
            <a:off x="1600200" y="877078"/>
            <a:ext cx="8991600" cy="1707502"/>
          </a:xfrm>
        </p:spPr>
        <p:txBody>
          <a:bodyPr/>
          <a:lstStyle/>
          <a:p>
            <a:r>
              <a:rPr lang="en-IN" dirty="0"/>
              <a:t>Fake currency detection using image processing</a:t>
            </a:r>
          </a:p>
        </p:txBody>
      </p:sp>
      <p:sp>
        <p:nvSpPr>
          <p:cNvPr id="3" name="Subtitle 2">
            <a:extLst>
              <a:ext uri="{FF2B5EF4-FFF2-40B4-BE49-F238E27FC236}">
                <a16:creationId xmlns:a16="http://schemas.microsoft.com/office/drawing/2014/main" id="{721EAE04-D565-B045-CA25-341A13BFEA8D}"/>
              </a:ext>
            </a:extLst>
          </p:cNvPr>
          <p:cNvSpPr>
            <a:spLocks noGrp="1"/>
          </p:cNvSpPr>
          <p:nvPr>
            <p:ph type="subTitle" idx="1"/>
          </p:nvPr>
        </p:nvSpPr>
        <p:spPr>
          <a:xfrm>
            <a:off x="2323322" y="3429000"/>
            <a:ext cx="8005666" cy="2163438"/>
          </a:xfrm>
        </p:spPr>
        <p:txBody>
          <a:bodyPr>
            <a:normAutofit/>
          </a:bodyPr>
          <a:lstStyle/>
          <a:p>
            <a:pPr algn="l"/>
            <a:r>
              <a:rPr lang="en-IN" sz="3200" b="1" dirty="0">
                <a:solidFill>
                  <a:schemeClr val="bg1"/>
                </a:solidFill>
              </a:rPr>
              <a:t>NAME: CHENCHALA HASINI</a:t>
            </a:r>
          </a:p>
          <a:p>
            <a:pPr algn="l"/>
            <a:r>
              <a:rPr lang="en-IN" sz="3200" b="1" dirty="0">
                <a:solidFill>
                  <a:schemeClr val="bg1"/>
                </a:solidFill>
              </a:rPr>
              <a:t>ROLL NO: 19261A05D1</a:t>
            </a:r>
          </a:p>
          <a:p>
            <a:pPr algn="l"/>
            <a:r>
              <a:rPr lang="en-IN" sz="3200" b="1" dirty="0">
                <a:solidFill>
                  <a:schemeClr val="bg1"/>
                </a:solidFill>
              </a:rPr>
              <a:t>GUIDED BY: VEDAVATHI. K</a:t>
            </a:r>
          </a:p>
        </p:txBody>
      </p:sp>
    </p:spTree>
    <p:extLst>
      <p:ext uri="{BB962C8B-B14F-4D97-AF65-F5344CB8AC3E}">
        <p14:creationId xmlns:p14="http://schemas.microsoft.com/office/powerpoint/2010/main" val="381370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8863FD-35D9-38E9-D6FC-0AC1FC9EAEA3}"/>
              </a:ext>
            </a:extLst>
          </p:cNvPr>
          <p:cNvSpPr>
            <a:spLocks noGrp="1"/>
          </p:cNvSpPr>
          <p:nvPr>
            <p:ph type="subTitle" idx="1"/>
          </p:nvPr>
        </p:nvSpPr>
        <p:spPr>
          <a:xfrm>
            <a:off x="1175656" y="793102"/>
            <a:ext cx="10077061" cy="5337110"/>
          </a:xfrm>
        </p:spPr>
        <p:txBody>
          <a:bodyPr/>
          <a:lstStyle/>
          <a:p>
            <a:pPr algn="just" fontAlgn="base">
              <a:lnSpc>
                <a:spcPct val="150000"/>
              </a:lnSpc>
            </a:pPr>
            <a:r>
              <a:rPr lang="en-IN" sz="1800" b="1" spc="-25" dirty="0">
                <a:solidFill>
                  <a:srgbClr val="000000"/>
                </a:solidFill>
                <a:effectLst/>
                <a:latin typeface="Times New Roman" panose="02020603050405020304" pitchFamily="18" charset="0"/>
                <a:ea typeface="Times New Roman" panose="02020603050405020304" pitchFamily="18" charset="0"/>
              </a:rPr>
              <a:t>CNN</a:t>
            </a:r>
            <a:endParaRPr lang="en-IN" sz="1800" dirty="0">
              <a:effectLst/>
              <a:latin typeface="Times New Roman" panose="02020603050405020304" pitchFamily="18" charset="0"/>
              <a:ea typeface="Times New Roman" panose="02020603050405020304" pitchFamily="18" charset="0"/>
            </a:endParaRPr>
          </a:p>
          <a:p>
            <a:pPr algn="just" fontAlgn="base">
              <a:lnSpc>
                <a:spcPct val="150000"/>
              </a:lnSpc>
            </a:pPr>
            <a:r>
              <a:rPr lang="en-IN" sz="1800" dirty="0">
                <a:solidFill>
                  <a:srgbClr val="444444"/>
                </a:solidFill>
                <a:effectLst/>
                <a:latin typeface="Times New Roman" panose="02020603050405020304" pitchFamily="18" charset="0"/>
                <a:ea typeface="Times New Roman" panose="02020603050405020304" pitchFamily="18" charset="0"/>
              </a:rPr>
              <a:t>           A </a:t>
            </a:r>
            <a:r>
              <a:rPr lang="en-IN" sz="1800" u="sng" dirty="0">
                <a:solidFill>
                  <a:schemeClr val="bg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Convolutional Neural Network</a:t>
            </a:r>
            <a:r>
              <a:rPr lang="en-IN" sz="1800" u="sng" dirty="0">
                <a:solidFill>
                  <a:schemeClr val="bg1"/>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is a Deep Neural Network (DNN) widely used for the purposes of image recognition and processing and </a:t>
            </a:r>
            <a:r>
              <a:rPr lang="en-IN" sz="1800" u="sng"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NLP</a:t>
            </a:r>
            <a:r>
              <a:rPr lang="en-IN" sz="1800" dirty="0">
                <a:solidFill>
                  <a:srgbClr val="000000"/>
                </a:solidFill>
                <a:effectLst/>
                <a:latin typeface="Times New Roman" panose="02020603050405020304" pitchFamily="18" charset="0"/>
                <a:ea typeface="Times New Roman" panose="02020603050405020304" pitchFamily="18" charset="0"/>
              </a:rPr>
              <a:t>. Also known as a </a:t>
            </a:r>
            <a:r>
              <a:rPr lang="en-IN" sz="1800" dirty="0" err="1">
                <a:solidFill>
                  <a:srgbClr val="000000"/>
                </a:solidFill>
                <a:effectLst/>
                <a:latin typeface="Times New Roman" panose="02020603050405020304" pitchFamily="18" charset="0"/>
                <a:ea typeface="Times New Roman" panose="02020603050405020304" pitchFamily="18" charset="0"/>
              </a:rPr>
              <a:t>ConvNet</a:t>
            </a:r>
            <a:r>
              <a:rPr lang="en-IN" sz="1800" dirty="0">
                <a:solidFill>
                  <a:srgbClr val="000000"/>
                </a:solidFill>
                <a:effectLst/>
                <a:latin typeface="Times New Roman" panose="02020603050405020304" pitchFamily="18" charset="0"/>
                <a:ea typeface="Times New Roman" panose="02020603050405020304" pitchFamily="18" charset="0"/>
              </a:rPr>
              <a:t>, a CNN has input and output layers, and multiple hidden layers, many of which are convolutional. In a </a:t>
            </a:r>
            <a:r>
              <a:rPr lang="en-IN" sz="1800" dirty="0" err="1">
                <a:solidFill>
                  <a:srgbClr val="000000"/>
                </a:solidFill>
                <a:effectLst/>
                <a:latin typeface="Times New Roman" panose="02020603050405020304" pitchFamily="18" charset="0"/>
                <a:ea typeface="Times New Roman" panose="02020603050405020304" pitchFamily="18" charset="0"/>
              </a:rPr>
              <a:t>way,CNN’ss</a:t>
            </a:r>
            <a:r>
              <a:rPr lang="en-IN" sz="1800" dirty="0">
                <a:solidFill>
                  <a:srgbClr val="000000"/>
                </a:solidFill>
                <a:effectLst/>
                <a:latin typeface="Times New Roman" panose="02020603050405020304" pitchFamily="18" charset="0"/>
                <a:ea typeface="Times New Roman" panose="02020603050405020304" pitchFamily="18" charset="0"/>
              </a:rPr>
              <a:t> are regularized multilayer </a:t>
            </a:r>
            <a:r>
              <a:rPr lang="en-IN" sz="1800" dirty="0" err="1">
                <a:solidFill>
                  <a:srgbClr val="000000"/>
                </a:solidFill>
                <a:effectLst/>
                <a:latin typeface="Times New Roman" panose="02020603050405020304" pitchFamily="18" charset="0"/>
                <a:ea typeface="Times New Roman" panose="02020603050405020304" pitchFamily="18" charset="0"/>
              </a:rPr>
              <a:t>perceptrons</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5C1876A-3182-A74F-7005-15190141EA4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69976" y="3321698"/>
            <a:ext cx="7408506" cy="2893111"/>
          </a:xfrm>
          <a:prstGeom prst="rect">
            <a:avLst/>
          </a:prstGeom>
          <a:noFill/>
          <a:ln>
            <a:noFill/>
          </a:ln>
        </p:spPr>
      </p:pic>
    </p:spTree>
    <p:extLst>
      <p:ext uri="{BB962C8B-B14F-4D97-AF65-F5344CB8AC3E}">
        <p14:creationId xmlns:p14="http://schemas.microsoft.com/office/powerpoint/2010/main" val="193041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D38F3C-861D-3883-1226-28FAF534CB8D}"/>
              </a:ext>
            </a:extLst>
          </p:cNvPr>
          <p:cNvSpPr/>
          <p:nvPr/>
        </p:nvSpPr>
        <p:spPr>
          <a:xfrm>
            <a:off x="5968601" y="200614"/>
            <a:ext cx="3278015" cy="5878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Input currency note</a:t>
            </a:r>
          </a:p>
        </p:txBody>
      </p:sp>
      <p:cxnSp>
        <p:nvCxnSpPr>
          <p:cNvPr id="6" name="Straight Arrow Connector 5">
            <a:extLst>
              <a:ext uri="{FF2B5EF4-FFF2-40B4-BE49-F238E27FC236}">
                <a16:creationId xmlns:a16="http://schemas.microsoft.com/office/drawing/2014/main" id="{AFC7EC55-7962-AE2C-8ABC-2A01D46372B5}"/>
              </a:ext>
            </a:extLst>
          </p:cNvPr>
          <p:cNvCxnSpPr>
            <a:cxnSpLocks/>
          </p:cNvCxnSpPr>
          <p:nvPr/>
        </p:nvCxnSpPr>
        <p:spPr>
          <a:xfrm>
            <a:off x="7100574" y="823427"/>
            <a:ext cx="0" cy="383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Rounded Corners 6">
            <a:extLst>
              <a:ext uri="{FF2B5EF4-FFF2-40B4-BE49-F238E27FC236}">
                <a16:creationId xmlns:a16="http://schemas.microsoft.com/office/drawing/2014/main" id="{3FBBDDF1-88D2-32EA-91F2-6487E34E4160}"/>
              </a:ext>
            </a:extLst>
          </p:cNvPr>
          <p:cNvSpPr/>
          <p:nvPr/>
        </p:nvSpPr>
        <p:spPr>
          <a:xfrm>
            <a:off x="5968602" y="1194610"/>
            <a:ext cx="3278024" cy="4210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r>
              <a:rPr lang="en-IN" dirty="0"/>
              <a:t>Pre-processing</a:t>
            </a:r>
          </a:p>
          <a:p>
            <a:pPr algn="ctr"/>
            <a:endParaRPr lang="en-IN" dirty="0"/>
          </a:p>
        </p:txBody>
      </p:sp>
      <p:cxnSp>
        <p:nvCxnSpPr>
          <p:cNvPr id="9" name="Straight Arrow Connector 8">
            <a:extLst>
              <a:ext uri="{FF2B5EF4-FFF2-40B4-BE49-F238E27FC236}">
                <a16:creationId xmlns:a16="http://schemas.microsoft.com/office/drawing/2014/main" id="{982CD11C-06AD-38AC-FF3E-041A280B1FBE}"/>
              </a:ext>
            </a:extLst>
          </p:cNvPr>
          <p:cNvCxnSpPr>
            <a:cxnSpLocks/>
          </p:cNvCxnSpPr>
          <p:nvPr/>
        </p:nvCxnSpPr>
        <p:spPr>
          <a:xfrm>
            <a:off x="7091221" y="1638836"/>
            <a:ext cx="3" cy="408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1D151FB3-E17F-0728-2821-134B4D2EB01B}"/>
              </a:ext>
            </a:extLst>
          </p:cNvPr>
          <p:cNvSpPr/>
          <p:nvPr/>
        </p:nvSpPr>
        <p:spPr>
          <a:xfrm>
            <a:off x="5968601" y="2081313"/>
            <a:ext cx="3278031" cy="4939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Model</a:t>
            </a:r>
          </a:p>
        </p:txBody>
      </p:sp>
      <p:sp>
        <p:nvSpPr>
          <p:cNvPr id="38" name="Rectangle: Rounded Corners 37">
            <a:extLst>
              <a:ext uri="{FF2B5EF4-FFF2-40B4-BE49-F238E27FC236}">
                <a16:creationId xmlns:a16="http://schemas.microsoft.com/office/drawing/2014/main" id="{452E778F-7A66-CF0F-E622-420582A68E11}"/>
              </a:ext>
            </a:extLst>
          </p:cNvPr>
          <p:cNvSpPr/>
          <p:nvPr/>
        </p:nvSpPr>
        <p:spPr>
          <a:xfrm>
            <a:off x="578497" y="2279001"/>
            <a:ext cx="2146041" cy="5924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Dataset</a:t>
            </a:r>
          </a:p>
        </p:txBody>
      </p:sp>
      <p:sp>
        <p:nvSpPr>
          <p:cNvPr id="39" name="Rectangle: Rounded Corners 38">
            <a:extLst>
              <a:ext uri="{FF2B5EF4-FFF2-40B4-BE49-F238E27FC236}">
                <a16:creationId xmlns:a16="http://schemas.microsoft.com/office/drawing/2014/main" id="{1474451F-0922-E729-3718-8CDFE9F98630}"/>
              </a:ext>
            </a:extLst>
          </p:cNvPr>
          <p:cNvSpPr/>
          <p:nvPr/>
        </p:nvSpPr>
        <p:spPr>
          <a:xfrm>
            <a:off x="3349690" y="1334278"/>
            <a:ext cx="1548878" cy="5598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Training</a:t>
            </a:r>
          </a:p>
        </p:txBody>
      </p:sp>
      <p:sp>
        <p:nvSpPr>
          <p:cNvPr id="40" name="Rectangle: Rounded Corners 39">
            <a:extLst>
              <a:ext uri="{FF2B5EF4-FFF2-40B4-BE49-F238E27FC236}">
                <a16:creationId xmlns:a16="http://schemas.microsoft.com/office/drawing/2014/main" id="{FDE6B27A-5723-7263-FC4C-767CADA09BDD}"/>
              </a:ext>
            </a:extLst>
          </p:cNvPr>
          <p:cNvSpPr/>
          <p:nvPr/>
        </p:nvSpPr>
        <p:spPr>
          <a:xfrm>
            <a:off x="3349690" y="2575248"/>
            <a:ext cx="1548878" cy="5924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Validation</a:t>
            </a:r>
          </a:p>
        </p:txBody>
      </p:sp>
      <p:sp>
        <p:nvSpPr>
          <p:cNvPr id="41" name="Rectangle: Rounded Corners 40">
            <a:extLst>
              <a:ext uri="{FF2B5EF4-FFF2-40B4-BE49-F238E27FC236}">
                <a16:creationId xmlns:a16="http://schemas.microsoft.com/office/drawing/2014/main" id="{CAD65F43-9E33-5B9F-CCDE-5DBB70BB5A01}"/>
              </a:ext>
            </a:extLst>
          </p:cNvPr>
          <p:cNvSpPr/>
          <p:nvPr/>
        </p:nvSpPr>
        <p:spPr>
          <a:xfrm>
            <a:off x="3349690" y="3853543"/>
            <a:ext cx="1548878" cy="6064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Testing</a:t>
            </a:r>
          </a:p>
        </p:txBody>
      </p:sp>
      <p:cxnSp>
        <p:nvCxnSpPr>
          <p:cNvPr id="43" name="Straight Arrow Connector 42">
            <a:extLst>
              <a:ext uri="{FF2B5EF4-FFF2-40B4-BE49-F238E27FC236}">
                <a16:creationId xmlns:a16="http://schemas.microsoft.com/office/drawing/2014/main" id="{D5166CCE-A1A6-473D-C5B9-E37EE045038F}"/>
              </a:ext>
            </a:extLst>
          </p:cNvPr>
          <p:cNvCxnSpPr>
            <a:cxnSpLocks/>
            <a:endCxn id="39" idx="1"/>
          </p:cNvCxnSpPr>
          <p:nvPr/>
        </p:nvCxnSpPr>
        <p:spPr>
          <a:xfrm flipV="1">
            <a:off x="2570583" y="1614196"/>
            <a:ext cx="779107" cy="625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75AD912-3749-C717-071B-04769057D493}"/>
              </a:ext>
            </a:extLst>
          </p:cNvPr>
          <p:cNvCxnSpPr/>
          <p:nvPr/>
        </p:nvCxnSpPr>
        <p:spPr>
          <a:xfrm>
            <a:off x="2724541" y="2670886"/>
            <a:ext cx="625149" cy="296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FB8CC2D7-8547-4B1C-B63D-E088AE104C96}"/>
              </a:ext>
            </a:extLst>
          </p:cNvPr>
          <p:cNvCxnSpPr/>
          <p:nvPr/>
        </p:nvCxnSpPr>
        <p:spPr>
          <a:xfrm>
            <a:off x="2416629" y="2871495"/>
            <a:ext cx="933061" cy="1115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B09102C-B4A0-FBFD-E290-07E1EDD144A1}"/>
              </a:ext>
            </a:extLst>
          </p:cNvPr>
          <p:cNvCxnSpPr>
            <a:cxnSpLocks/>
            <a:stCxn id="39" idx="3"/>
            <a:endCxn id="10" idx="1"/>
          </p:cNvCxnSpPr>
          <p:nvPr/>
        </p:nvCxnSpPr>
        <p:spPr>
          <a:xfrm>
            <a:off x="4898568" y="1614196"/>
            <a:ext cx="1070033" cy="714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0E3EC15-AC48-807C-FC29-F2113C647BDD}"/>
              </a:ext>
            </a:extLst>
          </p:cNvPr>
          <p:cNvCxnSpPr>
            <a:stCxn id="40" idx="3"/>
          </p:cNvCxnSpPr>
          <p:nvPr/>
        </p:nvCxnSpPr>
        <p:spPr>
          <a:xfrm flipV="1">
            <a:off x="4898568" y="2561106"/>
            <a:ext cx="1070034" cy="310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1DBF01DF-C51E-0200-0B4C-181F03A37970}"/>
              </a:ext>
            </a:extLst>
          </p:cNvPr>
          <p:cNvCxnSpPr>
            <a:stCxn id="41" idx="3"/>
          </p:cNvCxnSpPr>
          <p:nvPr/>
        </p:nvCxnSpPr>
        <p:spPr>
          <a:xfrm flipV="1">
            <a:off x="4898568" y="2575248"/>
            <a:ext cx="1197432" cy="1581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A519D739-1081-2EC7-95A2-9DB03E756ED5}"/>
              </a:ext>
            </a:extLst>
          </p:cNvPr>
          <p:cNvCxnSpPr>
            <a:cxnSpLocks/>
          </p:cNvCxnSpPr>
          <p:nvPr/>
        </p:nvCxnSpPr>
        <p:spPr>
          <a:xfrm flipH="1">
            <a:off x="7108544" y="2590263"/>
            <a:ext cx="3" cy="391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Rounded Corners 57">
            <a:extLst>
              <a:ext uri="{FF2B5EF4-FFF2-40B4-BE49-F238E27FC236}">
                <a16:creationId xmlns:a16="http://schemas.microsoft.com/office/drawing/2014/main" id="{6CA97B81-E393-7CE6-C642-F4FA27E10CDA}"/>
              </a:ext>
            </a:extLst>
          </p:cNvPr>
          <p:cNvSpPr/>
          <p:nvPr/>
        </p:nvSpPr>
        <p:spPr>
          <a:xfrm>
            <a:off x="5831627" y="2978574"/>
            <a:ext cx="3492639" cy="73799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CNN</a:t>
            </a:r>
          </a:p>
          <a:p>
            <a:pPr algn="ctr"/>
            <a:r>
              <a:rPr lang="en-IN" dirty="0"/>
              <a:t>Feature extraction and Reduction</a:t>
            </a:r>
          </a:p>
        </p:txBody>
      </p:sp>
      <p:cxnSp>
        <p:nvCxnSpPr>
          <p:cNvPr id="60" name="Straight Arrow Connector 59">
            <a:extLst>
              <a:ext uri="{FF2B5EF4-FFF2-40B4-BE49-F238E27FC236}">
                <a16:creationId xmlns:a16="http://schemas.microsoft.com/office/drawing/2014/main" id="{A8E5F60A-6F00-12BE-8DF7-9A22B056602D}"/>
              </a:ext>
            </a:extLst>
          </p:cNvPr>
          <p:cNvCxnSpPr>
            <a:cxnSpLocks/>
          </p:cNvCxnSpPr>
          <p:nvPr/>
        </p:nvCxnSpPr>
        <p:spPr>
          <a:xfrm>
            <a:off x="7105663" y="3734864"/>
            <a:ext cx="0" cy="34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Rectangle: Rounded Corners 60">
            <a:extLst>
              <a:ext uri="{FF2B5EF4-FFF2-40B4-BE49-F238E27FC236}">
                <a16:creationId xmlns:a16="http://schemas.microsoft.com/office/drawing/2014/main" id="{4DF01947-C27E-5CCC-90D9-BD4DCC3347C8}"/>
              </a:ext>
            </a:extLst>
          </p:cNvPr>
          <p:cNvSpPr/>
          <p:nvPr/>
        </p:nvSpPr>
        <p:spPr>
          <a:xfrm>
            <a:off x="5831626" y="4077847"/>
            <a:ext cx="3492639" cy="73799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Fully connected Layer</a:t>
            </a:r>
          </a:p>
        </p:txBody>
      </p:sp>
      <p:sp>
        <p:nvSpPr>
          <p:cNvPr id="62" name="Rectangle: Rounded Corners 61">
            <a:extLst>
              <a:ext uri="{FF2B5EF4-FFF2-40B4-BE49-F238E27FC236}">
                <a16:creationId xmlns:a16="http://schemas.microsoft.com/office/drawing/2014/main" id="{6D043E85-8A7F-41F1-21D7-932E18F3AD39}"/>
              </a:ext>
            </a:extLst>
          </p:cNvPr>
          <p:cNvSpPr/>
          <p:nvPr/>
        </p:nvSpPr>
        <p:spPr>
          <a:xfrm>
            <a:off x="5831626" y="5150712"/>
            <a:ext cx="3492639" cy="73799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Classification(Neural Networks)</a:t>
            </a:r>
          </a:p>
        </p:txBody>
      </p:sp>
      <p:cxnSp>
        <p:nvCxnSpPr>
          <p:cNvPr id="65" name="Straight Arrow Connector 64">
            <a:extLst>
              <a:ext uri="{FF2B5EF4-FFF2-40B4-BE49-F238E27FC236}">
                <a16:creationId xmlns:a16="http://schemas.microsoft.com/office/drawing/2014/main" id="{08B034D6-C86E-B841-5630-FE358550A14D}"/>
              </a:ext>
            </a:extLst>
          </p:cNvPr>
          <p:cNvCxnSpPr>
            <a:cxnSpLocks/>
          </p:cNvCxnSpPr>
          <p:nvPr/>
        </p:nvCxnSpPr>
        <p:spPr>
          <a:xfrm>
            <a:off x="7116377" y="4815838"/>
            <a:ext cx="0" cy="331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390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04F9-C16C-AD32-24B8-3E89F2999003}"/>
              </a:ext>
            </a:extLst>
          </p:cNvPr>
          <p:cNvSpPr>
            <a:spLocks noGrp="1"/>
          </p:cNvSpPr>
          <p:nvPr>
            <p:ph type="title"/>
          </p:nvPr>
        </p:nvSpPr>
        <p:spPr>
          <a:xfrm>
            <a:off x="494522" y="113679"/>
            <a:ext cx="4917232" cy="492812"/>
          </a:xfrm>
        </p:spPr>
        <p:txBody>
          <a:bodyPr>
            <a:normAutofit fontScale="90000"/>
          </a:bodyPr>
          <a:lstStyle/>
          <a:p>
            <a:r>
              <a:rPr lang="en-IN" dirty="0"/>
              <a:t>Use case diagram</a:t>
            </a:r>
          </a:p>
        </p:txBody>
      </p:sp>
      <p:pic>
        <p:nvPicPr>
          <p:cNvPr id="5" name="Picture 4">
            <a:extLst>
              <a:ext uri="{FF2B5EF4-FFF2-40B4-BE49-F238E27FC236}">
                <a16:creationId xmlns:a16="http://schemas.microsoft.com/office/drawing/2014/main" id="{C5BF7594-B84A-848D-3CA7-53C3F1C0B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230" y="785482"/>
            <a:ext cx="7749540" cy="5958840"/>
          </a:xfrm>
          <a:prstGeom prst="rect">
            <a:avLst/>
          </a:prstGeom>
        </p:spPr>
      </p:pic>
    </p:spTree>
    <p:extLst>
      <p:ext uri="{BB962C8B-B14F-4D97-AF65-F5344CB8AC3E}">
        <p14:creationId xmlns:p14="http://schemas.microsoft.com/office/powerpoint/2010/main" val="2114183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B3C5-BE6B-1267-B890-EA5027695512}"/>
              </a:ext>
            </a:extLst>
          </p:cNvPr>
          <p:cNvSpPr>
            <a:spLocks noGrp="1"/>
          </p:cNvSpPr>
          <p:nvPr>
            <p:ph type="title"/>
          </p:nvPr>
        </p:nvSpPr>
        <p:spPr>
          <a:xfrm>
            <a:off x="476250" y="171591"/>
            <a:ext cx="4238625" cy="704710"/>
          </a:xfrm>
        </p:spPr>
        <p:txBody>
          <a:bodyPr>
            <a:normAutofit fontScale="90000"/>
          </a:bodyPr>
          <a:lstStyle/>
          <a:p>
            <a:r>
              <a:rPr lang="en-IN" dirty="0"/>
              <a:t>Class diagram</a:t>
            </a:r>
          </a:p>
        </p:txBody>
      </p:sp>
      <p:pic>
        <p:nvPicPr>
          <p:cNvPr id="5" name="Picture 4">
            <a:extLst>
              <a:ext uri="{FF2B5EF4-FFF2-40B4-BE49-F238E27FC236}">
                <a16:creationId xmlns:a16="http://schemas.microsoft.com/office/drawing/2014/main" id="{5A4D0633-8E6D-1CF1-DF31-C397C6BF9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49" y="1162049"/>
            <a:ext cx="7439025" cy="5313395"/>
          </a:xfrm>
          <a:prstGeom prst="rect">
            <a:avLst/>
          </a:prstGeom>
        </p:spPr>
      </p:pic>
    </p:spTree>
    <p:extLst>
      <p:ext uri="{BB962C8B-B14F-4D97-AF65-F5344CB8AC3E}">
        <p14:creationId xmlns:p14="http://schemas.microsoft.com/office/powerpoint/2010/main" val="3261760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495A-DBA2-2FB4-9D5C-2BF846583A4E}"/>
              </a:ext>
            </a:extLst>
          </p:cNvPr>
          <p:cNvSpPr>
            <a:spLocks noGrp="1"/>
          </p:cNvSpPr>
          <p:nvPr>
            <p:ph type="ctrTitle"/>
          </p:nvPr>
        </p:nvSpPr>
        <p:spPr>
          <a:xfrm>
            <a:off x="1600200" y="428626"/>
            <a:ext cx="8991600" cy="1009649"/>
          </a:xfrm>
        </p:spPr>
        <p:txBody>
          <a:bodyPr/>
          <a:lstStyle/>
          <a:p>
            <a:r>
              <a:rPr lang="en-IN" dirty="0"/>
              <a:t>CODING RESULTS</a:t>
            </a:r>
          </a:p>
        </p:txBody>
      </p:sp>
      <p:sp>
        <p:nvSpPr>
          <p:cNvPr id="3" name="Subtitle 2">
            <a:extLst>
              <a:ext uri="{FF2B5EF4-FFF2-40B4-BE49-F238E27FC236}">
                <a16:creationId xmlns:a16="http://schemas.microsoft.com/office/drawing/2014/main" id="{368B4E45-EF6A-FE6D-0B0D-8D452B40BC3F}"/>
              </a:ext>
            </a:extLst>
          </p:cNvPr>
          <p:cNvSpPr>
            <a:spLocks noGrp="1"/>
          </p:cNvSpPr>
          <p:nvPr>
            <p:ph type="subTitle" idx="1"/>
          </p:nvPr>
        </p:nvSpPr>
        <p:spPr>
          <a:xfrm>
            <a:off x="1600200" y="2066925"/>
            <a:ext cx="9810750" cy="3525513"/>
          </a:xfrm>
        </p:spPr>
        <p:txBody>
          <a:bodyPr>
            <a:normAutofit/>
          </a:bodyPr>
          <a:lstStyle/>
          <a:p>
            <a:r>
              <a:rPr lang="en-IN" sz="2400" b="1" dirty="0">
                <a:solidFill>
                  <a:srgbClr val="000000"/>
                </a:solidFill>
                <a:effectLst/>
                <a:latin typeface="Times New Roman" panose="02020603050405020304" pitchFamily="18" charset="0"/>
                <a:ea typeface="Times New Roman" panose="02020603050405020304" pitchFamily="18" charset="0"/>
              </a:rPr>
              <a:t>Training accuracy of batch sizes 32, 64, and 128 for </a:t>
            </a:r>
            <a:r>
              <a:rPr lang="en-IN" sz="2400" b="1" dirty="0" err="1">
                <a:solidFill>
                  <a:srgbClr val="000000"/>
                </a:solidFill>
                <a:effectLst/>
                <a:latin typeface="Times New Roman" panose="02020603050405020304" pitchFamily="18" charset="0"/>
                <a:ea typeface="Times New Roman" panose="02020603050405020304" pitchFamily="18" charset="0"/>
              </a:rPr>
              <a:t>ResNet</a:t>
            </a:r>
            <a:r>
              <a:rPr lang="en-IN" sz="2400" b="1" dirty="0">
                <a:solidFill>
                  <a:srgbClr val="000000"/>
                </a:solidFill>
                <a:effectLst/>
                <a:latin typeface="Times New Roman" panose="02020603050405020304" pitchFamily="18" charset="0"/>
                <a:ea typeface="Times New Roman" panose="02020603050405020304" pitchFamily="18" charset="0"/>
              </a:rPr>
              <a:t> Model </a:t>
            </a:r>
            <a:endParaRPr lang="en-IN" sz="2400" b="1" dirty="0"/>
          </a:p>
        </p:txBody>
      </p:sp>
      <p:graphicFrame>
        <p:nvGraphicFramePr>
          <p:cNvPr id="5" name="Table 5">
            <a:extLst>
              <a:ext uri="{FF2B5EF4-FFF2-40B4-BE49-F238E27FC236}">
                <a16:creationId xmlns:a16="http://schemas.microsoft.com/office/drawing/2014/main" id="{20451B4C-FE99-4A81-2049-F00D24E5C870}"/>
              </a:ext>
            </a:extLst>
          </p:cNvPr>
          <p:cNvGraphicFramePr>
            <a:graphicFrameLocks noGrp="1"/>
          </p:cNvGraphicFramePr>
          <p:nvPr>
            <p:extLst>
              <p:ext uri="{D42A27DB-BD31-4B8C-83A1-F6EECF244321}">
                <p14:modId xmlns:p14="http://schemas.microsoft.com/office/powerpoint/2010/main" val="3629638894"/>
              </p:ext>
            </p:extLst>
          </p:nvPr>
        </p:nvGraphicFramePr>
        <p:xfrm>
          <a:off x="2032000" y="3190875"/>
          <a:ext cx="8559800" cy="1847850"/>
        </p:xfrm>
        <a:graphic>
          <a:graphicData uri="http://schemas.openxmlformats.org/drawingml/2006/table">
            <a:tbl>
              <a:tblPr firstRow="1" bandRow="1">
                <a:tableStyleId>{21E4AEA4-8DFA-4A89-87EB-49C32662AFE0}</a:tableStyleId>
              </a:tblPr>
              <a:tblGrid>
                <a:gridCol w="2139950">
                  <a:extLst>
                    <a:ext uri="{9D8B030D-6E8A-4147-A177-3AD203B41FA5}">
                      <a16:colId xmlns:a16="http://schemas.microsoft.com/office/drawing/2014/main" val="3131843785"/>
                    </a:ext>
                  </a:extLst>
                </a:gridCol>
                <a:gridCol w="2139950">
                  <a:extLst>
                    <a:ext uri="{9D8B030D-6E8A-4147-A177-3AD203B41FA5}">
                      <a16:colId xmlns:a16="http://schemas.microsoft.com/office/drawing/2014/main" val="3838467144"/>
                    </a:ext>
                  </a:extLst>
                </a:gridCol>
                <a:gridCol w="2139950">
                  <a:extLst>
                    <a:ext uri="{9D8B030D-6E8A-4147-A177-3AD203B41FA5}">
                      <a16:colId xmlns:a16="http://schemas.microsoft.com/office/drawing/2014/main" val="216386652"/>
                    </a:ext>
                  </a:extLst>
                </a:gridCol>
                <a:gridCol w="2139950">
                  <a:extLst>
                    <a:ext uri="{9D8B030D-6E8A-4147-A177-3AD203B41FA5}">
                      <a16:colId xmlns:a16="http://schemas.microsoft.com/office/drawing/2014/main" val="845783405"/>
                    </a:ext>
                  </a:extLst>
                </a:gridCol>
              </a:tblGrid>
              <a:tr h="923925">
                <a:tc>
                  <a:txBody>
                    <a:bodyPr/>
                    <a:lstStyle/>
                    <a:p>
                      <a:r>
                        <a:rPr lang="en-IN" dirty="0"/>
                        <a:t>OPTIMISATION</a:t>
                      </a:r>
                    </a:p>
                  </a:txBody>
                  <a:tcPr/>
                </a:tc>
                <a:tc>
                  <a:txBody>
                    <a:bodyPr/>
                    <a:lstStyle/>
                    <a:p>
                      <a:r>
                        <a:rPr lang="en-IN" dirty="0"/>
                        <a:t>BATCH SIZE 32</a:t>
                      </a:r>
                    </a:p>
                  </a:txBody>
                  <a:tcPr/>
                </a:tc>
                <a:tc>
                  <a:txBody>
                    <a:bodyPr/>
                    <a:lstStyle/>
                    <a:p>
                      <a:r>
                        <a:rPr lang="en-IN" dirty="0"/>
                        <a:t>BATCH SIZE 64</a:t>
                      </a:r>
                    </a:p>
                  </a:txBody>
                  <a:tcPr/>
                </a:tc>
                <a:tc>
                  <a:txBody>
                    <a:bodyPr/>
                    <a:lstStyle/>
                    <a:p>
                      <a:r>
                        <a:rPr lang="en-IN" dirty="0"/>
                        <a:t>BATCH SIZE 128</a:t>
                      </a:r>
                    </a:p>
                  </a:txBody>
                  <a:tcPr/>
                </a:tc>
                <a:extLst>
                  <a:ext uri="{0D108BD9-81ED-4DB2-BD59-A6C34878D82A}">
                    <a16:rowId xmlns:a16="http://schemas.microsoft.com/office/drawing/2014/main" val="2723410941"/>
                  </a:ext>
                </a:extLst>
              </a:tr>
              <a:tr h="923925">
                <a:tc>
                  <a:txBody>
                    <a:bodyPr/>
                    <a:lstStyle/>
                    <a:p>
                      <a:r>
                        <a:rPr lang="en-IN" dirty="0"/>
                        <a:t>SDG</a:t>
                      </a:r>
                    </a:p>
                  </a:txBody>
                  <a:tcPr/>
                </a:tc>
                <a:tc>
                  <a:txBody>
                    <a:bodyPr/>
                    <a:lstStyle/>
                    <a:p>
                      <a:r>
                        <a:rPr lang="en-IN" dirty="0"/>
                        <a:t>91.2</a:t>
                      </a:r>
                    </a:p>
                  </a:txBody>
                  <a:tcPr/>
                </a:tc>
                <a:tc>
                  <a:txBody>
                    <a:bodyPr/>
                    <a:lstStyle/>
                    <a:p>
                      <a:r>
                        <a:rPr lang="en-IN" dirty="0"/>
                        <a:t>92.5</a:t>
                      </a:r>
                    </a:p>
                  </a:txBody>
                  <a:tcPr/>
                </a:tc>
                <a:tc>
                  <a:txBody>
                    <a:bodyPr/>
                    <a:lstStyle/>
                    <a:p>
                      <a:r>
                        <a:rPr lang="en-IN" dirty="0"/>
                        <a:t>93.2</a:t>
                      </a:r>
                    </a:p>
                  </a:txBody>
                  <a:tcPr/>
                </a:tc>
                <a:extLst>
                  <a:ext uri="{0D108BD9-81ED-4DB2-BD59-A6C34878D82A}">
                    <a16:rowId xmlns:a16="http://schemas.microsoft.com/office/drawing/2014/main" val="3751925029"/>
                  </a:ext>
                </a:extLst>
              </a:tr>
            </a:tbl>
          </a:graphicData>
        </a:graphic>
      </p:graphicFrame>
    </p:spTree>
    <p:extLst>
      <p:ext uri="{BB962C8B-B14F-4D97-AF65-F5344CB8AC3E}">
        <p14:creationId xmlns:p14="http://schemas.microsoft.com/office/powerpoint/2010/main" val="1306925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495A-DBA2-2FB4-9D5C-2BF846583A4E}"/>
              </a:ext>
            </a:extLst>
          </p:cNvPr>
          <p:cNvSpPr>
            <a:spLocks noGrp="1"/>
          </p:cNvSpPr>
          <p:nvPr>
            <p:ph type="ctrTitle"/>
          </p:nvPr>
        </p:nvSpPr>
        <p:spPr>
          <a:xfrm>
            <a:off x="1600200" y="428626"/>
            <a:ext cx="8991600" cy="1009649"/>
          </a:xfrm>
        </p:spPr>
        <p:txBody>
          <a:bodyPr/>
          <a:lstStyle/>
          <a:p>
            <a:r>
              <a:rPr lang="en-IN" dirty="0"/>
              <a:t>CODING RESULTS</a:t>
            </a:r>
          </a:p>
        </p:txBody>
      </p:sp>
      <p:sp>
        <p:nvSpPr>
          <p:cNvPr id="3" name="Subtitle 2">
            <a:extLst>
              <a:ext uri="{FF2B5EF4-FFF2-40B4-BE49-F238E27FC236}">
                <a16:creationId xmlns:a16="http://schemas.microsoft.com/office/drawing/2014/main" id="{368B4E45-EF6A-FE6D-0B0D-8D452B40BC3F}"/>
              </a:ext>
            </a:extLst>
          </p:cNvPr>
          <p:cNvSpPr>
            <a:spLocks noGrp="1"/>
          </p:cNvSpPr>
          <p:nvPr>
            <p:ph type="subTitle" idx="1"/>
          </p:nvPr>
        </p:nvSpPr>
        <p:spPr>
          <a:xfrm>
            <a:off x="1600200" y="2066925"/>
            <a:ext cx="9810750" cy="3525513"/>
          </a:xfrm>
        </p:spPr>
        <p:txBody>
          <a:bodyPr>
            <a:normAutofit/>
          </a:bodyPr>
          <a:lstStyle/>
          <a:p>
            <a:r>
              <a:rPr lang="en-IN" sz="2400" b="1" dirty="0">
                <a:solidFill>
                  <a:srgbClr val="000000"/>
                </a:solidFill>
                <a:effectLst/>
                <a:latin typeface="Times New Roman" panose="02020603050405020304" pitchFamily="18" charset="0"/>
                <a:ea typeface="Times New Roman" panose="02020603050405020304" pitchFamily="18" charset="0"/>
              </a:rPr>
              <a:t>Testing accuracy of batch sizes 32, 64, and 128 for </a:t>
            </a:r>
            <a:r>
              <a:rPr lang="en-IN" sz="2400" b="1" dirty="0" err="1">
                <a:solidFill>
                  <a:srgbClr val="000000"/>
                </a:solidFill>
                <a:effectLst/>
                <a:latin typeface="Times New Roman" panose="02020603050405020304" pitchFamily="18" charset="0"/>
                <a:ea typeface="Times New Roman" panose="02020603050405020304" pitchFamily="18" charset="0"/>
              </a:rPr>
              <a:t>ResNet</a:t>
            </a:r>
            <a:r>
              <a:rPr lang="en-IN" sz="2400" b="1" dirty="0">
                <a:solidFill>
                  <a:srgbClr val="000000"/>
                </a:solidFill>
                <a:effectLst/>
                <a:latin typeface="Times New Roman" panose="02020603050405020304" pitchFamily="18" charset="0"/>
                <a:ea typeface="Times New Roman" panose="02020603050405020304" pitchFamily="18" charset="0"/>
              </a:rPr>
              <a:t> Model </a:t>
            </a:r>
            <a:endParaRPr lang="en-IN" sz="2400" b="1" dirty="0"/>
          </a:p>
        </p:txBody>
      </p:sp>
      <p:graphicFrame>
        <p:nvGraphicFramePr>
          <p:cNvPr id="5" name="Table 5">
            <a:extLst>
              <a:ext uri="{FF2B5EF4-FFF2-40B4-BE49-F238E27FC236}">
                <a16:creationId xmlns:a16="http://schemas.microsoft.com/office/drawing/2014/main" id="{20451B4C-FE99-4A81-2049-F00D24E5C870}"/>
              </a:ext>
            </a:extLst>
          </p:cNvPr>
          <p:cNvGraphicFramePr>
            <a:graphicFrameLocks noGrp="1"/>
          </p:cNvGraphicFramePr>
          <p:nvPr>
            <p:extLst>
              <p:ext uri="{D42A27DB-BD31-4B8C-83A1-F6EECF244321}">
                <p14:modId xmlns:p14="http://schemas.microsoft.com/office/powerpoint/2010/main" val="964704487"/>
              </p:ext>
            </p:extLst>
          </p:nvPr>
        </p:nvGraphicFramePr>
        <p:xfrm>
          <a:off x="2032000" y="3190875"/>
          <a:ext cx="8559800" cy="1847850"/>
        </p:xfrm>
        <a:graphic>
          <a:graphicData uri="http://schemas.openxmlformats.org/drawingml/2006/table">
            <a:tbl>
              <a:tblPr firstRow="1" bandRow="1">
                <a:tableStyleId>{21E4AEA4-8DFA-4A89-87EB-49C32662AFE0}</a:tableStyleId>
              </a:tblPr>
              <a:tblGrid>
                <a:gridCol w="2139950">
                  <a:extLst>
                    <a:ext uri="{9D8B030D-6E8A-4147-A177-3AD203B41FA5}">
                      <a16:colId xmlns:a16="http://schemas.microsoft.com/office/drawing/2014/main" val="3131843785"/>
                    </a:ext>
                  </a:extLst>
                </a:gridCol>
                <a:gridCol w="2139950">
                  <a:extLst>
                    <a:ext uri="{9D8B030D-6E8A-4147-A177-3AD203B41FA5}">
                      <a16:colId xmlns:a16="http://schemas.microsoft.com/office/drawing/2014/main" val="3838467144"/>
                    </a:ext>
                  </a:extLst>
                </a:gridCol>
                <a:gridCol w="2139950">
                  <a:extLst>
                    <a:ext uri="{9D8B030D-6E8A-4147-A177-3AD203B41FA5}">
                      <a16:colId xmlns:a16="http://schemas.microsoft.com/office/drawing/2014/main" val="216386652"/>
                    </a:ext>
                  </a:extLst>
                </a:gridCol>
                <a:gridCol w="2139950">
                  <a:extLst>
                    <a:ext uri="{9D8B030D-6E8A-4147-A177-3AD203B41FA5}">
                      <a16:colId xmlns:a16="http://schemas.microsoft.com/office/drawing/2014/main" val="845783405"/>
                    </a:ext>
                  </a:extLst>
                </a:gridCol>
              </a:tblGrid>
              <a:tr h="923925">
                <a:tc>
                  <a:txBody>
                    <a:bodyPr/>
                    <a:lstStyle/>
                    <a:p>
                      <a:r>
                        <a:rPr lang="en-IN" dirty="0"/>
                        <a:t>OPTIMISATION</a:t>
                      </a:r>
                    </a:p>
                  </a:txBody>
                  <a:tcPr/>
                </a:tc>
                <a:tc>
                  <a:txBody>
                    <a:bodyPr/>
                    <a:lstStyle/>
                    <a:p>
                      <a:r>
                        <a:rPr lang="en-IN" dirty="0"/>
                        <a:t>BATCH SIZE 32</a:t>
                      </a:r>
                    </a:p>
                  </a:txBody>
                  <a:tcPr/>
                </a:tc>
                <a:tc>
                  <a:txBody>
                    <a:bodyPr/>
                    <a:lstStyle/>
                    <a:p>
                      <a:r>
                        <a:rPr lang="en-IN" dirty="0"/>
                        <a:t>BATCH SIZE 64</a:t>
                      </a:r>
                    </a:p>
                  </a:txBody>
                  <a:tcPr/>
                </a:tc>
                <a:tc>
                  <a:txBody>
                    <a:bodyPr/>
                    <a:lstStyle/>
                    <a:p>
                      <a:r>
                        <a:rPr lang="en-IN" dirty="0"/>
                        <a:t>BATCH SIZE 128</a:t>
                      </a:r>
                    </a:p>
                  </a:txBody>
                  <a:tcPr/>
                </a:tc>
                <a:extLst>
                  <a:ext uri="{0D108BD9-81ED-4DB2-BD59-A6C34878D82A}">
                    <a16:rowId xmlns:a16="http://schemas.microsoft.com/office/drawing/2014/main" val="2723410941"/>
                  </a:ext>
                </a:extLst>
              </a:tr>
              <a:tr h="923925">
                <a:tc>
                  <a:txBody>
                    <a:bodyPr/>
                    <a:lstStyle/>
                    <a:p>
                      <a:r>
                        <a:rPr lang="en-IN" dirty="0"/>
                        <a:t>SDG</a:t>
                      </a:r>
                    </a:p>
                  </a:txBody>
                  <a:tcPr/>
                </a:tc>
                <a:tc>
                  <a:txBody>
                    <a:bodyPr/>
                    <a:lstStyle/>
                    <a:p>
                      <a:r>
                        <a:rPr lang="en-IN" dirty="0"/>
                        <a:t>93.1</a:t>
                      </a:r>
                    </a:p>
                  </a:txBody>
                  <a:tcPr/>
                </a:tc>
                <a:tc>
                  <a:txBody>
                    <a:bodyPr/>
                    <a:lstStyle/>
                    <a:p>
                      <a:r>
                        <a:rPr lang="en-IN" dirty="0"/>
                        <a:t>93.3</a:t>
                      </a:r>
                    </a:p>
                  </a:txBody>
                  <a:tcPr/>
                </a:tc>
                <a:tc>
                  <a:txBody>
                    <a:bodyPr/>
                    <a:lstStyle/>
                    <a:p>
                      <a:r>
                        <a:rPr lang="en-IN" dirty="0"/>
                        <a:t>93.6</a:t>
                      </a:r>
                    </a:p>
                  </a:txBody>
                  <a:tcPr/>
                </a:tc>
                <a:extLst>
                  <a:ext uri="{0D108BD9-81ED-4DB2-BD59-A6C34878D82A}">
                    <a16:rowId xmlns:a16="http://schemas.microsoft.com/office/drawing/2014/main" val="3751925029"/>
                  </a:ext>
                </a:extLst>
              </a:tr>
            </a:tbl>
          </a:graphicData>
        </a:graphic>
      </p:graphicFrame>
    </p:spTree>
    <p:extLst>
      <p:ext uri="{BB962C8B-B14F-4D97-AF65-F5344CB8AC3E}">
        <p14:creationId xmlns:p14="http://schemas.microsoft.com/office/powerpoint/2010/main" val="2391398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495A-DBA2-2FB4-9D5C-2BF846583A4E}"/>
              </a:ext>
            </a:extLst>
          </p:cNvPr>
          <p:cNvSpPr>
            <a:spLocks noGrp="1"/>
          </p:cNvSpPr>
          <p:nvPr>
            <p:ph type="ctrTitle"/>
          </p:nvPr>
        </p:nvSpPr>
        <p:spPr>
          <a:xfrm>
            <a:off x="1600200" y="428626"/>
            <a:ext cx="8991600" cy="1009649"/>
          </a:xfrm>
        </p:spPr>
        <p:txBody>
          <a:bodyPr/>
          <a:lstStyle/>
          <a:p>
            <a:r>
              <a:rPr lang="en-IN" dirty="0"/>
              <a:t>CODING RESULTS</a:t>
            </a:r>
          </a:p>
        </p:txBody>
      </p:sp>
      <p:sp>
        <p:nvSpPr>
          <p:cNvPr id="3" name="Subtitle 2">
            <a:extLst>
              <a:ext uri="{FF2B5EF4-FFF2-40B4-BE49-F238E27FC236}">
                <a16:creationId xmlns:a16="http://schemas.microsoft.com/office/drawing/2014/main" id="{368B4E45-EF6A-FE6D-0B0D-8D452B40BC3F}"/>
              </a:ext>
            </a:extLst>
          </p:cNvPr>
          <p:cNvSpPr>
            <a:spLocks noGrp="1"/>
          </p:cNvSpPr>
          <p:nvPr>
            <p:ph type="subTitle" idx="1"/>
          </p:nvPr>
        </p:nvSpPr>
        <p:spPr>
          <a:xfrm>
            <a:off x="1600200" y="2066925"/>
            <a:ext cx="9810750" cy="3525513"/>
          </a:xfrm>
        </p:spPr>
        <p:txBody>
          <a:bodyPr>
            <a:normAutofit/>
          </a:bodyPr>
          <a:lstStyle/>
          <a:p>
            <a:r>
              <a:rPr lang="en-IN" sz="2400" b="1" dirty="0">
                <a:solidFill>
                  <a:srgbClr val="000000"/>
                </a:solidFill>
                <a:effectLst/>
                <a:latin typeface="Times New Roman" panose="02020603050405020304" pitchFamily="18" charset="0"/>
                <a:ea typeface="Times New Roman" panose="02020603050405020304" pitchFamily="18" charset="0"/>
              </a:rPr>
              <a:t>Training Loss of batch sizes 32, 64, and 128 for </a:t>
            </a:r>
            <a:r>
              <a:rPr lang="en-IN" sz="2400" b="1" dirty="0" err="1">
                <a:solidFill>
                  <a:srgbClr val="000000"/>
                </a:solidFill>
                <a:effectLst/>
                <a:latin typeface="Times New Roman" panose="02020603050405020304" pitchFamily="18" charset="0"/>
                <a:ea typeface="Times New Roman" panose="02020603050405020304" pitchFamily="18" charset="0"/>
              </a:rPr>
              <a:t>ResNet</a:t>
            </a:r>
            <a:r>
              <a:rPr lang="en-IN" sz="2400" b="1" dirty="0">
                <a:solidFill>
                  <a:srgbClr val="000000"/>
                </a:solidFill>
                <a:effectLst/>
                <a:latin typeface="Times New Roman" panose="02020603050405020304" pitchFamily="18" charset="0"/>
                <a:ea typeface="Times New Roman" panose="02020603050405020304" pitchFamily="18" charset="0"/>
              </a:rPr>
              <a:t> Model </a:t>
            </a:r>
            <a:endParaRPr lang="en-IN" sz="2400" b="1" dirty="0"/>
          </a:p>
        </p:txBody>
      </p:sp>
      <p:graphicFrame>
        <p:nvGraphicFramePr>
          <p:cNvPr id="5" name="Table 5">
            <a:extLst>
              <a:ext uri="{FF2B5EF4-FFF2-40B4-BE49-F238E27FC236}">
                <a16:creationId xmlns:a16="http://schemas.microsoft.com/office/drawing/2014/main" id="{20451B4C-FE99-4A81-2049-F00D24E5C870}"/>
              </a:ext>
            </a:extLst>
          </p:cNvPr>
          <p:cNvGraphicFramePr>
            <a:graphicFrameLocks noGrp="1"/>
          </p:cNvGraphicFramePr>
          <p:nvPr>
            <p:extLst>
              <p:ext uri="{D42A27DB-BD31-4B8C-83A1-F6EECF244321}">
                <p14:modId xmlns:p14="http://schemas.microsoft.com/office/powerpoint/2010/main" val="1603644080"/>
              </p:ext>
            </p:extLst>
          </p:nvPr>
        </p:nvGraphicFramePr>
        <p:xfrm>
          <a:off x="2032000" y="3190875"/>
          <a:ext cx="8559800" cy="1847850"/>
        </p:xfrm>
        <a:graphic>
          <a:graphicData uri="http://schemas.openxmlformats.org/drawingml/2006/table">
            <a:tbl>
              <a:tblPr firstRow="1" bandRow="1">
                <a:tableStyleId>{21E4AEA4-8DFA-4A89-87EB-49C32662AFE0}</a:tableStyleId>
              </a:tblPr>
              <a:tblGrid>
                <a:gridCol w="2139950">
                  <a:extLst>
                    <a:ext uri="{9D8B030D-6E8A-4147-A177-3AD203B41FA5}">
                      <a16:colId xmlns:a16="http://schemas.microsoft.com/office/drawing/2014/main" val="3131843785"/>
                    </a:ext>
                  </a:extLst>
                </a:gridCol>
                <a:gridCol w="2139950">
                  <a:extLst>
                    <a:ext uri="{9D8B030D-6E8A-4147-A177-3AD203B41FA5}">
                      <a16:colId xmlns:a16="http://schemas.microsoft.com/office/drawing/2014/main" val="3838467144"/>
                    </a:ext>
                  </a:extLst>
                </a:gridCol>
                <a:gridCol w="2139950">
                  <a:extLst>
                    <a:ext uri="{9D8B030D-6E8A-4147-A177-3AD203B41FA5}">
                      <a16:colId xmlns:a16="http://schemas.microsoft.com/office/drawing/2014/main" val="216386652"/>
                    </a:ext>
                  </a:extLst>
                </a:gridCol>
                <a:gridCol w="2139950">
                  <a:extLst>
                    <a:ext uri="{9D8B030D-6E8A-4147-A177-3AD203B41FA5}">
                      <a16:colId xmlns:a16="http://schemas.microsoft.com/office/drawing/2014/main" val="845783405"/>
                    </a:ext>
                  </a:extLst>
                </a:gridCol>
              </a:tblGrid>
              <a:tr h="923925">
                <a:tc>
                  <a:txBody>
                    <a:bodyPr/>
                    <a:lstStyle/>
                    <a:p>
                      <a:r>
                        <a:rPr lang="en-IN" dirty="0"/>
                        <a:t>OPTIMISATION</a:t>
                      </a:r>
                    </a:p>
                  </a:txBody>
                  <a:tcPr/>
                </a:tc>
                <a:tc>
                  <a:txBody>
                    <a:bodyPr/>
                    <a:lstStyle/>
                    <a:p>
                      <a:r>
                        <a:rPr lang="en-IN" dirty="0"/>
                        <a:t>BATCH SIZE 32</a:t>
                      </a:r>
                    </a:p>
                  </a:txBody>
                  <a:tcPr/>
                </a:tc>
                <a:tc>
                  <a:txBody>
                    <a:bodyPr/>
                    <a:lstStyle/>
                    <a:p>
                      <a:r>
                        <a:rPr lang="en-IN" dirty="0"/>
                        <a:t>BATCH SIZE 64</a:t>
                      </a:r>
                    </a:p>
                  </a:txBody>
                  <a:tcPr/>
                </a:tc>
                <a:tc>
                  <a:txBody>
                    <a:bodyPr/>
                    <a:lstStyle/>
                    <a:p>
                      <a:r>
                        <a:rPr lang="en-IN" dirty="0"/>
                        <a:t>BATCH SIZE 128</a:t>
                      </a:r>
                    </a:p>
                  </a:txBody>
                  <a:tcPr/>
                </a:tc>
                <a:extLst>
                  <a:ext uri="{0D108BD9-81ED-4DB2-BD59-A6C34878D82A}">
                    <a16:rowId xmlns:a16="http://schemas.microsoft.com/office/drawing/2014/main" val="2723410941"/>
                  </a:ext>
                </a:extLst>
              </a:tr>
              <a:tr h="923925">
                <a:tc>
                  <a:txBody>
                    <a:bodyPr/>
                    <a:lstStyle/>
                    <a:p>
                      <a:r>
                        <a:rPr lang="en-IN" dirty="0"/>
                        <a:t>SDG</a:t>
                      </a:r>
                    </a:p>
                  </a:txBody>
                  <a:tcPr/>
                </a:tc>
                <a:tc>
                  <a:txBody>
                    <a:bodyPr/>
                    <a:lstStyle/>
                    <a:p>
                      <a:r>
                        <a:rPr lang="en-IN" dirty="0"/>
                        <a:t>2.66</a:t>
                      </a:r>
                    </a:p>
                  </a:txBody>
                  <a:tcPr/>
                </a:tc>
                <a:tc>
                  <a:txBody>
                    <a:bodyPr/>
                    <a:lstStyle/>
                    <a:p>
                      <a:r>
                        <a:rPr lang="en-IN" dirty="0"/>
                        <a:t>0.03</a:t>
                      </a:r>
                    </a:p>
                  </a:txBody>
                  <a:tcPr/>
                </a:tc>
                <a:tc>
                  <a:txBody>
                    <a:bodyPr/>
                    <a:lstStyle/>
                    <a:p>
                      <a:r>
                        <a:rPr lang="en-IN" dirty="0"/>
                        <a:t>0.03</a:t>
                      </a:r>
                    </a:p>
                  </a:txBody>
                  <a:tcPr/>
                </a:tc>
                <a:extLst>
                  <a:ext uri="{0D108BD9-81ED-4DB2-BD59-A6C34878D82A}">
                    <a16:rowId xmlns:a16="http://schemas.microsoft.com/office/drawing/2014/main" val="3751925029"/>
                  </a:ext>
                </a:extLst>
              </a:tr>
            </a:tbl>
          </a:graphicData>
        </a:graphic>
      </p:graphicFrame>
    </p:spTree>
    <p:extLst>
      <p:ext uri="{BB962C8B-B14F-4D97-AF65-F5344CB8AC3E}">
        <p14:creationId xmlns:p14="http://schemas.microsoft.com/office/powerpoint/2010/main" val="2645941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495A-DBA2-2FB4-9D5C-2BF846583A4E}"/>
              </a:ext>
            </a:extLst>
          </p:cNvPr>
          <p:cNvSpPr>
            <a:spLocks noGrp="1"/>
          </p:cNvSpPr>
          <p:nvPr>
            <p:ph type="ctrTitle"/>
          </p:nvPr>
        </p:nvSpPr>
        <p:spPr>
          <a:xfrm>
            <a:off x="1600200" y="428626"/>
            <a:ext cx="8991600" cy="1009649"/>
          </a:xfrm>
        </p:spPr>
        <p:txBody>
          <a:bodyPr/>
          <a:lstStyle/>
          <a:p>
            <a:r>
              <a:rPr lang="en-IN" dirty="0"/>
              <a:t>CODING RESULTS</a:t>
            </a:r>
          </a:p>
        </p:txBody>
      </p:sp>
      <p:sp>
        <p:nvSpPr>
          <p:cNvPr id="3" name="Subtitle 2">
            <a:extLst>
              <a:ext uri="{FF2B5EF4-FFF2-40B4-BE49-F238E27FC236}">
                <a16:creationId xmlns:a16="http://schemas.microsoft.com/office/drawing/2014/main" id="{368B4E45-EF6A-FE6D-0B0D-8D452B40BC3F}"/>
              </a:ext>
            </a:extLst>
          </p:cNvPr>
          <p:cNvSpPr>
            <a:spLocks noGrp="1"/>
          </p:cNvSpPr>
          <p:nvPr>
            <p:ph type="subTitle" idx="1"/>
          </p:nvPr>
        </p:nvSpPr>
        <p:spPr>
          <a:xfrm>
            <a:off x="1600200" y="2066925"/>
            <a:ext cx="9810750" cy="3525513"/>
          </a:xfrm>
        </p:spPr>
        <p:txBody>
          <a:bodyPr>
            <a:normAutofit/>
          </a:bodyPr>
          <a:lstStyle/>
          <a:p>
            <a:r>
              <a:rPr lang="en-IN" sz="2400" b="1" dirty="0">
                <a:solidFill>
                  <a:srgbClr val="000000"/>
                </a:solidFill>
                <a:effectLst/>
                <a:latin typeface="Times New Roman" panose="02020603050405020304" pitchFamily="18" charset="0"/>
                <a:ea typeface="Times New Roman" panose="02020603050405020304" pitchFamily="18" charset="0"/>
              </a:rPr>
              <a:t>Testing </a:t>
            </a:r>
            <a:r>
              <a:rPr lang="en-IN" sz="2400" b="1" dirty="0">
                <a:solidFill>
                  <a:srgbClr val="000000"/>
                </a:solidFill>
                <a:latin typeface="Times New Roman" panose="02020603050405020304" pitchFamily="18" charset="0"/>
                <a:ea typeface="Times New Roman" panose="02020603050405020304" pitchFamily="18" charset="0"/>
              </a:rPr>
              <a:t>Loss </a:t>
            </a:r>
            <a:r>
              <a:rPr lang="en-IN" sz="2400" b="1" dirty="0">
                <a:solidFill>
                  <a:srgbClr val="000000"/>
                </a:solidFill>
                <a:effectLst/>
                <a:latin typeface="Times New Roman" panose="02020603050405020304" pitchFamily="18" charset="0"/>
                <a:ea typeface="Times New Roman" panose="02020603050405020304" pitchFamily="18" charset="0"/>
              </a:rPr>
              <a:t>of batch sizes 32, 64, and 128 for </a:t>
            </a:r>
            <a:r>
              <a:rPr lang="en-IN" sz="2400" b="1" dirty="0" err="1">
                <a:solidFill>
                  <a:srgbClr val="000000"/>
                </a:solidFill>
                <a:effectLst/>
                <a:latin typeface="Times New Roman" panose="02020603050405020304" pitchFamily="18" charset="0"/>
                <a:ea typeface="Times New Roman" panose="02020603050405020304" pitchFamily="18" charset="0"/>
              </a:rPr>
              <a:t>ResNet</a:t>
            </a:r>
            <a:r>
              <a:rPr lang="en-IN" sz="2400" b="1" dirty="0">
                <a:solidFill>
                  <a:srgbClr val="000000"/>
                </a:solidFill>
                <a:effectLst/>
                <a:latin typeface="Times New Roman" panose="02020603050405020304" pitchFamily="18" charset="0"/>
                <a:ea typeface="Times New Roman" panose="02020603050405020304" pitchFamily="18" charset="0"/>
              </a:rPr>
              <a:t> Model </a:t>
            </a:r>
            <a:endParaRPr lang="en-IN" sz="2400" b="1" dirty="0"/>
          </a:p>
        </p:txBody>
      </p:sp>
      <p:graphicFrame>
        <p:nvGraphicFramePr>
          <p:cNvPr id="5" name="Table 5">
            <a:extLst>
              <a:ext uri="{FF2B5EF4-FFF2-40B4-BE49-F238E27FC236}">
                <a16:creationId xmlns:a16="http://schemas.microsoft.com/office/drawing/2014/main" id="{20451B4C-FE99-4A81-2049-F00D24E5C870}"/>
              </a:ext>
            </a:extLst>
          </p:cNvPr>
          <p:cNvGraphicFramePr>
            <a:graphicFrameLocks noGrp="1"/>
          </p:cNvGraphicFramePr>
          <p:nvPr>
            <p:extLst>
              <p:ext uri="{D42A27DB-BD31-4B8C-83A1-F6EECF244321}">
                <p14:modId xmlns:p14="http://schemas.microsoft.com/office/powerpoint/2010/main" val="3694191799"/>
              </p:ext>
            </p:extLst>
          </p:nvPr>
        </p:nvGraphicFramePr>
        <p:xfrm>
          <a:off x="2032000" y="3190875"/>
          <a:ext cx="8559800" cy="1847850"/>
        </p:xfrm>
        <a:graphic>
          <a:graphicData uri="http://schemas.openxmlformats.org/drawingml/2006/table">
            <a:tbl>
              <a:tblPr firstRow="1" bandRow="1">
                <a:tableStyleId>{21E4AEA4-8DFA-4A89-87EB-49C32662AFE0}</a:tableStyleId>
              </a:tblPr>
              <a:tblGrid>
                <a:gridCol w="2139950">
                  <a:extLst>
                    <a:ext uri="{9D8B030D-6E8A-4147-A177-3AD203B41FA5}">
                      <a16:colId xmlns:a16="http://schemas.microsoft.com/office/drawing/2014/main" val="3131843785"/>
                    </a:ext>
                  </a:extLst>
                </a:gridCol>
                <a:gridCol w="2139950">
                  <a:extLst>
                    <a:ext uri="{9D8B030D-6E8A-4147-A177-3AD203B41FA5}">
                      <a16:colId xmlns:a16="http://schemas.microsoft.com/office/drawing/2014/main" val="3838467144"/>
                    </a:ext>
                  </a:extLst>
                </a:gridCol>
                <a:gridCol w="2139950">
                  <a:extLst>
                    <a:ext uri="{9D8B030D-6E8A-4147-A177-3AD203B41FA5}">
                      <a16:colId xmlns:a16="http://schemas.microsoft.com/office/drawing/2014/main" val="216386652"/>
                    </a:ext>
                  </a:extLst>
                </a:gridCol>
                <a:gridCol w="2139950">
                  <a:extLst>
                    <a:ext uri="{9D8B030D-6E8A-4147-A177-3AD203B41FA5}">
                      <a16:colId xmlns:a16="http://schemas.microsoft.com/office/drawing/2014/main" val="845783405"/>
                    </a:ext>
                  </a:extLst>
                </a:gridCol>
              </a:tblGrid>
              <a:tr h="923925">
                <a:tc>
                  <a:txBody>
                    <a:bodyPr/>
                    <a:lstStyle/>
                    <a:p>
                      <a:r>
                        <a:rPr lang="en-IN" dirty="0"/>
                        <a:t>OPTIMISATION</a:t>
                      </a:r>
                    </a:p>
                  </a:txBody>
                  <a:tcPr/>
                </a:tc>
                <a:tc>
                  <a:txBody>
                    <a:bodyPr/>
                    <a:lstStyle/>
                    <a:p>
                      <a:r>
                        <a:rPr lang="en-IN" dirty="0"/>
                        <a:t>BATCH SIZE 32</a:t>
                      </a:r>
                    </a:p>
                  </a:txBody>
                  <a:tcPr/>
                </a:tc>
                <a:tc>
                  <a:txBody>
                    <a:bodyPr/>
                    <a:lstStyle/>
                    <a:p>
                      <a:r>
                        <a:rPr lang="en-IN" dirty="0"/>
                        <a:t>BATCH SIZE 64</a:t>
                      </a:r>
                    </a:p>
                  </a:txBody>
                  <a:tcPr/>
                </a:tc>
                <a:tc>
                  <a:txBody>
                    <a:bodyPr/>
                    <a:lstStyle/>
                    <a:p>
                      <a:r>
                        <a:rPr lang="en-IN" dirty="0"/>
                        <a:t>BATCH SIZE 128</a:t>
                      </a:r>
                    </a:p>
                  </a:txBody>
                  <a:tcPr/>
                </a:tc>
                <a:extLst>
                  <a:ext uri="{0D108BD9-81ED-4DB2-BD59-A6C34878D82A}">
                    <a16:rowId xmlns:a16="http://schemas.microsoft.com/office/drawing/2014/main" val="2723410941"/>
                  </a:ext>
                </a:extLst>
              </a:tr>
              <a:tr h="923925">
                <a:tc>
                  <a:txBody>
                    <a:bodyPr/>
                    <a:lstStyle/>
                    <a:p>
                      <a:r>
                        <a:rPr lang="en-IN" dirty="0"/>
                        <a:t>SDG</a:t>
                      </a:r>
                    </a:p>
                  </a:txBody>
                  <a:tcPr/>
                </a:tc>
                <a:tc>
                  <a:txBody>
                    <a:bodyPr/>
                    <a:lstStyle/>
                    <a:p>
                      <a:r>
                        <a:rPr lang="en-IN" dirty="0"/>
                        <a:t>1.06</a:t>
                      </a:r>
                    </a:p>
                  </a:txBody>
                  <a:tcPr/>
                </a:tc>
                <a:tc>
                  <a:txBody>
                    <a:bodyPr/>
                    <a:lstStyle/>
                    <a:p>
                      <a:r>
                        <a:rPr lang="en-IN" dirty="0"/>
                        <a:t>1.30</a:t>
                      </a:r>
                    </a:p>
                  </a:txBody>
                  <a:tcPr/>
                </a:tc>
                <a:tc>
                  <a:txBody>
                    <a:bodyPr/>
                    <a:lstStyle/>
                    <a:p>
                      <a:r>
                        <a:rPr lang="en-IN" dirty="0"/>
                        <a:t>1.4</a:t>
                      </a:r>
                    </a:p>
                  </a:txBody>
                  <a:tcPr/>
                </a:tc>
                <a:extLst>
                  <a:ext uri="{0D108BD9-81ED-4DB2-BD59-A6C34878D82A}">
                    <a16:rowId xmlns:a16="http://schemas.microsoft.com/office/drawing/2014/main" val="3751925029"/>
                  </a:ext>
                </a:extLst>
              </a:tr>
            </a:tbl>
          </a:graphicData>
        </a:graphic>
      </p:graphicFrame>
    </p:spTree>
    <p:extLst>
      <p:ext uri="{BB962C8B-B14F-4D97-AF65-F5344CB8AC3E}">
        <p14:creationId xmlns:p14="http://schemas.microsoft.com/office/powerpoint/2010/main" val="1326625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57F660-476E-D96D-B174-66ED3887B0B1}"/>
              </a:ext>
            </a:extLst>
          </p:cNvPr>
          <p:cNvSpPr>
            <a:spLocks noGrp="1"/>
          </p:cNvSpPr>
          <p:nvPr>
            <p:ph type="subTitle" idx="1"/>
          </p:nvPr>
        </p:nvSpPr>
        <p:spPr>
          <a:xfrm>
            <a:off x="2695574" y="942975"/>
            <a:ext cx="8486776" cy="5410200"/>
          </a:xfrm>
        </p:spPr>
        <p:txBody>
          <a:bodyPr/>
          <a:lstStyle/>
          <a:p>
            <a:endParaRPr lang="en-IN" dirty="0"/>
          </a:p>
        </p:txBody>
      </p:sp>
      <p:pic>
        <p:nvPicPr>
          <p:cNvPr id="5" name="Picture 4">
            <a:extLst>
              <a:ext uri="{FF2B5EF4-FFF2-40B4-BE49-F238E27FC236}">
                <a16:creationId xmlns:a16="http://schemas.microsoft.com/office/drawing/2014/main" id="{526AD756-DEA3-111E-4B48-B9E2A8A74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450" y="1381125"/>
            <a:ext cx="6343649" cy="4314825"/>
          </a:xfrm>
          <a:prstGeom prst="rect">
            <a:avLst/>
          </a:prstGeom>
        </p:spPr>
      </p:pic>
    </p:spTree>
    <p:extLst>
      <p:ext uri="{BB962C8B-B14F-4D97-AF65-F5344CB8AC3E}">
        <p14:creationId xmlns:p14="http://schemas.microsoft.com/office/powerpoint/2010/main" val="2915299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5B79A4-8DF8-82DC-9231-2A3312FE39A1}"/>
              </a:ext>
            </a:extLst>
          </p:cNvPr>
          <p:cNvSpPr>
            <a:spLocks noGrp="1"/>
          </p:cNvSpPr>
          <p:nvPr>
            <p:ph type="subTitle" idx="1"/>
          </p:nvPr>
        </p:nvSpPr>
        <p:spPr>
          <a:xfrm>
            <a:off x="2228849" y="923925"/>
            <a:ext cx="7972425" cy="4668513"/>
          </a:xfrm>
        </p:spPr>
        <p:txBody>
          <a:bodyPr/>
          <a:lstStyle/>
          <a:p>
            <a:endParaRPr lang="en-IN" dirty="0"/>
          </a:p>
        </p:txBody>
      </p:sp>
      <p:pic>
        <p:nvPicPr>
          <p:cNvPr id="4" name="Picture 3">
            <a:extLst>
              <a:ext uri="{FF2B5EF4-FFF2-40B4-BE49-F238E27FC236}">
                <a16:creationId xmlns:a16="http://schemas.microsoft.com/office/drawing/2014/main" id="{83080FB4-7101-E40A-035C-DB7BE8D08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926" y="1447800"/>
            <a:ext cx="6324600" cy="4000500"/>
          </a:xfrm>
          <a:prstGeom prst="rect">
            <a:avLst/>
          </a:prstGeom>
        </p:spPr>
      </p:pic>
    </p:spTree>
    <p:extLst>
      <p:ext uri="{BB962C8B-B14F-4D97-AF65-F5344CB8AC3E}">
        <p14:creationId xmlns:p14="http://schemas.microsoft.com/office/powerpoint/2010/main" val="376191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255C-253A-6747-F169-5431151138A5}"/>
              </a:ext>
            </a:extLst>
          </p:cNvPr>
          <p:cNvSpPr>
            <a:spLocks noGrp="1"/>
          </p:cNvSpPr>
          <p:nvPr>
            <p:ph type="ctrTitle"/>
          </p:nvPr>
        </p:nvSpPr>
        <p:spPr>
          <a:xfrm>
            <a:off x="1524000" y="1122363"/>
            <a:ext cx="9144000" cy="781082"/>
          </a:xfrm>
        </p:spPr>
        <p:txBody>
          <a:bodyPr>
            <a:normAutofit fontScale="90000"/>
          </a:bodyPr>
          <a:lstStyle/>
          <a:p>
            <a:r>
              <a:rPr lang="en-US" dirty="0">
                <a:latin typeface="Bauhaus 93" panose="04030905020B02020C02" pitchFamily="82" charset="0"/>
              </a:rPr>
              <a:t>ABSTRACT</a:t>
            </a:r>
            <a:endParaRPr lang="en-IN" dirty="0">
              <a:latin typeface="Bauhaus 93" panose="04030905020B02020C02" pitchFamily="82" charset="0"/>
            </a:endParaRPr>
          </a:p>
        </p:txBody>
      </p:sp>
      <p:sp>
        <p:nvSpPr>
          <p:cNvPr id="3" name="Subtitle 2">
            <a:extLst>
              <a:ext uri="{FF2B5EF4-FFF2-40B4-BE49-F238E27FC236}">
                <a16:creationId xmlns:a16="http://schemas.microsoft.com/office/drawing/2014/main" id="{909CD16B-64C5-B94F-CAA8-CBE41B037B65}"/>
              </a:ext>
            </a:extLst>
          </p:cNvPr>
          <p:cNvSpPr>
            <a:spLocks noGrp="1"/>
          </p:cNvSpPr>
          <p:nvPr>
            <p:ph type="subTitle" idx="1"/>
          </p:nvPr>
        </p:nvSpPr>
        <p:spPr>
          <a:xfrm>
            <a:off x="1524000" y="1903445"/>
            <a:ext cx="9144000" cy="4366726"/>
          </a:xfrm>
        </p:spPr>
        <p:txBody>
          <a:bodyPr>
            <a:normAutofit/>
          </a:bodyPr>
          <a:lstStyle/>
          <a:p>
            <a:pPr algn="just"/>
            <a:r>
              <a:rPr lang="en-US" dirty="0">
                <a:solidFill>
                  <a:schemeClr val="bg1"/>
                </a:solidFill>
              </a:rPr>
              <a:t>                       </a:t>
            </a:r>
          </a:p>
          <a:p>
            <a:pPr algn="just"/>
            <a:r>
              <a:rPr lang="en-US" dirty="0">
                <a:solidFill>
                  <a:schemeClr val="bg1"/>
                </a:solidFill>
              </a:rPr>
              <a:t>                                 Counterfeit money refers to fake or imitation currency that is produced with the idea to deceive. According to recent reports, demonetization led to an all-time high inflow of fake notes into banks, resulting in a spike in suspicious transactions. The existing works to detect a counterfeit note are mostly based on image processing techniques. This paper deals with Deep Learning in which a convolution neural network(CNN) model is built with the motive to identify counterfeit notes. Images are acquired using the smartphone camera and fed to the CNN network. The results obtained are encouraging and can be improvised by further research and improvements in the architecture of the Deep CNN model. </a:t>
            </a:r>
          </a:p>
        </p:txBody>
      </p:sp>
    </p:spTree>
    <p:extLst>
      <p:ext uri="{BB962C8B-B14F-4D97-AF65-F5344CB8AC3E}">
        <p14:creationId xmlns:p14="http://schemas.microsoft.com/office/powerpoint/2010/main" val="3455498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9944-6C79-EF4B-E7F5-708A18713BDB}"/>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392096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9375-A405-9D66-E170-AF8231649145}"/>
              </a:ext>
            </a:extLst>
          </p:cNvPr>
          <p:cNvSpPr>
            <a:spLocks noGrp="1"/>
          </p:cNvSpPr>
          <p:nvPr>
            <p:ph type="title"/>
          </p:nvPr>
        </p:nvSpPr>
        <p:spPr>
          <a:xfrm>
            <a:off x="2231136" y="496146"/>
            <a:ext cx="7729728" cy="856793"/>
          </a:xfrm>
        </p:spPr>
        <p:txBody>
          <a:bodyPr/>
          <a:lstStyle/>
          <a:p>
            <a:r>
              <a:rPr lang="en-IN" dirty="0"/>
              <a:t>LITERATURE SURVEY</a:t>
            </a:r>
          </a:p>
        </p:txBody>
      </p:sp>
      <p:graphicFrame>
        <p:nvGraphicFramePr>
          <p:cNvPr id="4" name="Table 4">
            <a:extLst>
              <a:ext uri="{FF2B5EF4-FFF2-40B4-BE49-F238E27FC236}">
                <a16:creationId xmlns:a16="http://schemas.microsoft.com/office/drawing/2014/main" id="{BCDC6C03-8ED4-0DF8-A296-DDA67CBE1124}"/>
              </a:ext>
            </a:extLst>
          </p:cNvPr>
          <p:cNvGraphicFramePr>
            <a:graphicFrameLocks noGrp="1"/>
          </p:cNvGraphicFramePr>
          <p:nvPr>
            <p:extLst>
              <p:ext uri="{D42A27DB-BD31-4B8C-83A1-F6EECF244321}">
                <p14:modId xmlns:p14="http://schemas.microsoft.com/office/powerpoint/2010/main" val="3253938236"/>
              </p:ext>
            </p:extLst>
          </p:nvPr>
        </p:nvGraphicFramePr>
        <p:xfrm>
          <a:off x="436983" y="1819469"/>
          <a:ext cx="11318034" cy="4542385"/>
        </p:xfrm>
        <a:graphic>
          <a:graphicData uri="http://schemas.openxmlformats.org/drawingml/2006/table">
            <a:tbl>
              <a:tblPr firstRow="1" bandRow="1">
                <a:tableStyleId>{073A0DAA-6AF3-43AB-8588-CEC1D06C72B9}</a:tableStyleId>
              </a:tblPr>
              <a:tblGrid>
                <a:gridCol w="906625">
                  <a:extLst>
                    <a:ext uri="{9D8B030D-6E8A-4147-A177-3AD203B41FA5}">
                      <a16:colId xmlns:a16="http://schemas.microsoft.com/office/drawing/2014/main" val="904173062"/>
                    </a:ext>
                  </a:extLst>
                </a:gridCol>
                <a:gridCol w="2866053">
                  <a:extLst>
                    <a:ext uri="{9D8B030D-6E8A-4147-A177-3AD203B41FA5}">
                      <a16:colId xmlns:a16="http://schemas.microsoft.com/office/drawing/2014/main" val="2683278666"/>
                    </a:ext>
                  </a:extLst>
                </a:gridCol>
                <a:gridCol w="1886339">
                  <a:extLst>
                    <a:ext uri="{9D8B030D-6E8A-4147-A177-3AD203B41FA5}">
                      <a16:colId xmlns:a16="http://schemas.microsoft.com/office/drawing/2014/main" val="2840594078"/>
                    </a:ext>
                  </a:extLst>
                </a:gridCol>
                <a:gridCol w="1886339">
                  <a:extLst>
                    <a:ext uri="{9D8B030D-6E8A-4147-A177-3AD203B41FA5}">
                      <a16:colId xmlns:a16="http://schemas.microsoft.com/office/drawing/2014/main" val="1838610212"/>
                    </a:ext>
                  </a:extLst>
                </a:gridCol>
                <a:gridCol w="1886339">
                  <a:extLst>
                    <a:ext uri="{9D8B030D-6E8A-4147-A177-3AD203B41FA5}">
                      <a16:colId xmlns:a16="http://schemas.microsoft.com/office/drawing/2014/main" val="3026497374"/>
                    </a:ext>
                  </a:extLst>
                </a:gridCol>
                <a:gridCol w="1886339">
                  <a:extLst>
                    <a:ext uri="{9D8B030D-6E8A-4147-A177-3AD203B41FA5}">
                      <a16:colId xmlns:a16="http://schemas.microsoft.com/office/drawing/2014/main" val="2385803789"/>
                    </a:ext>
                  </a:extLst>
                </a:gridCol>
              </a:tblGrid>
              <a:tr h="1803969">
                <a:tc>
                  <a:txBody>
                    <a:bodyPr/>
                    <a:lstStyle/>
                    <a:p>
                      <a:r>
                        <a:rPr lang="en-IN"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Paper Title, Authors, Year of Publication</a:t>
                      </a:r>
                    </a:p>
                    <a:p>
                      <a:endParaRPr lang="en-IN" dirty="0"/>
                    </a:p>
                  </a:txBody>
                  <a:tcPr/>
                </a:tc>
                <a:tc>
                  <a:txBody>
                    <a:bodyPr/>
                    <a:lstStyle/>
                    <a:p>
                      <a:r>
                        <a:rPr lang="en-IN" dirty="0"/>
                        <a:t>Techniques/</a:t>
                      </a:r>
                    </a:p>
                    <a:p>
                      <a:r>
                        <a:rPr lang="en-IN" dirty="0"/>
                        <a:t>Algorithms/</a:t>
                      </a:r>
                    </a:p>
                    <a:p>
                      <a:r>
                        <a:rPr lang="en-IN" dirty="0"/>
                        <a:t>Methods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Merits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Demerits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Link to the Paper</a:t>
                      </a:r>
                    </a:p>
                    <a:p>
                      <a:endParaRPr lang="en-IN" dirty="0"/>
                    </a:p>
                  </a:txBody>
                  <a:tcPr/>
                </a:tc>
                <a:extLst>
                  <a:ext uri="{0D108BD9-81ED-4DB2-BD59-A6C34878D82A}">
                    <a16:rowId xmlns:a16="http://schemas.microsoft.com/office/drawing/2014/main" val="2635919230"/>
                  </a:ext>
                </a:extLst>
              </a:tr>
              <a:tr h="2738416">
                <a:tc>
                  <a:txBody>
                    <a:bodyPr/>
                    <a:lstStyle/>
                    <a:p>
                      <a:endParaRPr lang="en-IN" dirty="0"/>
                    </a:p>
                    <a:p>
                      <a:endParaRPr lang="en-IN" dirty="0"/>
                    </a:p>
                    <a:p>
                      <a:endParaRPr lang="en-IN" dirty="0"/>
                    </a:p>
                    <a:p>
                      <a:endParaRPr lang="en-IN" dirty="0"/>
                    </a:p>
                    <a:p>
                      <a:r>
                        <a:rPr lang="en-IN" dirty="0"/>
                        <a:t>      1</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Ayalew</a:t>
                      </a:r>
                      <a:r>
                        <a:rPr lang="en-IN" dirty="0"/>
                        <a:t> </a:t>
                      </a:r>
                      <a:r>
                        <a:rPr lang="en-IN" dirty="0" err="1"/>
                        <a:t>Tessfaw</a:t>
                      </a:r>
                      <a:r>
                        <a:rPr lang="en-IN" dirty="0"/>
                        <a:t>, M. E., Ramani, M. B., &amp; Kebede </a:t>
                      </a:r>
                      <a:r>
                        <a:rPr lang="en-IN" dirty="0" err="1"/>
                        <a:t>Bahiru</a:t>
                      </a:r>
                      <a:r>
                        <a:rPr lang="en-IN" dirty="0"/>
                        <a:t>, M. T. (2018). Ethiopian Banknote Recognition and Fake Detection Using Support Vector Machine.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Image Processing SVM.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result displayed in the form of confusion matrix with total recognition accuracy rate 98%.</a:t>
                      </a:r>
                      <a:endParaRPr lang="en-US" dirty="0">
                        <a:highlight>
                          <a:srgbClr val="000000"/>
                        </a:highlight>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currency recognition system prototype only recognizes banknotes scanned on the front side only</a:t>
                      </a:r>
                      <a:endParaRPr lang="en-IN" dirty="0"/>
                    </a:p>
                    <a:p>
                      <a:endParaRPr lang="en-IN" dirty="0"/>
                    </a:p>
                  </a:txBody>
                  <a:tcPr/>
                </a:tc>
                <a:tc>
                  <a:txBody>
                    <a:bodyPr/>
                    <a:lstStyle/>
                    <a:p>
                      <a:r>
                        <a:rPr lang="en-IN" dirty="0"/>
                        <a:t>https://ieeexplore.ieee.org/document/8473013</a:t>
                      </a:r>
                    </a:p>
                    <a:p>
                      <a:r>
                        <a:rPr lang="en-IN" dirty="0"/>
                        <a:t>DOI:</a:t>
                      </a:r>
                      <a:r>
                        <a:rPr lang="en-IN" sz="1800" b="0" i="0" u="none" strike="noStrike" kern="1200" dirty="0">
                          <a:solidFill>
                            <a:schemeClr val="dk1"/>
                          </a:solidFill>
                          <a:effectLst/>
                          <a:latin typeface="+mn-lt"/>
                          <a:ea typeface="+mn-ea"/>
                          <a:cs typeface="+mn-cs"/>
                        </a:rPr>
                        <a:t>10.1109/ICICCT.2018.8473013</a:t>
                      </a:r>
                      <a:endParaRPr lang="en-IN" dirty="0"/>
                    </a:p>
                  </a:txBody>
                  <a:tcPr/>
                </a:tc>
                <a:extLst>
                  <a:ext uri="{0D108BD9-81ED-4DB2-BD59-A6C34878D82A}">
                    <a16:rowId xmlns:a16="http://schemas.microsoft.com/office/drawing/2014/main" val="30260952"/>
                  </a:ext>
                </a:extLst>
              </a:tr>
            </a:tbl>
          </a:graphicData>
        </a:graphic>
      </p:graphicFrame>
    </p:spTree>
    <p:extLst>
      <p:ext uri="{BB962C8B-B14F-4D97-AF65-F5344CB8AC3E}">
        <p14:creationId xmlns:p14="http://schemas.microsoft.com/office/powerpoint/2010/main" val="210135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CDC6C03-8ED4-0DF8-A296-DDA67CBE1124}"/>
              </a:ext>
            </a:extLst>
          </p:cNvPr>
          <p:cNvGraphicFramePr>
            <a:graphicFrameLocks noGrp="1"/>
          </p:cNvGraphicFramePr>
          <p:nvPr>
            <p:extLst>
              <p:ext uri="{D42A27DB-BD31-4B8C-83A1-F6EECF244321}">
                <p14:modId xmlns:p14="http://schemas.microsoft.com/office/powerpoint/2010/main" val="2423611713"/>
              </p:ext>
            </p:extLst>
          </p:nvPr>
        </p:nvGraphicFramePr>
        <p:xfrm>
          <a:off x="436983" y="1819469"/>
          <a:ext cx="11318034" cy="4542385"/>
        </p:xfrm>
        <a:graphic>
          <a:graphicData uri="http://schemas.openxmlformats.org/drawingml/2006/table">
            <a:tbl>
              <a:tblPr firstRow="1" bandRow="1">
                <a:tableStyleId>{073A0DAA-6AF3-43AB-8588-CEC1D06C72B9}</a:tableStyleId>
              </a:tblPr>
              <a:tblGrid>
                <a:gridCol w="906625">
                  <a:extLst>
                    <a:ext uri="{9D8B030D-6E8A-4147-A177-3AD203B41FA5}">
                      <a16:colId xmlns:a16="http://schemas.microsoft.com/office/drawing/2014/main" val="904173062"/>
                    </a:ext>
                  </a:extLst>
                </a:gridCol>
                <a:gridCol w="2866053">
                  <a:extLst>
                    <a:ext uri="{9D8B030D-6E8A-4147-A177-3AD203B41FA5}">
                      <a16:colId xmlns:a16="http://schemas.microsoft.com/office/drawing/2014/main" val="2683278666"/>
                    </a:ext>
                  </a:extLst>
                </a:gridCol>
                <a:gridCol w="1886339">
                  <a:extLst>
                    <a:ext uri="{9D8B030D-6E8A-4147-A177-3AD203B41FA5}">
                      <a16:colId xmlns:a16="http://schemas.microsoft.com/office/drawing/2014/main" val="2840594078"/>
                    </a:ext>
                  </a:extLst>
                </a:gridCol>
                <a:gridCol w="1886339">
                  <a:extLst>
                    <a:ext uri="{9D8B030D-6E8A-4147-A177-3AD203B41FA5}">
                      <a16:colId xmlns:a16="http://schemas.microsoft.com/office/drawing/2014/main" val="1838610212"/>
                    </a:ext>
                  </a:extLst>
                </a:gridCol>
                <a:gridCol w="1886339">
                  <a:extLst>
                    <a:ext uri="{9D8B030D-6E8A-4147-A177-3AD203B41FA5}">
                      <a16:colId xmlns:a16="http://schemas.microsoft.com/office/drawing/2014/main" val="3026497374"/>
                    </a:ext>
                  </a:extLst>
                </a:gridCol>
                <a:gridCol w="1886339">
                  <a:extLst>
                    <a:ext uri="{9D8B030D-6E8A-4147-A177-3AD203B41FA5}">
                      <a16:colId xmlns:a16="http://schemas.microsoft.com/office/drawing/2014/main" val="2385803789"/>
                    </a:ext>
                  </a:extLst>
                </a:gridCol>
              </a:tblGrid>
              <a:tr h="1803969">
                <a:tc>
                  <a:txBody>
                    <a:bodyPr/>
                    <a:lstStyle/>
                    <a:p>
                      <a:r>
                        <a:rPr lang="en-IN"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Paper Title, Authors, Year of Publication</a:t>
                      </a:r>
                    </a:p>
                    <a:p>
                      <a:endParaRPr lang="en-IN" dirty="0"/>
                    </a:p>
                  </a:txBody>
                  <a:tcPr/>
                </a:tc>
                <a:tc>
                  <a:txBody>
                    <a:bodyPr/>
                    <a:lstStyle/>
                    <a:p>
                      <a:r>
                        <a:rPr lang="en-IN" dirty="0"/>
                        <a:t>Techniques/</a:t>
                      </a:r>
                    </a:p>
                    <a:p>
                      <a:r>
                        <a:rPr lang="en-IN" dirty="0"/>
                        <a:t>Algorithms/</a:t>
                      </a:r>
                    </a:p>
                    <a:p>
                      <a:r>
                        <a:rPr lang="en-IN" dirty="0"/>
                        <a:t>Methods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Merits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Demerits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Link to the Paper</a:t>
                      </a:r>
                    </a:p>
                    <a:p>
                      <a:endParaRPr lang="en-IN" dirty="0"/>
                    </a:p>
                  </a:txBody>
                  <a:tcPr/>
                </a:tc>
                <a:extLst>
                  <a:ext uri="{0D108BD9-81ED-4DB2-BD59-A6C34878D82A}">
                    <a16:rowId xmlns:a16="http://schemas.microsoft.com/office/drawing/2014/main" val="2635919230"/>
                  </a:ext>
                </a:extLst>
              </a:tr>
              <a:tr h="2738416">
                <a:tc>
                  <a:txBody>
                    <a:bodyPr/>
                    <a:lstStyle/>
                    <a:p>
                      <a:endParaRPr lang="en-IN" dirty="0"/>
                    </a:p>
                    <a:p>
                      <a:endParaRPr lang="en-IN" dirty="0"/>
                    </a:p>
                    <a:p>
                      <a:endParaRPr lang="en-IN" dirty="0"/>
                    </a:p>
                    <a:p>
                      <a:endParaRPr lang="en-IN" dirty="0"/>
                    </a:p>
                    <a:p>
                      <a:r>
                        <a:rPr lang="en-IN" dirty="0"/>
                        <a:t>      2</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Murthy, S., </a:t>
                      </a:r>
                      <a:r>
                        <a:rPr lang="en-US" dirty="0" err="1"/>
                        <a:t>Kurumathur</a:t>
                      </a:r>
                      <a:r>
                        <a:rPr lang="en-US" dirty="0"/>
                        <a:t>, J., &amp; Reddy, B. R. (2016). Design and implementation of paper currency recognition with counterfeit detection.</a:t>
                      </a:r>
                      <a:endParaRPr lang="en-IN" dirty="0"/>
                    </a:p>
                    <a:p>
                      <a:endParaRPr lang="en-IN" dirty="0"/>
                    </a:p>
                  </a:txBody>
                  <a:tcPr/>
                </a:tc>
                <a:tc>
                  <a:txBody>
                    <a:bodyPr/>
                    <a:lstStyle/>
                    <a:p>
                      <a:r>
                        <a:rPr lang="en-IN" dirty="0"/>
                        <a:t>Object Detection,</a:t>
                      </a:r>
                    </a:p>
                    <a:p>
                      <a:r>
                        <a:rPr lang="en-IN" dirty="0"/>
                        <a:t>Likelihood algorithm</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determine the unfit notes from fit notes with high accuracy</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 can be improved by more than 90% but this process takes time</a:t>
                      </a:r>
                      <a:endParaRPr lang="en-IN" dirty="0"/>
                    </a:p>
                    <a:p>
                      <a:endParaRPr lang="en-IN" dirty="0"/>
                    </a:p>
                  </a:txBody>
                  <a:tcPr/>
                </a:tc>
                <a:tc>
                  <a:txBody>
                    <a:bodyPr/>
                    <a:lstStyle/>
                    <a:p>
                      <a:r>
                        <a:rPr lang="en-IN" dirty="0"/>
                        <a:t>https://ieeexplore.ieee.org/document/7916838</a:t>
                      </a:r>
                    </a:p>
                    <a:p>
                      <a:r>
                        <a:rPr lang="en-IN" dirty="0"/>
                        <a:t>DOI:</a:t>
                      </a:r>
                      <a:r>
                        <a:rPr lang="en-IN" sz="1800" b="0" i="0" u="none" strike="noStrike" kern="1200" dirty="0">
                          <a:solidFill>
                            <a:schemeClr val="dk1"/>
                          </a:solidFill>
                          <a:effectLst/>
                          <a:latin typeface="+mn-lt"/>
                          <a:ea typeface="+mn-ea"/>
                          <a:cs typeface="+mn-cs"/>
                        </a:rPr>
                        <a:t>10.1109/GET.2016.7916838</a:t>
                      </a:r>
                      <a:endParaRPr lang="en-IN" dirty="0"/>
                    </a:p>
                  </a:txBody>
                  <a:tcPr/>
                </a:tc>
                <a:extLst>
                  <a:ext uri="{0D108BD9-81ED-4DB2-BD59-A6C34878D82A}">
                    <a16:rowId xmlns:a16="http://schemas.microsoft.com/office/drawing/2014/main" val="30260952"/>
                  </a:ext>
                </a:extLst>
              </a:tr>
            </a:tbl>
          </a:graphicData>
        </a:graphic>
      </p:graphicFrame>
      <p:sp>
        <p:nvSpPr>
          <p:cNvPr id="7" name="Title 6">
            <a:extLst>
              <a:ext uri="{FF2B5EF4-FFF2-40B4-BE49-F238E27FC236}">
                <a16:creationId xmlns:a16="http://schemas.microsoft.com/office/drawing/2014/main" id="{D9883E5F-70CD-34DE-78ED-73BDDDF0EAC7}"/>
              </a:ext>
            </a:extLst>
          </p:cNvPr>
          <p:cNvSpPr>
            <a:spLocks noGrp="1"/>
          </p:cNvSpPr>
          <p:nvPr>
            <p:ph type="title"/>
          </p:nvPr>
        </p:nvSpPr>
        <p:spPr>
          <a:xfrm>
            <a:off x="2231136" y="496146"/>
            <a:ext cx="7729728" cy="707503"/>
          </a:xfrm>
        </p:spPr>
        <p:txBody>
          <a:bodyPr>
            <a:normAutofit fontScale="90000"/>
          </a:bodyPr>
          <a:lstStyle/>
          <a:p>
            <a:r>
              <a:rPr lang="en-IN" dirty="0"/>
              <a:t>LITERATURE SURVEY</a:t>
            </a:r>
          </a:p>
        </p:txBody>
      </p:sp>
    </p:spTree>
    <p:extLst>
      <p:ext uri="{BB962C8B-B14F-4D97-AF65-F5344CB8AC3E}">
        <p14:creationId xmlns:p14="http://schemas.microsoft.com/office/powerpoint/2010/main" val="220126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9375-A405-9D66-E170-AF8231649145}"/>
              </a:ext>
            </a:extLst>
          </p:cNvPr>
          <p:cNvSpPr>
            <a:spLocks noGrp="1"/>
          </p:cNvSpPr>
          <p:nvPr>
            <p:ph type="title"/>
          </p:nvPr>
        </p:nvSpPr>
        <p:spPr>
          <a:xfrm>
            <a:off x="2231136" y="496146"/>
            <a:ext cx="7729728" cy="856793"/>
          </a:xfrm>
        </p:spPr>
        <p:txBody>
          <a:bodyPr/>
          <a:lstStyle/>
          <a:p>
            <a:r>
              <a:rPr lang="en-IN" dirty="0"/>
              <a:t>LITERATURE SURVEY</a:t>
            </a:r>
          </a:p>
        </p:txBody>
      </p:sp>
      <p:graphicFrame>
        <p:nvGraphicFramePr>
          <p:cNvPr id="4" name="Table 4">
            <a:extLst>
              <a:ext uri="{FF2B5EF4-FFF2-40B4-BE49-F238E27FC236}">
                <a16:creationId xmlns:a16="http://schemas.microsoft.com/office/drawing/2014/main" id="{BCDC6C03-8ED4-0DF8-A296-DDA67CBE1124}"/>
              </a:ext>
            </a:extLst>
          </p:cNvPr>
          <p:cNvGraphicFramePr>
            <a:graphicFrameLocks noGrp="1"/>
          </p:cNvGraphicFramePr>
          <p:nvPr>
            <p:extLst>
              <p:ext uri="{D42A27DB-BD31-4B8C-83A1-F6EECF244321}">
                <p14:modId xmlns:p14="http://schemas.microsoft.com/office/powerpoint/2010/main" val="4140884420"/>
              </p:ext>
            </p:extLst>
          </p:nvPr>
        </p:nvGraphicFramePr>
        <p:xfrm>
          <a:off x="436983" y="1819469"/>
          <a:ext cx="11318034" cy="4542385"/>
        </p:xfrm>
        <a:graphic>
          <a:graphicData uri="http://schemas.openxmlformats.org/drawingml/2006/table">
            <a:tbl>
              <a:tblPr firstRow="1" bandRow="1">
                <a:tableStyleId>{073A0DAA-6AF3-43AB-8588-CEC1D06C72B9}</a:tableStyleId>
              </a:tblPr>
              <a:tblGrid>
                <a:gridCol w="887964">
                  <a:extLst>
                    <a:ext uri="{9D8B030D-6E8A-4147-A177-3AD203B41FA5}">
                      <a16:colId xmlns:a16="http://schemas.microsoft.com/office/drawing/2014/main" val="904173062"/>
                    </a:ext>
                  </a:extLst>
                </a:gridCol>
                <a:gridCol w="2884714">
                  <a:extLst>
                    <a:ext uri="{9D8B030D-6E8A-4147-A177-3AD203B41FA5}">
                      <a16:colId xmlns:a16="http://schemas.microsoft.com/office/drawing/2014/main" val="2683278666"/>
                    </a:ext>
                  </a:extLst>
                </a:gridCol>
                <a:gridCol w="1886339">
                  <a:extLst>
                    <a:ext uri="{9D8B030D-6E8A-4147-A177-3AD203B41FA5}">
                      <a16:colId xmlns:a16="http://schemas.microsoft.com/office/drawing/2014/main" val="2840594078"/>
                    </a:ext>
                  </a:extLst>
                </a:gridCol>
                <a:gridCol w="1886339">
                  <a:extLst>
                    <a:ext uri="{9D8B030D-6E8A-4147-A177-3AD203B41FA5}">
                      <a16:colId xmlns:a16="http://schemas.microsoft.com/office/drawing/2014/main" val="1838610212"/>
                    </a:ext>
                  </a:extLst>
                </a:gridCol>
                <a:gridCol w="1886339">
                  <a:extLst>
                    <a:ext uri="{9D8B030D-6E8A-4147-A177-3AD203B41FA5}">
                      <a16:colId xmlns:a16="http://schemas.microsoft.com/office/drawing/2014/main" val="3026497374"/>
                    </a:ext>
                  </a:extLst>
                </a:gridCol>
                <a:gridCol w="1886339">
                  <a:extLst>
                    <a:ext uri="{9D8B030D-6E8A-4147-A177-3AD203B41FA5}">
                      <a16:colId xmlns:a16="http://schemas.microsoft.com/office/drawing/2014/main" val="2385803789"/>
                    </a:ext>
                  </a:extLst>
                </a:gridCol>
              </a:tblGrid>
              <a:tr h="1803969">
                <a:tc>
                  <a:txBody>
                    <a:bodyPr/>
                    <a:lstStyle/>
                    <a:p>
                      <a:r>
                        <a:rPr lang="en-IN"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Paper Title, Authors, Year of Publication</a:t>
                      </a:r>
                    </a:p>
                    <a:p>
                      <a:endParaRPr lang="en-IN" dirty="0"/>
                    </a:p>
                  </a:txBody>
                  <a:tcPr/>
                </a:tc>
                <a:tc>
                  <a:txBody>
                    <a:bodyPr/>
                    <a:lstStyle/>
                    <a:p>
                      <a:r>
                        <a:rPr lang="en-IN" dirty="0"/>
                        <a:t>Techniques/</a:t>
                      </a:r>
                    </a:p>
                    <a:p>
                      <a:r>
                        <a:rPr lang="en-IN" dirty="0"/>
                        <a:t>Algorithms/</a:t>
                      </a:r>
                    </a:p>
                    <a:p>
                      <a:r>
                        <a:rPr lang="en-IN" dirty="0"/>
                        <a:t>Methods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Merits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Demerits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Link to the Paper</a:t>
                      </a:r>
                    </a:p>
                    <a:p>
                      <a:endParaRPr lang="en-IN" dirty="0"/>
                    </a:p>
                  </a:txBody>
                  <a:tcPr/>
                </a:tc>
                <a:extLst>
                  <a:ext uri="{0D108BD9-81ED-4DB2-BD59-A6C34878D82A}">
                    <a16:rowId xmlns:a16="http://schemas.microsoft.com/office/drawing/2014/main" val="2635919230"/>
                  </a:ext>
                </a:extLst>
              </a:tr>
              <a:tr h="2738416">
                <a:tc>
                  <a:txBody>
                    <a:bodyPr/>
                    <a:lstStyle/>
                    <a:p>
                      <a:endParaRPr lang="en-IN" dirty="0"/>
                    </a:p>
                    <a:p>
                      <a:endParaRPr lang="en-IN" dirty="0"/>
                    </a:p>
                    <a:p>
                      <a:endParaRPr lang="en-IN" dirty="0"/>
                    </a:p>
                    <a:p>
                      <a:endParaRPr lang="en-IN" dirty="0"/>
                    </a:p>
                    <a:p>
                      <a:r>
                        <a:rPr lang="en-IN" dirty="0"/>
                        <a:t>      3</a:t>
                      </a:r>
                    </a:p>
                    <a:p>
                      <a:endParaRPr lang="en-IN" dirty="0"/>
                    </a:p>
                  </a:txBody>
                  <a:tcPr/>
                </a:tc>
                <a:tc>
                  <a:txBody>
                    <a:bodyPr/>
                    <a:lstStyle/>
                    <a:p>
                      <a:r>
                        <a:rPr lang="en-IN" dirty="0"/>
                        <a:t>Deepak M. P and </a:t>
                      </a:r>
                      <a:r>
                        <a:rPr lang="en-IN" dirty="0" err="1"/>
                        <a:t>Prajwala</a:t>
                      </a:r>
                      <a:r>
                        <a:rPr lang="en-IN" dirty="0"/>
                        <a:t> N. B,</a:t>
                      </a:r>
                    </a:p>
                    <a:p>
                      <a:r>
                        <a:rPr lang="en-US" dirty="0"/>
                        <a:t>Identification of Fake Notes and Denomination Recognition</a:t>
                      </a:r>
                    </a:p>
                    <a:p>
                      <a:r>
                        <a:rPr lang="en-US" dirty="0"/>
                        <a:t>(2018)</a:t>
                      </a:r>
                      <a:endParaRPr lang="en-IN" dirty="0"/>
                    </a:p>
                    <a:p>
                      <a:endParaRPr lang="en-IN" dirty="0"/>
                    </a:p>
                  </a:txBody>
                  <a:tcPr/>
                </a:tc>
                <a:tc>
                  <a:txBody>
                    <a:bodyPr/>
                    <a:lstStyle/>
                    <a:p>
                      <a:r>
                        <a:rPr lang="en-IN" dirty="0"/>
                        <a:t>Probabilistic Neural Network,</a:t>
                      </a:r>
                    </a:p>
                    <a:p>
                      <a:r>
                        <a:rPr lang="en-IN" dirty="0"/>
                        <a:t>GLCM,</a:t>
                      </a:r>
                    </a:p>
                    <a:p>
                      <a:r>
                        <a:rPr lang="en-IN" dirty="0"/>
                        <a:t>Noise Removal methods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Developed an efficient system for the monetary standards with high accuracy. </a:t>
                      </a:r>
                      <a:r>
                        <a:rPr lang="en-IN" dirty="0"/>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system doesn’t recognize the hidden features like, latent image and the watermark of the paper currency</a:t>
                      </a:r>
                      <a:endParaRPr lang="en-IN" dirty="0"/>
                    </a:p>
                    <a:p>
                      <a:endParaRPr lang="en-IN" dirty="0"/>
                    </a:p>
                  </a:txBody>
                  <a:tcPr/>
                </a:tc>
                <a:tc>
                  <a:txBody>
                    <a:bodyPr/>
                    <a:lstStyle/>
                    <a:p>
                      <a:r>
                        <a:rPr lang="en-IN" dirty="0"/>
                        <a:t>https://ieeexplore.ieee.org/document/8524275</a:t>
                      </a:r>
                    </a:p>
                    <a:p>
                      <a:r>
                        <a:rPr lang="en-IN" dirty="0"/>
                        <a:t>DOI:</a:t>
                      </a:r>
                    </a:p>
                    <a:p>
                      <a:r>
                        <a:rPr lang="en-IN" sz="1800" b="0" i="0" u="none" strike="noStrike" kern="1200" dirty="0">
                          <a:solidFill>
                            <a:schemeClr val="dk1"/>
                          </a:solidFill>
                          <a:effectLst/>
                          <a:latin typeface="+mn-lt"/>
                          <a:ea typeface="+mn-ea"/>
                          <a:cs typeface="+mn-cs"/>
                        </a:rPr>
                        <a:t>10.1109/ICCSP.2018.8524275</a:t>
                      </a:r>
                      <a:endParaRPr lang="en-IN" dirty="0"/>
                    </a:p>
                  </a:txBody>
                  <a:tcPr/>
                </a:tc>
                <a:extLst>
                  <a:ext uri="{0D108BD9-81ED-4DB2-BD59-A6C34878D82A}">
                    <a16:rowId xmlns:a16="http://schemas.microsoft.com/office/drawing/2014/main" val="30260952"/>
                  </a:ext>
                </a:extLst>
              </a:tr>
            </a:tbl>
          </a:graphicData>
        </a:graphic>
      </p:graphicFrame>
    </p:spTree>
    <p:extLst>
      <p:ext uri="{BB962C8B-B14F-4D97-AF65-F5344CB8AC3E}">
        <p14:creationId xmlns:p14="http://schemas.microsoft.com/office/powerpoint/2010/main" val="80981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9375-A405-9D66-E170-AF8231649145}"/>
              </a:ext>
            </a:extLst>
          </p:cNvPr>
          <p:cNvSpPr>
            <a:spLocks noGrp="1"/>
          </p:cNvSpPr>
          <p:nvPr>
            <p:ph type="title"/>
          </p:nvPr>
        </p:nvSpPr>
        <p:spPr>
          <a:xfrm>
            <a:off x="2231136" y="496146"/>
            <a:ext cx="7729728" cy="614197"/>
          </a:xfrm>
        </p:spPr>
        <p:txBody>
          <a:bodyPr>
            <a:normAutofit fontScale="90000"/>
          </a:bodyPr>
          <a:lstStyle/>
          <a:p>
            <a:r>
              <a:rPr lang="en-IN" dirty="0"/>
              <a:t>LITERATURE SURVEY</a:t>
            </a:r>
          </a:p>
        </p:txBody>
      </p:sp>
      <p:graphicFrame>
        <p:nvGraphicFramePr>
          <p:cNvPr id="4" name="Table 4">
            <a:extLst>
              <a:ext uri="{FF2B5EF4-FFF2-40B4-BE49-F238E27FC236}">
                <a16:creationId xmlns:a16="http://schemas.microsoft.com/office/drawing/2014/main" id="{BCDC6C03-8ED4-0DF8-A296-DDA67CBE1124}"/>
              </a:ext>
            </a:extLst>
          </p:cNvPr>
          <p:cNvGraphicFramePr>
            <a:graphicFrameLocks noGrp="1"/>
          </p:cNvGraphicFramePr>
          <p:nvPr>
            <p:extLst>
              <p:ext uri="{D42A27DB-BD31-4B8C-83A1-F6EECF244321}">
                <p14:modId xmlns:p14="http://schemas.microsoft.com/office/powerpoint/2010/main" val="1836027747"/>
              </p:ext>
            </p:extLst>
          </p:nvPr>
        </p:nvGraphicFramePr>
        <p:xfrm>
          <a:off x="436983" y="1408923"/>
          <a:ext cx="11318034" cy="4763761"/>
        </p:xfrm>
        <a:graphic>
          <a:graphicData uri="http://schemas.openxmlformats.org/drawingml/2006/table">
            <a:tbl>
              <a:tblPr firstRow="1" bandRow="1">
                <a:tableStyleId>{073A0DAA-6AF3-43AB-8588-CEC1D06C72B9}</a:tableStyleId>
              </a:tblPr>
              <a:tblGrid>
                <a:gridCol w="887964">
                  <a:extLst>
                    <a:ext uri="{9D8B030D-6E8A-4147-A177-3AD203B41FA5}">
                      <a16:colId xmlns:a16="http://schemas.microsoft.com/office/drawing/2014/main" val="904173062"/>
                    </a:ext>
                  </a:extLst>
                </a:gridCol>
                <a:gridCol w="2884714">
                  <a:extLst>
                    <a:ext uri="{9D8B030D-6E8A-4147-A177-3AD203B41FA5}">
                      <a16:colId xmlns:a16="http://schemas.microsoft.com/office/drawing/2014/main" val="2683278666"/>
                    </a:ext>
                  </a:extLst>
                </a:gridCol>
                <a:gridCol w="1886339">
                  <a:extLst>
                    <a:ext uri="{9D8B030D-6E8A-4147-A177-3AD203B41FA5}">
                      <a16:colId xmlns:a16="http://schemas.microsoft.com/office/drawing/2014/main" val="2840594078"/>
                    </a:ext>
                  </a:extLst>
                </a:gridCol>
                <a:gridCol w="1886339">
                  <a:extLst>
                    <a:ext uri="{9D8B030D-6E8A-4147-A177-3AD203B41FA5}">
                      <a16:colId xmlns:a16="http://schemas.microsoft.com/office/drawing/2014/main" val="1838610212"/>
                    </a:ext>
                  </a:extLst>
                </a:gridCol>
                <a:gridCol w="1886339">
                  <a:extLst>
                    <a:ext uri="{9D8B030D-6E8A-4147-A177-3AD203B41FA5}">
                      <a16:colId xmlns:a16="http://schemas.microsoft.com/office/drawing/2014/main" val="3026497374"/>
                    </a:ext>
                  </a:extLst>
                </a:gridCol>
                <a:gridCol w="1886339">
                  <a:extLst>
                    <a:ext uri="{9D8B030D-6E8A-4147-A177-3AD203B41FA5}">
                      <a16:colId xmlns:a16="http://schemas.microsoft.com/office/drawing/2014/main" val="2385803789"/>
                    </a:ext>
                  </a:extLst>
                </a:gridCol>
              </a:tblGrid>
              <a:tr h="1654801">
                <a:tc>
                  <a:txBody>
                    <a:bodyPr/>
                    <a:lstStyle/>
                    <a:p>
                      <a:r>
                        <a:rPr lang="en-IN"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Paper Title, Authors, Year of Publication</a:t>
                      </a:r>
                    </a:p>
                    <a:p>
                      <a:endParaRPr lang="en-IN" dirty="0"/>
                    </a:p>
                  </a:txBody>
                  <a:tcPr/>
                </a:tc>
                <a:tc>
                  <a:txBody>
                    <a:bodyPr/>
                    <a:lstStyle/>
                    <a:p>
                      <a:r>
                        <a:rPr lang="en-IN" dirty="0"/>
                        <a:t>Techniques/</a:t>
                      </a:r>
                    </a:p>
                    <a:p>
                      <a:r>
                        <a:rPr lang="en-IN" dirty="0"/>
                        <a:t>Algorithms/</a:t>
                      </a:r>
                    </a:p>
                    <a:p>
                      <a:r>
                        <a:rPr lang="en-IN" dirty="0"/>
                        <a:t>Methods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Merits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Demerits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Link to the Paper</a:t>
                      </a:r>
                    </a:p>
                    <a:p>
                      <a:endParaRPr lang="en-IN" dirty="0"/>
                    </a:p>
                  </a:txBody>
                  <a:tcPr/>
                </a:tc>
                <a:extLst>
                  <a:ext uri="{0D108BD9-81ED-4DB2-BD59-A6C34878D82A}">
                    <a16:rowId xmlns:a16="http://schemas.microsoft.com/office/drawing/2014/main" val="2635919230"/>
                  </a:ext>
                </a:extLst>
              </a:tr>
              <a:tr h="2851884">
                <a:tc>
                  <a:txBody>
                    <a:bodyPr/>
                    <a:lstStyle/>
                    <a:p>
                      <a:endParaRPr lang="en-IN" dirty="0"/>
                    </a:p>
                    <a:p>
                      <a:endParaRPr lang="en-IN" dirty="0"/>
                    </a:p>
                    <a:p>
                      <a:endParaRPr lang="en-IN" dirty="0"/>
                    </a:p>
                    <a:p>
                      <a:endParaRPr lang="en-IN" dirty="0"/>
                    </a:p>
                    <a:p>
                      <a:r>
                        <a:rPr lang="en-IN" dirty="0"/>
                        <a:t>      4</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Gautam, </a:t>
                      </a:r>
                      <a:r>
                        <a:rPr lang="en-IN" sz="1800" b="0" i="0" kern="1200" dirty="0" err="1">
                          <a:solidFill>
                            <a:schemeClr val="dk1"/>
                          </a:solidFill>
                          <a:effectLst/>
                          <a:latin typeface="+mn-lt"/>
                          <a:ea typeface="+mn-ea"/>
                          <a:cs typeface="+mn-cs"/>
                        </a:rPr>
                        <a:t>Kalpna</a:t>
                      </a:r>
                      <a:r>
                        <a:rPr lang="en-IN" sz="1800" b="0" i="0" kern="1200" dirty="0">
                          <a:solidFill>
                            <a:schemeClr val="dk1"/>
                          </a:solidFill>
                          <a:effectLst/>
                          <a:latin typeface="+mn-lt"/>
                          <a:ea typeface="+mn-ea"/>
                          <a:cs typeface="+mn-cs"/>
                        </a:rPr>
                        <a:t> (2020). </a:t>
                      </a:r>
                      <a:r>
                        <a:rPr lang="en-IN" sz="1800" b="0" i="1" kern="1200" dirty="0">
                          <a:solidFill>
                            <a:schemeClr val="dk1"/>
                          </a:solidFill>
                          <a:effectLst/>
                          <a:latin typeface="+mn-lt"/>
                          <a:ea typeface="+mn-ea"/>
                          <a:cs typeface="+mn-cs"/>
                        </a:rPr>
                        <a:t>[IEEE 2020 International Conference on Computer Science, Engineering and Applications (ICCSEA) -Indian Currency Detection using Image Recognition Technique.</a:t>
                      </a:r>
                      <a:endParaRPr lang="en-IN" dirty="0"/>
                    </a:p>
                    <a:p>
                      <a:endParaRPr lang="en-IN" dirty="0"/>
                    </a:p>
                  </a:txBody>
                  <a:tcPr/>
                </a:tc>
                <a:tc>
                  <a:txBody>
                    <a:bodyPr/>
                    <a:lstStyle/>
                    <a:p>
                      <a:r>
                        <a:rPr lang="en-IN" dirty="0"/>
                        <a:t>Image Processing,</a:t>
                      </a:r>
                    </a:p>
                    <a:p>
                      <a:r>
                        <a:rPr lang="en-IN" dirty="0"/>
                        <a:t>PCA Algorithm,</a:t>
                      </a:r>
                    </a:p>
                    <a:p>
                      <a:r>
                        <a:rPr lang="en-IN" dirty="0"/>
                        <a:t>LCB and Euclidean distance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Hybrid algorithm based on PCA and LBP techniques here which basically increased the recognition accuracy by giving the 100% correct recognition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software suggested here  could not be utilised for various monetary standards</a:t>
                      </a:r>
                    </a:p>
                    <a:p>
                      <a:endParaRPr lang="en-IN" dirty="0"/>
                    </a:p>
                  </a:txBody>
                  <a:tcPr/>
                </a:tc>
                <a:tc>
                  <a:txBody>
                    <a:bodyPr/>
                    <a:lstStyle/>
                    <a:p>
                      <a:r>
                        <a:rPr lang="en-IN" dirty="0"/>
                        <a:t>https://ieeexplore.ieee.org/document/9132955</a:t>
                      </a:r>
                    </a:p>
                    <a:p>
                      <a:r>
                        <a:rPr lang="en-IN" dirty="0"/>
                        <a:t>DOI: </a:t>
                      </a:r>
                      <a:r>
                        <a:rPr lang="en-IN" sz="1800" b="0" i="0" u="none" strike="noStrike" kern="1200" dirty="0">
                          <a:solidFill>
                            <a:schemeClr val="dk1"/>
                          </a:solidFill>
                          <a:effectLst/>
                          <a:latin typeface="+mn-lt"/>
                          <a:ea typeface="+mn-ea"/>
                          <a:cs typeface="+mn-cs"/>
                        </a:rPr>
                        <a:t>10.1109/ICCSEA49143.2020.9132955</a:t>
                      </a:r>
                      <a:endParaRPr lang="en-IN" dirty="0"/>
                    </a:p>
                  </a:txBody>
                  <a:tcPr/>
                </a:tc>
                <a:extLst>
                  <a:ext uri="{0D108BD9-81ED-4DB2-BD59-A6C34878D82A}">
                    <a16:rowId xmlns:a16="http://schemas.microsoft.com/office/drawing/2014/main" val="30260952"/>
                  </a:ext>
                </a:extLst>
              </a:tr>
            </a:tbl>
          </a:graphicData>
        </a:graphic>
      </p:graphicFrame>
    </p:spTree>
    <p:extLst>
      <p:ext uri="{BB962C8B-B14F-4D97-AF65-F5344CB8AC3E}">
        <p14:creationId xmlns:p14="http://schemas.microsoft.com/office/powerpoint/2010/main" val="859871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D2DAD3A3-1196-5214-6BD4-DD2D2FBFFFF5}"/>
              </a:ext>
            </a:extLst>
          </p:cNvPr>
          <p:cNvGraphicFramePr>
            <a:graphicFrameLocks noGrp="1"/>
          </p:cNvGraphicFramePr>
          <p:nvPr>
            <p:ph idx="1"/>
            <p:extLst>
              <p:ext uri="{D42A27DB-BD31-4B8C-83A1-F6EECF244321}">
                <p14:modId xmlns:p14="http://schemas.microsoft.com/office/powerpoint/2010/main" val="2373070662"/>
              </p:ext>
            </p:extLst>
          </p:nvPr>
        </p:nvGraphicFramePr>
        <p:xfrm>
          <a:off x="401215" y="1996750"/>
          <a:ext cx="11495316" cy="3300238"/>
        </p:xfrm>
        <a:graphic>
          <a:graphicData uri="http://schemas.openxmlformats.org/drawingml/2006/table">
            <a:tbl>
              <a:tblPr firstRow="1" bandRow="1">
                <a:tableStyleId>{073A0DAA-6AF3-43AB-8588-CEC1D06C72B9}</a:tableStyleId>
              </a:tblPr>
              <a:tblGrid>
                <a:gridCol w="1082352">
                  <a:extLst>
                    <a:ext uri="{9D8B030D-6E8A-4147-A177-3AD203B41FA5}">
                      <a16:colId xmlns:a16="http://schemas.microsoft.com/office/drawing/2014/main" val="2970180127"/>
                    </a:ext>
                  </a:extLst>
                </a:gridCol>
                <a:gridCol w="2749420">
                  <a:extLst>
                    <a:ext uri="{9D8B030D-6E8A-4147-A177-3AD203B41FA5}">
                      <a16:colId xmlns:a16="http://schemas.microsoft.com/office/drawing/2014/main" val="3837929501"/>
                    </a:ext>
                  </a:extLst>
                </a:gridCol>
                <a:gridCol w="1915886">
                  <a:extLst>
                    <a:ext uri="{9D8B030D-6E8A-4147-A177-3AD203B41FA5}">
                      <a16:colId xmlns:a16="http://schemas.microsoft.com/office/drawing/2014/main" val="3196491909"/>
                    </a:ext>
                  </a:extLst>
                </a:gridCol>
                <a:gridCol w="1915886">
                  <a:extLst>
                    <a:ext uri="{9D8B030D-6E8A-4147-A177-3AD203B41FA5}">
                      <a16:colId xmlns:a16="http://schemas.microsoft.com/office/drawing/2014/main" val="725809013"/>
                    </a:ext>
                  </a:extLst>
                </a:gridCol>
                <a:gridCol w="1915886">
                  <a:extLst>
                    <a:ext uri="{9D8B030D-6E8A-4147-A177-3AD203B41FA5}">
                      <a16:colId xmlns:a16="http://schemas.microsoft.com/office/drawing/2014/main" val="1171252483"/>
                    </a:ext>
                  </a:extLst>
                </a:gridCol>
                <a:gridCol w="1915886">
                  <a:extLst>
                    <a:ext uri="{9D8B030D-6E8A-4147-A177-3AD203B41FA5}">
                      <a16:colId xmlns:a16="http://schemas.microsoft.com/office/drawing/2014/main" val="4136173930"/>
                    </a:ext>
                  </a:extLst>
                </a:gridCol>
              </a:tblGrid>
              <a:tr h="15628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S.NO</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Paper Title, Authors, Year of Publication</a:t>
                      </a:r>
                    </a:p>
                    <a:p>
                      <a:endParaRPr lang="en-IN" dirty="0"/>
                    </a:p>
                  </a:txBody>
                  <a:tcPr/>
                </a:tc>
                <a:tc>
                  <a:txBody>
                    <a:bodyPr/>
                    <a:lstStyle/>
                    <a:p>
                      <a:r>
                        <a:rPr lang="en-IN" dirty="0"/>
                        <a:t>Techniques/</a:t>
                      </a:r>
                    </a:p>
                    <a:p>
                      <a:r>
                        <a:rPr lang="en-IN" dirty="0"/>
                        <a:t>Algorithms/</a:t>
                      </a:r>
                    </a:p>
                    <a:p>
                      <a:r>
                        <a:rPr lang="en-IN" dirty="0"/>
                        <a:t>Methods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Merits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Demerits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Link to the Paper</a:t>
                      </a:r>
                    </a:p>
                    <a:p>
                      <a:endParaRPr lang="en-IN" dirty="0"/>
                    </a:p>
                  </a:txBody>
                  <a:tcPr/>
                </a:tc>
                <a:extLst>
                  <a:ext uri="{0D108BD9-81ED-4DB2-BD59-A6C34878D82A}">
                    <a16:rowId xmlns:a16="http://schemas.microsoft.com/office/drawing/2014/main" val="910327784"/>
                  </a:ext>
                </a:extLst>
              </a:tr>
              <a:tr h="1562878">
                <a:tc>
                  <a:txBody>
                    <a:bodyPr/>
                    <a:lstStyle/>
                    <a:p>
                      <a:endParaRPr lang="en-IN" dirty="0"/>
                    </a:p>
                    <a:p>
                      <a:endParaRPr lang="en-IN" dirty="0"/>
                    </a:p>
                    <a:p>
                      <a:r>
                        <a:rPr lang="en-IN" dirty="0"/>
                        <a:t>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Van-dung-</a:t>
                      </a:r>
                      <a:r>
                        <a:rPr lang="en-IN" dirty="0" err="1"/>
                        <a:t>hoang</a:t>
                      </a:r>
                      <a:r>
                        <a:rPr lang="en-IN" dirty="0"/>
                        <a:t>, Hoang-Thang-</a:t>
                      </a:r>
                      <a:r>
                        <a:rPr lang="en-IN" dirty="0" err="1"/>
                        <a:t>vo</a:t>
                      </a:r>
                      <a:r>
                        <a:rPr lang="en-IN" dirty="0"/>
                        <a:t> </a:t>
                      </a:r>
                      <a:r>
                        <a:rPr lang="nl-NL" sz="1800" b="0" i="0" kern="1200" dirty="0">
                          <a:solidFill>
                            <a:schemeClr val="dk1"/>
                          </a:solidFill>
                          <a:effectLst/>
                          <a:latin typeface="+mn-lt"/>
                          <a:ea typeface="+mn-ea"/>
                          <a:cs typeface="+mn-cs"/>
                        </a:rPr>
                        <a:t>(2018),</a:t>
                      </a:r>
                      <a:r>
                        <a:rPr lang="en-IN" dirty="0"/>
                        <a:t> Hybrid discriminative models for banknote recognition and anti-counterfeit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Deep Learning, Support Vector Machine Algorithm</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hybrid approach of SVM and Deep Learning provided good results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Less accuracy, Better algorithms could increase accuracy</a:t>
                      </a:r>
                    </a:p>
                    <a:p>
                      <a:endParaRPr lang="en-IN" dirty="0"/>
                    </a:p>
                  </a:txBody>
                  <a:tcPr/>
                </a:tc>
                <a:tc>
                  <a:txBody>
                    <a:bodyPr/>
                    <a:lstStyle/>
                    <a:p>
                      <a:r>
                        <a:rPr lang="en-IN" dirty="0"/>
                        <a:t>https://ieeexplore.ieee.org/document/8606900         DOI:</a:t>
                      </a:r>
                      <a:r>
                        <a:rPr lang="en-IN" sz="1800" b="0" i="0" u="none" strike="noStrike" kern="1200" dirty="0">
                          <a:solidFill>
                            <a:schemeClr val="dk1"/>
                          </a:solidFill>
                          <a:effectLst/>
                          <a:latin typeface="+mn-lt"/>
                          <a:ea typeface="+mn-ea"/>
                          <a:cs typeface="+mn-cs"/>
                        </a:rPr>
                        <a:t>10.1109/NICS.2018.8606900</a:t>
                      </a:r>
                      <a:endParaRPr lang="en-IN" dirty="0"/>
                    </a:p>
                    <a:p>
                      <a:endParaRPr lang="en-IN" dirty="0"/>
                    </a:p>
                  </a:txBody>
                  <a:tcPr/>
                </a:tc>
                <a:extLst>
                  <a:ext uri="{0D108BD9-81ED-4DB2-BD59-A6C34878D82A}">
                    <a16:rowId xmlns:a16="http://schemas.microsoft.com/office/drawing/2014/main" val="1162713830"/>
                  </a:ext>
                </a:extLst>
              </a:tr>
            </a:tbl>
          </a:graphicData>
        </a:graphic>
      </p:graphicFrame>
      <p:sp>
        <p:nvSpPr>
          <p:cNvPr id="2" name="Title 1">
            <a:extLst>
              <a:ext uri="{FF2B5EF4-FFF2-40B4-BE49-F238E27FC236}">
                <a16:creationId xmlns:a16="http://schemas.microsoft.com/office/drawing/2014/main" id="{07B74963-9EB8-360B-2D10-CF9E82F4F53F}"/>
              </a:ext>
            </a:extLst>
          </p:cNvPr>
          <p:cNvSpPr>
            <a:spLocks noGrp="1"/>
          </p:cNvSpPr>
          <p:nvPr>
            <p:ph type="title"/>
          </p:nvPr>
        </p:nvSpPr>
        <p:spPr>
          <a:xfrm>
            <a:off x="2231136" y="496146"/>
            <a:ext cx="7729728" cy="614197"/>
          </a:xfrm>
        </p:spPr>
        <p:txBody>
          <a:bodyPr>
            <a:normAutofit fontScale="90000"/>
          </a:bodyPr>
          <a:lstStyle/>
          <a:p>
            <a:r>
              <a:rPr lang="en-IN" dirty="0"/>
              <a:t>LITERATURE SURVEY</a:t>
            </a:r>
          </a:p>
        </p:txBody>
      </p:sp>
    </p:spTree>
    <p:extLst>
      <p:ext uri="{BB962C8B-B14F-4D97-AF65-F5344CB8AC3E}">
        <p14:creationId xmlns:p14="http://schemas.microsoft.com/office/powerpoint/2010/main" val="305239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9E36-2CD6-4ED5-43E5-3984B731A985}"/>
              </a:ext>
            </a:extLst>
          </p:cNvPr>
          <p:cNvSpPr>
            <a:spLocks noGrp="1"/>
          </p:cNvSpPr>
          <p:nvPr>
            <p:ph type="ctrTitle"/>
          </p:nvPr>
        </p:nvSpPr>
        <p:spPr>
          <a:xfrm>
            <a:off x="1600200" y="214604"/>
            <a:ext cx="8991600" cy="923732"/>
          </a:xfrm>
        </p:spPr>
        <p:txBody>
          <a:bodyPr/>
          <a:lstStyle/>
          <a:p>
            <a:r>
              <a:rPr lang="en-IN" dirty="0"/>
              <a:t>Methodology</a:t>
            </a:r>
          </a:p>
        </p:txBody>
      </p:sp>
      <p:sp>
        <p:nvSpPr>
          <p:cNvPr id="3" name="Subtitle 2">
            <a:extLst>
              <a:ext uri="{FF2B5EF4-FFF2-40B4-BE49-F238E27FC236}">
                <a16:creationId xmlns:a16="http://schemas.microsoft.com/office/drawing/2014/main" id="{F452B797-FEE2-80E7-B187-1C786FC9764E}"/>
              </a:ext>
            </a:extLst>
          </p:cNvPr>
          <p:cNvSpPr>
            <a:spLocks noGrp="1"/>
          </p:cNvSpPr>
          <p:nvPr>
            <p:ph type="subTitle" idx="1"/>
          </p:nvPr>
        </p:nvSpPr>
        <p:spPr>
          <a:xfrm>
            <a:off x="1600200" y="1632857"/>
            <a:ext cx="9074020" cy="4795935"/>
          </a:xfrm>
        </p:spPr>
        <p:txBody>
          <a:bodyPr/>
          <a:lstStyle/>
          <a:p>
            <a:pPr algn="just" fontAlgn="base">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Tensor Flow</a:t>
            </a:r>
            <a:endParaRPr lang="en-IN" sz="1800" dirty="0">
              <a:effectLst/>
              <a:latin typeface="Times New Roman" panose="02020603050405020304" pitchFamily="18" charset="0"/>
              <a:ea typeface="Times New Roman" panose="02020603050405020304" pitchFamily="18" charset="0"/>
            </a:endParaRPr>
          </a:p>
          <a:p>
            <a:pPr algn="just" fontAlgn="base">
              <a:lnSpc>
                <a:spcPct val="150000"/>
              </a:lnSpc>
            </a:pPr>
            <a:r>
              <a:rPr lang="en-IN" sz="1800" b="1" dirty="0">
                <a:solidFill>
                  <a:srgbClr val="444444"/>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Tensor Flow uses multi-layer neural networks to build complex applications with great accuracy. It can be used for image processing, video analysis, real-time object detection, decision-making, audio, manipulation, and the detection of anomalies in a dataset. It provides algorithms and structure to implement Machine Learning using ANN and decision trees to compute large numerical datasets while maintaining accuracy.</a:t>
            </a:r>
            <a:endParaRPr lang="en-IN" sz="1800" dirty="0">
              <a:effectLst/>
              <a:latin typeface="Times New Roman" panose="02020603050405020304" pitchFamily="18" charset="0"/>
              <a:ea typeface="Times New Roman" panose="02020603050405020304" pitchFamily="18" charset="0"/>
            </a:endParaRPr>
          </a:p>
          <a:p>
            <a:pPr algn="just" fontAlgn="base">
              <a:lnSpc>
                <a:spcPct val="150000"/>
              </a:lnSpc>
            </a:pPr>
            <a:r>
              <a:rPr lang="en-IN" sz="1800" b="1" dirty="0" err="1">
                <a:solidFill>
                  <a:srgbClr val="000000"/>
                </a:solidFill>
                <a:effectLst/>
                <a:latin typeface="Times New Roman" panose="02020603050405020304" pitchFamily="18" charset="0"/>
                <a:ea typeface="Times New Roman" panose="02020603050405020304" pitchFamily="18" charset="0"/>
              </a:rPr>
              <a:t>Keras</a:t>
            </a:r>
            <a:endParaRPr lang="en-IN" sz="1800" dirty="0">
              <a:effectLst/>
              <a:latin typeface="Times New Roman" panose="02020603050405020304" pitchFamily="18" charset="0"/>
              <a:ea typeface="Times New Roman" panose="02020603050405020304" pitchFamily="18" charset="0"/>
            </a:endParaRPr>
          </a:p>
          <a:p>
            <a:pPr algn="just" fontAlgn="base">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Keras</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is an open-source software library that provides a python interface for neural networks. It acts as an interface for the TensorFlow library. </a:t>
            </a:r>
            <a:r>
              <a:rPr lang="en-IN" sz="1800" dirty="0" err="1">
                <a:solidFill>
                  <a:srgbClr val="000000"/>
                </a:solidFill>
                <a:effectLst/>
                <a:latin typeface="Times New Roman" panose="02020603050405020304" pitchFamily="18" charset="0"/>
                <a:ea typeface="Times New Roman" panose="02020603050405020304" pitchFamily="18" charset="0"/>
              </a:rPr>
              <a:t>Keras</a:t>
            </a:r>
            <a:r>
              <a:rPr lang="en-IN" sz="1800" dirty="0">
                <a:solidFill>
                  <a:srgbClr val="000000"/>
                </a:solidFill>
                <a:effectLst/>
                <a:latin typeface="Times New Roman" panose="02020603050405020304" pitchFamily="18" charset="0"/>
                <a:ea typeface="Times New Roman" panose="02020603050405020304" pitchFamily="18" charset="0"/>
              </a:rPr>
              <a:t> supports utility layers like normalization, dropout, and pooling.</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54176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20AD90-84C4-AF90-A8EC-A23A619D6657}"/>
              </a:ext>
            </a:extLst>
          </p:cNvPr>
          <p:cNvSpPr>
            <a:spLocks noGrp="1"/>
          </p:cNvSpPr>
          <p:nvPr>
            <p:ph type="subTitle" idx="1"/>
          </p:nvPr>
        </p:nvSpPr>
        <p:spPr>
          <a:xfrm>
            <a:off x="1194317" y="279918"/>
            <a:ext cx="9582539" cy="6456783"/>
          </a:xfrm>
        </p:spPr>
        <p:txBody>
          <a:bodyPr/>
          <a:lstStyle/>
          <a:p>
            <a:pPr algn="just" fontAlgn="base">
              <a:lnSpc>
                <a:spcPct val="150000"/>
              </a:lnSpc>
            </a:pPr>
            <a:r>
              <a:rPr lang="en-IN" sz="1800" b="1" spc="-25" dirty="0">
                <a:solidFill>
                  <a:srgbClr val="000000"/>
                </a:solidFill>
                <a:effectLst/>
                <a:latin typeface="Times New Roman" panose="02020603050405020304" pitchFamily="18" charset="0"/>
                <a:ea typeface="Times New Roman" panose="02020603050405020304" pitchFamily="18" charset="0"/>
              </a:rPr>
              <a:t>ResNet50</a:t>
            </a:r>
            <a:endParaRPr lang="en-IN" sz="1800" dirty="0">
              <a:effectLst/>
              <a:latin typeface="Times New Roman" panose="02020603050405020304" pitchFamily="18" charset="0"/>
              <a:ea typeface="Times New Roman" panose="02020603050405020304" pitchFamily="18" charset="0"/>
            </a:endParaRPr>
          </a:p>
          <a:p>
            <a:pPr algn="just" fontAlgn="base">
              <a:lnSpc>
                <a:spcPct val="150000"/>
              </a:lnSpc>
            </a:pPr>
            <a:r>
              <a:rPr lang="en-IN" sz="1800" spc="-25"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Times New Roman" panose="02020603050405020304" pitchFamily="18" charset="0"/>
                <a:ea typeface="Times New Roman" panose="02020603050405020304" pitchFamily="18" charset="0"/>
              </a:rPr>
              <a:t>Resnet50 is a c</a:t>
            </a:r>
            <a:r>
              <a:rPr lang="en-IN" sz="1800" dirty="0">
                <a:solidFill>
                  <a:srgbClr val="000000"/>
                </a:solidFill>
                <a:effectLst/>
                <a:latin typeface="Times New Roman" panose="02020603050405020304" pitchFamily="18" charset="0"/>
                <a:ea typeface="Times New Roman" panose="02020603050405020304" pitchFamily="18" charset="0"/>
              </a:rPr>
              <a:t>onvolutional neural network (CNN) that is 50 layers deep. A Residual Neural Network (</a:t>
            </a:r>
            <a:r>
              <a:rPr lang="en-IN" sz="1800" dirty="0" err="1">
                <a:solidFill>
                  <a:srgbClr val="000000"/>
                </a:solidFill>
                <a:effectLst/>
                <a:latin typeface="Times New Roman" panose="02020603050405020304" pitchFamily="18" charset="0"/>
                <a:ea typeface="Times New Roman" panose="02020603050405020304" pitchFamily="18" charset="0"/>
              </a:rPr>
              <a:t>ResNet</a:t>
            </a:r>
            <a:r>
              <a:rPr lang="en-IN" sz="1800" dirty="0">
                <a:solidFill>
                  <a:srgbClr val="000000"/>
                </a:solidFill>
                <a:effectLst/>
                <a:latin typeface="Times New Roman" panose="02020603050405020304" pitchFamily="18" charset="0"/>
                <a:ea typeface="Times New Roman" panose="02020603050405020304" pitchFamily="18" charset="0"/>
              </a:rPr>
              <a:t>) is an Artificial Neural Network (ANN) of a kind that stacks residual blocks on top of each other to form a network[18].</a:t>
            </a:r>
            <a:r>
              <a:rPr lang="en-IN" sz="1800" dirty="0">
                <a:solidFill>
                  <a:srgbClr val="000000"/>
                </a:solidFill>
                <a:effectLst/>
                <a:latin typeface="Roboto" panose="02000000000000000000" pitchFamily="2"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A ResNet50 model was pretrained on a million images from the ImageNet database and can classify images into 1000 object categories. Based on this new dataset of CT images, a transfer learning model was adapted to significantly shorten the training time and improve the accuracy.</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D5A5E35-FABF-B568-B075-7F803520C0E8}"/>
              </a:ext>
            </a:extLst>
          </p:cNvPr>
          <p:cNvPicPr>
            <a:picLocks noChangeAspect="1"/>
          </p:cNvPicPr>
          <p:nvPr/>
        </p:nvPicPr>
        <p:blipFill>
          <a:blip r:embed="rId2"/>
          <a:stretch>
            <a:fillRect/>
          </a:stretch>
        </p:blipFill>
        <p:spPr>
          <a:xfrm>
            <a:off x="2341919" y="3555482"/>
            <a:ext cx="6699444" cy="3022600"/>
          </a:xfrm>
          <a:prstGeom prst="rect">
            <a:avLst/>
          </a:prstGeom>
        </p:spPr>
      </p:pic>
    </p:spTree>
    <p:extLst>
      <p:ext uri="{BB962C8B-B14F-4D97-AF65-F5344CB8AC3E}">
        <p14:creationId xmlns:p14="http://schemas.microsoft.com/office/powerpoint/2010/main" val="234196679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542</TotalTime>
  <Words>1090</Words>
  <Application>Microsoft Office PowerPoint</Application>
  <PresentationFormat>Widescreen</PresentationFormat>
  <Paragraphs>176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Bauhaus 93</vt:lpstr>
      <vt:lpstr>Gill Sans MT</vt:lpstr>
      <vt:lpstr>Roboto</vt:lpstr>
      <vt:lpstr>Times New Roman</vt:lpstr>
      <vt:lpstr>Parcel</vt:lpstr>
      <vt:lpstr>Fake currency detection using image processing</vt:lpstr>
      <vt:lpstr>ABSTRACT</vt:lpstr>
      <vt:lpstr>LITERATURE SURVEY</vt:lpstr>
      <vt:lpstr>LITERATURE SURVEY</vt:lpstr>
      <vt:lpstr>LITERATURE SURVEY</vt:lpstr>
      <vt:lpstr>LITERATURE SURVEY</vt:lpstr>
      <vt:lpstr>LITERATURE SURVEY</vt:lpstr>
      <vt:lpstr>Methodology</vt:lpstr>
      <vt:lpstr>PowerPoint Presentation</vt:lpstr>
      <vt:lpstr>PowerPoint Presentation</vt:lpstr>
      <vt:lpstr>PowerPoint Presentation</vt:lpstr>
      <vt:lpstr>Use case diagram</vt:lpstr>
      <vt:lpstr>Class diagram</vt:lpstr>
      <vt:lpstr>CODING RESULTS</vt:lpstr>
      <vt:lpstr>CODING RESULTS</vt:lpstr>
      <vt:lpstr>CODING RESULTS</vt:lpstr>
      <vt:lpstr>CODING RESULTS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Chenchala Hasini</dc:creator>
  <cp:lastModifiedBy>Chenchala Hasini</cp:lastModifiedBy>
  <cp:revision>4</cp:revision>
  <dcterms:created xsi:type="dcterms:W3CDTF">2022-10-24T03:42:16Z</dcterms:created>
  <dcterms:modified xsi:type="dcterms:W3CDTF">2023-01-10T08:24:39Z</dcterms:modified>
</cp:coreProperties>
</file>