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3"/>
    <p:sldId id="257" r:id="rId4"/>
    <p:sldId id="259" r:id="rId5"/>
    <p:sldId id="260" r:id="rId6"/>
    <p:sldId id="262" r:id="rId7"/>
    <p:sldId id="266" r:id="rId8"/>
    <p:sldId id="269" r:id="rId9"/>
    <p:sldId id="264" r:id="rId10"/>
    <p:sldId id="265" r:id="rId11"/>
    <p:sldId id="263" r:id="rId12"/>
    <p:sldId id="271" r:id="rId13"/>
    <p:sldId id="277" r:id="rId14"/>
    <p:sldId id="276" r:id="rId15"/>
    <p:sldId id="267" r:id="rId16"/>
    <p:sldId id="268"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103"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link.springer.com/article/10.1007/s11042-022-12999-6" TargetMode="External"/><Relationship Id="rId1" Type="http://schemas.openxmlformats.org/officeDocument/2006/relationships/hyperlink" Target="https://www.sciencedirect.com/science/article/pii/S1877050923001655"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ijnrd.org/viewpaperforall?paper=IJNRD2307032" TargetMode="External"/><Relationship Id="rId1" Type="http://schemas.openxmlformats.org/officeDocument/2006/relationships/hyperlink" Target="https://www.sciencedirect.com/science/article/pii/S153204642100177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4977"/>
            <a:ext cx="10369296" cy="1450757"/>
          </a:xfrm>
        </p:spPr>
        <p:txBody>
          <a:bodyPr/>
          <a:lstStyle/>
          <a:p>
            <a:r>
              <a:rPr lang="en-US" b="1" dirty="0">
                <a:solidFill>
                  <a:schemeClr val="tx1"/>
                </a:solidFill>
                <a:latin typeface="Times New Roman" panose="02020603050405020304" pitchFamily="18" charset="0"/>
                <a:cs typeface="Times New Roman" panose="02020603050405020304" pitchFamily="18" charset="0"/>
              </a:rPr>
              <a:t>FACE MASK DETECTION SYSTEM </a:t>
            </a:r>
            <a:endParaRPr lang="en-US" dirty="0"/>
          </a:p>
        </p:txBody>
      </p:sp>
      <p:sp>
        <p:nvSpPr>
          <p:cNvPr id="3" name="Content Placeholder 2"/>
          <p:cNvSpPr>
            <a:spLocks noGrp="1"/>
          </p:cNvSpPr>
          <p:nvPr>
            <p:ph sz="half" idx="1"/>
          </p:nvPr>
        </p:nvSpPr>
        <p:spPr>
          <a:xfrm>
            <a:off x="661035" y="3455035"/>
            <a:ext cx="5192395" cy="2148205"/>
          </a:xfrm>
        </p:spPr>
        <p:txBody>
          <a:bodyPr>
            <a:noAutofit/>
          </a:bodyPr>
          <a:lstStyle/>
          <a:p>
            <a:pPr>
              <a:lnSpc>
                <a:spcPct val="150000"/>
              </a:lnSpc>
            </a:pPr>
            <a:r>
              <a:rPr lang="en-US" sz="1800" b="1" dirty="0" err="1">
                <a:solidFill>
                  <a:schemeClr val="tx1"/>
                </a:solidFill>
                <a:latin typeface="Times New Roman" panose="02020603050405020304" pitchFamily="18" charset="0"/>
                <a:cs typeface="Times New Roman" panose="02020603050405020304" pitchFamily="18" charset="0"/>
              </a:rPr>
              <a:t>TEAM MEMBERS : </a:t>
            </a:r>
            <a:endParaRPr lang="en-US" sz="1800" b="1" dirty="0" err="1">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800" dirty="0" err="1">
                <a:solidFill>
                  <a:schemeClr val="tx1"/>
                </a:solidFill>
                <a:latin typeface="Times New Roman" panose="02020603050405020304" pitchFamily="18" charset="0"/>
                <a:cs typeface="Times New Roman" panose="02020603050405020304" pitchFamily="18" charset="0"/>
              </a:rPr>
              <a:t>Padakandla Venkata Naga Sai Hasini </a:t>
            </a:r>
            <a:r>
              <a:rPr lang="en-US" sz="1800" dirty="0">
                <a:solidFill>
                  <a:schemeClr val="tx1"/>
                </a:solidFill>
                <a:latin typeface="Times New Roman" panose="02020603050405020304" pitchFamily="18" charset="0"/>
                <a:cs typeface="Times New Roman" panose="02020603050405020304" pitchFamily="18" charset="0"/>
              </a:rPr>
              <a:t>(21UP1A6638)</a:t>
            </a:r>
            <a:br>
              <a:rPr lang="en-US" sz="1800" dirty="0">
                <a:solidFill>
                  <a:schemeClr val="tx1"/>
                </a:solidFill>
                <a:latin typeface="Times New Roman" panose="02020603050405020304" pitchFamily="18" charset="0"/>
                <a:cs typeface="Times New Roman" panose="02020603050405020304" pitchFamily="18" charset="0"/>
              </a:rPr>
            </a:br>
            <a:r>
              <a:rPr lang="en-US" sz="1800" dirty="0" err="1">
                <a:solidFill>
                  <a:schemeClr val="tx1"/>
                </a:solidFill>
                <a:latin typeface="Times New Roman" panose="02020603050405020304" pitchFamily="18" charset="0"/>
                <a:cs typeface="Times New Roman" panose="02020603050405020304" pitchFamily="18" charset="0"/>
              </a:rPr>
              <a:t>Pendkar Srivani</a:t>
            </a:r>
            <a:r>
              <a:rPr lang="en-US" sz="1800" dirty="0">
                <a:solidFill>
                  <a:schemeClr val="tx1"/>
                </a:solidFill>
                <a:latin typeface="Times New Roman" panose="02020603050405020304" pitchFamily="18" charset="0"/>
                <a:cs typeface="Times New Roman" panose="02020603050405020304" pitchFamily="18" charset="0"/>
              </a:rPr>
              <a:t> (21UP1A6637)</a:t>
            </a:r>
            <a:br>
              <a:rPr lang="en-US" sz="1800" dirty="0">
                <a:solidFill>
                  <a:schemeClr val="tx1"/>
                </a:solidFill>
                <a:latin typeface="Times New Roman" panose="02020603050405020304" pitchFamily="18" charset="0"/>
                <a:cs typeface="Times New Roman" panose="02020603050405020304" pitchFamily="18" charset="0"/>
              </a:rPr>
            </a:br>
            <a:r>
              <a:rPr lang="en-US" sz="1800" dirty="0" err="1">
                <a:solidFill>
                  <a:schemeClr val="tx1"/>
                </a:solidFill>
                <a:latin typeface="Times New Roman" panose="02020603050405020304" pitchFamily="18" charset="0"/>
                <a:cs typeface="Times New Roman" panose="02020603050405020304" pitchFamily="18" charset="0"/>
              </a:rPr>
              <a:t>Pendurthi Jyothsna</a:t>
            </a:r>
            <a:r>
              <a:rPr lang="en-US" sz="1800" dirty="0">
                <a:solidFill>
                  <a:schemeClr val="tx1"/>
                </a:solidFill>
                <a:latin typeface="Times New Roman" panose="02020603050405020304" pitchFamily="18" charset="0"/>
                <a:cs typeface="Times New Roman" panose="02020603050405020304" pitchFamily="18" charset="0"/>
              </a:rPr>
              <a:t> (21UP1A6636)</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324600" y="3776345"/>
            <a:ext cx="4596130" cy="1363980"/>
          </a:xfrm>
        </p:spPr>
        <p:txBody>
          <a:bodyPr/>
          <a:lstStyle/>
          <a:p>
            <a:pPr marL="0" indent="0">
              <a:buNone/>
            </a:pPr>
            <a:r>
              <a:rPr lang="en-US" sz="1800" b="1" dirty="0" smtClean="0">
                <a:solidFill>
                  <a:schemeClr val="tx1"/>
                </a:solidFill>
                <a:latin typeface="Times New Roman" panose="02020603050405020304" pitchFamily="18" charset="0"/>
                <a:cs typeface="Times New Roman" panose="02020603050405020304" pitchFamily="18" charset="0"/>
              </a:rPr>
              <a:t>GUIDE  </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Dr. M. </a:t>
            </a:r>
            <a:r>
              <a:rPr lang="en-US" sz="1800" dirty="0" err="1" smtClean="0">
                <a:solidFill>
                  <a:schemeClr val="tx1"/>
                </a:solidFill>
                <a:latin typeface="Times New Roman" panose="02020603050405020304" pitchFamily="18" charset="0"/>
                <a:cs typeface="Times New Roman" panose="02020603050405020304" pitchFamily="18" charset="0"/>
              </a:rPr>
              <a:t>Thejovathi</a:t>
            </a:r>
            <a:endParaRPr lang="en-US" sz="18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1800" b="1" dirty="0" smtClean="0">
                <a:solidFill>
                  <a:schemeClr val="tx1"/>
                </a:solidFill>
                <a:latin typeface="Times New Roman" panose="02020603050405020304" pitchFamily="18" charset="0"/>
                <a:cs typeface="Times New Roman" panose="02020603050405020304" pitchFamily="18" charset="0"/>
              </a:rPr>
              <a:t>DESIGNATION </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Assistant Professor</a:t>
            </a:r>
            <a:endParaRPr lang="en-US" sz="1800" dirty="0">
              <a:solidFill>
                <a:schemeClr val="tx1"/>
              </a:solidFill>
              <a:latin typeface="Times New Roman" panose="02020603050405020304" pitchFamily="18" charset="0"/>
              <a:cs typeface="Times New Roman" panose="02020603050405020304" pitchFamily="18" charset="0"/>
            </a:endParaRPr>
          </a:p>
          <a:p>
            <a:pPr marL="0" indent="0">
              <a:buNone/>
            </a:pPr>
            <a:r>
              <a:rPr lang="en-US" sz="1800" b="1" dirty="0" smtClean="0">
                <a:solidFill>
                  <a:schemeClr val="tx1"/>
                </a:solidFill>
                <a:latin typeface="Times New Roman" panose="02020603050405020304" pitchFamily="18" charset="0"/>
                <a:cs typeface="Times New Roman" panose="02020603050405020304" pitchFamily="18" charset="0"/>
              </a:rPr>
              <a:t>DEPARTMENT </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AI&amp;ML</a:t>
            </a: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Times New Roman" panose="02020603050405020304" pitchFamily="18" charset="0"/>
                <a:cs typeface="Times New Roman" panose="02020603050405020304" pitchFamily="18" charset="0"/>
              </a:rPr>
              <a:t>PROPOSED SYSTEM</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9970" y="2019935"/>
            <a:ext cx="10409555" cy="4059555"/>
          </a:xfrm>
        </p:spPr>
        <p:txBody>
          <a:bodyPr>
            <a:noAutofit/>
          </a:bodyPr>
          <a:lstStyle/>
          <a:p>
            <a:pPr algn="just">
              <a:lnSpc>
                <a:spcPct val="150000"/>
              </a:lnSpc>
              <a:buClr>
                <a:schemeClr val="tx1"/>
              </a:buClr>
              <a:buSzPct val="130000"/>
              <a:buFont typeface="Arial" panose="020B0604020202020204" pitchFamily="34" charset="0"/>
              <a:buChar char="•"/>
            </a:pPr>
            <a:r>
              <a:rPr lang="en-US" altLang="en-US" sz="1900" b="1" dirty="0" smtClean="0">
                <a:solidFill>
                  <a:schemeClr val="tx1"/>
                </a:solidFill>
                <a:latin typeface="Times New Roman" panose="02020603050405020304" pitchFamily="18" charset="0"/>
                <a:cs typeface="Times New Roman" panose="02020603050405020304" pitchFamily="18" charset="0"/>
              </a:rPr>
              <a:t>Image-Based Input</a:t>
            </a:r>
            <a:r>
              <a:rPr lang="en-US" altLang="en-US" sz="1900" dirty="0" smtClean="0">
                <a:solidFill>
                  <a:schemeClr val="tx1"/>
                </a:solidFill>
                <a:latin typeface="Times New Roman" panose="02020603050405020304" pitchFamily="18" charset="0"/>
                <a:cs typeface="Times New Roman" panose="02020603050405020304" pitchFamily="18" charset="0"/>
              </a:rPr>
              <a:t>: The system processes pre-captured images to identify individuals wearing or not wearing face masks.</a:t>
            </a:r>
            <a:endParaRPr lang="en-US" altLang="en-US" sz="19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buClr>
              <a:buSzPct val="130000"/>
              <a:buFont typeface="Arial" panose="020B0604020202020204" pitchFamily="34" charset="0"/>
              <a:buChar char="•"/>
            </a:pPr>
            <a:r>
              <a:rPr lang="en-US" altLang="en-US" sz="1900" b="1" dirty="0" smtClean="0">
                <a:solidFill>
                  <a:schemeClr val="tx1"/>
                </a:solidFill>
                <a:latin typeface="Times New Roman" panose="02020603050405020304" pitchFamily="18" charset="0"/>
                <a:cs typeface="Times New Roman" panose="02020603050405020304" pitchFamily="18" charset="0"/>
              </a:rPr>
              <a:t>Deep Learning Model</a:t>
            </a:r>
            <a:r>
              <a:rPr lang="en-US" altLang="en-US" sz="1900" dirty="0" smtClean="0">
                <a:solidFill>
                  <a:schemeClr val="tx1"/>
                </a:solidFill>
                <a:latin typeface="Times New Roman" panose="02020603050405020304" pitchFamily="18" charset="0"/>
                <a:cs typeface="Times New Roman" panose="02020603050405020304" pitchFamily="18" charset="0"/>
              </a:rPr>
              <a:t>: Utilizes a trained convolutional neural network (CNN) for accurate face and mask detection.</a:t>
            </a:r>
            <a:endParaRPr lang="en-US" altLang="en-US" sz="19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buClr>
              <a:buSzPct val="130000"/>
              <a:buFont typeface="Arial" panose="020B0604020202020204" pitchFamily="34" charset="0"/>
              <a:buChar char="•"/>
            </a:pPr>
            <a:r>
              <a:rPr lang="en-US" altLang="en-US" sz="1900" b="1" dirty="0" smtClean="0">
                <a:solidFill>
                  <a:schemeClr val="tx1"/>
                </a:solidFill>
                <a:latin typeface="Times New Roman" panose="02020603050405020304" pitchFamily="18" charset="0"/>
                <a:cs typeface="Times New Roman" panose="02020603050405020304" pitchFamily="18" charset="0"/>
              </a:rPr>
              <a:t>Preprocessing Module</a:t>
            </a:r>
            <a:r>
              <a:rPr lang="en-US" altLang="en-US" sz="1900" dirty="0" smtClean="0">
                <a:solidFill>
                  <a:schemeClr val="tx1"/>
                </a:solidFill>
                <a:latin typeface="Times New Roman" panose="02020603050405020304" pitchFamily="18" charset="0"/>
                <a:cs typeface="Times New Roman" panose="02020603050405020304" pitchFamily="18" charset="0"/>
              </a:rPr>
              <a:t>: Includes image resizing, normalization, and augmentation for consistent input to the model.</a:t>
            </a:r>
            <a:endParaRPr lang="en-US" altLang="en-US" sz="1900"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buClr>
              <a:buSzPct val="130000"/>
              <a:buFont typeface="Arial" panose="020B0604020202020204" pitchFamily="34" charset="0"/>
              <a:buChar char="•"/>
            </a:pPr>
            <a:r>
              <a:rPr lang="en-US" altLang="en-US" sz="1900" b="1" dirty="0" smtClean="0">
                <a:solidFill>
                  <a:schemeClr val="tx1"/>
                </a:solidFill>
                <a:latin typeface="Times New Roman" panose="02020603050405020304" pitchFamily="18" charset="0"/>
                <a:cs typeface="Times New Roman" panose="02020603050405020304" pitchFamily="18" charset="0"/>
              </a:rPr>
              <a:t>Mask Classification</a:t>
            </a:r>
            <a:r>
              <a:rPr lang="en-US" altLang="en-US" sz="1900" dirty="0" smtClean="0">
                <a:solidFill>
                  <a:schemeClr val="tx1"/>
                </a:solidFill>
                <a:latin typeface="Times New Roman" panose="02020603050405020304" pitchFamily="18" charset="0"/>
                <a:cs typeface="Times New Roman" panose="02020603050405020304" pitchFamily="18" charset="0"/>
              </a:rPr>
              <a:t>: Classifies faces into categories (e.g., masked and unmasked) based on trained data.</a:t>
            </a:r>
            <a:endParaRPr lang="en-US" altLang="en-US" sz="19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ALGORITHMS AND TECHNOLOGIES USED</a:t>
            </a:r>
            <a:endParaRPr lang="en-US" sz="3600" b="1" dirty="0" smtClean="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2029968"/>
            <a:ext cx="10058400" cy="3839126"/>
          </a:xfrm>
        </p:spPr>
        <p:txBody>
          <a:bodyPr>
            <a:normAutofit lnSpcReduction="20000"/>
          </a:bodyPr>
          <a:lstStyle/>
          <a:p>
            <a:pPr algn="just">
              <a:lnSpc>
                <a:spcPct val="150000"/>
              </a:lnSpc>
              <a:buClr>
                <a:schemeClr val="tx1"/>
              </a:buClr>
              <a:buSzPct val="130000"/>
              <a:buFont typeface="Arial" panose="020B0604020202020204" pitchFamily="34" charset="0"/>
              <a:buChar char="•"/>
            </a:pPr>
            <a:r>
              <a:rPr lang="en-US" altLang="en-US" b="1" dirty="0" smtClean="0">
                <a:ln>
                  <a:noFill/>
                </a:ln>
                <a:solidFill>
                  <a:schemeClr val="tx1"/>
                </a:solidFill>
                <a:effectLst/>
                <a:latin typeface="Times New Roman" panose="02020603050405020304" pitchFamily="18" charset="0"/>
                <a:cs typeface="Times New Roman" panose="02020603050405020304" pitchFamily="18" charset="0"/>
                <a:sym typeface="+mn-ea"/>
              </a:rPr>
              <a:t> Image Preprocessing</a:t>
            </a:r>
            <a:r>
              <a:rPr lang="en-US" altLang="en-US" dirty="0" smtClean="0">
                <a:ln>
                  <a:noFill/>
                </a:ln>
                <a:solidFill>
                  <a:schemeClr val="tx1"/>
                </a:solidFill>
                <a:effectLst/>
                <a:latin typeface="Times New Roman" panose="02020603050405020304" pitchFamily="18" charset="0"/>
                <a:cs typeface="Times New Roman" panose="02020603050405020304" pitchFamily="18" charset="0"/>
                <a:sym typeface="+mn-ea"/>
              </a:rPr>
              <a:t>: Resize, normalize, and enhance input images for consistent model training and testing.</a:t>
            </a:r>
            <a:endParaRPr lang="en-US" altLang="en-US" dirty="0" smtClean="0">
              <a:ln>
                <a:noFill/>
              </a:ln>
              <a:solidFill>
                <a:schemeClr val="tx1"/>
              </a:solidFill>
              <a:effectLst/>
              <a:latin typeface="Times New Roman" panose="02020603050405020304" pitchFamily="18" charset="0"/>
              <a:cs typeface="Times New Roman" panose="02020603050405020304" pitchFamily="18" charset="0"/>
              <a:sym typeface="+mn-ea"/>
            </a:endParaRPr>
          </a:p>
          <a:p>
            <a:pPr algn="just">
              <a:lnSpc>
                <a:spcPct val="150000"/>
              </a:lnSpc>
              <a:buClr>
                <a:schemeClr val="tx1"/>
              </a:buClr>
              <a:buSzPct val="130000"/>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a:t>
            </a:r>
            <a:r>
              <a:rPr lang="en-US" altLang="en-US" b="1" dirty="0" smtClean="0">
                <a:ln>
                  <a:noFill/>
                </a:ln>
                <a:solidFill>
                  <a:schemeClr val="tx1"/>
                </a:solidFill>
                <a:effectLst/>
                <a:latin typeface="Times New Roman" panose="02020603050405020304" pitchFamily="18" charset="0"/>
                <a:cs typeface="Times New Roman" panose="02020603050405020304" pitchFamily="18" charset="0"/>
                <a:sym typeface="+mn-ea"/>
              </a:rPr>
              <a:t>Convolution neural networks </a:t>
            </a:r>
            <a:r>
              <a:rPr lang="en-US" altLang="en-US" dirty="0" smtClean="0">
                <a:ln>
                  <a:noFill/>
                </a:ln>
                <a:solidFill>
                  <a:schemeClr val="tx1"/>
                </a:solidFill>
                <a:effectLst/>
                <a:latin typeface="Times New Roman" panose="02020603050405020304" pitchFamily="18" charset="0"/>
                <a:cs typeface="Times New Roman" panose="02020603050405020304" pitchFamily="18" charset="0"/>
                <a:sym typeface="+mn-ea"/>
              </a:rPr>
              <a:t>: Apply CNNs to extract key features of the face for distinguishing masked and unmasked faces.</a:t>
            </a: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buClr>
              <a:buSzPct val="130000"/>
              <a:buFont typeface="Arial" panose="020B0604020202020204" pitchFamily="34" charset="0"/>
              <a:buChar char="•"/>
            </a:pPr>
            <a:r>
              <a:rPr lang="en-US" b="1" dirty="0" smtClean="0">
                <a:solidFill>
                  <a:schemeClr val="tx1"/>
                </a:solidFill>
                <a:latin typeface="Times New Roman" panose="02020603050405020304" pitchFamily="18" charset="0"/>
                <a:cs typeface="Times New Roman" panose="02020603050405020304" pitchFamily="18" charset="0"/>
              </a:rPr>
              <a:t>Python: </a:t>
            </a:r>
            <a:r>
              <a:rPr lang="en-US" dirty="0">
                <a:solidFill>
                  <a:schemeClr val="tx1"/>
                </a:solidFill>
                <a:latin typeface="Times New Roman" panose="02020603050405020304" pitchFamily="18" charset="0"/>
                <a:cs typeface="Times New Roman" panose="02020603050405020304" pitchFamily="18" charset="0"/>
              </a:rPr>
              <a:t>For developing and implementing the model</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buClr>
              <a:buSzPct val="130000"/>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TensorFlow/Keras: </a:t>
            </a:r>
            <a:r>
              <a:rPr lang="en-US" dirty="0">
                <a:solidFill>
                  <a:schemeClr val="tx1"/>
                </a:solidFill>
                <a:latin typeface="Times New Roman" panose="02020603050405020304" pitchFamily="18" charset="0"/>
                <a:cs typeface="Times New Roman" panose="02020603050405020304" pitchFamily="18" charset="0"/>
              </a:rPr>
              <a:t>Frameworks for building and training the deep learning model</a:t>
            </a:r>
            <a:r>
              <a:rPr lang="en-US" dirty="0" smtClean="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Clr>
                <a:schemeClr val="tx1"/>
              </a:buClr>
              <a:buSzPct val="130000"/>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OpenCV: </a:t>
            </a:r>
            <a:r>
              <a:rPr lang="en-US" dirty="0">
                <a:solidFill>
                  <a:schemeClr val="tx1"/>
                </a:solidFill>
                <a:latin typeface="Times New Roman" panose="02020603050405020304" pitchFamily="18" charset="0"/>
                <a:cs typeface="Times New Roman" panose="02020603050405020304" pitchFamily="18" charset="0"/>
              </a:rPr>
              <a:t>Used for image preprocessing and transformations</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Times New Roman" panose="02020603050405020304" pitchFamily="18" charset="0"/>
                <a:cs typeface="Times New Roman" panose="02020603050405020304" pitchFamily="18" charset="0"/>
              </a:rPr>
              <a:t>IMPLEMENTATION</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2076741"/>
            <a:ext cx="10058400" cy="4237432"/>
          </a:xfrm>
        </p:spPr>
        <p:txBody>
          <a:bodyPr>
            <a:normAutofit/>
          </a:bodyPr>
          <a:lstStyle/>
          <a:p>
            <a:pPr algn="just">
              <a:lnSpc>
                <a:spcPct val="100000"/>
              </a:lnSpc>
              <a:buClr>
                <a:schemeClr val="tx1"/>
              </a:buClr>
              <a:buSzPct val="1300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Data </a:t>
            </a:r>
            <a:r>
              <a:rPr lang="en-US" b="1" dirty="0">
                <a:solidFill>
                  <a:schemeClr val="tx1"/>
                </a:solidFill>
                <a:latin typeface="Times New Roman" panose="02020603050405020304" pitchFamily="18" charset="0"/>
                <a:cs typeface="Times New Roman" panose="02020603050405020304" pitchFamily="18" charset="0"/>
              </a:rPr>
              <a:t>Processing</a:t>
            </a:r>
            <a:r>
              <a:rPr lang="en-US" b="1"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Images </a:t>
            </a:r>
            <a:r>
              <a:rPr lang="en-US" dirty="0">
                <a:solidFill>
                  <a:schemeClr val="tx1"/>
                </a:solidFill>
                <a:latin typeface="Times New Roman" panose="02020603050405020304" pitchFamily="18" charset="0"/>
                <a:cs typeface="Times New Roman" panose="02020603050405020304" pitchFamily="18" charset="0"/>
              </a:rPr>
              <a:t>are resized to 128x128 pixels, labeled for "with mask" or "without mask," and split into training and testing sets. Pixel values are normalized to a range of 0 to 1</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00000"/>
              </a:lnSpc>
              <a:buClr>
                <a:schemeClr val="tx1"/>
              </a:buClr>
              <a:buSzPct val="1300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Model </a:t>
            </a:r>
            <a:r>
              <a:rPr lang="en-US" b="1" dirty="0">
                <a:solidFill>
                  <a:schemeClr val="tx1"/>
                </a:solidFill>
                <a:latin typeface="Times New Roman" panose="02020603050405020304" pitchFamily="18" charset="0"/>
                <a:cs typeface="Times New Roman" panose="02020603050405020304" pitchFamily="18" charset="0"/>
              </a:rPr>
              <a:t>Building</a:t>
            </a:r>
            <a:r>
              <a:rPr lang="en-US" b="1"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 </a:t>
            </a:r>
            <a:r>
              <a:rPr lang="en-US" dirty="0">
                <a:solidFill>
                  <a:schemeClr val="tx1"/>
                </a:solidFill>
                <a:latin typeface="Times New Roman" panose="02020603050405020304" pitchFamily="18" charset="0"/>
                <a:cs typeface="Times New Roman" panose="02020603050405020304" pitchFamily="18" charset="0"/>
              </a:rPr>
              <a:t>CNN model with convolutional, max-pooling, and fully connected layers is built to classify images. The output layer predicts probabilities for "with mask" and "without mask</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00000"/>
              </a:lnSpc>
              <a:buClr>
                <a:schemeClr val="tx1"/>
              </a:buClr>
              <a:buSzPct val="1300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Model </a:t>
            </a:r>
            <a:r>
              <a:rPr lang="en-US" b="1" dirty="0">
                <a:solidFill>
                  <a:schemeClr val="tx1"/>
                </a:solidFill>
                <a:latin typeface="Times New Roman" panose="02020603050405020304" pitchFamily="18" charset="0"/>
                <a:cs typeface="Times New Roman" panose="02020603050405020304" pitchFamily="18" charset="0"/>
              </a:rPr>
              <a:t>Training</a:t>
            </a:r>
            <a:r>
              <a:rPr lang="en-US" b="1"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model is trained using the Adam optimizer and sparse categorical cross-entropy loss. Iterative training updates parameters to improve classification accuracy over epochs</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00000"/>
              </a:lnSpc>
              <a:buClr>
                <a:schemeClr val="tx1"/>
              </a:buClr>
              <a:buSzPct val="130000"/>
              <a:buFont typeface="Arial" panose="020B0604020202020204" pitchFamily="34" charset="0"/>
              <a:buChar char="•"/>
            </a:pPr>
            <a:r>
              <a:rPr lang="en-US" b="1" dirty="0" smtClean="0">
                <a:solidFill>
                  <a:schemeClr val="tx1"/>
                </a:solidFill>
                <a:latin typeface="Times New Roman" panose="02020603050405020304" pitchFamily="18" charset="0"/>
                <a:cs typeface="Times New Roman" panose="02020603050405020304" pitchFamily="18" charset="0"/>
              </a:rPr>
              <a:t> Evaluating </a:t>
            </a:r>
            <a:r>
              <a:rPr lang="en-US" b="1" dirty="0">
                <a:solidFill>
                  <a:schemeClr val="tx1"/>
                </a:solidFill>
                <a:latin typeface="Times New Roman" panose="02020603050405020304" pitchFamily="18" charset="0"/>
                <a:cs typeface="Times New Roman" panose="02020603050405020304" pitchFamily="18" charset="0"/>
              </a:rPr>
              <a:t>the Model</a:t>
            </a:r>
            <a:r>
              <a:rPr lang="en-US" b="1"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model's performance is evaluated using test accuracy and plotted curves for training and validation loss. These curves help identify overfitting or </a:t>
            </a:r>
            <a:r>
              <a:rPr lang="en-US" dirty="0" err="1">
                <a:solidFill>
                  <a:schemeClr val="tx1"/>
                </a:solidFill>
                <a:latin typeface="Times New Roman" panose="02020603050405020304" pitchFamily="18" charset="0"/>
                <a:cs typeface="Times New Roman" panose="02020603050405020304" pitchFamily="18" charset="0"/>
              </a:rPr>
              <a:t>underfitting</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00000"/>
              </a:lnSpc>
              <a:buClr>
                <a:schemeClr val="tx1"/>
              </a:buClr>
              <a:buSzPct val="1300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Prediction </a:t>
            </a:r>
            <a:r>
              <a:rPr lang="en-US" b="1" dirty="0">
                <a:solidFill>
                  <a:schemeClr val="tx1"/>
                </a:solidFill>
                <a:latin typeface="Times New Roman" panose="02020603050405020304" pitchFamily="18" charset="0"/>
                <a:cs typeface="Times New Roman" panose="02020603050405020304" pitchFamily="18" charset="0"/>
              </a:rPr>
              <a:t>on Images</a:t>
            </a:r>
            <a:r>
              <a:rPr lang="en-US" b="1"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trained model processes new images to predict mask status. It analyzes input and outputs the class ("with mask" or "without mask") with the highest probability.</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Times New Roman" panose="02020603050405020304" pitchFamily="18" charset="0"/>
                <a:cs typeface="Times New Roman" panose="02020603050405020304" pitchFamily="18" charset="0"/>
              </a:rPr>
              <a:t>RESULTS</a:t>
            </a:r>
            <a:endParaRPr lang="en-US" sz="44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862965" y="2165985"/>
            <a:ext cx="5153025" cy="3594735"/>
          </a:xfrm>
        </p:spPr>
      </p:pic>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26480" y="2257124"/>
            <a:ext cx="5168448" cy="350359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Times New Roman" panose="02020603050405020304" pitchFamily="18" charset="0"/>
                <a:cs typeface="Times New Roman" panose="02020603050405020304" pitchFamily="18" charset="0"/>
              </a:rPr>
              <a:t>CONCLUSION</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2120265"/>
            <a:ext cx="10058400" cy="3289300"/>
          </a:xfrm>
        </p:spPr>
        <p:txBody>
          <a:bodyPr>
            <a:normAutofit fontScale="90000" lnSpcReduction="10000"/>
          </a:bodyPr>
          <a:lstStyle/>
          <a:p>
            <a:pPr algn="just">
              <a:lnSpc>
                <a:spcPct val="150000"/>
              </a:lnSpc>
            </a:pP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Face Mask Detection System demonstrates the application of deep learning to address public health challenges by automating mask compliance monitoring. Utilizing Convolutional Neural Networks, the system achieves high accuracy in detecting mask usage from images, making it suitable for diverse environments such as public spaces, workplaces, and healthcare facilities. The lightweight and scalable design reduces the need for manual monitoring and enhancing public safety protocols. This project highlights the potential of artificial intelligence in solving modern health and safety issues and provides a foundation for future advancements, including broader health monitoring applications and improved detection accuracy.</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Times New Roman" panose="02020603050405020304" pitchFamily="18" charset="0"/>
                <a:cs typeface="Times New Roman" panose="02020603050405020304" pitchFamily="18" charset="0"/>
              </a:rPr>
              <a:t>FUTURE SCOPE</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919521"/>
            <a:ext cx="10058400" cy="3018874"/>
          </a:xfrm>
        </p:spPr>
        <p:txBody>
          <a:bodyPr>
            <a:normAutofit lnSpcReduction="20000"/>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The future scope includes integrating the system with real-time surveillance for continuous monitoring and improving accuracy. It can detect improperly worn masks, classify different face coverings, and be optimized for edge devices like </a:t>
            </a:r>
            <a:r>
              <a:rPr lang="en-US" dirty="0" err="1">
                <a:solidFill>
                  <a:schemeClr val="tx1"/>
                </a:solidFill>
                <a:latin typeface="Times New Roman" panose="02020603050405020304" pitchFamily="18" charset="0"/>
                <a:cs typeface="Times New Roman" panose="02020603050405020304" pitchFamily="18" charset="0"/>
              </a:rPr>
              <a:t>IoT</a:t>
            </a:r>
            <a:r>
              <a:rPr lang="en-US" dirty="0">
                <a:solidFill>
                  <a:schemeClr val="tx1"/>
                </a:solidFill>
                <a:latin typeface="Times New Roman" panose="02020603050405020304" pitchFamily="18" charset="0"/>
                <a:cs typeface="Times New Roman" panose="02020603050405020304" pitchFamily="18" charset="0"/>
              </a:rPr>
              <a:t> and mobile phones. The system can also support multi-factor analysis by combining mask detection with social distancing and temperature checks. It holds potential for large-scale deployment in industries like healthcare, education, and transportation. Research on data augmentation and semi-supervised learning can further enhance its performance for global health applicaations.</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Times New Roman" panose="02020603050405020304" pitchFamily="18" charset="0"/>
                <a:cs typeface="Times New Roman" panose="02020603050405020304" pitchFamily="18" charset="0"/>
              </a:rPr>
              <a:t>REFERENCES</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lnSpc>
                <a:spcPct val="100000"/>
              </a:lnSpc>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1]M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Almghraby</a:t>
            </a:r>
            <a:r>
              <a:rPr lang="en-US" dirty="0">
                <a:solidFill>
                  <a:schemeClr val="tx1"/>
                </a:solidFill>
                <a:latin typeface="Times New Roman" panose="02020603050405020304" pitchFamily="18" charset="0"/>
                <a:cs typeface="Times New Roman" panose="02020603050405020304" pitchFamily="18" charset="0"/>
              </a:rPr>
              <a:t>, A. </a:t>
            </a:r>
            <a:r>
              <a:rPr lang="en-US" dirty="0" err="1" smtClean="0">
                <a:solidFill>
                  <a:schemeClr val="tx1"/>
                </a:solidFill>
                <a:latin typeface="Times New Roman" panose="02020603050405020304" pitchFamily="18" charset="0"/>
                <a:cs typeface="Times New Roman" panose="02020603050405020304" pitchFamily="18" charset="0"/>
              </a:rPr>
              <a:t>Elnady</a:t>
            </a:r>
            <a:r>
              <a:rPr lang="en-US" dirty="0" smtClean="0">
                <a:solidFill>
                  <a:schemeClr val="tx1"/>
                </a:solidFill>
                <a:latin typeface="Times New Roman" panose="02020603050405020304" pitchFamily="18" charset="0"/>
                <a:cs typeface="Times New Roman" panose="02020603050405020304" pitchFamily="18" charset="0"/>
              </a:rPr>
              <a:t>, Face </a:t>
            </a:r>
            <a:r>
              <a:rPr lang="en-US" dirty="0">
                <a:solidFill>
                  <a:schemeClr val="tx1"/>
                </a:solidFill>
                <a:latin typeface="Times New Roman" panose="02020603050405020304" pitchFamily="18" charset="0"/>
                <a:cs typeface="Times New Roman" panose="02020603050405020304" pitchFamily="18" charset="0"/>
              </a:rPr>
              <a:t>Mask Detection in Real-Time using </a:t>
            </a:r>
            <a:r>
              <a:rPr lang="en-US" dirty="0" smtClean="0">
                <a:solidFill>
                  <a:schemeClr val="tx1"/>
                </a:solidFill>
                <a:latin typeface="Times New Roman" panose="02020603050405020304" pitchFamily="18" charset="0"/>
                <a:cs typeface="Times New Roman" panose="02020603050405020304" pitchFamily="18" charset="0"/>
              </a:rPr>
              <a:t>MobileNetv2</a:t>
            </a:r>
            <a:br>
              <a:rPr lang="en-US" dirty="0" smtClean="0">
                <a:solidFill>
                  <a:schemeClr val="tx1"/>
                </a:solidFill>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International </a:t>
            </a:r>
            <a:r>
              <a:rPr lang="en-US" dirty="0">
                <a:solidFill>
                  <a:schemeClr val="tx1"/>
                </a:solidFill>
                <a:latin typeface="Times New Roman" panose="02020603050405020304" pitchFamily="18" charset="0"/>
                <a:cs typeface="Times New Roman" panose="02020603050405020304" pitchFamily="18" charset="0"/>
              </a:rPr>
              <a:t>Journal Of Engineering And Advanced Technology (2021</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lnSpc>
                <a:spcPct val="100000"/>
              </a:lnSpc>
              <a:buClr>
                <a:schemeClr val="tx1"/>
              </a:buClr>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[2] </a:t>
            </a:r>
            <a:r>
              <a:rPr lang="en-US" dirty="0">
                <a:solidFill>
                  <a:schemeClr val="tx1"/>
                </a:solidFill>
                <a:latin typeface="Times New Roman" panose="02020603050405020304" pitchFamily="18" charset="0"/>
                <a:cs typeface="Times New Roman" panose="02020603050405020304" pitchFamily="18" charset="0"/>
              </a:rPr>
              <a:t>Abdallah, Z.S., Du, L. &amp; Webb, G.I. 2017, 'Data preparation', in C. </a:t>
            </a:r>
            <a:r>
              <a:rPr lang="en-US" dirty="0" err="1">
                <a:solidFill>
                  <a:schemeClr val="tx1"/>
                </a:solidFill>
                <a:latin typeface="Times New Roman" panose="02020603050405020304" pitchFamily="18" charset="0"/>
                <a:cs typeface="Times New Roman" panose="02020603050405020304" pitchFamily="18" charset="0"/>
              </a:rPr>
              <a:t>Sammut</a:t>
            </a:r>
            <a:r>
              <a:rPr lang="en-US" dirty="0">
                <a:solidFill>
                  <a:schemeClr val="tx1"/>
                </a:solidFill>
                <a:latin typeface="Times New Roman" panose="02020603050405020304" pitchFamily="18" charset="0"/>
                <a:cs typeface="Times New Roman" panose="02020603050405020304" pitchFamily="18" charset="0"/>
              </a:rPr>
              <a:t> &amp; G.I. Webb (</a:t>
            </a:r>
            <a:r>
              <a:rPr lang="en-US" dirty="0" err="1">
                <a:solidFill>
                  <a:schemeClr val="tx1"/>
                </a:solidFill>
                <a:latin typeface="Times New Roman" panose="02020603050405020304" pitchFamily="18" charset="0"/>
                <a:cs typeface="Times New Roman" panose="02020603050405020304" pitchFamily="18" charset="0"/>
              </a:rPr>
              <a:t>eds</a:t>
            </a:r>
            <a:r>
              <a:rPr lang="en-US" dirty="0">
                <a:solidFill>
                  <a:schemeClr val="tx1"/>
                </a:solidFill>
                <a:latin typeface="Times New Roman" panose="02020603050405020304" pitchFamily="18" charset="0"/>
                <a:cs typeface="Times New Roman" panose="02020603050405020304" pitchFamily="18" charset="0"/>
              </a:rPr>
              <a:t>), Encyclopedia of machine learning and data mining, Springer</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lnSpc>
                <a:spcPct val="100000"/>
              </a:lnSpc>
              <a:buClr>
                <a:schemeClr val="tx1"/>
              </a:buClr>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3</a:t>
            </a:r>
            <a:r>
              <a:rPr lang="en-US" dirty="0" smtClean="0">
                <a:solidFill>
                  <a:schemeClr val="tx1"/>
                </a:solidFill>
                <a:latin typeface="Times New Roman" panose="02020603050405020304" pitchFamily="18" charset="0"/>
                <a:cs typeface="Times New Roman" panose="02020603050405020304" pitchFamily="18" charset="0"/>
              </a:rPr>
              <a:t>] World </a:t>
            </a:r>
            <a:r>
              <a:rPr lang="en-US" dirty="0">
                <a:solidFill>
                  <a:schemeClr val="tx1"/>
                </a:solidFill>
                <a:latin typeface="Times New Roman" panose="02020603050405020304" pitchFamily="18" charset="0"/>
                <a:cs typeface="Times New Roman" panose="02020603050405020304" pitchFamily="18" charset="0"/>
              </a:rPr>
              <a:t>Health Organization et al. Coronavirus disease 2019 (covid-19): situation report, 96. 2020. - Google Search. (</a:t>
            </a:r>
            <a:r>
              <a:rPr lang="en-US" dirty="0" err="1">
                <a:solidFill>
                  <a:schemeClr val="tx1"/>
                </a:solidFill>
                <a:latin typeface="Times New Roman" panose="02020603050405020304" pitchFamily="18" charset="0"/>
                <a:cs typeface="Times New Roman" panose="02020603050405020304" pitchFamily="18" charset="0"/>
              </a:rPr>
              <a:t>n.d.</a:t>
            </a:r>
            <a:r>
              <a:rPr lang="en-US"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marL="457200" indent="-457200">
              <a:lnSpc>
                <a:spcPct val="100000"/>
              </a:lnSpc>
              <a:buClr>
                <a:schemeClr val="tx1"/>
              </a:buClr>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[4]S</a:t>
            </a:r>
            <a:r>
              <a:rPr lang="en-US" dirty="0">
                <a:solidFill>
                  <a:schemeClr val="tx1"/>
                </a:solidFill>
                <a:latin typeface="Times New Roman" panose="02020603050405020304" pitchFamily="18" charset="0"/>
                <a:cs typeface="Times New Roman" panose="02020603050405020304" pitchFamily="18" charset="0"/>
              </a:rPr>
              <a:t>. Feng, C. Shen, N. Xia, W. Song, M. Fan, B.J. </a:t>
            </a:r>
            <a:r>
              <a:rPr lang="en-US" dirty="0" smtClean="0">
                <a:solidFill>
                  <a:schemeClr val="tx1"/>
                </a:solidFill>
                <a:latin typeface="Times New Roman" panose="02020603050405020304" pitchFamily="18" charset="0"/>
                <a:cs typeface="Times New Roman" panose="02020603050405020304" pitchFamily="18" charset="0"/>
              </a:rPr>
              <a:t>Cowling</a:t>
            </a:r>
            <a:br>
              <a:rPr lang="en-US" dirty="0" smtClean="0">
                <a:solidFill>
                  <a:schemeClr val="tx1"/>
                </a:solidFill>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Rational </a:t>
            </a:r>
            <a:r>
              <a:rPr lang="en-US" dirty="0">
                <a:solidFill>
                  <a:schemeClr val="tx1"/>
                </a:solidFill>
                <a:latin typeface="Times New Roman" panose="02020603050405020304" pitchFamily="18" charset="0"/>
                <a:cs typeface="Times New Roman" panose="02020603050405020304" pitchFamily="18" charset="0"/>
              </a:rPr>
              <a:t>use of face masks in the COVID-19 pandemic</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90;p15"/>
          <p:cNvPicPr preferRelativeResize="0"/>
          <p:nvPr/>
        </p:nvPicPr>
        <p:blipFill rotWithShape="1">
          <a:blip r:embed="rId1"/>
          <a:srcRect/>
          <a:stretch>
            <a:fillRect/>
          </a:stretch>
        </p:blipFill>
        <p:spPr>
          <a:xfrm>
            <a:off x="868680" y="467360"/>
            <a:ext cx="10454640" cy="59232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35915"/>
            <a:ext cx="10058400" cy="1089660"/>
          </a:xfrm>
        </p:spPr>
        <p:txBody>
          <a:bodyPr>
            <a:normAutofit/>
          </a:bodyPr>
          <a:lstStyle/>
          <a:p>
            <a:r>
              <a:rPr lang="en-US" sz="4400" b="1" dirty="0" smtClean="0">
                <a:solidFill>
                  <a:schemeClr val="tx1"/>
                </a:solidFill>
                <a:latin typeface="Times New Roman" panose="02020603050405020304" pitchFamily="18" charset="0"/>
                <a:cs typeface="Times New Roman" panose="02020603050405020304" pitchFamily="18" charset="0"/>
              </a:rPr>
              <a:t>CONTENTS</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8720" y="1993265"/>
            <a:ext cx="3025140" cy="4496435"/>
          </a:xfrm>
        </p:spPr>
        <p:txBody>
          <a:bodyPr>
            <a:normAutofit fontScale="60000" lnSpcReduction="20000"/>
          </a:bodyPr>
          <a:lstStyle/>
          <a:p>
            <a:pPr>
              <a:buClr>
                <a:schemeClr val="tx1"/>
              </a:buCl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Abstract</a:t>
            </a:r>
            <a:endParaRPr lang="en-US" dirty="0" smtClean="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Introduction</a:t>
            </a:r>
            <a:endParaRPr lang="en-US" dirty="0" smtClean="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Problem Statement</a:t>
            </a:r>
            <a:endParaRPr lang="en-US" dirty="0" smtClean="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Literature Survey</a:t>
            </a:r>
            <a:endParaRPr lang="en-US" dirty="0" smtClean="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Existing Systems </a:t>
            </a:r>
            <a:endParaRPr lang="en-US" dirty="0" smtClean="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Existing Systems Drawbacks</a:t>
            </a:r>
            <a:endParaRPr lang="en-US" dirty="0" smtClean="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Proposed Systems</a:t>
            </a:r>
            <a:endParaRPr lang="en-US" dirty="0" smtClean="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Algorithms Used</a:t>
            </a:r>
            <a:endParaRPr lang="en-US" dirty="0" smtClean="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Technologies Used</a:t>
            </a:r>
            <a:endParaRPr lang="en-US" dirty="0" smtClean="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Implementation</a:t>
            </a:r>
            <a:endParaRPr lang="en-US" dirty="0" smtClean="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Results</a:t>
            </a:r>
            <a:endParaRPr lang="en-US" dirty="0" smtClean="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Conclusion </a:t>
            </a:r>
            <a:endParaRPr lang="en-US" dirty="0" smtClean="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Future Scope</a:t>
            </a:r>
            <a:endParaRPr lang="en-US" dirty="0" smtClean="0">
              <a:solidFill>
                <a:schemeClr val="tx1"/>
              </a:solidFill>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mtClean="0">
                <a:solidFill>
                  <a:schemeClr val="tx1"/>
                </a:solidFill>
                <a:latin typeface="Times New Roman" panose="02020603050405020304" pitchFamily="18" charset="0"/>
                <a:cs typeface="Times New Roman" panose="02020603050405020304" pitchFamily="18" charset="0"/>
              </a:rPr>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Times New Roman" panose="02020603050405020304" pitchFamily="18" charset="0"/>
                <a:cs typeface="Times New Roman" panose="02020603050405020304" pitchFamily="18" charset="0"/>
              </a:rPr>
              <a:t>ABSTRACT</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917105"/>
            <a:ext cx="10058400" cy="3473366"/>
          </a:xfrm>
        </p:spPr>
        <p:txBody>
          <a:bodyPr anchor="t" anchorCtr="0">
            <a:noAutofit/>
          </a:bodyPr>
          <a:lstStyle/>
          <a:p>
            <a:pPr algn="just">
              <a:lnSpc>
                <a:spcPct val="150000"/>
              </a:lnSpc>
            </a:pPr>
            <a:r>
              <a:rPr lang="en-US" altLang="en-US" dirty="0">
                <a:solidFill>
                  <a:schemeClr val="tx1"/>
                </a:solidFill>
                <a:latin typeface="Times New Roman" panose="02020603050405020304" pitchFamily="18" charset="0"/>
                <a:cs typeface="Times New Roman" panose="02020603050405020304" pitchFamily="18" charset="0"/>
              </a:rPr>
              <a:t>The Face Mask Detection System is a computer vision-based solution that identifies whether individuals are wearing face masks in images. Using pre-trained deep learning model, such as convolutional neural networks (CNNs), the system processes static images to classify faces as masked or unmasked with high accuracy. It is designed for non-real-time scenarios, analyzing pre-captured images rather than live video feeds. The system's primary applications include ensuring compliance with public health guidelines in static environments like entry points and workplaces. Efficient preprocessing and training on diverse datasets enable robust performance across various lighting conditions and face orientations. This system contributes to automating safety measures and reducing manual monitoring efforts.</a:t>
            </a:r>
            <a:endParaRPr lang="en-US"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Times New Roman" panose="02020603050405020304" pitchFamily="18" charset="0"/>
                <a:cs typeface="Times New Roman" panose="02020603050405020304" pitchFamily="18" charset="0"/>
              </a:rPr>
              <a:t>INTRODUCTION</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933575"/>
            <a:ext cx="10431145" cy="3987165"/>
          </a:xfrm>
        </p:spPr>
        <p:txBody>
          <a:bodyPr>
            <a:noAutofit/>
          </a:bodyPr>
          <a:lstStyle/>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The importance of face masks has been globally recognized for preventing the spread of airborne diseases, especially during the COVID-19 pandemic. Mask-wearing regulations were introduced worldwide to protect public health, but ensuring compliance in crowded areas remains challenging. Manual monitoring methods are time-consuming, labor-intensive, and error-prone, highlighting the need for automated solutions. This research aims to develop a Face Mask Detection System using machine learning and computer vision techniques. The system processes images to determine mask compliance, offering a scalable alternative to manual monitoring. By integrating into existing surveillance systems, it can enhance safety in various environments such as hospitals, schools, and public transport. This automated approach supports adherence to health protocols, reduces disease transmission, and ensures safer public spaces.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Times New Roman" panose="02020603050405020304" pitchFamily="18" charset="0"/>
                <a:cs typeface="Times New Roman" panose="02020603050405020304" pitchFamily="18" charset="0"/>
              </a:rPr>
              <a:t>PROBLEM STATEMENT</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2156460"/>
            <a:ext cx="10058400" cy="2299335"/>
          </a:xfrm>
        </p:spPr>
        <p:txBody>
          <a:bodyPr/>
          <a:lstStyle/>
          <a:p>
            <a:pPr algn="just">
              <a:lnSpc>
                <a:spcPct val="150000"/>
              </a:lnSpc>
            </a:pPr>
            <a:r>
              <a:rPr lang="en-US" altLang="en-US" dirty="0">
                <a:solidFill>
                  <a:schemeClr val="tx1"/>
                </a:solidFill>
                <a:latin typeface="Times New Roman" panose="02020603050405020304" pitchFamily="18" charset="0"/>
                <a:cs typeface="Times New Roman" panose="02020603050405020304" pitchFamily="18" charset="0"/>
              </a:rPr>
              <a:t>With the global rise in airborne diseases, such as COVID-19, ensuring public safety has become a priority. Wearing face masks is a proven method to reduce the transmission of such diseases. However, monitoring and enforcing mask compliance in public spaces, workplaces, or schools can be challenging.</a:t>
            </a:r>
            <a:endParaRPr lang="en-US"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Times New Roman" panose="02020603050405020304" pitchFamily="18" charset="0"/>
                <a:cs typeface="Times New Roman" panose="02020603050405020304" pitchFamily="18" charset="0"/>
              </a:rPr>
              <a:t>LITERATURE SURVEY</a:t>
            </a:r>
            <a:endParaRPr lang="en-US" sz="4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397764" y="2010854"/>
          <a:ext cx="11457305" cy="3996690"/>
        </p:xfrm>
        <a:graphic>
          <a:graphicData uri="http://schemas.openxmlformats.org/drawingml/2006/table">
            <a:tbl>
              <a:tblPr firstRow="1" bandRow="1">
                <a:tableStyleId>{5C22544A-7EE6-4342-B048-85BDC9FD1C3A}</a:tableStyleId>
              </a:tblPr>
              <a:tblGrid>
                <a:gridCol w="843915"/>
                <a:gridCol w="1963164"/>
                <a:gridCol w="2276856"/>
                <a:gridCol w="3300984"/>
                <a:gridCol w="3072383"/>
              </a:tblGrid>
              <a:tr h="677482">
                <a:tc>
                  <a:txBody>
                    <a:bodyPr/>
                    <a:lstStyle/>
                    <a:p>
                      <a:r>
                        <a:rPr lang="en-US" b="1" dirty="0" smtClean="0">
                          <a:solidFill>
                            <a:schemeClr val="tx1"/>
                          </a:solidFill>
                          <a:latin typeface="Times New Roman" panose="02020603050405020304" pitchFamily="18" charset="0"/>
                          <a:cs typeface="Times New Roman" panose="02020603050405020304" pitchFamily="18" charset="0"/>
                        </a:rPr>
                        <a:t>S.NO</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1" dirty="0" smtClean="0">
                          <a:solidFill>
                            <a:schemeClr val="tx1"/>
                          </a:solidFill>
                          <a:latin typeface="Times New Roman" panose="02020603050405020304" pitchFamily="18" charset="0"/>
                          <a:cs typeface="Times New Roman" panose="02020603050405020304" pitchFamily="18" charset="0"/>
                        </a:rPr>
                        <a:t>TITLE</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1" dirty="0" smtClean="0">
                          <a:solidFill>
                            <a:schemeClr val="tx1"/>
                          </a:solidFill>
                          <a:latin typeface="Times New Roman" panose="02020603050405020304" pitchFamily="18" charset="0"/>
                          <a:cs typeface="Times New Roman" panose="02020603050405020304" pitchFamily="18" charset="0"/>
                        </a:rPr>
                        <a:t>DETAILS</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1" dirty="0" smtClean="0">
                          <a:solidFill>
                            <a:schemeClr val="tx1"/>
                          </a:solidFill>
                          <a:latin typeface="Times New Roman" panose="02020603050405020304" pitchFamily="18" charset="0"/>
                          <a:cs typeface="Times New Roman" panose="02020603050405020304" pitchFamily="18" charset="0"/>
                        </a:rPr>
                        <a:t>METHODOLOGIES</a:t>
                      </a:r>
                      <a:r>
                        <a:rPr lang="en-US" b="1" baseline="0" dirty="0" smtClean="0">
                          <a:solidFill>
                            <a:schemeClr val="tx1"/>
                          </a:solidFill>
                          <a:latin typeface="Times New Roman" panose="02020603050405020304" pitchFamily="18" charset="0"/>
                          <a:cs typeface="Times New Roman" panose="02020603050405020304" pitchFamily="18" charset="0"/>
                        </a:rPr>
                        <a:t> AND ACHIEVEMENTS</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1" dirty="0" smtClean="0">
                          <a:solidFill>
                            <a:schemeClr val="tx1"/>
                          </a:solidFill>
                          <a:latin typeface="Times New Roman" panose="02020603050405020304" pitchFamily="18" charset="0"/>
                          <a:cs typeface="Times New Roman" panose="02020603050405020304" pitchFamily="18" charset="0"/>
                        </a:rPr>
                        <a:t>LIMITATIONS</a:t>
                      </a:r>
                      <a:endParaRPr lang="en-US" b="1" dirty="0">
                        <a:solidFill>
                          <a:schemeClr val="tx1"/>
                        </a:solidFill>
                        <a:latin typeface="Times New Roman" panose="02020603050405020304" pitchFamily="18" charset="0"/>
                        <a:cs typeface="Times New Roman" panose="02020603050405020304" pitchFamily="18" charset="0"/>
                      </a:endParaRPr>
                    </a:p>
                  </a:txBody>
                  <a:tcPr/>
                </a:tc>
              </a:tr>
              <a:tr h="1581423">
                <a:tc>
                  <a:txBody>
                    <a:bodyPr/>
                    <a:lstStyle/>
                    <a:p>
                      <a:r>
                        <a:rPr lang="en-US" b="1" dirty="0" smtClean="0">
                          <a:solidFill>
                            <a:schemeClr val="tx1"/>
                          </a:solidFill>
                          <a:latin typeface="Times New Roman" panose="02020603050405020304" pitchFamily="18" charset="0"/>
                          <a:cs typeface="Times New Roman" panose="02020603050405020304" pitchFamily="18" charset="0"/>
                        </a:rPr>
                        <a:t>1.</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dirty="0" smtClean="0">
                          <a:solidFill>
                            <a:schemeClr val="tx1"/>
                          </a:solidFill>
                          <a:latin typeface="Times New Roman" panose="02020603050405020304" pitchFamily="18" charset="0"/>
                          <a:cs typeface="Times New Roman" panose="02020603050405020304" pitchFamily="18" charset="0"/>
                        </a:rPr>
                        <a:t>SCS-Net: An Efficient and Practical Approach Towards Face Mask Detection</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Umar </a:t>
                      </a:r>
                      <a:r>
                        <a:rPr lang="en-US" dirty="0" err="1" smtClean="0">
                          <a:solidFill>
                            <a:schemeClr val="tx1"/>
                          </a:solidFill>
                          <a:latin typeface="Times New Roman" panose="02020603050405020304" pitchFamily="18" charset="0"/>
                          <a:cs typeface="Times New Roman" panose="02020603050405020304" pitchFamily="18" charset="0"/>
                        </a:rPr>
                        <a:t>Masud</a:t>
                      </a:r>
                      <a:r>
                        <a:rPr lang="en-US" dirty="0" smtClean="0">
                          <a:solidFill>
                            <a:schemeClr val="tx1"/>
                          </a:solidFill>
                          <a:latin typeface="Times New Roman" panose="02020603050405020304" pitchFamily="18" charset="0"/>
                          <a:cs typeface="Times New Roman" panose="02020603050405020304" pitchFamily="18" charset="0"/>
                        </a:rPr>
                        <a:t> et</a:t>
                      </a:r>
                      <a:r>
                        <a:rPr lang="en-US" baseline="0" dirty="0" smtClean="0">
                          <a:solidFill>
                            <a:schemeClr val="tx1"/>
                          </a:solidFill>
                          <a:latin typeface="Times New Roman" panose="02020603050405020304" pitchFamily="18" charset="0"/>
                          <a:cs typeface="Times New Roman" panose="02020603050405020304" pitchFamily="18" charset="0"/>
                        </a:rPr>
                        <a:t> al.</a:t>
                      </a:r>
                      <a:endParaRPr lang="en-US" baseline="0" dirty="0" smtClean="0">
                        <a:solidFill>
                          <a:schemeClr val="tx1"/>
                        </a:solidFill>
                        <a:latin typeface="Times New Roman" panose="02020603050405020304" pitchFamily="18" charset="0"/>
                        <a:cs typeface="Times New Roman" panose="02020603050405020304" pitchFamily="18" charset="0"/>
                      </a:endParaRPr>
                    </a:p>
                    <a:p>
                      <a:r>
                        <a:rPr lang="en-US" baseline="0" dirty="0" smtClean="0">
                          <a:solidFill>
                            <a:schemeClr val="tx1"/>
                          </a:solidFill>
                          <a:latin typeface="Times New Roman" panose="02020603050405020304" pitchFamily="18" charset="0"/>
                          <a:cs typeface="Times New Roman" panose="02020603050405020304" pitchFamily="18" charset="0"/>
                        </a:rPr>
                        <a:t>Link: </a:t>
                      </a:r>
                      <a:r>
                        <a:rPr lang="en-US" baseline="0" dirty="0" smtClean="0">
                          <a:solidFill>
                            <a:schemeClr val="tx1"/>
                          </a:solidFill>
                          <a:latin typeface="Times New Roman" panose="02020603050405020304" pitchFamily="18" charset="0"/>
                          <a:cs typeface="Times New Roman" panose="02020603050405020304" pitchFamily="18" charset="0"/>
                          <a:hlinkClick r:id="rId1"/>
                        </a:rPr>
                        <a:t>https://www.sciencedirect.com/science/article/pii/S1877050923001655</a:t>
                      </a:r>
                      <a:r>
                        <a:rPr lang="en-US" baseline="0"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i="0" smtClean="0">
                          <a:solidFill>
                            <a:schemeClr val="tx1"/>
                          </a:solidFill>
                          <a:latin typeface="Times New Roman" panose="02020603050405020304" pitchFamily="18" charset="0"/>
                          <a:cs typeface="Times New Roman" panose="02020603050405020304" pitchFamily="18" charset="0"/>
                        </a:rPr>
                        <a:t>SCS-Net achieves 95.54% accuracy on a three-class face mask dataset with just 0.12M parameters.</a:t>
                      </a:r>
                      <a:endParaRPr lang="en-US" i="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Occlusions, complex lighting, and limited real-time video evaluation, hindering deployment in dynamic environments.</a:t>
                      </a:r>
                      <a:endParaRPr lang="en-US" dirty="0">
                        <a:solidFill>
                          <a:schemeClr val="tx1"/>
                        </a:solidFill>
                        <a:latin typeface="Times New Roman" panose="02020603050405020304" pitchFamily="18" charset="0"/>
                        <a:cs typeface="Times New Roman" panose="02020603050405020304" pitchFamily="18" charset="0"/>
                      </a:endParaRPr>
                    </a:p>
                  </a:txBody>
                  <a:tcPr/>
                </a:tc>
              </a:tr>
              <a:tr h="1581423">
                <a:tc>
                  <a:txBody>
                    <a:bodyPr/>
                    <a:lstStyle/>
                    <a:p>
                      <a:r>
                        <a:rPr lang="en-US" b="1" dirty="0" smtClean="0">
                          <a:solidFill>
                            <a:schemeClr val="tx1"/>
                          </a:solidFill>
                          <a:latin typeface="Times New Roman" panose="02020603050405020304" pitchFamily="18" charset="0"/>
                          <a:cs typeface="Times New Roman" panose="02020603050405020304" pitchFamily="18" charset="0"/>
                        </a:rPr>
                        <a:t>2.</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Face Mask Detection in COVID-19: A Strategic Review</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err="1" smtClean="0">
                          <a:solidFill>
                            <a:schemeClr val="tx1"/>
                          </a:solidFill>
                          <a:latin typeface="Times New Roman" panose="02020603050405020304" pitchFamily="18" charset="0"/>
                          <a:cs typeface="Times New Roman" panose="02020603050405020304" pitchFamily="18" charset="0"/>
                        </a:rPr>
                        <a:t>Vibhuti</a:t>
                      </a:r>
                      <a:r>
                        <a:rPr lang="en-US" dirty="0" smtClean="0">
                          <a:solidFill>
                            <a:schemeClr val="tx1"/>
                          </a:solidFill>
                          <a:latin typeface="Times New Roman" panose="02020603050405020304" pitchFamily="18" charset="0"/>
                          <a:cs typeface="Times New Roman" panose="02020603050405020304" pitchFamily="18" charset="0"/>
                        </a:rPr>
                        <a:t> et al.</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Link: </a:t>
                      </a:r>
                      <a:r>
                        <a:rPr lang="en-US" dirty="0" smtClean="0">
                          <a:solidFill>
                            <a:schemeClr val="tx1"/>
                          </a:solidFill>
                          <a:latin typeface="Times New Roman" panose="02020603050405020304" pitchFamily="18" charset="0"/>
                          <a:cs typeface="Times New Roman" panose="02020603050405020304" pitchFamily="18" charset="0"/>
                          <a:hlinkClick r:id="rId2"/>
                        </a:rPr>
                        <a:t>https://link.springer.com/article/10.1007/s11042-022-12999-6</a:t>
                      </a:r>
                      <a:r>
                        <a:rPr lang="en-US" baseline="0" dirty="0" smtClean="0">
                          <a:solidFill>
                            <a:schemeClr val="tx1"/>
                          </a:solidFill>
                          <a:latin typeface="Times New Roman" panose="02020603050405020304" pitchFamily="18" charset="0"/>
                          <a:cs typeface="Times New Roman" panose="02020603050405020304" pitchFamily="18" charset="0"/>
                        </a:rPr>
                        <a:t> </a:t>
                      </a:r>
                      <a:endParaRPr lang="en-US" dirty="0" smtClean="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The study explores CNN, YOLO, SSD, and Faster R-CNN for face mask detection using real-time datasets and deep learning.</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b="0" dirty="0" smtClean="0">
                          <a:solidFill>
                            <a:schemeClr val="tx1"/>
                          </a:solidFill>
                          <a:latin typeface="Times New Roman" panose="02020603050405020304" pitchFamily="18" charset="0"/>
                          <a:cs typeface="Times New Roman" panose="02020603050405020304" pitchFamily="18" charset="0"/>
                        </a:rPr>
                        <a:t>Poor lighting, occlusions, motion blur, and balancing accuracy with computational efficiency on large datasets.</a:t>
                      </a:r>
                      <a:endParaRPr lang="en-US" b="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Times New Roman" panose="02020603050405020304" pitchFamily="18" charset="0"/>
                <a:cs typeface="Times New Roman" panose="02020603050405020304" pitchFamily="18" charset="0"/>
              </a:rPr>
              <a:t>LITERATURE SURVEY</a:t>
            </a:r>
            <a:endParaRPr lang="en-US" sz="4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612647" y="1882838"/>
          <a:ext cx="11192256" cy="4399090"/>
        </p:xfrm>
        <a:graphic>
          <a:graphicData uri="http://schemas.openxmlformats.org/drawingml/2006/table">
            <a:tbl>
              <a:tblPr firstRow="1" bandRow="1">
                <a:tableStyleId>{5C22544A-7EE6-4342-B048-85BDC9FD1C3A}</a:tableStyleId>
              </a:tblPr>
              <a:tblGrid>
                <a:gridCol w="834684"/>
                <a:gridCol w="1780586"/>
                <a:gridCol w="1965875"/>
                <a:gridCol w="3547872"/>
                <a:gridCol w="3063239"/>
              </a:tblGrid>
              <a:tr h="650050">
                <a:tc>
                  <a:txBody>
                    <a:bodyPr/>
                    <a:lstStyle/>
                    <a:p>
                      <a:r>
                        <a:rPr lang="en-US" dirty="0" smtClean="0">
                          <a:solidFill>
                            <a:schemeClr val="tx1"/>
                          </a:solidFill>
                          <a:latin typeface="Times New Roman" panose="02020603050405020304" pitchFamily="18" charset="0"/>
                          <a:cs typeface="Times New Roman" panose="02020603050405020304" pitchFamily="18" charset="0"/>
                        </a:rPr>
                        <a:t>S.NO</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TITLE</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DETAILS</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METHODOLOGY</a:t>
                      </a:r>
                      <a:r>
                        <a:rPr lang="en-US" baseline="0" dirty="0" smtClean="0">
                          <a:solidFill>
                            <a:schemeClr val="tx1"/>
                          </a:solidFill>
                          <a:latin typeface="Times New Roman" panose="02020603050405020304" pitchFamily="18" charset="0"/>
                          <a:cs typeface="Times New Roman" panose="02020603050405020304" pitchFamily="18" charset="0"/>
                        </a:rPr>
                        <a:t> AND ACHIEVEMENTS</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LIMITIONS</a:t>
                      </a:r>
                      <a:endParaRPr lang="en-US" dirty="0">
                        <a:solidFill>
                          <a:schemeClr val="tx1"/>
                        </a:solidFill>
                        <a:latin typeface="Times New Roman" panose="02020603050405020304" pitchFamily="18" charset="0"/>
                        <a:cs typeface="Times New Roman" panose="02020603050405020304" pitchFamily="18" charset="0"/>
                      </a:endParaRPr>
                    </a:p>
                  </a:txBody>
                  <a:tcPr/>
                </a:tc>
              </a:tr>
              <a:tr h="1481328">
                <a:tc>
                  <a:txBody>
                    <a:bodyPr/>
                    <a:lstStyle/>
                    <a:p>
                      <a:r>
                        <a:rPr lang="en-US" b="1" dirty="0" smtClean="0"/>
                        <a:t>3.</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Face mask detection using deep learning</a:t>
                      </a:r>
                      <a:endPar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kern="1200" dirty="0" err="1" smtClean="0">
                          <a:solidFill>
                            <a:schemeClr val="dk1"/>
                          </a:solidFill>
                          <a:effectLst/>
                          <a:latin typeface="+mn-lt"/>
                          <a:ea typeface="+mn-ea"/>
                          <a:cs typeface="+mn-cs"/>
                        </a:rPr>
                        <a:t>Shilpa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Sethi</a:t>
                      </a:r>
                      <a:r>
                        <a:rPr lang="en-US" sz="1800" b="0" i="0" kern="1200" dirty="0" smtClean="0">
                          <a:solidFill>
                            <a:schemeClr val="dk1"/>
                          </a:solidFill>
                          <a:effectLst/>
                          <a:latin typeface="+mn-lt"/>
                          <a:ea typeface="+mn-ea"/>
                          <a:cs typeface="+mn-cs"/>
                        </a:rPr>
                        <a:t> et</a:t>
                      </a:r>
                      <a:r>
                        <a:rPr lang="en-US" sz="1800" b="0" i="0" kern="1200" baseline="0" dirty="0" smtClean="0">
                          <a:solidFill>
                            <a:schemeClr val="dk1"/>
                          </a:solidFill>
                          <a:effectLst/>
                          <a:latin typeface="+mn-lt"/>
                          <a:ea typeface="+mn-ea"/>
                          <a:cs typeface="+mn-cs"/>
                        </a:rPr>
                        <a:t> al.</a:t>
                      </a:r>
                      <a:endParaRPr lang="en-US" sz="1800" b="0" i="0" kern="1200" baseline="0" dirty="0" smtClean="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Link:</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1"/>
                        </a:rPr>
                        <a:t>https://www.sciencedirect.com/science/article/pii/S1532046421001775</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txBody>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Developed a CNN-based face mask detection model with high accuracy and real-time performance, enhancing public safety during the pandemic.</a:t>
                      </a:r>
                      <a:endParaRPr lang="en-US" dirty="0" smtClean="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Struggles with detection in poor lighting, occlusions, and non-standard mask usage</a:t>
                      </a:r>
                      <a:endParaRPr lang="en-US" dirty="0">
                        <a:solidFill>
                          <a:schemeClr val="tx1"/>
                        </a:solidFill>
                        <a:latin typeface="Times New Roman" panose="02020603050405020304" pitchFamily="18" charset="0"/>
                        <a:cs typeface="Times New Roman" panose="02020603050405020304" pitchFamily="18" charset="0"/>
                      </a:endParaRPr>
                    </a:p>
                  </a:txBody>
                  <a:tcPr/>
                </a:tc>
              </a:tr>
              <a:tr h="900250">
                <a:tc>
                  <a:txBody>
                    <a:bodyPr/>
                    <a:lstStyle/>
                    <a:p>
                      <a:r>
                        <a:rPr lang="en-US" b="1" dirty="0" smtClean="0"/>
                        <a:t>4.</a:t>
                      </a:r>
                      <a:endParaRPr lang="en-US" b="1" dirty="0"/>
                    </a:p>
                  </a:txBody>
                  <a:tcPr/>
                </a:tc>
                <a:tc>
                  <a:txBody>
                    <a:bodyPr/>
                    <a:lstStyle/>
                    <a:p>
                      <a:r>
                        <a:rPr lang="en-US" dirty="0" smtClean="0">
                          <a:latin typeface="Times New Roman" panose="02020603050405020304" pitchFamily="18" charset="0"/>
                          <a:cs typeface="Times New Roman" panose="02020603050405020304" pitchFamily="18" charset="0"/>
                        </a:rPr>
                        <a:t>Face Mask Detection using Machine Learning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Prof. Ajay </a:t>
                      </a:r>
                      <a:r>
                        <a:rPr lang="en-US" dirty="0" err="1" smtClean="0">
                          <a:latin typeface="Times New Roman" panose="02020603050405020304" pitchFamily="18" charset="0"/>
                          <a:cs typeface="Times New Roman" panose="02020603050405020304" pitchFamily="18" charset="0"/>
                        </a:rPr>
                        <a:t>Talale</a:t>
                      </a:r>
                      <a:r>
                        <a:rPr lang="en-US" dirty="0" smtClean="0">
                          <a:latin typeface="Times New Roman" panose="02020603050405020304" pitchFamily="18" charset="0"/>
                          <a:cs typeface="Times New Roman" panose="02020603050405020304" pitchFamily="18" charset="0"/>
                        </a:rPr>
                        <a:t> et al.</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Link:</a:t>
                      </a:r>
                      <a:r>
                        <a:rPr lang="en-US" baseline="0" dirty="0" smtClean="0">
                          <a:latin typeface="Times New Roman" panose="02020603050405020304" pitchFamily="18" charset="0"/>
                          <a:cs typeface="Times New Roman" panose="02020603050405020304" pitchFamily="18" charset="0"/>
                        </a:rPr>
                        <a:t> </a:t>
                      </a:r>
                      <a:r>
                        <a:rPr lang="en-US" baseline="0" dirty="0" smtClean="0">
                          <a:latin typeface="Times New Roman" panose="02020603050405020304" pitchFamily="18" charset="0"/>
                          <a:cs typeface="Times New Roman" panose="02020603050405020304" pitchFamily="18" charset="0"/>
                          <a:hlinkClick r:id="rId2"/>
                        </a:rPr>
                        <a:t>https://www.ijnrd.org/viewpaperforall?paper=IJNRD2307032</a:t>
                      </a:r>
                      <a:r>
                        <a:rPr lang="en-US" baseline="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dirty="0" smtClean="0">
                          <a:solidFill>
                            <a:schemeClr val="tx1"/>
                          </a:solidFill>
                          <a:latin typeface="Times New Roman" panose="02020603050405020304" pitchFamily="18" charset="0"/>
                          <a:cs typeface="Times New Roman" panose="02020603050405020304" pitchFamily="18" charset="0"/>
                        </a:rPr>
                        <a:t>The system uses MobileNetV2 with Keras, TensorFlow, and OpenCV for face mask detection, achieving 98% accuracy.</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dirty="0" smtClean="0">
                          <a:solidFill>
                            <a:schemeClr val="tx1"/>
                          </a:solidFill>
                          <a:latin typeface="Times New Roman" panose="02020603050405020304" pitchFamily="18" charset="0"/>
                          <a:cs typeface="Times New Roman" panose="02020603050405020304" pitchFamily="18" charset="0"/>
                        </a:rPr>
                        <a:t>Limited dataset size, poor detection under lighting or occlusions, and reliance on pre-defined datasets, affecting real-world adaptability.</a:t>
                      </a:r>
                      <a:endParaRPr lang="en-US"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Times New Roman" panose="02020603050405020304" pitchFamily="18" charset="0"/>
                <a:cs typeface="Times New Roman" panose="02020603050405020304" pitchFamily="18" charset="0"/>
              </a:rPr>
              <a:t>EXISTING SYSTEMS</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097280" y="2153285"/>
            <a:ext cx="10140950" cy="3425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just" defTabSz="914400" rtl="0" eaLnBrk="0" fontAlgn="base" latinLnBrk="0" hangingPunct="0">
              <a:lnSpc>
                <a:spcPct val="150000"/>
              </a:lnSpc>
              <a:spcBef>
                <a:spcPct val="0"/>
              </a:spcBef>
              <a:spcAft>
                <a:spcPct val="0"/>
              </a:spcAft>
              <a:buClrTx/>
              <a:buSzPct val="130000"/>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OpenCV</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-based Systems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Utilize pre-trained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Haar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cascades or DNN models for detecting face masks in images and videos.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Pct val="130000"/>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YOLO-based Systems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 YOLO (You Only Look Once) for high-speed and accurate mask detection. </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ClrTx/>
              <a:buSzPct val="130000"/>
              <a:buFontTx/>
              <a:buChar char="•"/>
            </a:pPr>
            <a:r>
              <a:rPr lang="en-US" alt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Government and Enterprise Tools: </a:t>
            </a:r>
            <a:r>
              <a:rPr lang="en-US" dirty="0">
                <a:solidFill>
                  <a:schemeClr val="tx1"/>
                </a:solidFill>
                <a:latin typeface="Times New Roman" panose="02020603050405020304" pitchFamily="18" charset="0"/>
                <a:cs typeface="Times New Roman" panose="02020603050405020304" pitchFamily="18" charset="0"/>
              </a:rPr>
              <a:t>Custom-built systems for large-scale monitoring in cities, workplaces, and schools</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ClrTx/>
              <a:buSzPct val="130000"/>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Multi-class Systems</a:t>
            </a:r>
            <a:r>
              <a:rPr lang="en-US" dirty="0">
                <a:solidFill>
                  <a:schemeClr val="tx1"/>
                </a:solidFill>
                <a:latin typeface="Times New Roman" panose="02020603050405020304" pitchFamily="18" charset="0"/>
                <a:cs typeface="Times New Roman" panose="02020603050405020304" pitchFamily="18" charset="0"/>
              </a:rPr>
              <a:t>: Detect not only the presence of masks but also their proper positioning </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solidFill>
                <a:latin typeface="Times New Roman" panose="02020603050405020304" pitchFamily="18" charset="0"/>
                <a:cs typeface="Times New Roman" panose="02020603050405020304" pitchFamily="18" charset="0"/>
              </a:rPr>
              <a:t>EXISTING SYSTEMS DRAWBACKS</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097280" y="1998135"/>
            <a:ext cx="10195560" cy="286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Low Accuracy in Low Light: </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Struggle to detect masks accurately in poor lighting conditions.</a:t>
            </a:r>
            <a:endPar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High False Positives: </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Misidentifies individuals not wearing masks or vice versa.</a:t>
            </a:r>
            <a:endPar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Limited Scalability: </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Performance decreases with a larger number of individuals in crowded areas.</a:t>
            </a:r>
            <a:endPar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Dependency on Clear Visibility: </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Fails with partially covered faces, angles, or obstructions.</a:t>
            </a:r>
            <a:endPar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High Computational Cost: </a:t>
            </a:r>
            <a:r>
              <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Requires significant hardware resources for real-time detection. </a:t>
            </a:r>
            <a:endParaRPr kumimoji="0" lang="en-US" altLang="en-US"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8841</Words>
  <Application>WPS Presentation</Application>
  <PresentationFormat>Widescreen</PresentationFormat>
  <Paragraphs>162</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Calibri</vt:lpstr>
      <vt:lpstr>Times New Roman</vt:lpstr>
      <vt:lpstr>Calibri Light</vt:lpstr>
      <vt:lpstr>Microsoft YaHei</vt:lpstr>
      <vt:lpstr>Arial Unicode MS</vt:lpstr>
      <vt:lpstr>Retrospect</vt:lpstr>
      <vt:lpstr>FACE MASK DETECTION SYSTEM </vt:lpstr>
      <vt:lpstr>CONTENTS</vt:lpstr>
      <vt:lpstr>ABSTRACT</vt:lpstr>
      <vt:lpstr>INTRODUCTION</vt:lpstr>
      <vt:lpstr>PROBLEM STATEMENT</vt:lpstr>
      <vt:lpstr>LITERATURE SURVEY</vt:lpstr>
      <vt:lpstr>LITERATURE SURVEY</vt:lpstr>
      <vt:lpstr>EXISTING SYSTEMS</vt:lpstr>
      <vt:lpstr>EXISTING SYSTEMS DRAWBACKS</vt:lpstr>
      <vt:lpstr>PROPOSED SYSTEM</vt:lpstr>
      <vt:lpstr>ALGORITHMS AND TECHNOLOGIES USED</vt:lpstr>
      <vt:lpstr>IMPLEMENTATION</vt:lpstr>
      <vt:lpstr>RESULTS</vt:lpstr>
      <vt:lpstr>CONCLUSION</vt:lpstr>
      <vt:lpstr>FUTURE SCOPE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HP</dc:creator>
  <cp:lastModifiedBy>Padakandla Hasini</cp:lastModifiedBy>
  <cp:revision>33</cp:revision>
  <dcterms:created xsi:type="dcterms:W3CDTF">2025-01-26T07:27:00Z</dcterms:created>
  <dcterms:modified xsi:type="dcterms:W3CDTF">2025-01-27T04:31:08Z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7C85C6E86DEF4571B10C0BD19989C9D0_13</vt:lpwstr>
  </property>
  <property fmtid="{D5CDD505-2E9C-101B-9397-08002B2CF9AE}" pid="3" name="KSOProductBuildVer">
    <vt:lpwstr>1033-12.2.0.19805</vt:lpwstr>
  </property>
</Properties>
</file>