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9" r:id="rId6"/>
    <p:sldId id="258" r:id="rId7"/>
    <p:sldId id="263" r:id="rId8"/>
    <p:sldId id="264" r:id="rId9"/>
    <p:sldId id="265" r:id="rId10"/>
    <p:sldId id="266" r:id="rId11"/>
    <p:sldId id="270" r:id="rId12"/>
    <p:sldId id="267" r:id="rId13"/>
    <p:sldId id="268" r:id="rId14"/>
    <p:sldId id="269" r:id="rId15"/>
    <p:sldId id="261" r:id="rId16"/>
    <p:sldId id="260" r:id="rId17"/>
    <p:sldId id="262" r:id="rId18"/>
    <p:sldId id="271" r:id="rId19"/>
    <p:sldId id="272" r:id="rId2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96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40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sp>
        <p:nvSpPr>
          <p:cNvPr id="17" name="bg object 17"/>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18" name="bg object 18"/>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19" name="bg object 19"/>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20" name="bg object 20"/>
          <p:cNvPicPr/>
          <p:nvPr/>
        </p:nvPicPr>
        <p:blipFill>
          <a:blip r:embed="rId2" cstate="print"/>
          <a:stretch>
            <a:fillRect/>
          </a:stretch>
        </p:blipFill>
        <p:spPr>
          <a:xfrm>
            <a:off x="0" y="0"/>
            <a:ext cx="9143999" cy="5143499"/>
          </a:xfrm>
          <a:prstGeom prst="rect">
            <a:avLst/>
          </a:prstGeom>
        </p:spPr>
      </p:pic>
      <p:sp>
        <p:nvSpPr>
          <p:cNvPr id="21" name="bg object 21"/>
          <p:cNvSpPr/>
          <p:nvPr/>
        </p:nvSpPr>
        <p:spPr>
          <a:xfrm>
            <a:off x="203263"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22" name="bg object 22"/>
          <p:cNvSpPr/>
          <p:nvPr/>
        </p:nvSpPr>
        <p:spPr>
          <a:xfrm>
            <a:off x="905383" y="596"/>
            <a:ext cx="2250440" cy="1044575"/>
          </a:xfrm>
          <a:custGeom>
            <a:avLst/>
            <a:gdLst/>
            <a:ahLst/>
            <a:cxnLst/>
            <a:rect l="l" t="t" r="r" b="b"/>
            <a:pathLst>
              <a:path w="2250440" h="1044575">
                <a:moveTo>
                  <a:pt x="1741500" y="0"/>
                </a:moveTo>
                <a:lnTo>
                  <a:pt x="1599806" y="0"/>
                </a:lnTo>
                <a:lnTo>
                  <a:pt x="0" y="1044308"/>
                </a:lnTo>
                <a:lnTo>
                  <a:pt x="141706" y="1044308"/>
                </a:lnTo>
                <a:lnTo>
                  <a:pt x="1741500" y="0"/>
                </a:lnTo>
                <a:close/>
              </a:path>
              <a:path w="2250440" h="1044575">
                <a:moveTo>
                  <a:pt x="1995932" y="0"/>
                </a:moveTo>
                <a:lnTo>
                  <a:pt x="1854225" y="0"/>
                </a:lnTo>
                <a:lnTo>
                  <a:pt x="254431" y="1044308"/>
                </a:lnTo>
                <a:lnTo>
                  <a:pt x="396138" y="1044308"/>
                </a:lnTo>
                <a:lnTo>
                  <a:pt x="1995932" y="0"/>
                </a:lnTo>
                <a:close/>
              </a:path>
              <a:path w="2250440" h="1044575">
                <a:moveTo>
                  <a:pt x="2250363" y="0"/>
                </a:moveTo>
                <a:lnTo>
                  <a:pt x="2108657" y="0"/>
                </a:lnTo>
                <a:lnTo>
                  <a:pt x="508863" y="1044308"/>
                </a:lnTo>
                <a:lnTo>
                  <a:pt x="650570" y="1044308"/>
                </a:lnTo>
                <a:lnTo>
                  <a:pt x="2250363" y="0"/>
                </a:lnTo>
                <a:close/>
              </a:path>
            </a:pathLst>
          </a:custGeom>
          <a:solidFill>
            <a:srgbClr val="163EF4"/>
          </a:solidFill>
        </p:spPr>
        <p:txBody>
          <a:bodyPr wrap="square" lIns="0" tIns="0" rIns="0" bIns="0" rtlCol="0"/>
          <a:lstStyle/>
          <a:p>
            <a:endParaRPr/>
          </a:p>
        </p:txBody>
      </p:sp>
      <p:sp>
        <p:nvSpPr>
          <p:cNvPr id="23" name="bg object 23"/>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24" name="bg object 24"/>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25" name="bg object 25"/>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33944"/>
          </a:solidFill>
        </p:spPr>
        <p:txBody>
          <a:bodyPr wrap="square" lIns="0" tIns="0" rIns="0" bIns="0" rtlCol="0"/>
          <a:lstStyle/>
          <a:p>
            <a:endParaRPr/>
          </a:p>
        </p:txBody>
      </p:sp>
      <p:sp>
        <p:nvSpPr>
          <p:cNvPr id="17" name="bg object 17"/>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18" name="bg object 18"/>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0" y="0"/>
            <a:ext cx="9143999" cy="5143499"/>
          </a:xfrm>
          <a:prstGeom prst="rect">
            <a:avLst/>
          </a:prstGeom>
        </p:spPr>
      </p:pic>
      <p:sp>
        <p:nvSpPr>
          <p:cNvPr id="20" name="bg object 20"/>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88395" y="2242083"/>
            <a:ext cx="4394200" cy="609600"/>
          </a:xfrm>
          <a:prstGeom prst="rect">
            <a:avLst/>
          </a:prstGeom>
        </p:spPr>
        <p:txBody>
          <a:bodyPr wrap="square" lIns="0" tIns="0" rIns="0" bIns="0">
            <a:spAutoFit/>
          </a:bodyPr>
          <a:lstStyle>
            <a:lvl1pPr>
              <a:defRPr sz="4000" b="0"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8054" y="1539751"/>
            <a:ext cx="6515101" cy="1769715"/>
          </a:xfrm>
          <a:prstGeom prst="rect">
            <a:avLst/>
          </a:prstGeom>
          <a:solidFill>
            <a:srgbClr val="EDEBE9"/>
          </a:solidFill>
        </p:spPr>
        <p:txBody>
          <a:bodyPr vert="horz" wrap="square" lIns="0" tIns="0" rIns="0" bIns="0" rtlCol="0">
            <a:spAutoFit/>
          </a:bodyPr>
          <a:lstStyle/>
          <a:p>
            <a:pPr>
              <a:lnSpc>
                <a:spcPts val="4640"/>
              </a:lnSpc>
            </a:pPr>
            <a:r>
              <a:rPr lang="en-US" dirty="0"/>
              <a:t>Building an Efficient Product Recommender System  </a:t>
            </a:r>
            <a:br>
              <a:rPr lang="en-US" dirty="0"/>
            </a:br>
            <a:r>
              <a:rPr lang="en-US" dirty="0"/>
              <a:t>		        - Paper ID: 227</a:t>
            </a:r>
            <a:endParaRPr spc="-70" dirty="0"/>
          </a:p>
        </p:txBody>
      </p:sp>
      <p:sp>
        <p:nvSpPr>
          <p:cNvPr id="4" name="object 4"/>
          <p:cNvSpPr txBox="1"/>
          <p:nvPr/>
        </p:nvSpPr>
        <p:spPr>
          <a:xfrm>
            <a:off x="4673600" y="3487150"/>
            <a:ext cx="3109555" cy="1025922"/>
          </a:xfrm>
          <a:prstGeom prst="rect">
            <a:avLst/>
          </a:prstGeom>
          <a:solidFill>
            <a:srgbClr val="EDEBE9"/>
          </a:solidFill>
        </p:spPr>
        <p:txBody>
          <a:bodyPr vert="horz" wrap="square" lIns="0" tIns="0" rIns="0" bIns="0" rtlCol="0">
            <a:spAutoFit/>
          </a:bodyPr>
          <a:lstStyle/>
          <a:p>
            <a:pPr>
              <a:lnSpc>
                <a:spcPts val="1565"/>
              </a:lnSpc>
            </a:pPr>
            <a:r>
              <a:rPr lang="en-US" sz="1200" dirty="0" err="1">
                <a:latin typeface="Times New Roman" panose="02020603050405020304" pitchFamily="18" charset="0"/>
                <a:cs typeface="Times New Roman" panose="02020603050405020304" pitchFamily="18" charset="0"/>
              </a:rPr>
              <a:t>Dr.Nagaratna</a:t>
            </a:r>
            <a:r>
              <a:rPr lang="en-US" sz="1200" dirty="0">
                <a:latin typeface="Times New Roman" panose="02020603050405020304" pitchFamily="18" charset="0"/>
                <a:cs typeface="Times New Roman" panose="02020603050405020304" pitchFamily="18" charset="0"/>
              </a:rPr>
              <a:t> P. Hegde, Dr. V. </a:t>
            </a:r>
            <a:r>
              <a:rPr lang="en-US" sz="1200" dirty="0" err="1">
                <a:latin typeface="Times New Roman" panose="02020603050405020304" pitchFamily="18" charset="0"/>
                <a:cs typeface="Times New Roman" panose="02020603050405020304" pitchFamily="18" charset="0"/>
              </a:rPr>
              <a:t>Sireesha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Sriperambuduri</a:t>
            </a:r>
            <a:r>
              <a:rPr lang="en-US" sz="1200" dirty="0">
                <a:latin typeface="Times New Roman" panose="02020603050405020304" pitchFamily="18" charset="0"/>
                <a:cs typeface="Times New Roman" panose="02020603050405020304" pitchFamily="18" charset="0"/>
              </a:rPr>
              <a:t> Vinay Kumar, </a:t>
            </a:r>
            <a:r>
              <a:rPr lang="en-US" sz="1200" dirty="0" err="1">
                <a:latin typeface="Times New Roman" panose="02020603050405020304" pitchFamily="18" charset="0"/>
                <a:cs typeface="Times New Roman" panose="02020603050405020304" pitchFamily="18" charset="0"/>
              </a:rPr>
              <a:t>Hasini</a:t>
            </a:r>
            <a:r>
              <a:rPr lang="en-US" sz="1200" dirty="0">
                <a:latin typeface="Times New Roman" panose="02020603050405020304" pitchFamily="18" charset="0"/>
                <a:cs typeface="Times New Roman" panose="02020603050405020304" pitchFamily="18" charset="0"/>
              </a:rPr>
              <a:t> Reddy Patlolla, Dr. G. P Hegde.</a:t>
            </a:r>
            <a:endParaRPr lang="en-US" sz="1200" spc="-95" dirty="0">
              <a:latin typeface="Times New Roman" panose="02020603050405020304" pitchFamily="18" charset="0"/>
              <a:cs typeface="Times New Roman" panose="02020603050405020304" pitchFamily="18" charset="0"/>
            </a:endParaRPr>
          </a:p>
          <a:p>
            <a:pPr>
              <a:lnSpc>
                <a:spcPts val="1565"/>
              </a:lnSpc>
            </a:pPr>
            <a:r>
              <a:rPr lang="en-US" sz="1200" spc="-95" dirty="0">
                <a:latin typeface="Times New Roman" panose="02020603050405020304" pitchFamily="18" charset="0"/>
                <a:cs typeface="Times New Roman" panose="02020603050405020304" pitchFamily="18" charset="0"/>
              </a:rPr>
              <a:t>Vasavi College of Engineering, </a:t>
            </a:r>
            <a:r>
              <a:rPr lang="en-US" sz="1200" dirty="0">
                <a:latin typeface="Times New Roman" panose="02020603050405020304" pitchFamily="18" charset="0"/>
                <a:cs typeface="Times New Roman" panose="02020603050405020304" pitchFamily="18" charset="0"/>
              </a:rPr>
              <a:t>Hyderabad, India &amp; SDM Institute of Technology</a:t>
            </a:r>
            <a:endParaRPr sz="1200" dirty="0">
              <a:latin typeface="Times New Roman" panose="02020603050405020304" pitchFamily="18" charset="0"/>
              <a:cs typeface="Times New Roman" panose="02020603050405020304" pitchFamily="18" charset="0"/>
            </a:endParaRPr>
          </a:p>
        </p:txBody>
      </p:sp>
      <p:grpSp>
        <p:nvGrpSpPr>
          <p:cNvPr id="5" name="object 5"/>
          <p:cNvGrpSpPr/>
          <p:nvPr/>
        </p:nvGrpSpPr>
        <p:grpSpPr>
          <a:xfrm>
            <a:off x="2402250" y="634200"/>
            <a:ext cx="6131560" cy="4073525"/>
            <a:chOff x="2402250" y="634200"/>
            <a:chExt cx="6131560" cy="4073525"/>
          </a:xfrm>
        </p:grpSpPr>
        <p:pic>
          <p:nvPicPr>
            <p:cNvPr id="6" name="object 6"/>
            <p:cNvPicPr/>
            <p:nvPr/>
          </p:nvPicPr>
          <p:blipFill>
            <a:blip r:embed="rId2" cstate="print"/>
            <a:stretch>
              <a:fillRect/>
            </a:stretch>
          </p:blipFill>
          <p:spPr>
            <a:xfrm>
              <a:off x="3161150" y="634200"/>
              <a:ext cx="1943099" cy="552449"/>
            </a:xfrm>
            <a:prstGeom prst="rect">
              <a:avLst/>
            </a:prstGeom>
          </p:spPr>
        </p:pic>
        <p:sp>
          <p:nvSpPr>
            <p:cNvPr id="7" name="object 7"/>
            <p:cNvSpPr/>
            <p:nvPr/>
          </p:nvSpPr>
          <p:spPr>
            <a:xfrm>
              <a:off x="2402250" y="4539949"/>
              <a:ext cx="6131560" cy="167640"/>
            </a:xfrm>
            <a:custGeom>
              <a:avLst/>
              <a:gdLst/>
              <a:ahLst/>
              <a:cxnLst/>
              <a:rect l="l" t="t" r="r" b="b"/>
              <a:pathLst>
                <a:path w="6131559" h="167639">
                  <a:moveTo>
                    <a:pt x="6131117" y="167639"/>
                  </a:moveTo>
                  <a:lnTo>
                    <a:pt x="0" y="167639"/>
                  </a:lnTo>
                  <a:lnTo>
                    <a:pt x="0" y="0"/>
                  </a:lnTo>
                  <a:lnTo>
                    <a:pt x="6131117" y="0"/>
                  </a:lnTo>
                  <a:lnTo>
                    <a:pt x="6131117" y="167639"/>
                  </a:lnTo>
                  <a:close/>
                </a:path>
              </a:pathLst>
            </a:custGeom>
            <a:solidFill>
              <a:srgbClr val="FFFFFF"/>
            </a:solidFill>
          </p:spPr>
          <p:txBody>
            <a:bodyPr wrap="square" lIns="0" tIns="0" rIns="0" bIns="0" rtlCol="0"/>
            <a:lstStyle/>
            <a:p>
              <a:endParaRPr/>
            </a:p>
          </p:txBody>
        </p:sp>
      </p:grpSp>
      <p:sp>
        <p:nvSpPr>
          <p:cNvPr id="8" name="object 8"/>
          <p:cNvSpPr txBox="1"/>
          <p:nvPr/>
        </p:nvSpPr>
        <p:spPr>
          <a:xfrm>
            <a:off x="2389550" y="4521661"/>
            <a:ext cx="6153785" cy="193040"/>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980000"/>
                </a:solidFill>
                <a:latin typeface="Bookman Old Style Italic"/>
                <a:cs typeface="Bookman Old Style Italic"/>
              </a:rPr>
              <a:t>6th</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Edition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of</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International</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Conference</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Communications</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and</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Cyber-</a:t>
            </a:r>
            <a:r>
              <a:rPr sz="1100" i="1" dirty="0">
                <a:solidFill>
                  <a:srgbClr val="980000"/>
                </a:solidFill>
                <a:latin typeface="Bookman Old Style Italic"/>
                <a:cs typeface="Bookman Old Style Italic"/>
              </a:rPr>
              <a:t>Physical</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Engineering</a:t>
            </a:r>
            <a:endParaRPr sz="1100">
              <a:latin typeface="Bookman Old Style Italic"/>
              <a:cs typeface="Bookman Old Style Ital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20BDDD-A18E-AD71-1C50-E0FF68F56C91}"/>
              </a:ext>
            </a:extLst>
          </p:cNvPr>
          <p:cNvPicPr>
            <a:picLocks noChangeAspect="1"/>
          </p:cNvPicPr>
          <p:nvPr/>
        </p:nvPicPr>
        <p:blipFill>
          <a:blip r:embed="rId2"/>
          <a:stretch>
            <a:fillRect/>
          </a:stretch>
        </p:blipFill>
        <p:spPr>
          <a:xfrm>
            <a:off x="2723990" y="742950"/>
            <a:ext cx="3696020" cy="2880610"/>
          </a:xfrm>
          <a:prstGeom prst="rect">
            <a:avLst/>
          </a:prstGeom>
        </p:spPr>
      </p:pic>
      <p:sp>
        <p:nvSpPr>
          <p:cNvPr id="4" name="TextBox 3">
            <a:extLst>
              <a:ext uri="{FF2B5EF4-FFF2-40B4-BE49-F238E27FC236}">
                <a16:creationId xmlns:a16="http://schemas.microsoft.com/office/drawing/2014/main" id="{6DE5C04A-F47C-1E73-57DF-63855430EBFB}"/>
              </a:ext>
            </a:extLst>
          </p:cNvPr>
          <p:cNvSpPr txBox="1"/>
          <p:nvPr/>
        </p:nvSpPr>
        <p:spPr>
          <a:xfrm>
            <a:off x="2438400" y="3867150"/>
            <a:ext cx="4419600" cy="336118"/>
          </a:xfrm>
          <a:prstGeom prst="rect">
            <a:avLst/>
          </a:prstGeom>
          <a:noFill/>
        </p:spPr>
        <p:txBody>
          <a:bodyPr wrap="square">
            <a:spAutoFit/>
          </a:bodyPr>
          <a:lstStyle/>
          <a:p>
            <a:pPr>
              <a:lnSpc>
                <a:spcPct val="150000"/>
              </a:lnSpc>
            </a:pPr>
            <a:r>
              <a:rPr lang="en-US" sz="1200" dirty="0">
                <a:latin typeface="Times New Roman" panose="02020603050405020304" pitchFamily="18" charset="0"/>
                <a:cs typeface="Times New Roman" panose="02020603050405020304" pitchFamily="18" charset="0"/>
              </a:rPr>
              <a:t>Fig 2. Recommendations from popularity-based recommender model</a:t>
            </a:r>
          </a:p>
        </p:txBody>
      </p:sp>
      <p:sp>
        <p:nvSpPr>
          <p:cNvPr id="5" name="object 2">
            <a:extLst>
              <a:ext uri="{FF2B5EF4-FFF2-40B4-BE49-F238E27FC236}">
                <a16:creationId xmlns:a16="http://schemas.microsoft.com/office/drawing/2014/main" id="{C2C5AE9C-AE8D-5502-58D4-FB19990E2592}"/>
              </a:ext>
            </a:extLst>
          </p:cNvPr>
          <p:cNvSpPr txBox="1"/>
          <p:nvPr/>
        </p:nvSpPr>
        <p:spPr>
          <a:xfrm>
            <a:off x="1620000" y="4500001"/>
            <a:ext cx="6161335" cy="182101"/>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980000"/>
                </a:solidFill>
                <a:latin typeface="Bookman Old Style Italic"/>
                <a:cs typeface="Bookman Old Style Italic"/>
              </a:rPr>
              <a:t>6th</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Edition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of</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International</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Conference</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Communications</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and</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Cyber-</a:t>
            </a:r>
            <a:r>
              <a:rPr sz="1100" i="1" dirty="0">
                <a:solidFill>
                  <a:srgbClr val="980000"/>
                </a:solidFill>
                <a:latin typeface="Bookman Old Style Italic"/>
                <a:cs typeface="Bookman Old Style Italic"/>
              </a:rPr>
              <a:t>Physical</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Engineering</a:t>
            </a:r>
            <a:endParaRPr sz="1100" dirty="0">
              <a:latin typeface="Bookman Old Style Italic"/>
              <a:cs typeface="Bookman Old Style Italic"/>
            </a:endParaRPr>
          </a:p>
        </p:txBody>
      </p:sp>
    </p:spTree>
    <p:extLst>
      <p:ext uri="{BB962C8B-B14F-4D97-AF65-F5344CB8AC3E}">
        <p14:creationId xmlns:p14="http://schemas.microsoft.com/office/powerpoint/2010/main" val="318452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8A9995-50C7-1B6F-3FFF-7B352FEAF6D3}"/>
              </a:ext>
            </a:extLst>
          </p:cNvPr>
          <p:cNvPicPr>
            <a:picLocks noChangeAspect="1"/>
          </p:cNvPicPr>
          <p:nvPr/>
        </p:nvPicPr>
        <p:blipFill>
          <a:blip r:embed="rId2"/>
          <a:stretch>
            <a:fillRect/>
          </a:stretch>
        </p:blipFill>
        <p:spPr>
          <a:xfrm>
            <a:off x="685800" y="1725856"/>
            <a:ext cx="3734124" cy="1691787"/>
          </a:xfrm>
          <a:prstGeom prst="rect">
            <a:avLst/>
          </a:prstGeom>
        </p:spPr>
      </p:pic>
      <p:pic>
        <p:nvPicPr>
          <p:cNvPr id="5" name="Picture 4">
            <a:extLst>
              <a:ext uri="{FF2B5EF4-FFF2-40B4-BE49-F238E27FC236}">
                <a16:creationId xmlns:a16="http://schemas.microsoft.com/office/drawing/2014/main" id="{5E38E1A5-E393-A465-F9C2-13DB3D3E3CBC}"/>
              </a:ext>
            </a:extLst>
          </p:cNvPr>
          <p:cNvPicPr>
            <a:picLocks noChangeAspect="1"/>
          </p:cNvPicPr>
          <p:nvPr/>
        </p:nvPicPr>
        <p:blipFill>
          <a:blip r:embed="rId3"/>
          <a:stretch>
            <a:fillRect/>
          </a:stretch>
        </p:blipFill>
        <p:spPr>
          <a:xfrm>
            <a:off x="4724078" y="1725856"/>
            <a:ext cx="3711262" cy="1699407"/>
          </a:xfrm>
          <a:prstGeom prst="rect">
            <a:avLst/>
          </a:prstGeom>
        </p:spPr>
      </p:pic>
      <p:sp>
        <p:nvSpPr>
          <p:cNvPr id="6" name="TextBox 5">
            <a:extLst>
              <a:ext uri="{FF2B5EF4-FFF2-40B4-BE49-F238E27FC236}">
                <a16:creationId xmlns:a16="http://schemas.microsoft.com/office/drawing/2014/main" id="{8C82BE98-9E75-96AD-171E-C80F2870FFBC}"/>
              </a:ext>
            </a:extLst>
          </p:cNvPr>
          <p:cNvSpPr txBox="1"/>
          <p:nvPr/>
        </p:nvSpPr>
        <p:spPr>
          <a:xfrm>
            <a:off x="1828800" y="3867150"/>
            <a:ext cx="5715000" cy="336118"/>
          </a:xfrm>
          <a:prstGeom prst="rect">
            <a:avLst/>
          </a:prstGeom>
          <a:noFill/>
        </p:spPr>
        <p:txBody>
          <a:bodyPr wrap="square">
            <a:spAutoFit/>
          </a:bodyPr>
          <a:lstStyle/>
          <a:p>
            <a:pPr>
              <a:lnSpc>
                <a:spcPct val="150000"/>
              </a:lnSpc>
            </a:pPr>
            <a:r>
              <a:rPr lang="en-US" sz="1200" dirty="0">
                <a:latin typeface="Times New Roman" panose="02020603050405020304" pitchFamily="18" charset="0"/>
                <a:cs typeface="Times New Roman" panose="02020603050405020304" pitchFamily="18" charset="0"/>
              </a:rPr>
              <a:t>Fig 2. Recommendations from User-based collaborative filtering recommender model</a:t>
            </a:r>
          </a:p>
        </p:txBody>
      </p:sp>
      <p:sp>
        <p:nvSpPr>
          <p:cNvPr id="7" name="object 2">
            <a:extLst>
              <a:ext uri="{FF2B5EF4-FFF2-40B4-BE49-F238E27FC236}">
                <a16:creationId xmlns:a16="http://schemas.microsoft.com/office/drawing/2014/main" id="{9FA26886-4AD9-4808-26EF-7061E12904E2}"/>
              </a:ext>
            </a:extLst>
          </p:cNvPr>
          <p:cNvSpPr txBox="1"/>
          <p:nvPr/>
        </p:nvSpPr>
        <p:spPr>
          <a:xfrm>
            <a:off x="1620000" y="4500001"/>
            <a:ext cx="6161335" cy="182101"/>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980000"/>
                </a:solidFill>
                <a:latin typeface="Bookman Old Style Italic"/>
                <a:cs typeface="Bookman Old Style Italic"/>
              </a:rPr>
              <a:t>6th</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Edition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of</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International</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Conference</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Communications</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and</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Cyber-</a:t>
            </a:r>
            <a:r>
              <a:rPr sz="1100" i="1" dirty="0">
                <a:solidFill>
                  <a:srgbClr val="980000"/>
                </a:solidFill>
                <a:latin typeface="Bookman Old Style Italic"/>
                <a:cs typeface="Bookman Old Style Italic"/>
              </a:rPr>
              <a:t>Physical</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Engineering</a:t>
            </a:r>
            <a:endParaRPr sz="1100" dirty="0">
              <a:latin typeface="Bookman Old Style Italic"/>
              <a:cs typeface="Bookman Old Style Italic"/>
            </a:endParaRPr>
          </a:p>
        </p:txBody>
      </p:sp>
      <p:sp>
        <p:nvSpPr>
          <p:cNvPr id="8" name="object 3">
            <a:extLst>
              <a:ext uri="{FF2B5EF4-FFF2-40B4-BE49-F238E27FC236}">
                <a16:creationId xmlns:a16="http://schemas.microsoft.com/office/drawing/2014/main" id="{AA5CCE00-C24F-DB47-C5BC-A4FF482D7AF8}"/>
              </a:ext>
            </a:extLst>
          </p:cNvPr>
          <p:cNvSpPr txBox="1"/>
          <p:nvPr/>
        </p:nvSpPr>
        <p:spPr>
          <a:xfrm>
            <a:off x="1143001" y="895350"/>
            <a:ext cx="2895599" cy="307777"/>
          </a:xfrm>
          <a:prstGeom prst="rect">
            <a:avLst/>
          </a:prstGeom>
          <a:solidFill>
            <a:srgbClr val="EDEBE9"/>
          </a:solidFill>
        </p:spPr>
        <p:txBody>
          <a:bodyPr vert="horz" wrap="square" lIns="0" tIns="0" rIns="0" bIns="0" rtlCol="0">
            <a:spAutoFit/>
          </a:bodyPr>
          <a:lstStyle/>
          <a:p>
            <a:r>
              <a:rPr lang="en-US" sz="2000" dirty="0">
                <a:latin typeface="Times New Roman" panose="02020603050405020304" pitchFamily="18" charset="0"/>
                <a:cs typeface="Times New Roman" panose="02020603050405020304" pitchFamily="18" charset="0"/>
              </a:rPr>
              <a:t>Items curated for user id 8</a:t>
            </a:r>
            <a:endParaRPr sz="2000" dirty="0">
              <a:latin typeface="Times New Roman" panose="02020603050405020304" pitchFamily="18" charset="0"/>
              <a:cs typeface="Times New Roman" panose="02020603050405020304" pitchFamily="18" charset="0"/>
            </a:endParaRPr>
          </a:p>
        </p:txBody>
      </p:sp>
      <p:sp>
        <p:nvSpPr>
          <p:cNvPr id="9" name="object 3">
            <a:extLst>
              <a:ext uri="{FF2B5EF4-FFF2-40B4-BE49-F238E27FC236}">
                <a16:creationId xmlns:a16="http://schemas.microsoft.com/office/drawing/2014/main" id="{E127A4E6-45F3-24EC-B08E-B5D550DA84A1}"/>
              </a:ext>
            </a:extLst>
          </p:cNvPr>
          <p:cNvSpPr txBox="1"/>
          <p:nvPr/>
        </p:nvSpPr>
        <p:spPr>
          <a:xfrm>
            <a:off x="5131909" y="876900"/>
            <a:ext cx="2895599" cy="307777"/>
          </a:xfrm>
          <a:prstGeom prst="rect">
            <a:avLst/>
          </a:prstGeom>
          <a:solidFill>
            <a:srgbClr val="EDEBE9"/>
          </a:solidFill>
        </p:spPr>
        <p:txBody>
          <a:bodyPr vert="horz" wrap="square" lIns="0" tIns="0" rIns="0" bIns="0" rtlCol="0">
            <a:spAutoFit/>
          </a:bodyPr>
          <a:lstStyle/>
          <a:p>
            <a:r>
              <a:rPr lang="en-US" sz="2000" dirty="0">
                <a:latin typeface="Times New Roman" panose="02020603050405020304" pitchFamily="18" charset="0"/>
                <a:cs typeface="Times New Roman" panose="02020603050405020304" pitchFamily="18" charset="0"/>
              </a:rPr>
              <a:t>Items curated for user id 10</a:t>
            </a:r>
          </a:p>
        </p:txBody>
      </p:sp>
    </p:spTree>
    <p:extLst>
      <p:ext uri="{BB962C8B-B14F-4D97-AF65-F5344CB8AC3E}">
        <p14:creationId xmlns:p14="http://schemas.microsoft.com/office/powerpoint/2010/main" val="346163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B5D0A8-B171-B71F-EEEE-96E0930BB876}"/>
              </a:ext>
            </a:extLst>
          </p:cNvPr>
          <p:cNvSpPr txBox="1"/>
          <p:nvPr/>
        </p:nvSpPr>
        <p:spPr>
          <a:xfrm>
            <a:off x="1066800" y="1786920"/>
            <a:ext cx="6858000" cy="2275110"/>
          </a:xfrm>
          <a:prstGeom prst="rect">
            <a:avLst/>
          </a:prstGeom>
          <a:noFill/>
        </p:spPr>
        <p:txBody>
          <a:bodyPr wrap="square">
            <a:spAutoFit/>
          </a:bodyPr>
          <a:lstStyle/>
          <a:p>
            <a:pPr>
              <a:lnSpc>
                <a:spcPct val="150000"/>
              </a:lnSpc>
            </a:pPr>
            <a:r>
              <a:rPr lang="en-US" sz="1200" dirty="0">
                <a:latin typeface="Times New Roman" panose="02020603050405020304" pitchFamily="18" charset="0"/>
                <a:cs typeface="Times New Roman" panose="02020603050405020304" pitchFamily="18" charset="0"/>
              </a:rPr>
              <a:t>An efficient product recommender system can benefit both the e-commerce website and the customer. For the website, it can increase sales by recommending products that the customer is more likely to purchase. For the customer, it can improve their overall shopping experience by providing personalized recommendations and saving time on searching for products.</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Furthermore, an efficient product recommender system can also lead to increased customer loyalty and retention, as customers are more likely to return to a website that provides them with relevant and personalized recommendations.</a:t>
            </a:r>
          </a:p>
        </p:txBody>
      </p:sp>
      <p:sp>
        <p:nvSpPr>
          <p:cNvPr id="4" name="object 3">
            <a:extLst>
              <a:ext uri="{FF2B5EF4-FFF2-40B4-BE49-F238E27FC236}">
                <a16:creationId xmlns:a16="http://schemas.microsoft.com/office/drawing/2014/main" id="{CF46407F-CD90-B60C-0432-0685C1AC8295}"/>
              </a:ext>
            </a:extLst>
          </p:cNvPr>
          <p:cNvSpPr txBox="1"/>
          <p:nvPr/>
        </p:nvSpPr>
        <p:spPr>
          <a:xfrm>
            <a:off x="228600" y="209550"/>
            <a:ext cx="7010400" cy="1179810"/>
          </a:xfrm>
          <a:prstGeom prst="rect">
            <a:avLst/>
          </a:prstGeom>
          <a:solidFill>
            <a:srgbClr val="EDEBE9"/>
          </a:solidFill>
        </p:spPr>
        <p:txBody>
          <a:bodyPr vert="horz" wrap="square" lIns="0" tIns="0" rIns="0" bIns="0" rtlCol="0">
            <a:spAutoFit/>
          </a:bodyPr>
          <a:lstStyle/>
          <a:p>
            <a:pPr>
              <a:lnSpc>
                <a:spcPts val="4640"/>
              </a:lnSpc>
            </a:pPr>
            <a:r>
              <a:rPr lang="en-US" sz="4000" dirty="0">
                <a:latin typeface="Arial"/>
                <a:cs typeface="Arial"/>
              </a:rPr>
              <a:t>Benefits of an Efficient Product Recommender System</a:t>
            </a:r>
          </a:p>
        </p:txBody>
      </p:sp>
      <p:sp>
        <p:nvSpPr>
          <p:cNvPr id="7" name="object 2">
            <a:extLst>
              <a:ext uri="{FF2B5EF4-FFF2-40B4-BE49-F238E27FC236}">
                <a16:creationId xmlns:a16="http://schemas.microsoft.com/office/drawing/2014/main" id="{7497460C-50A3-BA84-146B-683B5F298F0B}"/>
              </a:ext>
            </a:extLst>
          </p:cNvPr>
          <p:cNvSpPr txBox="1"/>
          <p:nvPr/>
        </p:nvSpPr>
        <p:spPr>
          <a:xfrm>
            <a:off x="1627550" y="4521661"/>
            <a:ext cx="6153785" cy="193040"/>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980000"/>
                </a:solidFill>
                <a:latin typeface="Bookman Old Style Italic"/>
                <a:cs typeface="Bookman Old Style Italic"/>
              </a:rPr>
              <a:t>6th</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Edition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of</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International</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Conference</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Communications</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and</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Cyber-</a:t>
            </a:r>
            <a:r>
              <a:rPr sz="1100" i="1" dirty="0">
                <a:solidFill>
                  <a:srgbClr val="980000"/>
                </a:solidFill>
                <a:latin typeface="Bookman Old Style Italic"/>
                <a:cs typeface="Bookman Old Style Italic"/>
              </a:rPr>
              <a:t>Physical</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Engineering</a:t>
            </a:r>
            <a:endParaRPr sz="1100" dirty="0">
              <a:latin typeface="Bookman Old Style Italic"/>
              <a:cs typeface="Bookman Old Style Italic"/>
            </a:endParaRPr>
          </a:p>
        </p:txBody>
      </p:sp>
    </p:spTree>
    <p:extLst>
      <p:ext uri="{BB962C8B-B14F-4D97-AF65-F5344CB8AC3E}">
        <p14:creationId xmlns:p14="http://schemas.microsoft.com/office/powerpoint/2010/main" val="298802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5F59CDBE-186E-91EC-9162-03BDFD26EB10}"/>
              </a:ext>
            </a:extLst>
          </p:cNvPr>
          <p:cNvSpPr txBox="1"/>
          <p:nvPr/>
        </p:nvSpPr>
        <p:spPr>
          <a:xfrm>
            <a:off x="228600" y="209550"/>
            <a:ext cx="6618600" cy="589905"/>
          </a:xfrm>
          <a:prstGeom prst="rect">
            <a:avLst/>
          </a:prstGeom>
          <a:solidFill>
            <a:srgbClr val="EDEBE9"/>
          </a:solidFill>
        </p:spPr>
        <p:txBody>
          <a:bodyPr vert="horz" wrap="square" lIns="0" tIns="0" rIns="0" bIns="0" rtlCol="0">
            <a:spAutoFit/>
          </a:bodyPr>
          <a:lstStyle/>
          <a:p>
            <a:pPr>
              <a:lnSpc>
                <a:spcPts val="4640"/>
              </a:lnSpc>
            </a:pPr>
            <a:r>
              <a:rPr lang="en-US" sz="4000" dirty="0">
                <a:latin typeface="Arial"/>
                <a:cs typeface="Arial"/>
              </a:rPr>
              <a:t>Challenges and Limitations</a:t>
            </a:r>
            <a:endParaRPr sz="4000" dirty="0">
              <a:latin typeface="Arial"/>
              <a:cs typeface="Arial"/>
            </a:endParaRPr>
          </a:p>
        </p:txBody>
      </p:sp>
      <p:sp>
        <p:nvSpPr>
          <p:cNvPr id="4" name="TextBox 3">
            <a:extLst>
              <a:ext uri="{FF2B5EF4-FFF2-40B4-BE49-F238E27FC236}">
                <a16:creationId xmlns:a16="http://schemas.microsoft.com/office/drawing/2014/main" id="{C32F7661-8033-B5E2-924D-6BF0A81E58E5}"/>
              </a:ext>
            </a:extLst>
          </p:cNvPr>
          <p:cNvSpPr txBox="1"/>
          <p:nvPr/>
        </p:nvSpPr>
        <p:spPr>
          <a:xfrm>
            <a:off x="1066800" y="1581150"/>
            <a:ext cx="6324600" cy="1721112"/>
          </a:xfrm>
          <a:prstGeom prst="rect">
            <a:avLst/>
          </a:prstGeom>
          <a:noFill/>
        </p:spPr>
        <p:txBody>
          <a:bodyPr wrap="square">
            <a:spAutoFit/>
          </a:bodyPr>
          <a:lstStyle/>
          <a:p>
            <a:pPr>
              <a:lnSpc>
                <a:spcPct val="150000"/>
              </a:lnSpc>
            </a:pPr>
            <a:r>
              <a:rPr lang="en-US" sz="1200" dirty="0">
                <a:latin typeface="Times New Roman" panose="02020603050405020304" pitchFamily="18" charset="0"/>
                <a:cs typeface="Times New Roman" panose="02020603050405020304" pitchFamily="18" charset="0"/>
              </a:rPr>
              <a:t>Despite the benefits of an efficient product recommender system, there are also challenges and limitations to consider. One challenge is the issue of cold start, where the system has limited data on new users or products and thus cannot provide accurate recommendations.</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Additionally, the system may also suffer from the problem of overspecialization, where the recommendations become too narrow and fail to offer diverse options to the customer.</a:t>
            </a:r>
          </a:p>
        </p:txBody>
      </p:sp>
      <p:sp>
        <p:nvSpPr>
          <p:cNvPr id="5" name="object 2">
            <a:extLst>
              <a:ext uri="{FF2B5EF4-FFF2-40B4-BE49-F238E27FC236}">
                <a16:creationId xmlns:a16="http://schemas.microsoft.com/office/drawing/2014/main" id="{694EA724-6A5D-B6A3-EF84-2209C679EB27}"/>
              </a:ext>
            </a:extLst>
          </p:cNvPr>
          <p:cNvSpPr txBox="1"/>
          <p:nvPr/>
        </p:nvSpPr>
        <p:spPr>
          <a:xfrm>
            <a:off x="1627550" y="4521661"/>
            <a:ext cx="6153785" cy="193040"/>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980000"/>
                </a:solidFill>
                <a:latin typeface="Bookman Old Style Italic"/>
                <a:cs typeface="Bookman Old Style Italic"/>
              </a:rPr>
              <a:t>6th</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Edition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of</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International</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Conference</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Communications</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and</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Cyber-</a:t>
            </a:r>
            <a:r>
              <a:rPr sz="1100" i="1" dirty="0">
                <a:solidFill>
                  <a:srgbClr val="980000"/>
                </a:solidFill>
                <a:latin typeface="Bookman Old Style Italic"/>
                <a:cs typeface="Bookman Old Style Italic"/>
              </a:rPr>
              <a:t>Physical</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Engineering</a:t>
            </a:r>
            <a:endParaRPr sz="1100" dirty="0">
              <a:latin typeface="Bookman Old Style Italic"/>
              <a:cs typeface="Bookman Old Style Italic"/>
            </a:endParaRPr>
          </a:p>
        </p:txBody>
      </p:sp>
    </p:spTree>
    <p:extLst>
      <p:ext uri="{BB962C8B-B14F-4D97-AF65-F5344CB8AC3E}">
        <p14:creationId xmlns:p14="http://schemas.microsoft.com/office/powerpoint/2010/main" val="3241176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BB81E-3C68-1A21-CAFD-69EEA521EEE8}"/>
              </a:ext>
            </a:extLst>
          </p:cNvPr>
          <p:cNvSpPr txBox="1"/>
          <p:nvPr/>
        </p:nvSpPr>
        <p:spPr>
          <a:xfrm>
            <a:off x="1219200" y="1428750"/>
            <a:ext cx="6400800" cy="1998111"/>
          </a:xfrm>
          <a:prstGeom prst="rect">
            <a:avLst/>
          </a:prstGeom>
          <a:noFill/>
        </p:spPr>
        <p:txBody>
          <a:bodyPr wrap="square">
            <a:spAutoFit/>
          </a:bodyPr>
          <a:lstStyle/>
          <a:p>
            <a:pPr>
              <a:lnSpc>
                <a:spcPct val="150000"/>
              </a:lnSpc>
            </a:pPr>
            <a:r>
              <a:rPr lang="en-US" sz="1200" dirty="0">
                <a:latin typeface="Times New Roman" panose="02020603050405020304" pitchFamily="18" charset="0"/>
                <a:cs typeface="Times New Roman" panose="02020603050405020304" pitchFamily="18" charset="0"/>
              </a:rPr>
              <a:t>In conclusion, building an efficient product recommender system using user-based collaborative filtering method can greatly benefit e-commerce websites and customers alike. While there are challenges and limitations to consider, advancements in technology and machine learning algorithms can help to overcome these obstacles and improve the efficiency of the system.</a:t>
            </a:r>
          </a:p>
          <a:p>
            <a:pPr>
              <a:lnSpc>
                <a:spcPct val="150000"/>
              </a:lnSpc>
            </a:pPr>
            <a:r>
              <a:rPr lang="en-US" sz="1200" dirty="0">
                <a:latin typeface="Times New Roman" panose="02020603050405020304" pitchFamily="18" charset="0"/>
                <a:cs typeface="Times New Roman" panose="02020603050405020304" pitchFamily="18" charset="0"/>
              </a:rPr>
              <a:t>By providing personalized and relevant recommendations, an efficient product recommender system can enhance the overall shopping experience for customers and ultimately lead to increased sales and customer loyalty.</a:t>
            </a:r>
          </a:p>
        </p:txBody>
      </p:sp>
      <p:sp>
        <p:nvSpPr>
          <p:cNvPr id="4" name="object 3">
            <a:extLst>
              <a:ext uri="{FF2B5EF4-FFF2-40B4-BE49-F238E27FC236}">
                <a16:creationId xmlns:a16="http://schemas.microsoft.com/office/drawing/2014/main" id="{CCB42FFE-C0A1-E916-2DBB-6BD31693B5FF}"/>
              </a:ext>
            </a:extLst>
          </p:cNvPr>
          <p:cNvSpPr txBox="1"/>
          <p:nvPr/>
        </p:nvSpPr>
        <p:spPr>
          <a:xfrm>
            <a:off x="228600" y="195150"/>
            <a:ext cx="6618600" cy="589905"/>
          </a:xfrm>
          <a:prstGeom prst="rect">
            <a:avLst/>
          </a:prstGeom>
          <a:solidFill>
            <a:srgbClr val="EDEBE9"/>
          </a:solidFill>
        </p:spPr>
        <p:txBody>
          <a:bodyPr vert="horz" wrap="square" lIns="0" tIns="0" rIns="0" bIns="0" rtlCol="0">
            <a:spAutoFit/>
          </a:bodyPr>
          <a:lstStyle/>
          <a:p>
            <a:pPr>
              <a:lnSpc>
                <a:spcPts val="4640"/>
              </a:lnSpc>
            </a:pPr>
            <a:r>
              <a:rPr lang="en-US" sz="4000" dirty="0">
                <a:latin typeface="Arial"/>
                <a:cs typeface="Arial"/>
              </a:rPr>
              <a:t>Conclusion</a:t>
            </a:r>
            <a:endParaRPr sz="4000" dirty="0">
              <a:latin typeface="Arial"/>
              <a:cs typeface="Arial"/>
            </a:endParaRPr>
          </a:p>
        </p:txBody>
      </p:sp>
      <p:sp>
        <p:nvSpPr>
          <p:cNvPr id="5" name="object 2">
            <a:extLst>
              <a:ext uri="{FF2B5EF4-FFF2-40B4-BE49-F238E27FC236}">
                <a16:creationId xmlns:a16="http://schemas.microsoft.com/office/drawing/2014/main" id="{4996CE7E-9825-5EE1-8C42-5FDDE8BBFDAD}"/>
              </a:ext>
            </a:extLst>
          </p:cNvPr>
          <p:cNvSpPr txBox="1"/>
          <p:nvPr/>
        </p:nvSpPr>
        <p:spPr>
          <a:xfrm>
            <a:off x="1627550" y="4521661"/>
            <a:ext cx="6153785" cy="193040"/>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980000"/>
                </a:solidFill>
                <a:latin typeface="Bookman Old Style Italic"/>
                <a:cs typeface="Bookman Old Style Italic"/>
              </a:rPr>
              <a:t>6th</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Edition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of</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International</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Conference</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Communications</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and</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Cyber-</a:t>
            </a:r>
            <a:r>
              <a:rPr sz="1100" i="1" dirty="0">
                <a:solidFill>
                  <a:srgbClr val="980000"/>
                </a:solidFill>
                <a:latin typeface="Bookman Old Style Italic"/>
                <a:cs typeface="Bookman Old Style Italic"/>
              </a:rPr>
              <a:t>Physical</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Engineering</a:t>
            </a:r>
            <a:endParaRPr sz="1100" dirty="0">
              <a:latin typeface="Bookman Old Style Italic"/>
              <a:cs typeface="Bookman Old Style Italic"/>
            </a:endParaRPr>
          </a:p>
        </p:txBody>
      </p:sp>
    </p:spTree>
    <p:extLst>
      <p:ext uri="{BB962C8B-B14F-4D97-AF65-F5344CB8AC3E}">
        <p14:creationId xmlns:p14="http://schemas.microsoft.com/office/powerpoint/2010/main" val="352649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D62421-1681-32F1-EC97-0D944E267DCC}"/>
              </a:ext>
            </a:extLst>
          </p:cNvPr>
          <p:cNvSpPr txBox="1"/>
          <p:nvPr/>
        </p:nvSpPr>
        <p:spPr>
          <a:xfrm>
            <a:off x="914400" y="1352550"/>
            <a:ext cx="7315200" cy="2829108"/>
          </a:xfrm>
          <a:prstGeom prst="rect">
            <a:avLst/>
          </a:prstGeom>
          <a:noFill/>
        </p:spPr>
        <p:txBody>
          <a:bodyPr wrap="square">
            <a:spAutoFit/>
          </a:bodyPr>
          <a:lstStyle/>
          <a:p>
            <a:pPr>
              <a:lnSpc>
                <a:spcPct val="150000"/>
              </a:lnSpc>
            </a:pPr>
            <a:r>
              <a:rPr lang="en-US" sz="1200" dirty="0">
                <a:latin typeface="Times New Roman" panose="02020603050405020304" pitchFamily="18" charset="0"/>
                <a:cs typeface="Times New Roman" panose="02020603050405020304" pitchFamily="18" charset="0"/>
              </a:rPr>
              <a:t>[1] Rana, </a:t>
            </a:r>
            <a:r>
              <a:rPr lang="en-US" sz="1200" dirty="0" err="1">
                <a:latin typeface="Times New Roman" panose="02020603050405020304" pitchFamily="18" charset="0"/>
                <a:cs typeface="Times New Roman" panose="02020603050405020304" pitchFamily="18" charset="0"/>
              </a:rPr>
              <a:t>Avi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Deeba</a:t>
            </a:r>
            <a:r>
              <a:rPr lang="en-US" sz="1200" dirty="0">
                <a:latin typeface="Times New Roman" panose="02020603050405020304" pitchFamily="18" charset="0"/>
                <a:cs typeface="Times New Roman" panose="02020603050405020304" pitchFamily="18" charset="0"/>
              </a:rPr>
              <a:t>, K, “Online Book Recommendation System using Collaborative Filtering” International Conference on Physics and Photonics Processes in Nano Sciences, (2019). </a:t>
            </a:r>
          </a:p>
          <a:p>
            <a:pPr>
              <a:lnSpc>
                <a:spcPct val="150000"/>
              </a:lnSpc>
            </a:pPr>
            <a:r>
              <a:rPr lang="en-US" sz="1200" dirty="0">
                <a:latin typeface="Times New Roman" panose="02020603050405020304" pitchFamily="18" charset="0"/>
                <a:cs typeface="Times New Roman" panose="02020603050405020304" pitchFamily="18" charset="0"/>
              </a:rPr>
              <a:t>[2] Dharna Patel, Jitendra </a:t>
            </a:r>
            <a:r>
              <a:rPr lang="en-US" sz="1200" dirty="0" err="1">
                <a:latin typeface="Times New Roman" panose="02020603050405020304" pitchFamily="18" charset="0"/>
                <a:cs typeface="Times New Roman" panose="02020603050405020304" pitchFamily="18" charset="0"/>
              </a:rPr>
              <a:t>Dangra</a:t>
            </a:r>
            <a:r>
              <a:rPr lang="en-US" sz="1200" dirty="0">
                <a:latin typeface="Times New Roman" panose="02020603050405020304" pitchFamily="18" charset="0"/>
                <a:cs typeface="Times New Roman" panose="02020603050405020304" pitchFamily="18" charset="0"/>
              </a:rPr>
              <a:t> “A Book Recommendation System for Cloud Computing: A Survey”, International Journal of Computer Applications (2017) </a:t>
            </a:r>
          </a:p>
          <a:p>
            <a:pPr>
              <a:lnSpc>
                <a:spcPct val="150000"/>
              </a:lnSpc>
            </a:pPr>
            <a:r>
              <a:rPr lang="en-US" sz="1200" dirty="0">
                <a:latin typeface="Times New Roman" panose="02020603050405020304" pitchFamily="18" charset="0"/>
                <a:cs typeface="Times New Roman" panose="02020603050405020304" pitchFamily="18" charset="0"/>
              </a:rPr>
              <a:t>[3] </a:t>
            </a:r>
            <a:r>
              <a:rPr lang="en-US" sz="1200" dirty="0" err="1">
                <a:latin typeface="Times New Roman" panose="02020603050405020304" pitchFamily="18" charset="0"/>
                <a:cs typeface="Times New Roman" panose="02020603050405020304" pitchFamily="18" charset="0"/>
              </a:rPr>
              <a:t>Kurmashov</a:t>
            </a:r>
            <a:r>
              <a:rPr lang="en-US" sz="1200" dirty="0">
                <a:latin typeface="Times New Roman" panose="02020603050405020304" pitchFamily="18" charset="0"/>
                <a:cs typeface="Times New Roman" panose="02020603050405020304" pitchFamily="18" charset="0"/>
              </a:rPr>
              <a:t>, Nursultan; </a:t>
            </a:r>
            <a:r>
              <a:rPr lang="en-US" sz="1200" dirty="0" err="1">
                <a:latin typeface="Times New Roman" panose="02020603050405020304" pitchFamily="18" charset="0"/>
                <a:cs typeface="Times New Roman" panose="02020603050405020304" pitchFamily="18" charset="0"/>
              </a:rPr>
              <a:t>Latuta</a:t>
            </a:r>
            <a:r>
              <a:rPr lang="en-US" sz="1200" dirty="0">
                <a:latin typeface="Times New Roman" panose="02020603050405020304" pitchFamily="18" charset="0"/>
                <a:cs typeface="Times New Roman" panose="02020603050405020304" pitchFamily="18" charset="0"/>
              </a:rPr>
              <a:t>, Konstantin; </a:t>
            </a:r>
            <a:r>
              <a:rPr lang="en-US" sz="1200" dirty="0" err="1">
                <a:latin typeface="Times New Roman" panose="02020603050405020304" pitchFamily="18" charset="0"/>
                <a:cs typeface="Times New Roman" panose="02020603050405020304" pitchFamily="18" charset="0"/>
              </a:rPr>
              <a:t>Nussipbekov</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Abay</a:t>
            </a:r>
            <a:r>
              <a:rPr lang="en-US" sz="1200" dirty="0">
                <a:latin typeface="Times New Roman" panose="02020603050405020304" pitchFamily="18" charset="0"/>
                <a:cs typeface="Times New Roman" panose="02020603050405020304" pitchFamily="18" charset="0"/>
              </a:rPr>
              <a:t>,” Online Book Recommendation System”, IEEE (2015) </a:t>
            </a:r>
          </a:p>
          <a:p>
            <a:pPr>
              <a:lnSpc>
                <a:spcPct val="150000"/>
              </a:lnSpc>
            </a:pPr>
            <a:r>
              <a:rPr lang="en-US" sz="1200" dirty="0">
                <a:latin typeface="Times New Roman" panose="02020603050405020304" pitchFamily="18" charset="0"/>
                <a:cs typeface="Times New Roman" panose="02020603050405020304" pitchFamily="18" charset="0"/>
              </a:rPr>
              <a:t>[4] </a:t>
            </a:r>
            <a:r>
              <a:rPr lang="en-US" sz="1200" dirty="0" err="1">
                <a:latin typeface="Times New Roman" panose="02020603050405020304" pitchFamily="18" charset="0"/>
                <a:cs typeface="Times New Roman" panose="02020603050405020304" pitchFamily="18" charset="0"/>
              </a:rPr>
              <a:t>G.Naveen</a:t>
            </a:r>
            <a:r>
              <a:rPr lang="en-US" sz="1200" dirty="0">
                <a:latin typeface="Times New Roman" panose="02020603050405020304" pitchFamily="18" charset="0"/>
                <a:cs typeface="Times New Roman" panose="02020603050405020304" pitchFamily="18" charset="0"/>
              </a:rPr>
              <a:t> Kishore, </a:t>
            </a:r>
            <a:r>
              <a:rPr lang="en-US" sz="1200" dirty="0" err="1">
                <a:latin typeface="Times New Roman" panose="02020603050405020304" pitchFamily="18" charset="0"/>
                <a:cs typeface="Times New Roman" panose="02020603050405020304" pitchFamily="18" charset="0"/>
              </a:rPr>
              <a:t>V.Dhiraj</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Sk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Hasane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Ahammad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Sivaramireddy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Gudise</a:t>
            </a:r>
            <a:r>
              <a:rPr lang="en-US" sz="1200" dirty="0">
                <a:latin typeface="Times New Roman" panose="02020603050405020304" pitchFamily="18" charset="0"/>
                <a:cs typeface="Times New Roman" panose="02020603050405020304" pitchFamily="18" charset="0"/>
              </a:rPr>
              <a:t>, Balaji </a:t>
            </a:r>
            <a:r>
              <a:rPr lang="en-US" sz="1200" dirty="0" err="1">
                <a:latin typeface="Times New Roman" panose="02020603050405020304" pitchFamily="18" charset="0"/>
                <a:cs typeface="Times New Roman" panose="02020603050405020304" pitchFamily="18" charset="0"/>
              </a:rPr>
              <a:t>Kummara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Likhita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Ravuru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Akkala</a:t>
            </a:r>
            <a:r>
              <a:rPr lang="en-US" sz="1200" dirty="0">
                <a:latin typeface="Times New Roman" panose="02020603050405020304" pitchFamily="18" charset="0"/>
                <a:cs typeface="Times New Roman" panose="02020603050405020304" pitchFamily="18" charset="0"/>
              </a:rPr>
              <a:t> “Online Book Recommendation System”, international journal of scientific &amp; technology research , (2019). </a:t>
            </a:r>
          </a:p>
          <a:p>
            <a:pPr>
              <a:lnSpc>
                <a:spcPct val="150000"/>
              </a:lnSpc>
            </a:pPr>
            <a:r>
              <a:rPr lang="en-US" sz="1200" dirty="0">
                <a:latin typeface="Times New Roman" panose="02020603050405020304" pitchFamily="18" charset="0"/>
                <a:cs typeface="Times New Roman" panose="02020603050405020304" pitchFamily="18" charset="0"/>
              </a:rPr>
              <a:t>[5] </a:t>
            </a:r>
            <a:r>
              <a:rPr lang="en-US" sz="1200" dirty="0" err="1">
                <a:latin typeface="Times New Roman" panose="02020603050405020304" pitchFamily="18" charset="0"/>
                <a:cs typeface="Times New Roman" panose="02020603050405020304" pitchFamily="18" charset="0"/>
              </a:rPr>
              <a:t>Pijitra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Jomsri</a:t>
            </a:r>
            <a:r>
              <a:rPr lang="en-US" sz="1200" dirty="0">
                <a:latin typeface="Times New Roman" panose="02020603050405020304" pitchFamily="18" charset="0"/>
                <a:cs typeface="Times New Roman" panose="02020603050405020304" pitchFamily="18" charset="0"/>
              </a:rPr>
              <a:t>, “Book Recommendation System for Digital Library Based on User Profiles by Using Association Rule” , IEEE Fourth International Conference on Innovative Computing Technology (INTECH), 2014 </a:t>
            </a:r>
          </a:p>
        </p:txBody>
      </p:sp>
      <p:sp>
        <p:nvSpPr>
          <p:cNvPr id="4" name="object 3">
            <a:extLst>
              <a:ext uri="{FF2B5EF4-FFF2-40B4-BE49-F238E27FC236}">
                <a16:creationId xmlns:a16="http://schemas.microsoft.com/office/drawing/2014/main" id="{470A799C-0AEA-9CC6-31DC-428C4152D2A5}"/>
              </a:ext>
            </a:extLst>
          </p:cNvPr>
          <p:cNvSpPr txBox="1"/>
          <p:nvPr/>
        </p:nvSpPr>
        <p:spPr>
          <a:xfrm>
            <a:off x="228600" y="195150"/>
            <a:ext cx="6618600" cy="589905"/>
          </a:xfrm>
          <a:prstGeom prst="rect">
            <a:avLst/>
          </a:prstGeom>
          <a:solidFill>
            <a:srgbClr val="EDEBE9"/>
          </a:solidFill>
        </p:spPr>
        <p:txBody>
          <a:bodyPr vert="horz" wrap="square" lIns="0" tIns="0" rIns="0" bIns="0" rtlCol="0">
            <a:spAutoFit/>
          </a:bodyPr>
          <a:lstStyle/>
          <a:p>
            <a:pPr>
              <a:lnSpc>
                <a:spcPts val="4640"/>
              </a:lnSpc>
            </a:pPr>
            <a:r>
              <a:rPr lang="en-US" sz="4000" dirty="0">
                <a:latin typeface="Arial"/>
                <a:cs typeface="Arial"/>
              </a:rPr>
              <a:t>References</a:t>
            </a:r>
            <a:endParaRPr sz="4000" dirty="0">
              <a:latin typeface="Arial"/>
              <a:cs typeface="Arial"/>
            </a:endParaRPr>
          </a:p>
        </p:txBody>
      </p:sp>
      <p:sp>
        <p:nvSpPr>
          <p:cNvPr id="5" name="object 2">
            <a:extLst>
              <a:ext uri="{FF2B5EF4-FFF2-40B4-BE49-F238E27FC236}">
                <a16:creationId xmlns:a16="http://schemas.microsoft.com/office/drawing/2014/main" id="{D98BA344-6CF5-46A2-10A9-073EFD139EB4}"/>
              </a:ext>
            </a:extLst>
          </p:cNvPr>
          <p:cNvSpPr txBox="1"/>
          <p:nvPr/>
        </p:nvSpPr>
        <p:spPr>
          <a:xfrm>
            <a:off x="1627550" y="4521661"/>
            <a:ext cx="6153785" cy="193040"/>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980000"/>
                </a:solidFill>
                <a:latin typeface="Bookman Old Style Italic"/>
                <a:cs typeface="Bookman Old Style Italic"/>
              </a:rPr>
              <a:t>6th</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Edition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of</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International</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Conference</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Communications</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and</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Cyber-</a:t>
            </a:r>
            <a:r>
              <a:rPr sz="1100" i="1" dirty="0">
                <a:solidFill>
                  <a:srgbClr val="980000"/>
                </a:solidFill>
                <a:latin typeface="Bookman Old Style Italic"/>
                <a:cs typeface="Bookman Old Style Italic"/>
              </a:rPr>
              <a:t>Physical</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Engineering</a:t>
            </a:r>
            <a:endParaRPr sz="1100" dirty="0">
              <a:latin typeface="Bookman Old Style Italic"/>
              <a:cs typeface="Bookman Old Style Italic"/>
            </a:endParaRPr>
          </a:p>
        </p:txBody>
      </p:sp>
    </p:spTree>
    <p:extLst>
      <p:ext uri="{BB962C8B-B14F-4D97-AF65-F5344CB8AC3E}">
        <p14:creationId xmlns:p14="http://schemas.microsoft.com/office/powerpoint/2010/main" val="3108657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4A413E-02F5-030F-6DCA-8733EC6A7630}"/>
              </a:ext>
            </a:extLst>
          </p:cNvPr>
          <p:cNvSpPr txBox="1"/>
          <p:nvPr/>
        </p:nvSpPr>
        <p:spPr>
          <a:xfrm>
            <a:off x="3200400" y="2038350"/>
            <a:ext cx="2743200" cy="742511"/>
          </a:xfrm>
          <a:prstGeom prst="rect">
            <a:avLst/>
          </a:prstGeom>
          <a:noFill/>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2768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0EF353-03C6-DFF9-B633-F09740DDA23A}"/>
              </a:ext>
            </a:extLst>
          </p:cNvPr>
          <p:cNvSpPr txBox="1"/>
          <p:nvPr/>
        </p:nvSpPr>
        <p:spPr>
          <a:xfrm>
            <a:off x="685800" y="1290750"/>
            <a:ext cx="5791200" cy="2585323"/>
          </a:xfrm>
          <a:prstGeom prst="rect">
            <a:avLst/>
          </a:prstGeom>
          <a:noFill/>
        </p:spPr>
        <p:txBody>
          <a:bodyPr wrap="square">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Introduction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Basic Recommender System</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Collaborative Filtering</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Implementation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Results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Benefits of an Efficient Product Recommender System</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Challenges and Limitations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Conclusion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References</a:t>
            </a:r>
          </a:p>
        </p:txBody>
      </p:sp>
      <p:sp>
        <p:nvSpPr>
          <p:cNvPr id="5" name="object 3">
            <a:extLst>
              <a:ext uri="{FF2B5EF4-FFF2-40B4-BE49-F238E27FC236}">
                <a16:creationId xmlns:a16="http://schemas.microsoft.com/office/drawing/2014/main" id="{AA0543E1-F11B-FF24-B797-A884E3DBBB44}"/>
              </a:ext>
            </a:extLst>
          </p:cNvPr>
          <p:cNvSpPr txBox="1"/>
          <p:nvPr/>
        </p:nvSpPr>
        <p:spPr>
          <a:xfrm>
            <a:off x="228600" y="195150"/>
            <a:ext cx="6553200" cy="589905"/>
          </a:xfrm>
          <a:prstGeom prst="rect">
            <a:avLst/>
          </a:prstGeom>
          <a:solidFill>
            <a:srgbClr val="EDEBE9"/>
          </a:solidFill>
        </p:spPr>
        <p:txBody>
          <a:bodyPr vert="horz" wrap="square" lIns="0" tIns="0" rIns="0" bIns="0" rtlCol="0">
            <a:spAutoFit/>
          </a:bodyPr>
          <a:lstStyle/>
          <a:p>
            <a:pPr>
              <a:lnSpc>
                <a:spcPts val="4640"/>
              </a:lnSpc>
            </a:pPr>
            <a:r>
              <a:rPr lang="en-US" sz="4000" dirty="0">
                <a:latin typeface="Arial"/>
                <a:cs typeface="Arial"/>
              </a:rPr>
              <a:t>Table of Contents</a:t>
            </a:r>
            <a:endParaRPr sz="4000" dirty="0">
              <a:latin typeface="Arial"/>
              <a:cs typeface="Arial"/>
            </a:endParaRPr>
          </a:p>
        </p:txBody>
      </p:sp>
      <p:sp>
        <p:nvSpPr>
          <p:cNvPr id="8" name="object 2">
            <a:extLst>
              <a:ext uri="{FF2B5EF4-FFF2-40B4-BE49-F238E27FC236}">
                <a16:creationId xmlns:a16="http://schemas.microsoft.com/office/drawing/2014/main" id="{15C6A75F-D7DC-4B1F-40E4-9D1E4CFB0B9B}"/>
              </a:ext>
            </a:extLst>
          </p:cNvPr>
          <p:cNvSpPr txBox="1"/>
          <p:nvPr/>
        </p:nvSpPr>
        <p:spPr>
          <a:xfrm>
            <a:off x="1627550" y="4521661"/>
            <a:ext cx="6153785" cy="193040"/>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980000"/>
                </a:solidFill>
                <a:latin typeface="Bookman Old Style Italic"/>
                <a:cs typeface="Bookman Old Style Italic"/>
              </a:rPr>
              <a:t>6th</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Edition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of</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International</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Conference</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Communications</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and</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Cyber-</a:t>
            </a:r>
            <a:r>
              <a:rPr sz="1100" i="1" dirty="0">
                <a:solidFill>
                  <a:srgbClr val="980000"/>
                </a:solidFill>
                <a:latin typeface="Bookman Old Style Italic"/>
                <a:cs typeface="Bookman Old Style Italic"/>
              </a:rPr>
              <a:t>Physical</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Engineering</a:t>
            </a:r>
            <a:endParaRPr sz="1100">
              <a:latin typeface="Bookman Old Style Italic"/>
              <a:cs typeface="Bookman Old Style Italic"/>
            </a:endParaRPr>
          </a:p>
        </p:txBody>
      </p:sp>
    </p:spTree>
    <p:extLst>
      <p:ext uri="{BB962C8B-B14F-4D97-AF65-F5344CB8AC3E}">
        <p14:creationId xmlns:p14="http://schemas.microsoft.com/office/powerpoint/2010/main" val="3507937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DC977F-C4C6-7F44-4BD4-4F09F6371DFF}"/>
              </a:ext>
            </a:extLst>
          </p:cNvPr>
          <p:cNvSpPr txBox="1"/>
          <p:nvPr/>
        </p:nvSpPr>
        <p:spPr>
          <a:xfrm>
            <a:off x="1075734" y="1428750"/>
            <a:ext cx="6925265" cy="1721112"/>
          </a:xfrm>
          <a:prstGeom prst="rect">
            <a:avLst/>
          </a:prstGeom>
          <a:noFill/>
        </p:spPr>
        <p:txBody>
          <a:bodyPr wrap="square">
            <a:spAutoFit/>
          </a:bodyPr>
          <a:lstStyle/>
          <a:p>
            <a:pPr>
              <a:lnSpc>
                <a:spcPct val="150000"/>
              </a:lnSpc>
            </a:pPr>
            <a:r>
              <a:rPr lang="en-US" sz="1200" dirty="0">
                <a:latin typeface="Times New Roman" panose="02020603050405020304" pitchFamily="18" charset="0"/>
                <a:cs typeface="Times New Roman" panose="02020603050405020304" pitchFamily="18" charset="0"/>
              </a:rPr>
              <a:t>Building an efficient product recommender system is crucial for e-commerce websites to improve customer satisfaction and increase sales. This research paper focuses on the user-based collaborative filtering method, which utilizes the similarities between users' preferences to recommend products that a particular user might be interested in.</a:t>
            </a:r>
          </a:p>
          <a:p>
            <a:pPr>
              <a:lnSpc>
                <a:spcPct val="150000"/>
              </a:lnSpc>
            </a:pPr>
            <a:r>
              <a:rPr lang="en-US" sz="1200" dirty="0">
                <a:latin typeface="Times New Roman" panose="02020603050405020304" pitchFamily="18" charset="0"/>
                <a:cs typeface="Times New Roman" panose="02020603050405020304" pitchFamily="18" charset="0"/>
              </a:rPr>
              <a:t>The result of this system is to recommend the top five products to the user based on their previous purchases or browsing history.</a:t>
            </a:r>
          </a:p>
        </p:txBody>
      </p:sp>
      <p:sp>
        <p:nvSpPr>
          <p:cNvPr id="4" name="object 2">
            <a:extLst>
              <a:ext uri="{FF2B5EF4-FFF2-40B4-BE49-F238E27FC236}">
                <a16:creationId xmlns:a16="http://schemas.microsoft.com/office/drawing/2014/main" id="{B61FAC3E-FC52-B1CA-45C8-E438C1864F91}"/>
              </a:ext>
            </a:extLst>
          </p:cNvPr>
          <p:cNvSpPr txBox="1"/>
          <p:nvPr/>
        </p:nvSpPr>
        <p:spPr>
          <a:xfrm>
            <a:off x="1627550" y="4521661"/>
            <a:ext cx="6153785" cy="193040"/>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980000"/>
                </a:solidFill>
                <a:latin typeface="Bookman Old Style Italic"/>
                <a:cs typeface="Bookman Old Style Italic"/>
              </a:rPr>
              <a:t>6th</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Edition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of</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International</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Conference</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Communications</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and</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Cyber-</a:t>
            </a:r>
            <a:r>
              <a:rPr sz="1100" i="1" dirty="0">
                <a:solidFill>
                  <a:srgbClr val="980000"/>
                </a:solidFill>
                <a:latin typeface="Bookman Old Style Italic"/>
                <a:cs typeface="Bookman Old Style Italic"/>
              </a:rPr>
              <a:t>Physical</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Engineering</a:t>
            </a:r>
            <a:endParaRPr sz="1100">
              <a:latin typeface="Bookman Old Style Italic"/>
              <a:cs typeface="Bookman Old Style Italic"/>
            </a:endParaRPr>
          </a:p>
        </p:txBody>
      </p:sp>
      <p:sp>
        <p:nvSpPr>
          <p:cNvPr id="5" name="object 3">
            <a:extLst>
              <a:ext uri="{FF2B5EF4-FFF2-40B4-BE49-F238E27FC236}">
                <a16:creationId xmlns:a16="http://schemas.microsoft.com/office/drawing/2014/main" id="{16713244-2D4F-E227-BE10-287FD45617E2}"/>
              </a:ext>
            </a:extLst>
          </p:cNvPr>
          <p:cNvSpPr txBox="1"/>
          <p:nvPr/>
        </p:nvSpPr>
        <p:spPr>
          <a:xfrm>
            <a:off x="228600" y="209550"/>
            <a:ext cx="6553200" cy="589905"/>
          </a:xfrm>
          <a:prstGeom prst="rect">
            <a:avLst/>
          </a:prstGeom>
          <a:solidFill>
            <a:srgbClr val="EDEBE9"/>
          </a:solidFill>
        </p:spPr>
        <p:txBody>
          <a:bodyPr vert="horz" wrap="square" lIns="0" tIns="0" rIns="0" bIns="0" rtlCol="0">
            <a:spAutoFit/>
          </a:bodyPr>
          <a:lstStyle/>
          <a:p>
            <a:pPr>
              <a:lnSpc>
                <a:spcPts val="4640"/>
              </a:lnSpc>
            </a:pPr>
            <a:r>
              <a:rPr lang="en-US" sz="4000" dirty="0">
                <a:latin typeface="Arial"/>
                <a:cs typeface="Arial"/>
              </a:rPr>
              <a:t>Introduction</a:t>
            </a:r>
            <a:endParaRPr sz="4000" dirty="0">
              <a:latin typeface="Arial"/>
              <a:cs typeface="Arial"/>
            </a:endParaRPr>
          </a:p>
        </p:txBody>
      </p:sp>
    </p:spTree>
    <p:extLst>
      <p:ext uri="{BB962C8B-B14F-4D97-AF65-F5344CB8AC3E}">
        <p14:creationId xmlns:p14="http://schemas.microsoft.com/office/powerpoint/2010/main" val="75607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A5832A2-EF1A-954F-E0A3-4B76A72C582B}"/>
              </a:ext>
            </a:extLst>
          </p:cNvPr>
          <p:cNvSpPr txBox="1"/>
          <p:nvPr/>
        </p:nvSpPr>
        <p:spPr>
          <a:xfrm>
            <a:off x="1627550" y="4521661"/>
            <a:ext cx="6153785" cy="193040"/>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980000"/>
                </a:solidFill>
                <a:latin typeface="Bookman Old Style Italic"/>
                <a:cs typeface="Bookman Old Style Italic"/>
              </a:rPr>
              <a:t>6th</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Edition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of</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International</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Conference</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Communications</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and</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Cyber-</a:t>
            </a:r>
            <a:r>
              <a:rPr sz="1100" i="1" dirty="0">
                <a:solidFill>
                  <a:srgbClr val="980000"/>
                </a:solidFill>
                <a:latin typeface="Bookman Old Style Italic"/>
                <a:cs typeface="Bookman Old Style Italic"/>
              </a:rPr>
              <a:t>Physical</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Engineering</a:t>
            </a:r>
            <a:endParaRPr sz="1100">
              <a:latin typeface="Bookman Old Style Italic"/>
              <a:cs typeface="Bookman Old Style Italic"/>
            </a:endParaRPr>
          </a:p>
        </p:txBody>
      </p:sp>
      <p:pic>
        <p:nvPicPr>
          <p:cNvPr id="4" name="Picture 3" descr="Diagram&#10;&#10;Description automatically generated">
            <a:extLst>
              <a:ext uri="{FF2B5EF4-FFF2-40B4-BE49-F238E27FC236}">
                <a16:creationId xmlns:a16="http://schemas.microsoft.com/office/drawing/2014/main" id="{73F99F13-0D46-AC6C-1066-1B71E37F7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975" y="758033"/>
            <a:ext cx="5182049" cy="3627434"/>
          </a:xfrm>
          <a:prstGeom prst="rect">
            <a:avLst/>
          </a:prstGeom>
        </p:spPr>
      </p:pic>
      <p:sp>
        <p:nvSpPr>
          <p:cNvPr id="5" name="object 3">
            <a:extLst>
              <a:ext uri="{FF2B5EF4-FFF2-40B4-BE49-F238E27FC236}">
                <a16:creationId xmlns:a16="http://schemas.microsoft.com/office/drawing/2014/main" id="{F8BBCE74-F398-298E-DDED-94937C4B2E48}"/>
              </a:ext>
            </a:extLst>
          </p:cNvPr>
          <p:cNvSpPr txBox="1"/>
          <p:nvPr/>
        </p:nvSpPr>
        <p:spPr>
          <a:xfrm>
            <a:off x="228600" y="209550"/>
            <a:ext cx="6705600" cy="589905"/>
          </a:xfrm>
          <a:prstGeom prst="rect">
            <a:avLst/>
          </a:prstGeom>
          <a:solidFill>
            <a:srgbClr val="EDEBE9"/>
          </a:solidFill>
        </p:spPr>
        <p:txBody>
          <a:bodyPr vert="horz" wrap="square" lIns="0" tIns="0" rIns="0" bIns="0" rtlCol="0">
            <a:spAutoFit/>
          </a:bodyPr>
          <a:lstStyle/>
          <a:p>
            <a:pPr>
              <a:lnSpc>
                <a:spcPts val="4640"/>
              </a:lnSpc>
            </a:pPr>
            <a:r>
              <a:rPr lang="en-US" sz="4000" dirty="0">
                <a:latin typeface="Arial"/>
                <a:cs typeface="Arial"/>
              </a:rPr>
              <a:t>Basic Recommender System</a:t>
            </a:r>
            <a:endParaRPr sz="4000" dirty="0">
              <a:latin typeface="Arial"/>
              <a:cs typeface="Arial"/>
            </a:endParaRPr>
          </a:p>
        </p:txBody>
      </p:sp>
    </p:spTree>
    <p:extLst>
      <p:ext uri="{BB962C8B-B14F-4D97-AF65-F5344CB8AC3E}">
        <p14:creationId xmlns:p14="http://schemas.microsoft.com/office/powerpoint/2010/main" val="408896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58C1581-1ABF-CC7A-E644-E9539433A29D}"/>
              </a:ext>
            </a:extLst>
          </p:cNvPr>
          <p:cNvSpPr txBox="1"/>
          <p:nvPr/>
        </p:nvSpPr>
        <p:spPr>
          <a:xfrm>
            <a:off x="1627550" y="4521661"/>
            <a:ext cx="6153785" cy="182101"/>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980000"/>
                </a:solidFill>
                <a:latin typeface="Bookman Old Style Italic"/>
                <a:cs typeface="Bookman Old Style Italic"/>
              </a:rPr>
              <a:t>6th</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Edition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of</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International</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Conference</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Communications</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and</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Cyber-</a:t>
            </a:r>
            <a:r>
              <a:rPr sz="1100" i="1" dirty="0">
                <a:solidFill>
                  <a:srgbClr val="980000"/>
                </a:solidFill>
                <a:latin typeface="Bookman Old Style Italic"/>
                <a:cs typeface="Bookman Old Style Italic"/>
              </a:rPr>
              <a:t>Physical</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Engineering</a:t>
            </a:r>
            <a:endParaRPr sz="1100" dirty="0">
              <a:latin typeface="Bookman Old Style Italic"/>
              <a:cs typeface="Bookman Old Style Italic"/>
            </a:endParaRPr>
          </a:p>
        </p:txBody>
      </p:sp>
      <p:sp>
        <p:nvSpPr>
          <p:cNvPr id="3" name="object 3">
            <a:extLst>
              <a:ext uri="{FF2B5EF4-FFF2-40B4-BE49-F238E27FC236}">
                <a16:creationId xmlns:a16="http://schemas.microsoft.com/office/drawing/2014/main" id="{E2DDA35E-2956-3699-224C-9B08911B36F6}"/>
              </a:ext>
            </a:extLst>
          </p:cNvPr>
          <p:cNvSpPr txBox="1"/>
          <p:nvPr/>
        </p:nvSpPr>
        <p:spPr>
          <a:xfrm>
            <a:off x="228600" y="209550"/>
            <a:ext cx="6705600" cy="589905"/>
          </a:xfrm>
          <a:prstGeom prst="rect">
            <a:avLst/>
          </a:prstGeom>
          <a:solidFill>
            <a:srgbClr val="EDEBE9"/>
          </a:solidFill>
        </p:spPr>
        <p:txBody>
          <a:bodyPr vert="horz" wrap="square" lIns="0" tIns="0" rIns="0" bIns="0" rtlCol="0">
            <a:spAutoFit/>
          </a:bodyPr>
          <a:lstStyle/>
          <a:p>
            <a:pPr>
              <a:lnSpc>
                <a:spcPts val="4640"/>
              </a:lnSpc>
            </a:pPr>
            <a:r>
              <a:rPr lang="en-US" sz="4000" dirty="0">
                <a:latin typeface="Arial"/>
                <a:cs typeface="Arial"/>
              </a:rPr>
              <a:t>Collaborative Filtering</a:t>
            </a:r>
            <a:endParaRPr sz="4000" dirty="0">
              <a:latin typeface="Arial"/>
              <a:cs typeface="Arial"/>
            </a:endParaRPr>
          </a:p>
        </p:txBody>
      </p:sp>
      <p:sp>
        <p:nvSpPr>
          <p:cNvPr id="5" name="TextBox 4">
            <a:extLst>
              <a:ext uri="{FF2B5EF4-FFF2-40B4-BE49-F238E27FC236}">
                <a16:creationId xmlns:a16="http://schemas.microsoft.com/office/drawing/2014/main" id="{3D3AD942-AF9A-9198-F980-3ED5F7CB86C4}"/>
              </a:ext>
            </a:extLst>
          </p:cNvPr>
          <p:cNvSpPr txBox="1"/>
          <p:nvPr/>
        </p:nvSpPr>
        <p:spPr>
          <a:xfrm>
            <a:off x="1066800" y="1504950"/>
            <a:ext cx="6553200" cy="1905778"/>
          </a:xfrm>
          <a:prstGeom prst="rect">
            <a:avLst/>
          </a:prstGeom>
          <a:noFill/>
        </p:spPr>
        <p:txBody>
          <a:bodyPr wrap="square">
            <a:spAutoFit/>
          </a:bodyPr>
          <a:lstStyle/>
          <a:p>
            <a:pPr>
              <a:lnSpc>
                <a:spcPct val="150000"/>
              </a:lnSpc>
            </a:pPr>
            <a:r>
              <a:rPr lang="en-US" sz="1200" dirty="0">
                <a:latin typeface="Times New Roman" panose="02020603050405020304" pitchFamily="18" charset="0"/>
                <a:cs typeface="Times New Roman" panose="02020603050405020304" pitchFamily="18" charset="0"/>
              </a:rPr>
              <a:t>Collaborative filtering is a popular technique used in recommender systems. It works by analyzing user behavior and recommending products that other similar users have liked or purchased. Collaborative filtering can be further divided into two types: user-based and item-based.</a:t>
            </a:r>
          </a:p>
          <a:p>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User-based collaborative filtering recommends products to a user based on the preferences of other similar users. Item-based collaborative filtering, on the other hand, recommends products to a user based on the similarity between the items they have liked or purchased.</a:t>
            </a:r>
          </a:p>
        </p:txBody>
      </p:sp>
    </p:spTree>
    <p:extLst>
      <p:ext uri="{BB962C8B-B14F-4D97-AF65-F5344CB8AC3E}">
        <p14:creationId xmlns:p14="http://schemas.microsoft.com/office/powerpoint/2010/main" val="724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62C9A8-B17F-8236-4AAD-98F35C204475}"/>
              </a:ext>
            </a:extLst>
          </p:cNvPr>
          <p:cNvPicPr>
            <a:picLocks noChangeAspect="1"/>
          </p:cNvPicPr>
          <p:nvPr/>
        </p:nvPicPr>
        <p:blipFill>
          <a:blip r:embed="rId2"/>
          <a:stretch>
            <a:fillRect/>
          </a:stretch>
        </p:blipFill>
        <p:spPr>
          <a:xfrm>
            <a:off x="990600" y="1733550"/>
            <a:ext cx="3429001" cy="1891339"/>
          </a:xfrm>
          <a:prstGeom prst="rect">
            <a:avLst/>
          </a:prstGeom>
        </p:spPr>
      </p:pic>
      <p:pic>
        <p:nvPicPr>
          <p:cNvPr id="3" name="Picture 2">
            <a:extLst>
              <a:ext uri="{FF2B5EF4-FFF2-40B4-BE49-F238E27FC236}">
                <a16:creationId xmlns:a16="http://schemas.microsoft.com/office/drawing/2014/main" id="{4D3B2CC2-07F2-8B7C-52C1-0843EB87E67E}"/>
              </a:ext>
            </a:extLst>
          </p:cNvPr>
          <p:cNvPicPr>
            <a:picLocks noChangeAspect="1"/>
          </p:cNvPicPr>
          <p:nvPr/>
        </p:nvPicPr>
        <p:blipFill>
          <a:blip r:embed="rId3"/>
          <a:stretch>
            <a:fillRect/>
          </a:stretch>
        </p:blipFill>
        <p:spPr>
          <a:xfrm>
            <a:off x="4724401" y="1747500"/>
            <a:ext cx="3505200" cy="1891339"/>
          </a:xfrm>
          <a:prstGeom prst="rect">
            <a:avLst/>
          </a:prstGeom>
        </p:spPr>
      </p:pic>
      <p:sp>
        <p:nvSpPr>
          <p:cNvPr id="4" name="object 3">
            <a:extLst>
              <a:ext uri="{FF2B5EF4-FFF2-40B4-BE49-F238E27FC236}">
                <a16:creationId xmlns:a16="http://schemas.microsoft.com/office/drawing/2014/main" id="{87235C2A-3CA3-90E3-24CF-9302C12BCF9E}"/>
              </a:ext>
            </a:extLst>
          </p:cNvPr>
          <p:cNvSpPr txBox="1"/>
          <p:nvPr/>
        </p:nvSpPr>
        <p:spPr>
          <a:xfrm>
            <a:off x="1143001" y="895350"/>
            <a:ext cx="2895599" cy="615553"/>
          </a:xfrm>
          <a:prstGeom prst="rect">
            <a:avLst/>
          </a:prstGeom>
          <a:solidFill>
            <a:srgbClr val="EDEBE9"/>
          </a:solidFill>
        </p:spPr>
        <p:txBody>
          <a:bodyPr vert="horz" wrap="square" lIns="0" tIns="0" rIns="0" bIns="0" rtlCol="0">
            <a:spAutoFit/>
          </a:bodyPr>
          <a:lstStyle/>
          <a:p>
            <a:r>
              <a:rPr lang="en-US" sz="2000" dirty="0">
                <a:latin typeface="Times New Roman" panose="02020603050405020304" pitchFamily="18" charset="0"/>
                <a:cs typeface="Times New Roman" panose="02020603050405020304" pitchFamily="18" charset="0"/>
              </a:rPr>
              <a:t>User-Based Collaborative Filtering</a:t>
            </a:r>
            <a:endParaRPr sz="2000" dirty="0">
              <a:latin typeface="Times New Roman" panose="02020603050405020304" pitchFamily="18" charset="0"/>
              <a:cs typeface="Times New Roman" panose="02020603050405020304" pitchFamily="18" charset="0"/>
            </a:endParaRPr>
          </a:p>
        </p:txBody>
      </p:sp>
      <p:sp>
        <p:nvSpPr>
          <p:cNvPr id="5" name="object 3">
            <a:extLst>
              <a:ext uri="{FF2B5EF4-FFF2-40B4-BE49-F238E27FC236}">
                <a16:creationId xmlns:a16="http://schemas.microsoft.com/office/drawing/2014/main" id="{CD7A0BFE-8822-8D27-2CBB-3A69D0B6B67B}"/>
              </a:ext>
            </a:extLst>
          </p:cNvPr>
          <p:cNvSpPr txBox="1"/>
          <p:nvPr/>
        </p:nvSpPr>
        <p:spPr>
          <a:xfrm>
            <a:off x="5105402" y="881700"/>
            <a:ext cx="2895599" cy="615553"/>
          </a:xfrm>
          <a:prstGeom prst="rect">
            <a:avLst/>
          </a:prstGeom>
          <a:solidFill>
            <a:srgbClr val="EDEBE9"/>
          </a:solidFill>
        </p:spPr>
        <p:txBody>
          <a:bodyPr vert="horz" wrap="square" lIns="0" tIns="0" rIns="0" bIns="0" rtlCol="0">
            <a:spAutoFit/>
          </a:bodyPr>
          <a:lstStyle/>
          <a:p>
            <a:r>
              <a:rPr lang="en-US" sz="2000" dirty="0">
                <a:latin typeface="Times New Roman" panose="02020603050405020304" pitchFamily="18" charset="0"/>
                <a:cs typeface="Times New Roman" panose="02020603050405020304" pitchFamily="18" charset="0"/>
              </a:rPr>
              <a:t>Item-Based Collaborative Filtering</a:t>
            </a:r>
            <a:endParaRPr sz="2000" dirty="0">
              <a:latin typeface="Times New Roman" panose="02020603050405020304" pitchFamily="18" charset="0"/>
              <a:cs typeface="Times New Roman" panose="02020603050405020304" pitchFamily="18" charset="0"/>
            </a:endParaRPr>
          </a:p>
        </p:txBody>
      </p:sp>
      <p:sp>
        <p:nvSpPr>
          <p:cNvPr id="6" name="object 2">
            <a:extLst>
              <a:ext uri="{FF2B5EF4-FFF2-40B4-BE49-F238E27FC236}">
                <a16:creationId xmlns:a16="http://schemas.microsoft.com/office/drawing/2014/main" id="{ED9D45A6-A9A7-FC68-5165-ABFEB1CD5422}"/>
              </a:ext>
            </a:extLst>
          </p:cNvPr>
          <p:cNvSpPr txBox="1"/>
          <p:nvPr/>
        </p:nvSpPr>
        <p:spPr>
          <a:xfrm>
            <a:off x="1627550" y="4521661"/>
            <a:ext cx="6153785" cy="182101"/>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980000"/>
                </a:solidFill>
                <a:latin typeface="Bookman Old Style Italic"/>
                <a:cs typeface="Bookman Old Style Italic"/>
              </a:rPr>
              <a:t>6th</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Edition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of</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International</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Conference</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Communications</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and</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Cyber-</a:t>
            </a:r>
            <a:r>
              <a:rPr sz="1100" i="1" dirty="0">
                <a:solidFill>
                  <a:srgbClr val="980000"/>
                </a:solidFill>
                <a:latin typeface="Bookman Old Style Italic"/>
                <a:cs typeface="Bookman Old Style Italic"/>
              </a:rPr>
              <a:t>Physical</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Engineering</a:t>
            </a:r>
            <a:endParaRPr sz="1100" dirty="0">
              <a:latin typeface="Bookman Old Style Italic"/>
              <a:cs typeface="Bookman Old Style Italic"/>
            </a:endParaRPr>
          </a:p>
        </p:txBody>
      </p:sp>
    </p:spTree>
    <p:extLst>
      <p:ext uri="{BB962C8B-B14F-4D97-AF65-F5344CB8AC3E}">
        <p14:creationId xmlns:p14="http://schemas.microsoft.com/office/powerpoint/2010/main" val="3524471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90BD47A-F445-98D2-258A-96E8316DEF21}"/>
              </a:ext>
            </a:extLst>
          </p:cNvPr>
          <p:cNvSpPr txBox="1"/>
          <p:nvPr/>
        </p:nvSpPr>
        <p:spPr>
          <a:xfrm>
            <a:off x="1627550" y="4521661"/>
            <a:ext cx="6153785" cy="182101"/>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980000"/>
                </a:solidFill>
                <a:latin typeface="Bookman Old Style Italic"/>
                <a:cs typeface="Bookman Old Style Italic"/>
              </a:rPr>
              <a:t>6th</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Edition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of</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International</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Conference</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Communications</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and</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Cyber-</a:t>
            </a:r>
            <a:r>
              <a:rPr sz="1100" i="1" dirty="0">
                <a:solidFill>
                  <a:srgbClr val="980000"/>
                </a:solidFill>
                <a:latin typeface="Bookman Old Style Italic"/>
                <a:cs typeface="Bookman Old Style Italic"/>
              </a:rPr>
              <a:t>Physical</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Engineering</a:t>
            </a:r>
            <a:endParaRPr sz="1100" dirty="0">
              <a:latin typeface="Bookman Old Style Italic"/>
              <a:cs typeface="Bookman Old Style Italic"/>
            </a:endParaRPr>
          </a:p>
        </p:txBody>
      </p:sp>
      <p:sp>
        <p:nvSpPr>
          <p:cNvPr id="3" name="object 3">
            <a:extLst>
              <a:ext uri="{FF2B5EF4-FFF2-40B4-BE49-F238E27FC236}">
                <a16:creationId xmlns:a16="http://schemas.microsoft.com/office/drawing/2014/main" id="{12A93EDE-DFE1-02DB-9491-9C0A3D36C0B4}"/>
              </a:ext>
            </a:extLst>
          </p:cNvPr>
          <p:cNvSpPr txBox="1"/>
          <p:nvPr/>
        </p:nvSpPr>
        <p:spPr>
          <a:xfrm>
            <a:off x="228600" y="195150"/>
            <a:ext cx="6705600" cy="589905"/>
          </a:xfrm>
          <a:prstGeom prst="rect">
            <a:avLst/>
          </a:prstGeom>
          <a:solidFill>
            <a:srgbClr val="EDEBE9"/>
          </a:solidFill>
        </p:spPr>
        <p:txBody>
          <a:bodyPr vert="horz" wrap="square" lIns="0" tIns="0" rIns="0" bIns="0" rtlCol="0">
            <a:spAutoFit/>
          </a:bodyPr>
          <a:lstStyle/>
          <a:p>
            <a:pPr>
              <a:lnSpc>
                <a:spcPts val="4640"/>
              </a:lnSpc>
            </a:pPr>
            <a:r>
              <a:rPr lang="en-US" sz="4000" dirty="0">
                <a:latin typeface="Arial"/>
                <a:cs typeface="Arial"/>
              </a:rPr>
              <a:t>Implementation</a:t>
            </a:r>
            <a:endParaRPr sz="4000" dirty="0">
              <a:latin typeface="Arial"/>
              <a:cs typeface="Arial"/>
            </a:endParaRPr>
          </a:p>
        </p:txBody>
      </p:sp>
      <p:sp>
        <p:nvSpPr>
          <p:cNvPr id="5" name="TextBox 4">
            <a:extLst>
              <a:ext uri="{FF2B5EF4-FFF2-40B4-BE49-F238E27FC236}">
                <a16:creationId xmlns:a16="http://schemas.microsoft.com/office/drawing/2014/main" id="{C240E50D-35A0-6797-9EEE-F04F9621F709}"/>
              </a:ext>
            </a:extLst>
          </p:cNvPr>
          <p:cNvSpPr txBox="1"/>
          <p:nvPr/>
        </p:nvSpPr>
        <p:spPr>
          <a:xfrm>
            <a:off x="1219200" y="1715385"/>
            <a:ext cx="6858000" cy="890115"/>
          </a:xfrm>
          <a:prstGeom prst="rect">
            <a:avLst/>
          </a:prstGeom>
          <a:noFill/>
        </p:spPr>
        <p:txBody>
          <a:bodyPr wrap="square">
            <a:spAutoFit/>
          </a:bodyPr>
          <a:lstStyle/>
          <a:p>
            <a:pPr>
              <a:lnSpc>
                <a:spcPct val="150000"/>
              </a:lnSpc>
            </a:pPr>
            <a:r>
              <a:rPr lang="en-US" sz="1200" dirty="0">
                <a:latin typeface="Times New Roman" panose="02020603050405020304" pitchFamily="18" charset="0"/>
                <a:cs typeface="Times New Roman" panose="02020603050405020304" pitchFamily="18" charset="0"/>
              </a:rPr>
              <a:t>This paper illustrates an efficient product recommender system built with user-based collaborative filtering. It follows 11 steps, from importing libraries to evaluating the recommendation model. The result is recommending the top 5 products to the user.</a:t>
            </a:r>
          </a:p>
        </p:txBody>
      </p:sp>
    </p:spTree>
    <p:extLst>
      <p:ext uri="{BB962C8B-B14F-4D97-AF65-F5344CB8AC3E}">
        <p14:creationId xmlns:p14="http://schemas.microsoft.com/office/powerpoint/2010/main" val="277242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88B4CCE5-AF93-48C5-5FCC-6C81908FC0CB}"/>
              </a:ext>
            </a:extLst>
          </p:cNvPr>
          <p:cNvSpPr txBox="1"/>
          <p:nvPr/>
        </p:nvSpPr>
        <p:spPr>
          <a:xfrm>
            <a:off x="228600" y="195150"/>
            <a:ext cx="6705600" cy="589905"/>
          </a:xfrm>
          <a:prstGeom prst="rect">
            <a:avLst/>
          </a:prstGeom>
          <a:solidFill>
            <a:srgbClr val="EDEBE9"/>
          </a:solidFill>
        </p:spPr>
        <p:txBody>
          <a:bodyPr vert="horz" wrap="square" lIns="0" tIns="0" rIns="0" bIns="0" rtlCol="0">
            <a:spAutoFit/>
          </a:bodyPr>
          <a:lstStyle/>
          <a:p>
            <a:pPr>
              <a:lnSpc>
                <a:spcPts val="4640"/>
              </a:lnSpc>
            </a:pPr>
            <a:r>
              <a:rPr lang="en-US" sz="4000" dirty="0">
                <a:latin typeface="Arial"/>
                <a:cs typeface="Arial"/>
              </a:rPr>
              <a:t>11 Stages</a:t>
            </a:r>
            <a:endParaRPr sz="4000" dirty="0">
              <a:latin typeface="Arial"/>
              <a:cs typeface="Arial"/>
            </a:endParaRPr>
          </a:p>
        </p:txBody>
      </p:sp>
      <p:sp>
        <p:nvSpPr>
          <p:cNvPr id="4" name="TextBox 3">
            <a:extLst>
              <a:ext uri="{FF2B5EF4-FFF2-40B4-BE49-F238E27FC236}">
                <a16:creationId xmlns:a16="http://schemas.microsoft.com/office/drawing/2014/main" id="{8A1114D8-4D00-98ED-709E-5768724F26A7}"/>
              </a:ext>
            </a:extLst>
          </p:cNvPr>
          <p:cNvSpPr txBox="1"/>
          <p:nvPr/>
        </p:nvSpPr>
        <p:spPr>
          <a:xfrm>
            <a:off x="1828800" y="1112298"/>
            <a:ext cx="4611600" cy="3106107"/>
          </a:xfrm>
          <a:prstGeom prst="rect">
            <a:avLst/>
          </a:prstGeom>
          <a:noFill/>
        </p:spPr>
        <p:txBody>
          <a:bodyPr wrap="square">
            <a:spAutoFit/>
          </a:bodyPr>
          <a:lstStyle/>
          <a:p>
            <a:pPr marL="400050" indent="-400050">
              <a:lnSpc>
                <a:spcPct val="150000"/>
              </a:lnSpc>
              <a:buAutoNum type="romanLcPeriod"/>
            </a:pPr>
            <a:r>
              <a:rPr lang="en-US" sz="1200" dirty="0">
                <a:latin typeface="Times New Roman" panose="02020603050405020304" pitchFamily="18" charset="0"/>
                <a:cs typeface="Times New Roman" panose="02020603050405020304" pitchFamily="18" charset="0"/>
              </a:rPr>
              <a:t>Importing libraries and modules </a:t>
            </a:r>
          </a:p>
          <a:p>
            <a:pPr marL="400050" indent="-400050">
              <a:lnSpc>
                <a:spcPct val="150000"/>
              </a:lnSpc>
              <a:buAutoNum type="romanLcPeriod"/>
            </a:pPr>
            <a:r>
              <a:rPr lang="en-US" sz="1200" dirty="0">
                <a:latin typeface="Times New Roman" panose="02020603050405020304" pitchFamily="18" charset="0"/>
                <a:cs typeface="Times New Roman" panose="02020603050405020304" pitchFamily="18" charset="0"/>
              </a:rPr>
              <a:t>Loading dataset and adding headers</a:t>
            </a:r>
          </a:p>
          <a:p>
            <a:pPr marL="400050" indent="-400050">
              <a:lnSpc>
                <a:spcPct val="150000"/>
              </a:lnSpc>
              <a:buAutoNum type="romanLcPeriod"/>
            </a:pPr>
            <a:r>
              <a:rPr lang="en-US" sz="1200" dirty="0">
                <a:latin typeface="Times New Roman" panose="02020603050405020304" pitchFamily="18" charset="0"/>
                <a:cs typeface="Times New Roman" panose="02020603050405020304" pitchFamily="18" charset="0"/>
              </a:rPr>
              <a:t>Handling missing values </a:t>
            </a:r>
          </a:p>
          <a:p>
            <a:pPr marL="400050" indent="-400050">
              <a:lnSpc>
                <a:spcPct val="150000"/>
              </a:lnSpc>
              <a:buAutoNum type="romanLcPeriod"/>
            </a:pPr>
            <a:r>
              <a:rPr lang="en-US" sz="1200" dirty="0">
                <a:latin typeface="Times New Roman" panose="02020603050405020304" pitchFamily="18" charset="0"/>
                <a:cs typeface="Times New Roman" panose="02020603050405020304" pitchFamily="18" charset="0"/>
              </a:rPr>
              <a:t>Taking a small subset of the dataset to make it less sparse/dense </a:t>
            </a:r>
          </a:p>
          <a:p>
            <a:pPr marL="400050" indent="-400050">
              <a:lnSpc>
                <a:spcPct val="150000"/>
              </a:lnSpc>
              <a:buAutoNum type="romanLcPeriod"/>
            </a:pPr>
            <a:r>
              <a:rPr lang="en-US" sz="1200" dirty="0">
                <a:latin typeface="Times New Roman" panose="02020603050405020304" pitchFamily="18" charset="0"/>
                <a:cs typeface="Times New Roman" panose="02020603050405020304" pitchFamily="18" charset="0"/>
              </a:rPr>
              <a:t>Splitting the data </a:t>
            </a:r>
          </a:p>
          <a:p>
            <a:pPr marL="400050" indent="-400050">
              <a:lnSpc>
                <a:spcPct val="150000"/>
              </a:lnSpc>
              <a:buAutoNum type="romanLcPeriod"/>
            </a:pPr>
            <a:r>
              <a:rPr lang="en-US" sz="1200" dirty="0">
                <a:latin typeface="Times New Roman" panose="02020603050405020304" pitchFamily="18" charset="0"/>
                <a:cs typeface="Times New Roman" panose="02020603050405020304" pitchFamily="18" charset="0"/>
              </a:rPr>
              <a:t>Building Popularity Recommender Model </a:t>
            </a:r>
          </a:p>
          <a:p>
            <a:pPr marL="400050" indent="-400050">
              <a:lnSpc>
                <a:spcPct val="150000"/>
              </a:lnSpc>
              <a:buAutoNum type="romanLcPeriod"/>
            </a:pPr>
            <a:r>
              <a:rPr lang="en-US" sz="1200" dirty="0">
                <a:latin typeface="Times New Roman" panose="02020603050405020304" pitchFamily="18" charset="0"/>
                <a:cs typeface="Times New Roman" panose="02020603050405020304" pitchFamily="18" charset="0"/>
              </a:rPr>
              <a:t>Building Collaborative Filtering Recommender Model </a:t>
            </a:r>
          </a:p>
          <a:p>
            <a:pPr marL="400050" indent="-400050">
              <a:lnSpc>
                <a:spcPct val="150000"/>
              </a:lnSpc>
              <a:buAutoNum type="romanLcPeriod"/>
            </a:pPr>
            <a:r>
              <a:rPr lang="en-US" sz="1200" dirty="0">
                <a:latin typeface="Times New Roman" panose="02020603050405020304" pitchFamily="18" charset="0"/>
                <a:cs typeface="Times New Roman" panose="02020603050405020304" pitchFamily="18" charset="0"/>
              </a:rPr>
              <a:t>Introducing User-Based Collaborative Filtering Model </a:t>
            </a:r>
          </a:p>
          <a:p>
            <a:pPr marL="400050" indent="-400050">
              <a:lnSpc>
                <a:spcPct val="150000"/>
              </a:lnSpc>
              <a:buAutoNum type="romanLcPeriod"/>
            </a:pPr>
            <a:r>
              <a:rPr lang="en-US" sz="1200" dirty="0">
                <a:latin typeface="Times New Roman" panose="02020603050405020304" pitchFamily="18" charset="0"/>
                <a:cs typeface="Times New Roman" panose="02020603050405020304" pitchFamily="18" charset="0"/>
              </a:rPr>
              <a:t>Performing Singular Value Decomposition (SVD) </a:t>
            </a:r>
          </a:p>
          <a:p>
            <a:pPr marL="400050" indent="-400050">
              <a:lnSpc>
                <a:spcPct val="150000"/>
              </a:lnSpc>
              <a:buAutoNum type="romanLcPeriod"/>
            </a:pPr>
            <a:r>
              <a:rPr lang="en-US" sz="1200" dirty="0">
                <a:latin typeface="Times New Roman" panose="02020603050405020304" pitchFamily="18" charset="0"/>
                <a:cs typeface="Times New Roman" panose="02020603050405020304" pitchFamily="18" charset="0"/>
              </a:rPr>
              <a:t>Evaluating the Collaborative Recommendation Model Getting</a:t>
            </a:r>
          </a:p>
          <a:p>
            <a:pPr marL="400050" indent="-400050">
              <a:lnSpc>
                <a:spcPct val="150000"/>
              </a:lnSpc>
              <a:buAutoNum type="romanLcPeriod"/>
            </a:pPr>
            <a:r>
              <a:rPr lang="en-US" sz="1200" dirty="0">
                <a:latin typeface="Times New Roman" panose="02020603050405020304" pitchFamily="18" charset="0"/>
                <a:cs typeface="Times New Roman" panose="02020603050405020304" pitchFamily="18" charset="0"/>
              </a:rPr>
              <a:t>Top K (K=5) recommendations</a:t>
            </a:r>
          </a:p>
        </p:txBody>
      </p:sp>
      <p:sp>
        <p:nvSpPr>
          <p:cNvPr id="5" name="object 2">
            <a:extLst>
              <a:ext uri="{FF2B5EF4-FFF2-40B4-BE49-F238E27FC236}">
                <a16:creationId xmlns:a16="http://schemas.microsoft.com/office/drawing/2014/main" id="{95CAE2B0-84D0-680A-D5CB-3DF562532BE6}"/>
              </a:ext>
            </a:extLst>
          </p:cNvPr>
          <p:cNvSpPr txBox="1"/>
          <p:nvPr/>
        </p:nvSpPr>
        <p:spPr>
          <a:xfrm>
            <a:off x="1627550" y="4521661"/>
            <a:ext cx="6153785" cy="193040"/>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980000"/>
                </a:solidFill>
                <a:latin typeface="Bookman Old Style Italic"/>
                <a:cs typeface="Bookman Old Style Italic"/>
              </a:rPr>
              <a:t>6th</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Edition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of</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International</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Conference</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Communications</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and</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Cyber-</a:t>
            </a:r>
            <a:r>
              <a:rPr sz="1100" i="1" dirty="0">
                <a:solidFill>
                  <a:srgbClr val="980000"/>
                </a:solidFill>
                <a:latin typeface="Bookman Old Style Italic"/>
                <a:cs typeface="Bookman Old Style Italic"/>
              </a:rPr>
              <a:t>Physical</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Engineering</a:t>
            </a:r>
            <a:endParaRPr sz="1100" dirty="0">
              <a:latin typeface="Bookman Old Style Italic"/>
              <a:cs typeface="Bookman Old Style Italic"/>
            </a:endParaRPr>
          </a:p>
        </p:txBody>
      </p:sp>
    </p:spTree>
    <p:extLst>
      <p:ext uri="{BB962C8B-B14F-4D97-AF65-F5344CB8AC3E}">
        <p14:creationId xmlns:p14="http://schemas.microsoft.com/office/powerpoint/2010/main" val="105303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306C31BE-1F59-7EC3-1ADE-DB69FE6149B5}"/>
              </a:ext>
            </a:extLst>
          </p:cNvPr>
          <p:cNvSpPr txBox="1"/>
          <p:nvPr/>
        </p:nvSpPr>
        <p:spPr>
          <a:xfrm>
            <a:off x="228600" y="209550"/>
            <a:ext cx="6705600" cy="589905"/>
          </a:xfrm>
          <a:prstGeom prst="rect">
            <a:avLst/>
          </a:prstGeom>
          <a:solidFill>
            <a:srgbClr val="EDEBE9"/>
          </a:solidFill>
        </p:spPr>
        <p:txBody>
          <a:bodyPr vert="horz" wrap="square" lIns="0" tIns="0" rIns="0" bIns="0" rtlCol="0">
            <a:spAutoFit/>
          </a:bodyPr>
          <a:lstStyle/>
          <a:p>
            <a:pPr>
              <a:lnSpc>
                <a:spcPts val="4640"/>
              </a:lnSpc>
            </a:pPr>
            <a:r>
              <a:rPr lang="en-US" sz="4000" dirty="0">
                <a:latin typeface="Arial"/>
                <a:cs typeface="Arial"/>
              </a:rPr>
              <a:t>Results</a:t>
            </a:r>
            <a:endParaRPr sz="4000" dirty="0">
              <a:latin typeface="Arial"/>
              <a:cs typeface="Arial"/>
            </a:endParaRPr>
          </a:p>
        </p:txBody>
      </p:sp>
      <p:pic>
        <p:nvPicPr>
          <p:cNvPr id="4" name="Picture 3">
            <a:extLst>
              <a:ext uri="{FF2B5EF4-FFF2-40B4-BE49-F238E27FC236}">
                <a16:creationId xmlns:a16="http://schemas.microsoft.com/office/drawing/2014/main" id="{A6E67F4A-3E8B-F824-D730-05B04E653397}"/>
              </a:ext>
            </a:extLst>
          </p:cNvPr>
          <p:cNvPicPr>
            <a:picLocks noChangeAspect="1"/>
          </p:cNvPicPr>
          <p:nvPr/>
        </p:nvPicPr>
        <p:blipFill rotWithShape="1">
          <a:blip r:embed="rId2"/>
          <a:srcRect l="2385" t="2494"/>
          <a:stretch/>
        </p:blipFill>
        <p:spPr>
          <a:xfrm>
            <a:off x="2971800" y="971550"/>
            <a:ext cx="3280555" cy="3284366"/>
          </a:xfrm>
          <a:prstGeom prst="rect">
            <a:avLst/>
          </a:prstGeom>
        </p:spPr>
      </p:pic>
      <p:sp>
        <p:nvSpPr>
          <p:cNvPr id="5" name="TextBox 4">
            <a:extLst>
              <a:ext uri="{FF2B5EF4-FFF2-40B4-BE49-F238E27FC236}">
                <a16:creationId xmlns:a16="http://schemas.microsoft.com/office/drawing/2014/main" id="{D1611590-F32F-0558-F289-234FEADF1B74}"/>
              </a:ext>
            </a:extLst>
          </p:cNvPr>
          <p:cNvSpPr txBox="1"/>
          <p:nvPr/>
        </p:nvSpPr>
        <p:spPr>
          <a:xfrm>
            <a:off x="3102264" y="4185543"/>
            <a:ext cx="3204355" cy="336118"/>
          </a:xfrm>
          <a:prstGeom prst="rect">
            <a:avLst/>
          </a:prstGeom>
          <a:noFill/>
        </p:spPr>
        <p:txBody>
          <a:bodyPr wrap="square">
            <a:spAutoFit/>
          </a:bodyPr>
          <a:lstStyle/>
          <a:p>
            <a:pPr>
              <a:lnSpc>
                <a:spcPct val="150000"/>
              </a:lnSpc>
            </a:pPr>
            <a:r>
              <a:rPr lang="en-US" sz="1200" dirty="0">
                <a:latin typeface="Times New Roman" panose="02020603050405020304" pitchFamily="18" charset="0"/>
                <a:cs typeface="Times New Roman" panose="02020603050405020304" pitchFamily="18" charset="0"/>
              </a:rPr>
              <a:t>Fig 1. Plotting ratings and their respective counts</a:t>
            </a:r>
          </a:p>
        </p:txBody>
      </p:sp>
      <p:sp>
        <p:nvSpPr>
          <p:cNvPr id="6" name="object 2">
            <a:extLst>
              <a:ext uri="{FF2B5EF4-FFF2-40B4-BE49-F238E27FC236}">
                <a16:creationId xmlns:a16="http://schemas.microsoft.com/office/drawing/2014/main" id="{0F673572-766F-97DD-0276-0E593C618FE9}"/>
              </a:ext>
            </a:extLst>
          </p:cNvPr>
          <p:cNvSpPr txBox="1"/>
          <p:nvPr/>
        </p:nvSpPr>
        <p:spPr>
          <a:xfrm>
            <a:off x="1620000" y="4500001"/>
            <a:ext cx="6161335" cy="182101"/>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980000"/>
                </a:solidFill>
                <a:latin typeface="Bookman Old Style Italic"/>
                <a:cs typeface="Bookman Old Style Italic"/>
              </a:rPr>
              <a:t>6th</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Edition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of</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International</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Conference</a:t>
            </a:r>
            <a:r>
              <a:rPr sz="1100" i="1" spc="-35"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on</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Communications</a:t>
            </a:r>
            <a:r>
              <a:rPr sz="1100" i="1" spc="-30" dirty="0">
                <a:solidFill>
                  <a:srgbClr val="980000"/>
                </a:solidFill>
                <a:latin typeface="Bookman Old Style Italic"/>
                <a:cs typeface="Bookman Old Style Italic"/>
              </a:rPr>
              <a:t> </a:t>
            </a:r>
            <a:r>
              <a:rPr sz="1100" i="1" dirty="0">
                <a:solidFill>
                  <a:srgbClr val="980000"/>
                </a:solidFill>
                <a:latin typeface="Bookman Old Style Italic"/>
                <a:cs typeface="Bookman Old Style Italic"/>
              </a:rPr>
              <a:t>and</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Cyber-</a:t>
            </a:r>
            <a:r>
              <a:rPr sz="1100" i="1" dirty="0">
                <a:solidFill>
                  <a:srgbClr val="980000"/>
                </a:solidFill>
                <a:latin typeface="Bookman Old Style Italic"/>
                <a:cs typeface="Bookman Old Style Italic"/>
              </a:rPr>
              <a:t>Physical</a:t>
            </a:r>
            <a:r>
              <a:rPr sz="1100" i="1" spc="-30" dirty="0">
                <a:solidFill>
                  <a:srgbClr val="980000"/>
                </a:solidFill>
                <a:latin typeface="Bookman Old Style Italic"/>
                <a:cs typeface="Bookman Old Style Italic"/>
              </a:rPr>
              <a:t> </a:t>
            </a:r>
            <a:r>
              <a:rPr sz="1100" i="1" spc="-10" dirty="0">
                <a:solidFill>
                  <a:srgbClr val="980000"/>
                </a:solidFill>
                <a:latin typeface="Bookman Old Style Italic"/>
                <a:cs typeface="Bookman Old Style Italic"/>
              </a:rPr>
              <a:t>Engineering</a:t>
            </a:r>
            <a:endParaRPr sz="1100" dirty="0">
              <a:latin typeface="Bookman Old Style Italic"/>
              <a:cs typeface="Bookman Old Style Italic"/>
            </a:endParaRPr>
          </a:p>
        </p:txBody>
      </p:sp>
    </p:spTree>
    <p:extLst>
      <p:ext uri="{BB962C8B-B14F-4D97-AF65-F5344CB8AC3E}">
        <p14:creationId xmlns:p14="http://schemas.microsoft.com/office/powerpoint/2010/main" val="3424742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CE7A0089BCB2741AD30AEC09886998F" ma:contentTypeVersion="8" ma:contentTypeDescription="Create a new document." ma:contentTypeScope="" ma:versionID="4dd6a3e5dfec400ae66a9864da7f52cc">
  <xsd:schema xmlns:xsd="http://www.w3.org/2001/XMLSchema" xmlns:xs="http://www.w3.org/2001/XMLSchema" xmlns:p="http://schemas.microsoft.com/office/2006/metadata/properties" xmlns:ns3="45815eb0-0d9e-4381-a3ad-95f9c5ad790b" targetNamespace="http://schemas.microsoft.com/office/2006/metadata/properties" ma:root="true" ma:fieldsID="8b366b543f36df1711cd264a4a850321" ns3:_="">
    <xsd:import namespace="45815eb0-0d9e-4381-a3ad-95f9c5ad790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815eb0-0d9e-4381-a3ad-95f9c5ad7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365D06-0299-4990-AB9D-09FD2076C58C}">
  <ds:schemaRefs>
    <ds:schemaRef ds:uri="http://schemas.microsoft.com/sharepoint/v3/contenttype/forms"/>
  </ds:schemaRefs>
</ds:datastoreItem>
</file>

<file path=customXml/itemProps2.xml><?xml version="1.0" encoding="utf-8"?>
<ds:datastoreItem xmlns:ds="http://schemas.openxmlformats.org/officeDocument/2006/customXml" ds:itemID="{7BB586D0-3928-4F56-ADB3-284C1F295446}">
  <ds:schemaRefs>
    <ds:schemaRef ds:uri="http://schemas.microsoft.com/office/2006/metadata/contentType"/>
    <ds:schemaRef ds:uri="http://schemas.microsoft.com/office/2006/metadata/properties/metaAttributes"/>
    <ds:schemaRef ds:uri="http://www.w3.org/2000/xmlns/"/>
    <ds:schemaRef ds:uri="http://www.w3.org/2001/XMLSchema"/>
    <ds:schemaRef ds:uri="45815eb0-0d9e-4381-a3ad-95f9c5ad790b"/>
  </ds:schemaRefs>
</ds:datastoreItem>
</file>

<file path=customXml/itemProps3.xml><?xml version="1.0" encoding="utf-8"?>
<ds:datastoreItem xmlns:ds="http://schemas.openxmlformats.org/officeDocument/2006/customXml" ds:itemID="{D00FF94B-C286-4263-8992-8115B5D14D7F}">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
  <TotalTime>751</TotalTime>
  <Words>977</Words>
  <Application>Microsoft Office PowerPoint</Application>
  <PresentationFormat>On-screen Show (16:9)</PresentationFormat>
  <Paragraphs>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Building an Efficient Product Recommender System             - Paper ID: 227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ICCCE2023 Presentation Template</dc:title>
  <dc:creator>Patlolla, Hasini Reddy</dc:creator>
  <cp:lastModifiedBy>19-733-143_PATLOLLA HASINI REDDY</cp:lastModifiedBy>
  <cp:revision>4</cp:revision>
  <dcterms:created xsi:type="dcterms:W3CDTF">2023-04-27T06:14:52Z</dcterms:created>
  <dcterms:modified xsi:type="dcterms:W3CDTF">2023-09-18T07:21:56Z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ContentTypeId">
    <vt:lpwstr>0x0101003CE7A0089BCB2741AD30AEC09886998F</vt:lpwstr>
  </property>
</Properties>
</file>