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4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37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503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723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98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693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81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895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4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2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3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2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38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86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77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5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E47725-2D90-46E6-95C4-EB6166C33219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EBE53CC-F310-42B6-B2E1-1AB89B43F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09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4F92-BD1B-4716-AFCC-6FA050A7B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334" y="1011766"/>
            <a:ext cx="9414934" cy="2188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BROKEN AUTHENTICATION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0DC41-D944-41CA-BAD9-67EEE3F01092}"/>
              </a:ext>
            </a:extLst>
          </p:cNvPr>
          <p:cNvSpPr txBox="1"/>
          <p:nvPr/>
        </p:nvSpPr>
        <p:spPr>
          <a:xfrm>
            <a:off x="5488970" y="5621867"/>
            <a:ext cx="2808363" cy="1106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S. A. D. H. Vishwajith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IT19952376</a:t>
            </a:r>
          </a:p>
        </p:txBody>
      </p:sp>
      <p:pic>
        <p:nvPicPr>
          <p:cNvPr id="14" name="Picture 1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8950907-1F9D-4FFE-BBC7-0BE434462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497" y="-99029"/>
            <a:ext cx="6957029" cy="69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6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40"/>
    </mc:Choice>
    <mc:Fallback xmlns="">
      <p:transition spd="slow" advTm="195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close up of a flower&#10;&#10;Description automatically generated">
            <a:extLst>
              <a:ext uri="{FF2B5EF4-FFF2-40B4-BE49-F238E27FC236}">
                <a16:creationId xmlns:a16="http://schemas.microsoft.com/office/drawing/2014/main" id="{573857AB-01A7-4147-8CF0-4C22CC382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33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AEB206-D1F1-4295-8B8D-BE300FCE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" y="2171694"/>
            <a:ext cx="3962400" cy="2514600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/>
              <a:t>Content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4AB8CF4-0A58-4601-BA81-1F10BF13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733" y="0"/>
            <a:ext cx="7271258" cy="68579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What is Database Vulnerability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What is Broken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does Broken Authentication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to Prevent?</a:t>
            </a:r>
          </a:p>
        </p:txBody>
      </p:sp>
    </p:spTree>
    <p:extLst>
      <p:ext uri="{BB962C8B-B14F-4D97-AF65-F5344CB8AC3E}">
        <p14:creationId xmlns:p14="http://schemas.microsoft.com/office/powerpoint/2010/main" val="900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14"/>
    </mc:Choice>
    <mc:Fallback xmlns="">
      <p:transition spd="slow" advTm="391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59EC75A6-D2E8-42C3-9C09-F492E10DD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6FF07-DE6E-4B1D-B76A-5D3E80D0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9" y="1811867"/>
            <a:ext cx="6620933" cy="1905000"/>
          </a:xfrm>
        </p:spPr>
        <p:txBody>
          <a:bodyPr>
            <a:noAutofit/>
          </a:bodyPr>
          <a:lstStyle/>
          <a:p>
            <a:r>
              <a:rPr lang="en-GB" sz="6600" b="1" dirty="0"/>
              <a:t>Database Vulnerability?</a:t>
            </a:r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834BED4D-8A48-4B3E-9040-66957BD47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4" y="373437"/>
            <a:ext cx="5090803" cy="62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12"/>
    </mc:Choice>
    <mc:Fallback xmlns="">
      <p:transition spd="slow" advTm="531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DCD57737-CD59-4E04-8A36-F516B7DDBB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40170F-5F21-42F0-8D9E-AF2E589A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80" y="647699"/>
            <a:ext cx="9204854" cy="1905000"/>
          </a:xfrm>
        </p:spPr>
        <p:txBody>
          <a:bodyPr>
            <a:normAutofit/>
          </a:bodyPr>
          <a:lstStyle/>
          <a:p>
            <a:r>
              <a:rPr lang="en-GB" sz="4000" b="1" dirty="0"/>
              <a:t>What is broken authentication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A42F8-D06E-40C9-A85E-54D57497259A}"/>
              </a:ext>
            </a:extLst>
          </p:cNvPr>
          <p:cNvSpPr txBox="1"/>
          <p:nvPr/>
        </p:nvSpPr>
        <p:spPr>
          <a:xfrm>
            <a:off x="5575686" y="2552699"/>
            <a:ext cx="5375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Broken authentication is a term for several vulnerabilities that attackers exploit to impersonate legitimate users online.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8E39CC71-BC5A-4347-AD53-793AC6143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863" y="1908830"/>
            <a:ext cx="4606264" cy="46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330"/>
    </mc:Choice>
    <mc:Fallback xmlns="">
      <p:transition spd="slow" advTm="953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BDE3DBBA-BCFE-4500-94D9-7CB453E08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8419" y="104714"/>
            <a:ext cx="6556232" cy="6556232"/>
          </a:xfrm>
          <a:prstGeom prst="rect">
            <a:avLst/>
          </a:prstGeom>
        </p:spPr>
      </p:pic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CE2A3732-BA90-489E-B6AD-96A2B42F6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3FEA9-52CC-4A35-B89A-C1E78954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8255"/>
            <a:ext cx="4372696" cy="1274618"/>
          </a:xfrm>
        </p:spPr>
        <p:txBody>
          <a:bodyPr>
            <a:normAutofit/>
          </a:bodyPr>
          <a:lstStyle/>
          <a:p>
            <a:r>
              <a:rPr lang="en-GB" sz="4000" b="1" dirty="0"/>
              <a:t>How it works?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FF8FE4-F8A0-4F98-89AB-0A59CE761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451" y="2036619"/>
            <a:ext cx="8600784" cy="4135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Users to have weak or well-known password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Sessions remain active for too long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Iskoola Pota" panose="020B0502040204020203" pitchFamily="34" charset="0"/>
              </a:rPr>
              <a:t>Exposes session IDs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Iskoola Pota" panose="020B0502040204020203" pitchFamily="34" charset="0"/>
              </a:rPr>
              <a:t>Fails to implement session ID switching after a user log in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Iskoola Pota" panose="020B0502040204020203" pitchFamily="34" charset="0"/>
              </a:rPr>
              <a:t>Permits brutes force or other automated attacks</a:t>
            </a: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27B965BC-ECE6-47BF-BB59-635B59E6E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8698" y="2037387"/>
            <a:ext cx="612067" cy="612067"/>
          </a:xfrm>
          <a:prstGeom prst="rect">
            <a:avLst/>
          </a:prstGeom>
        </p:spPr>
      </p:pic>
      <p:pic>
        <p:nvPicPr>
          <p:cNvPr id="8" name="Graphic 7" descr="Key">
            <a:extLst>
              <a:ext uri="{FF2B5EF4-FFF2-40B4-BE49-F238E27FC236}">
                <a16:creationId xmlns:a16="http://schemas.microsoft.com/office/drawing/2014/main" id="{1038652B-A835-47F3-91BD-073DE98918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7932" y="2545386"/>
            <a:ext cx="612067" cy="612067"/>
          </a:xfrm>
          <a:prstGeom prst="rect">
            <a:avLst/>
          </a:prstGeom>
        </p:spPr>
      </p:pic>
      <p:pic>
        <p:nvPicPr>
          <p:cNvPr id="12" name="Graphic 11" descr="Key">
            <a:extLst>
              <a:ext uri="{FF2B5EF4-FFF2-40B4-BE49-F238E27FC236}">
                <a16:creationId xmlns:a16="http://schemas.microsoft.com/office/drawing/2014/main" id="{FB7D290F-3231-4DD0-859D-7DE072738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7934" y="3070312"/>
            <a:ext cx="612067" cy="612067"/>
          </a:xfrm>
          <a:prstGeom prst="rect">
            <a:avLst/>
          </a:prstGeom>
        </p:spPr>
      </p:pic>
      <p:pic>
        <p:nvPicPr>
          <p:cNvPr id="14" name="Graphic 13" descr="Key">
            <a:extLst>
              <a:ext uri="{FF2B5EF4-FFF2-40B4-BE49-F238E27FC236}">
                <a16:creationId xmlns:a16="http://schemas.microsoft.com/office/drawing/2014/main" id="{CC0102B2-92EF-4872-A2DD-6F516FB85A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7931" y="3578309"/>
            <a:ext cx="612067" cy="612067"/>
          </a:xfrm>
          <a:prstGeom prst="rect">
            <a:avLst/>
          </a:prstGeom>
        </p:spPr>
      </p:pic>
      <p:pic>
        <p:nvPicPr>
          <p:cNvPr id="16" name="Graphic 15" descr="Key">
            <a:extLst>
              <a:ext uri="{FF2B5EF4-FFF2-40B4-BE49-F238E27FC236}">
                <a16:creationId xmlns:a16="http://schemas.microsoft.com/office/drawing/2014/main" id="{C5BFAC79-CD1C-4774-AAC4-8BFD53A8D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7931" y="4089390"/>
            <a:ext cx="612067" cy="6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3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87"/>
    </mc:Choice>
    <mc:Fallback xmlns="">
      <p:transition spd="slow" advTm="5248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9FFD4C19-47F0-437D-9555-F33BEE10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F672E8-0E47-4564-89B9-EA5C3A4A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117274" cy="4142509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912296-EF75-4C96-9C19-03CA82F00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217" y="0"/>
            <a:ext cx="8021761" cy="6857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effectLst/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Credential stuffing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effectLst/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Application session timeouts are not set properly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effectLst/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Passwords are not properly hashed and salted</a:t>
            </a:r>
            <a:endParaRPr lang="en-GB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10" name="Graphic 9" descr="Medieval Armor">
            <a:extLst>
              <a:ext uri="{FF2B5EF4-FFF2-40B4-BE49-F238E27FC236}">
                <a16:creationId xmlns:a16="http://schemas.microsoft.com/office/drawing/2014/main" id="{96E0A57C-3D3C-4081-990A-FA4887E6F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4468" y="1886528"/>
            <a:ext cx="565727" cy="565727"/>
          </a:xfrm>
          <a:prstGeom prst="rect">
            <a:avLst/>
          </a:prstGeom>
        </p:spPr>
      </p:pic>
      <p:pic>
        <p:nvPicPr>
          <p:cNvPr id="12" name="Graphic 11" descr="Medieval Armor">
            <a:extLst>
              <a:ext uri="{FF2B5EF4-FFF2-40B4-BE49-F238E27FC236}">
                <a16:creationId xmlns:a16="http://schemas.microsoft.com/office/drawing/2014/main" id="{5CE94F4E-1015-47A1-BE6E-01CCD2B8F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2928" y="2941010"/>
            <a:ext cx="565727" cy="565727"/>
          </a:xfrm>
          <a:prstGeom prst="rect">
            <a:avLst/>
          </a:prstGeom>
        </p:spPr>
      </p:pic>
      <p:pic>
        <p:nvPicPr>
          <p:cNvPr id="14" name="Graphic 13" descr="Medieval Armor">
            <a:extLst>
              <a:ext uri="{FF2B5EF4-FFF2-40B4-BE49-F238E27FC236}">
                <a16:creationId xmlns:a16="http://schemas.microsoft.com/office/drawing/2014/main" id="{A11808FA-E51C-4E33-BE12-831E2D355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312" y="3995519"/>
            <a:ext cx="565727" cy="565727"/>
          </a:xfrm>
          <a:prstGeom prst="rect">
            <a:avLst/>
          </a:prstGeo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D187D5DC-3F71-4CAC-8BE3-79536EB232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2" y="3429000"/>
            <a:ext cx="3106201" cy="31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64"/>
    </mc:Choice>
    <mc:Fallback xmlns="">
      <p:transition spd="slow" advTm="722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1F6F7F13-5A2E-4B4B-B81B-3D1555168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06" y="-174494"/>
            <a:ext cx="7206988" cy="7206988"/>
          </a:xfrm>
          <a:prstGeom prst="rect">
            <a:avLst/>
          </a:prstGeom>
        </p:spPr>
      </p:pic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4A1FB401-5957-4FA4-8713-509C38A36B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9B9CE-5AFC-451D-AC18-B5D539D0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08" y="1012922"/>
            <a:ext cx="9840984" cy="305492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b="1" dirty="0"/>
              <a:t>How to Prevent Broken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9571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35"/>
    </mc:Choice>
    <mc:Fallback xmlns="">
      <p:transition spd="slow" advTm="147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524FBFA7-EFA0-448B-B198-32502FE01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28" y="0"/>
            <a:ext cx="5626359" cy="6858000"/>
          </a:xfrm>
          <a:prstGeom prst="rect">
            <a:avLst/>
          </a:prstGeom>
        </p:spPr>
      </p:pic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0AA89029-359A-412C-95CB-18B539104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9D5FA-DB6B-45F8-A57C-2810B5C7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8509"/>
            <a:ext cx="3699164" cy="16209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How to prevent?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8756EA-57F5-4CF4-BF62-2C938C78B6D8}"/>
              </a:ext>
            </a:extLst>
          </p:cNvPr>
          <p:cNvSpPr/>
          <p:nvPr/>
        </p:nvSpPr>
        <p:spPr>
          <a:xfrm>
            <a:off x="4433452" y="443344"/>
            <a:ext cx="2673927" cy="99752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Enable multi-factor authentication.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D7683A-4A26-44B8-8B35-006CF7969741}"/>
              </a:ext>
            </a:extLst>
          </p:cNvPr>
          <p:cNvSpPr/>
          <p:nvPr/>
        </p:nvSpPr>
        <p:spPr>
          <a:xfrm>
            <a:off x="4433452" y="2022764"/>
            <a:ext cx="2673927" cy="99752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 not deploy with any default credentials.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A7B68E-EBB4-4CFA-96A8-DF781FC00E65}"/>
              </a:ext>
            </a:extLst>
          </p:cNvPr>
          <p:cNvSpPr/>
          <p:nvPr/>
        </p:nvSpPr>
        <p:spPr>
          <a:xfrm>
            <a:off x="4433453" y="3602184"/>
            <a:ext cx="2673927" cy="99752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Enable weak password checks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490C66-CC48-4D2F-A9DC-2922A5F19EDB}"/>
              </a:ext>
            </a:extLst>
          </p:cNvPr>
          <p:cNvSpPr/>
          <p:nvPr/>
        </p:nvSpPr>
        <p:spPr>
          <a:xfrm>
            <a:off x="8035636" y="443344"/>
            <a:ext cx="2673927" cy="99752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Notify administrators when attacks are detected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B903D2-F033-4E1C-9895-1023147AD1CD}"/>
              </a:ext>
            </a:extLst>
          </p:cNvPr>
          <p:cNvSpPr/>
          <p:nvPr/>
        </p:nvSpPr>
        <p:spPr>
          <a:xfrm>
            <a:off x="8035636" y="2022764"/>
            <a:ext cx="2673927" cy="99752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After logging in, use a client-side, secure, built-in session manager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8B6D27F-0F0B-4E26-9F5C-F138A04F6476}"/>
              </a:ext>
            </a:extLst>
          </p:cNvPr>
          <p:cNvSpPr/>
          <p:nvPr/>
        </p:nvSpPr>
        <p:spPr>
          <a:xfrm>
            <a:off x="8035636" y="3602183"/>
            <a:ext cx="2673927" cy="99752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Session IDs should not be in the URL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D46582-2AB0-4A20-A0F5-B1AE634E4F76}"/>
              </a:ext>
            </a:extLst>
          </p:cNvPr>
          <p:cNvSpPr/>
          <p:nvPr/>
        </p:nvSpPr>
        <p:spPr>
          <a:xfrm>
            <a:off x="4433454" y="5181604"/>
            <a:ext cx="2673927" cy="99752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Limiting failed access attempts</a:t>
            </a:r>
          </a:p>
        </p:txBody>
      </p:sp>
    </p:spTree>
    <p:extLst>
      <p:ext uri="{BB962C8B-B14F-4D97-AF65-F5344CB8AC3E}">
        <p14:creationId xmlns:p14="http://schemas.microsoft.com/office/powerpoint/2010/main" val="18763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073"/>
    </mc:Choice>
    <mc:Fallback xmlns="">
      <p:transition spd="slow" advTm="11307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ACBAD357-289B-407C-805D-406CFC5CE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49" y="182033"/>
            <a:ext cx="6493933" cy="6493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A5318-72E0-4E15-94E2-AAD3EB887BD1}"/>
              </a:ext>
            </a:extLst>
          </p:cNvPr>
          <p:cNvSpPr txBox="1"/>
          <p:nvPr/>
        </p:nvSpPr>
        <p:spPr>
          <a:xfrm>
            <a:off x="1745673" y="2644170"/>
            <a:ext cx="8700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541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48"/>
    </mc:Choice>
    <mc:Fallback xmlns="">
      <p:transition spd="slow" advTm="11548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170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Open Sans</vt:lpstr>
      <vt:lpstr>Mesh</vt:lpstr>
      <vt:lpstr>BROKEN AUTHENTICATION</vt:lpstr>
      <vt:lpstr>Content</vt:lpstr>
      <vt:lpstr>Database Vulnerability?</vt:lpstr>
      <vt:lpstr>What is broken authentication</vt:lpstr>
      <vt:lpstr>How it works?</vt:lpstr>
      <vt:lpstr>Examples</vt:lpstr>
      <vt:lpstr>How to Prevent Broken Authentication</vt:lpstr>
      <vt:lpstr>How to prevent?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BROKEN AUTHENTICATION</dc:title>
  <dc:creator>Vishwajith S.A.D.H. it19952376</dc:creator>
  <cp:lastModifiedBy>Vishwajith S.A.D.H. it19952376</cp:lastModifiedBy>
  <cp:revision>9</cp:revision>
  <dcterms:created xsi:type="dcterms:W3CDTF">2020-10-06T20:36:58Z</dcterms:created>
  <dcterms:modified xsi:type="dcterms:W3CDTF">2021-06-17T16:30:26Z</dcterms:modified>
</cp:coreProperties>
</file>