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499" r:id="rId2"/>
    <p:sldId id="518" r:id="rId3"/>
    <p:sldId id="520" r:id="rId4"/>
    <p:sldId id="500" r:id="rId5"/>
    <p:sldId id="501" r:id="rId6"/>
    <p:sldId id="502" r:id="rId7"/>
    <p:sldId id="503" r:id="rId8"/>
    <p:sldId id="524" r:id="rId9"/>
    <p:sldId id="523" r:id="rId10"/>
    <p:sldId id="525" r:id="rId11"/>
    <p:sldId id="526" r:id="rId12"/>
    <p:sldId id="527" r:id="rId13"/>
    <p:sldId id="528" r:id="rId14"/>
    <p:sldId id="529" r:id="rId15"/>
    <p:sldId id="530" r:id="rId16"/>
    <p:sldId id="532" r:id="rId17"/>
    <p:sldId id="533" r:id="rId18"/>
    <p:sldId id="534" r:id="rId19"/>
    <p:sldId id="539" r:id="rId20"/>
    <p:sldId id="506" r:id="rId21"/>
    <p:sldId id="507" r:id="rId22"/>
    <p:sldId id="508" r:id="rId23"/>
    <p:sldId id="509" r:id="rId24"/>
    <p:sldId id="510" r:id="rId25"/>
    <p:sldId id="511" r:id="rId26"/>
    <p:sldId id="542" r:id="rId27"/>
    <p:sldId id="550" r:id="rId28"/>
    <p:sldId id="551" r:id="rId29"/>
    <p:sldId id="552" r:id="rId30"/>
    <p:sldId id="553" r:id="rId31"/>
    <p:sldId id="543" r:id="rId32"/>
    <p:sldId id="544" r:id="rId33"/>
    <p:sldId id="545" r:id="rId34"/>
    <p:sldId id="546" r:id="rId35"/>
    <p:sldId id="547" r:id="rId36"/>
    <p:sldId id="548" r:id="rId37"/>
    <p:sldId id="549" r:id="rId38"/>
    <p:sldId id="561" r:id="rId39"/>
    <p:sldId id="562" r:id="rId40"/>
    <p:sldId id="563" r:id="rId41"/>
    <p:sldId id="564" r:id="rId42"/>
    <p:sldId id="556" r:id="rId43"/>
    <p:sldId id="557" r:id="rId44"/>
    <p:sldId id="558" r:id="rId45"/>
    <p:sldId id="559" r:id="rId46"/>
    <p:sldId id="560" r:id="rId47"/>
    <p:sldId id="565" r:id="rId48"/>
    <p:sldId id="566" r:id="rId49"/>
    <p:sldId id="567" r:id="rId50"/>
    <p:sldId id="568" r:id="rId51"/>
    <p:sldId id="51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50" autoAdjust="0"/>
    <p:restoredTop sz="94673" autoAdjust="0"/>
  </p:normalViewPr>
  <p:slideViewPr>
    <p:cSldViewPr>
      <p:cViewPr>
        <p:scale>
          <a:sx n="75" d="100"/>
          <a:sy n="75" d="100"/>
        </p:scale>
        <p:origin x="-10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info@sunnyschool.am" TargetMode="External"/><Relationship Id="rId2" Type="http://schemas.openxmlformats.org/officeDocument/2006/relationships/hyperlink" Target="http://www.sunnyschool.am/" TargetMode="External"/><Relationship Id="rId1" Type="http://schemas.openxmlformats.org/officeDocument/2006/relationships/slideLayout" Target="../slideLayouts/slideLayout2.xml"/><Relationship Id="rId4" Type="http://schemas.openxmlformats.org/officeDocument/2006/relationships/hyperlink" Target="https://www.facebook.com/sunnyschool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8080/js/index.html?type=listing&amp;page=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371600"/>
            <a:ext cx="8077200" cy="1508105"/>
          </a:xfrm>
          <a:prstGeom prst="rect">
            <a:avLst/>
          </a:prstGeom>
        </p:spPr>
        <p:txBody>
          <a:bodyPr wrap="square">
            <a:spAutoFit/>
          </a:bodyPr>
          <a:lstStyle/>
          <a:p>
            <a:pPr algn="ctr"/>
            <a:r>
              <a:rPr lang="en-US" sz="2800" b="1" dirty="0" smtClean="0"/>
              <a:t>The Browser Object Model (BOM)</a:t>
            </a:r>
          </a:p>
          <a:p>
            <a:pPr algn="ctr"/>
            <a:endParaRPr lang="en-US" sz="2800" b="1" dirty="0" smtClean="0"/>
          </a:p>
          <a:p>
            <a:endParaRPr lang="en-US" dirty="0" smtClean="0"/>
          </a:p>
          <a:p>
            <a:endParaRPr lang="en-US" b="1" dirty="0"/>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7" name="Rectangle 6"/>
          <p:cNvSpPr/>
          <p:nvPr/>
        </p:nvSpPr>
        <p:spPr>
          <a:xfrm>
            <a:off x="609600" y="1981200"/>
            <a:ext cx="8305800" cy="1107996"/>
          </a:xfrm>
          <a:prstGeom prst="rect">
            <a:avLst/>
          </a:prstGeom>
        </p:spPr>
        <p:txBody>
          <a:bodyPr wrap="square">
            <a:spAutoFit/>
          </a:bodyPr>
          <a:lstStyle/>
          <a:p>
            <a:r>
              <a:rPr lang="en-US" sz="2200" dirty="0" smtClean="0"/>
              <a:t>The</a:t>
            </a:r>
            <a:r>
              <a:rPr lang="en-US" sz="2200" b="1" dirty="0" smtClean="0"/>
              <a:t> Browser Object Model (BOM) is </a:t>
            </a:r>
            <a:r>
              <a:rPr lang="en-US" sz="2200" dirty="0" smtClean="0"/>
              <a:t>the core of JavaScript on the web. The BOM provides you with objects that expose the web browser’s functionality.</a:t>
            </a:r>
            <a:endParaRPr lang="en-US" sz="2200" dirty="0"/>
          </a:p>
        </p:txBody>
      </p:sp>
      <p:pic>
        <p:nvPicPr>
          <p:cNvPr id="24578" name="Picture 2" descr="javascript object model"/>
          <p:cNvPicPr>
            <a:picLocks noChangeAspect="1" noChangeArrowheads="1"/>
          </p:cNvPicPr>
          <p:nvPr/>
        </p:nvPicPr>
        <p:blipFill>
          <a:blip r:embed="rId3"/>
          <a:srcRect/>
          <a:stretch>
            <a:fillRect/>
          </a:stretch>
        </p:blipFill>
        <p:spPr bwMode="auto">
          <a:xfrm>
            <a:off x="685800" y="3276600"/>
            <a:ext cx="8067675" cy="260985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04800" y="1219200"/>
            <a:ext cx="8458200" cy="5078313"/>
          </a:xfrm>
          <a:prstGeom prst="rect">
            <a:avLst/>
          </a:prstGeom>
        </p:spPr>
        <p:txBody>
          <a:bodyPr wrap="square">
            <a:spAutoFit/>
          </a:bodyPr>
          <a:lstStyle/>
          <a:p>
            <a:r>
              <a:rPr lang="en-US" b="1" dirty="0" err="1" smtClean="0"/>
              <a:t>Location.pathname</a:t>
            </a:r>
            <a:endParaRPr lang="en-US" b="1" dirty="0" smtClean="0"/>
          </a:p>
          <a:p>
            <a:r>
              <a:rPr lang="en-US" dirty="0" smtClean="0"/>
              <a:t>The </a:t>
            </a:r>
            <a:r>
              <a:rPr lang="en-US" dirty="0" err="1" smtClean="0"/>
              <a:t>location.pathname</a:t>
            </a:r>
            <a:r>
              <a:rPr lang="en-US" dirty="0" smtClean="0"/>
              <a:t> contains an initial '/' followed by the path of the URL.</a:t>
            </a:r>
          </a:p>
          <a:p>
            <a:endParaRPr lang="en-US" dirty="0" smtClean="0"/>
          </a:p>
          <a:p>
            <a:r>
              <a:rPr lang="en-US" b="1" dirty="0" smtClean="0"/>
              <a:t>"/</a:t>
            </a:r>
            <a:r>
              <a:rPr lang="en-US" b="1" dirty="0" err="1" smtClean="0"/>
              <a:t>js</a:t>
            </a:r>
            <a:r>
              <a:rPr lang="en-US" b="1" dirty="0" smtClean="0"/>
              <a:t>/index.html"</a:t>
            </a:r>
          </a:p>
          <a:p>
            <a:r>
              <a:rPr lang="en-US" b="1" dirty="0" err="1" smtClean="0"/>
              <a:t>Location.search</a:t>
            </a:r>
            <a:endParaRPr lang="en-US" b="1" dirty="0" smtClean="0"/>
          </a:p>
          <a:p>
            <a:r>
              <a:rPr lang="en-US" dirty="0" smtClean="0"/>
              <a:t>The </a:t>
            </a:r>
            <a:r>
              <a:rPr lang="en-US" dirty="0" err="1" smtClean="0"/>
              <a:t>location.search</a:t>
            </a:r>
            <a:r>
              <a:rPr lang="en-US" dirty="0" smtClean="0"/>
              <a:t> is a string that represents the query string of the URL:</a:t>
            </a:r>
          </a:p>
          <a:p>
            <a:endParaRPr lang="en-US" dirty="0" smtClean="0"/>
          </a:p>
          <a:p>
            <a:r>
              <a:rPr lang="en-US" b="1" dirty="0" smtClean="0"/>
              <a:t>"?type=</a:t>
            </a:r>
            <a:r>
              <a:rPr lang="en-US" b="1" dirty="0" err="1" smtClean="0"/>
              <a:t>listing&amp;page</a:t>
            </a:r>
            <a:r>
              <a:rPr lang="en-US" b="1" dirty="0" smtClean="0"/>
              <a:t>=2"</a:t>
            </a:r>
          </a:p>
          <a:p>
            <a:r>
              <a:rPr lang="en-US" b="1" dirty="0" err="1" smtClean="0"/>
              <a:t>Location.hash</a:t>
            </a:r>
            <a:endParaRPr lang="en-US" b="1" dirty="0" smtClean="0"/>
          </a:p>
          <a:p>
            <a:r>
              <a:rPr lang="en-US" dirty="0" smtClean="0"/>
              <a:t>The </a:t>
            </a:r>
            <a:r>
              <a:rPr lang="en-US" dirty="0" err="1" smtClean="0"/>
              <a:t>location.hash</a:t>
            </a:r>
            <a:r>
              <a:rPr lang="en-US" dirty="0" smtClean="0"/>
              <a:t> returns a string that contains a ‘#’ followed by the fragment identifier of the URL.</a:t>
            </a:r>
          </a:p>
          <a:p>
            <a:endParaRPr lang="en-US" dirty="0" smtClean="0"/>
          </a:p>
          <a:p>
            <a:r>
              <a:rPr lang="en-US" b="1" dirty="0" smtClean="0"/>
              <a:t>"#title"</a:t>
            </a:r>
          </a:p>
          <a:p>
            <a:r>
              <a:rPr lang="en-US" b="1" dirty="0" err="1" smtClean="0"/>
              <a:t>Location.origin</a:t>
            </a:r>
            <a:endParaRPr lang="en-US" b="1" dirty="0" smtClean="0"/>
          </a:p>
          <a:p>
            <a:r>
              <a:rPr lang="en-US" dirty="0" smtClean="0"/>
              <a:t>The </a:t>
            </a:r>
            <a:r>
              <a:rPr lang="en-US" dirty="0" err="1" smtClean="0"/>
              <a:t>location.origin</a:t>
            </a:r>
            <a:r>
              <a:rPr lang="en-US" dirty="0" smtClean="0"/>
              <a:t> is a string that contains the canonical form of the origin of the specific location.</a:t>
            </a:r>
          </a:p>
          <a:p>
            <a:endParaRPr lang="en-US" dirty="0" smtClean="0"/>
          </a:p>
          <a:p>
            <a:r>
              <a:rPr lang="en-US" b="1" dirty="0" smtClean="0"/>
              <a:t>"http://localhost:8080"</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295400"/>
            <a:ext cx="8382000" cy="4801314"/>
          </a:xfrm>
          <a:prstGeom prst="rect">
            <a:avLst/>
          </a:prstGeom>
        </p:spPr>
        <p:txBody>
          <a:bodyPr wrap="square">
            <a:spAutoFit/>
          </a:bodyPr>
          <a:lstStyle/>
          <a:p>
            <a:r>
              <a:rPr lang="en-US" b="1" dirty="0" err="1" smtClean="0"/>
              <a:t>Location.username</a:t>
            </a:r>
            <a:endParaRPr lang="en-US" b="1" dirty="0" smtClean="0"/>
          </a:p>
          <a:p>
            <a:r>
              <a:rPr lang="en-US" dirty="0" smtClean="0"/>
              <a:t>The </a:t>
            </a:r>
            <a:r>
              <a:rPr lang="en-US" dirty="0" err="1" smtClean="0"/>
              <a:t>location.username</a:t>
            </a:r>
            <a:r>
              <a:rPr lang="en-US" dirty="0" smtClean="0"/>
              <a:t> is a string that contains the username before the </a:t>
            </a:r>
            <a:r>
              <a:rPr lang="en-US" b="1" dirty="0" smtClean="0"/>
              <a:t>domain name</a:t>
            </a:r>
            <a:r>
              <a:rPr lang="en-US" dirty="0" smtClean="0"/>
              <a:t>.</a:t>
            </a:r>
          </a:p>
          <a:p>
            <a:endParaRPr lang="en-US" dirty="0" smtClean="0"/>
          </a:p>
          <a:p>
            <a:r>
              <a:rPr lang="en-US" b="1" dirty="0" err="1" smtClean="0"/>
              <a:t>Location.password</a:t>
            </a:r>
            <a:endParaRPr lang="en-US" b="1" dirty="0" smtClean="0"/>
          </a:p>
          <a:p>
            <a:r>
              <a:rPr lang="en-US" dirty="0" err="1" smtClean="0"/>
              <a:t>THe</a:t>
            </a:r>
            <a:r>
              <a:rPr lang="en-US" dirty="0" smtClean="0"/>
              <a:t> </a:t>
            </a:r>
            <a:r>
              <a:rPr lang="en-US" dirty="0" err="1" smtClean="0"/>
              <a:t>location.password</a:t>
            </a:r>
            <a:r>
              <a:rPr lang="en-US" dirty="0" smtClean="0"/>
              <a:t> is a string that represents the password specified before the </a:t>
            </a:r>
            <a:r>
              <a:rPr lang="en-US" b="1" dirty="0" smtClean="0"/>
              <a:t>domain name.</a:t>
            </a:r>
          </a:p>
          <a:p>
            <a:endParaRPr lang="en-US" dirty="0" smtClean="0"/>
          </a:p>
          <a:p>
            <a:r>
              <a:rPr lang="en-US" dirty="0" smtClean="0"/>
              <a:t>Manipulating the location</a:t>
            </a:r>
          </a:p>
          <a:p>
            <a:r>
              <a:rPr lang="en-US" b="1" dirty="0" smtClean="0"/>
              <a:t>The Location object has a number of useful methods</a:t>
            </a:r>
            <a:r>
              <a:rPr lang="en-US" dirty="0" smtClean="0"/>
              <a:t>: </a:t>
            </a:r>
            <a:r>
              <a:rPr lang="en-US" b="1" dirty="0" smtClean="0"/>
              <a:t>assign(), reload(), and replace().</a:t>
            </a:r>
          </a:p>
          <a:p>
            <a:endParaRPr lang="en-US" dirty="0" smtClean="0"/>
          </a:p>
          <a:p>
            <a:r>
              <a:rPr lang="en-US" b="1" dirty="0" smtClean="0"/>
              <a:t> assign()</a:t>
            </a:r>
          </a:p>
          <a:p>
            <a:r>
              <a:rPr lang="en-US" dirty="0" smtClean="0"/>
              <a:t>The </a:t>
            </a:r>
            <a:r>
              <a:rPr lang="en-US" b="1" dirty="0" smtClean="0"/>
              <a:t>assign() </a:t>
            </a:r>
            <a:r>
              <a:rPr lang="en-US" dirty="0" smtClean="0"/>
              <a:t>method accepts an URL, navigate to the URL immediately, and make an entry in the browser’s history stack.</a:t>
            </a:r>
          </a:p>
          <a:p>
            <a:endParaRPr lang="en-US" dirty="0" smtClean="0"/>
          </a:p>
          <a:p>
            <a:r>
              <a:rPr lang="en-US" dirty="0" err="1" smtClean="0"/>
              <a:t>location.assign</a:t>
            </a:r>
            <a:r>
              <a:rPr lang="en-US" dirty="0" smtClean="0"/>
              <a:t>(</a:t>
            </a:r>
            <a:r>
              <a:rPr lang="en-US" b="1" dirty="0" smtClean="0"/>
              <a:t>'https://www.javascripttutorial.net');</a:t>
            </a:r>
          </a:p>
          <a:p>
            <a:r>
              <a:rPr lang="en-US" dirty="0" smtClean="0"/>
              <a:t>When the </a:t>
            </a:r>
            <a:r>
              <a:rPr lang="en-US" b="1" dirty="0" err="1" smtClean="0"/>
              <a:t>window.location</a:t>
            </a:r>
            <a:r>
              <a:rPr lang="en-US" b="1" dirty="0" smtClean="0"/>
              <a:t> or </a:t>
            </a:r>
            <a:r>
              <a:rPr lang="en-US" b="1" dirty="0" err="1" smtClean="0"/>
              <a:t>location.href</a:t>
            </a:r>
            <a:r>
              <a:rPr lang="en-US" b="1" dirty="0" smtClean="0"/>
              <a:t> is set to a URL</a:t>
            </a:r>
            <a:r>
              <a:rPr lang="en-US" dirty="0" smtClean="0"/>
              <a:t>, the </a:t>
            </a:r>
            <a:r>
              <a:rPr lang="en-US" b="1" dirty="0" smtClean="0"/>
              <a:t>assign() method is called implicitly:</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04800" y="1295400"/>
            <a:ext cx="8534400" cy="4832092"/>
          </a:xfrm>
          <a:prstGeom prst="rect">
            <a:avLst/>
          </a:prstGeom>
        </p:spPr>
        <p:txBody>
          <a:bodyPr wrap="square">
            <a:spAutoFit/>
          </a:bodyPr>
          <a:lstStyle/>
          <a:p>
            <a:r>
              <a:rPr lang="en-US" sz="2800" b="1" dirty="0" err="1" smtClean="0"/>
              <a:t>window.location</a:t>
            </a:r>
            <a:r>
              <a:rPr lang="en-US" sz="2800" b="1" dirty="0" smtClean="0"/>
              <a:t> = ' http://sunnyschool.am/ ';</a:t>
            </a:r>
          </a:p>
          <a:p>
            <a:r>
              <a:rPr lang="en-US" sz="2800" b="1" dirty="0" err="1" smtClean="0"/>
              <a:t>location.href</a:t>
            </a:r>
            <a:r>
              <a:rPr lang="en-US" sz="2800" b="1" dirty="0" smtClean="0"/>
              <a:t> = ' http://sunnyschool.am/ ';</a:t>
            </a:r>
          </a:p>
          <a:p>
            <a:endParaRPr lang="en-US" sz="2800" b="1" dirty="0" smtClean="0"/>
          </a:p>
          <a:p>
            <a:r>
              <a:rPr lang="en-US" sz="2800" dirty="0" smtClean="0"/>
              <a:t>If you change </a:t>
            </a:r>
            <a:r>
              <a:rPr lang="en-US" sz="2800" b="1" dirty="0" smtClean="0"/>
              <a:t>hostname, pathname, or port property</a:t>
            </a:r>
            <a:r>
              <a:rPr lang="en-US" sz="2800" dirty="0" smtClean="0"/>
              <a:t>, the page </a:t>
            </a:r>
            <a:r>
              <a:rPr lang="en-US" sz="2800" b="1" dirty="0" smtClean="0"/>
              <a:t>reloads with the new value.</a:t>
            </a:r>
            <a:r>
              <a:rPr lang="en-US" sz="2800" dirty="0" smtClean="0"/>
              <a:t> </a:t>
            </a:r>
            <a:r>
              <a:rPr lang="en-US" sz="2800" b="1" dirty="0" smtClean="0"/>
              <a:t>Note that changing hash property doesn’t reload the page but does record a new entry in the browser’s history stack.</a:t>
            </a:r>
          </a:p>
          <a:p>
            <a:endParaRPr lang="en-US" sz="2800" dirty="0" smtClean="0"/>
          </a:p>
          <a:p>
            <a:r>
              <a:rPr lang="en-US" sz="2800" b="1" dirty="0" smtClean="0"/>
              <a:t>When a new entry is created in the browser’s history stack, you can click the back button of the browser to navigate to the previous page.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164134"/>
            <a:ext cx="8534400" cy="4832092"/>
          </a:xfrm>
          <a:prstGeom prst="rect">
            <a:avLst/>
          </a:prstGeom>
        </p:spPr>
        <p:txBody>
          <a:bodyPr wrap="square">
            <a:spAutoFit/>
          </a:bodyPr>
          <a:lstStyle/>
          <a:p>
            <a:r>
              <a:rPr lang="en-US" sz="2800" b="1" dirty="0" smtClean="0"/>
              <a:t>replace()</a:t>
            </a:r>
          </a:p>
          <a:p>
            <a:endParaRPr lang="en-US" sz="2800" dirty="0" smtClean="0"/>
          </a:p>
          <a:p>
            <a:r>
              <a:rPr lang="en-US" sz="2800" dirty="0" smtClean="0"/>
              <a:t>The </a:t>
            </a:r>
            <a:r>
              <a:rPr lang="en-US" sz="2800" b="1" dirty="0" smtClean="0"/>
              <a:t>replace() </a:t>
            </a:r>
            <a:r>
              <a:rPr lang="en-US" sz="2800" dirty="0" smtClean="0"/>
              <a:t>method is similar to the assign() method except it doesn’t create a new entry in the browser’s history stack. Therefore, you cannot click the back button to go to the previous page.</a:t>
            </a:r>
          </a:p>
          <a:p>
            <a:r>
              <a:rPr lang="en-US" sz="2800" dirty="0" smtClean="0"/>
              <a:t>The following code uses the replace() method to navigate to the URL </a:t>
            </a:r>
            <a:r>
              <a:rPr lang="en-US" sz="2800" b="1" dirty="0" smtClean="0"/>
              <a:t>http://sunnyschool.am/  </a:t>
            </a:r>
            <a:r>
              <a:rPr lang="en-US" sz="2800" dirty="0" smtClean="0"/>
              <a:t>after 3 seconds:</a:t>
            </a:r>
          </a:p>
          <a:p>
            <a:r>
              <a:rPr lang="en-US" sz="2800" b="1" dirty="0" err="1" smtClean="0"/>
              <a:t>setTimeout</a:t>
            </a:r>
            <a:r>
              <a:rPr lang="en-US" sz="2800" b="1" dirty="0" smtClean="0"/>
              <a:t>(() =&gt; {</a:t>
            </a:r>
          </a:p>
          <a:p>
            <a:r>
              <a:rPr lang="en-US" sz="2800" b="1" dirty="0" smtClean="0"/>
              <a:t>    </a:t>
            </a:r>
            <a:r>
              <a:rPr lang="en-US" sz="2800" b="1" dirty="0" err="1" smtClean="0"/>
              <a:t>location.replace</a:t>
            </a:r>
            <a:r>
              <a:rPr lang="en-US" sz="2800" b="1" dirty="0" smtClean="0"/>
              <a:t>(' http://sunnyschool.am/ ');</a:t>
            </a:r>
          </a:p>
          <a:p>
            <a:r>
              <a:rPr lang="en-US" sz="2800" b="1" dirty="0" smtClean="0"/>
              <a:t>}, 3000);</a:t>
            </a:r>
            <a:endParaRPr lang="en-US" sz="2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04800" y="1447800"/>
            <a:ext cx="8382000" cy="4154984"/>
          </a:xfrm>
          <a:prstGeom prst="rect">
            <a:avLst/>
          </a:prstGeom>
        </p:spPr>
        <p:txBody>
          <a:bodyPr wrap="square">
            <a:spAutoFit/>
          </a:bodyPr>
          <a:lstStyle/>
          <a:p>
            <a:r>
              <a:rPr lang="en-US" sz="2200" b="1" dirty="0" smtClean="0"/>
              <a:t>reload()</a:t>
            </a:r>
          </a:p>
          <a:p>
            <a:r>
              <a:rPr lang="en-US" sz="2200" dirty="0" smtClean="0"/>
              <a:t>The </a:t>
            </a:r>
            <a:r>
              <a:rPr lang="en-US" sz="2200" b="1" dirty="0" smtClean="0"/>
              <a:t>reload() </a:t>
            </a:r>
            <a:r>
              <a:rPr lang="en-US" sz="2200" dirty="0" smtClean="0"/>
              <a:t>method reloads the </a:t>
            </a:r>
            <a:r>
              <a:rPr lang="en-US" sz="2200" b="1" dirty="0" smtClean="0"/>
              <a:t>currently displayed page. </a:t>
            </a:r>
            <a:r>
              <a:rPr lang="en-US" sz="2200" dirty="0" smtClean="0"/>
              <a:t>When you call the </a:t>
            </a:r>
            <a:r>
              <a:rPr lang="en-US" sz="2200" b="1" dirty="0" smtClean="0"/>
              <a:t>reload() method with no argument</a:t>
            </a:r>
            <a:r>
              <a:rPr lang="en-US" sz="2200" dirty="0" smtClean="0"/>
              <a:t>, the browser will reload the page in the most efficient way e.g., it loads the page resources from the browser’s cache if they haven’t changed since the last request.</a:t>
            </a:r>
          </a:p>
          <a:p>
            <a:endParaRPr lang="en-US" sz="2200" dirty="0" smtClean="0"/>
          </a:p>
          <a:p>
            <a:r>
              <a:rPr lang="en-US" sz="2200" b="1" dirty="0" smtClean="0"/>
              <a:t>reload();</a:t>
            </a:r>
          </a:p>
          <a:p>
            <a:r>
              <a:rPr lang="en-US" sz="2200" dirty="0" smtClean="0"/>
              <a:t>To force a </a:t>
            </a:r>
            <a:r>
              <a:rPr lang="en-US" sz="2200" b="1" dirty="0" smtClean="0"/>
              <a:t>reload </a:t>
            </a:r>
            <a:r>
              <a:rPr lang="en-US" sz="2200" dirty="0" smtClean="0"/>
              <a:t>from the server, you pass true to the </a:t>
            </a:r>
            <a:r>
              <a:rPr lang="en-US" sz="2200" b="1" dirty="0" smtClean="0"/>
              <a:t>reload() </a:t>
            </a:r>
            <a:r>
              <a:rPr lang="en-US" sz="2200" dirty="0" smtClean="0"/>
              <a:t>method:</a:t>
            </a:r>
          </a:p>
          <a:p>
            <a:endParaRPr lang="en-US" sz="2200" dirty="0" smtClean="0"/>
          </a:p>
          <a:p>
            <a:r>
              <a:rPr lang="en-US" sz="2200" b="1" dirty="0" smtClean="0"/>
              <a:t>reload(true);    </a:t>
            </a:r>
          </a:p>
          <a:p>
            <a:r>
              <a:rPr lang="en-US" sz="2200" dirty="0" smtClean="0"/>
              <a:t>Note that the code after the reload() may or may not execute, depending on many factors like network latency and system resources</a:t>
            </a:r>
            <a:r>
              <a:rPr lang="en-US" sz="2200" smtClean="0"/>
              <a:t>. </a:t>
            </a:r>
            <a:endParaRPr lang="en-US"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352800" y="1143000"/>
            <a:ext cx="2442528" cy="461665"/>
          </a:xfrm>
          <a:prstGeom prst="rect">
            <a:avLst/>
          </a:prstGeom>
        </p:spPr>
        <p:txBody>
          <a:bodyPr wrap="none">
            <a:spAutoFit/>
          </a:bodyPr>
          <a:lstStyle/>
          <a:p>
            <a:r>
              <a:rPr lang="en-US" sz="2400" b="1" dirty="0" smtClean="0"/>
              <a:t>JavaScript History</a:t>
            </a:r>
            <a:endParaRPr lang="en-US" sz="2400" b="1" dirty="0"/>
          </a:p>
        </p:txBody>
      </p:sp>
      <p:sp>
        <p:nvSpPr>
          <p:cNvPr id="7" name="Rectangle 6"/>
          <p:cNvSpPr/>
          <p:nvPr/>
        </p:nvSpPr>
        <p:spPr>
          <a:xfrm>
            <a:off x="228600" y="1600200"/>
            <a:ext cx="8305800" cy="4478149"/>
          </a:xfrm>
          <a:prstGeom prst="rect">
            <a:avLst/>
          </a:prstGeom>
        </p:spPr>
        <p:txBody>
          <a:bodyPr wrap="square">
            <a:spAutoFit/>
          </a:bodyPr>
          <a:lstStyle/>
          <a:p>
            <a:r>
              <a:rPr lang="en-US" sz="1900" dirty="0" smtClean="0"/>
              <a:t>When you launch the web browser and open a new webpage, the web browser creates a new </a:t>
            </a:r>
            <a:r>
              <a:rPr lang="en-US" sz="1900" b="1" dirty="0" smtClean="0"/>
              <a:t>entry in its history stack.</a:t>
            </a:r>
          </a:p>
          <a:p>
            <a:r>
              <a:rPr lang="en-US" sz="1900" b="1" dirty="0" smtClean="0"/>
              <a:t>If you navigate to another webpage, the web browser also creates a new entry in the history stack.</a:t>
            </a:r>
          </a:p>
          <a:p>
            <a:r>
              <a:rPr lang="en-US" sz="1900" dirty="0" smtClean="0"/>
              <a:t>The history stack stores the current page and previous pages that you visited.</a:t>
            </a:r>
          </a:p>
          <a:p>
            <a:r>
              <a:rPr lang="en-US" sz="1900" dirty="0" smtClean="0"/>
              <a:t>To manipulate the history stack, you use the history object which is a property of the window object:</a:t>
            </a:r>
          </a:p>
          <a:p>
            <a:pPr algn="ctr"/>
            <a:r>
              <a:rPr lang="en-US" sz="1900" b="1" dirty="0" err="1" smtClean="0"/>
              <a:t>window.history</a:t>
            </a:r>
            <a:endParaRPr lang="en-US" sz="1900" b="1" dirty="0" smtClean="0"/>
          </a:p>
          <a:p>
            <a:endParaRPr lang="en-US" sz="1900" dirty="0" smtClean="0"/>
          </a:p>
          <a:p>
            <a:r>
              <a:rPr lang="en-US" sz="1900" dirty="0" smtClean="0"/>
              <a:t>The history object provides three methods for navigating between pages in the history stack:</a:t>
            </a:r>
          </a:p>
          <a:p>
            <a:endParaRPr lang="en-US" sz="1900" dirty="0" smtClean="0"/>
          </a:p>
          <a:p>
            <a:r>
              <a:rPr lang="en-US" sz="1900" b="1" dirty="0" smtClean="0"/>
              <a:t> back()</a:t>
            </a:r>
          </a:p>
          <a:p>
            <a:r>
              <a:rPr lang="en-US" sz="1900" b="1" dirty="0" smtClean="0"/>
              <a:t> forward()</a:t>
            </a:r>
          </a:p>
          <a:p>
            <a:r>
              <a:rPr lang="en-US" sz="1900" b="1" dirty="0" smtClean="0"/>
              <a:t> go()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228600" y="1295400"/>
            <a:ext cx="8382000" cy="5078313"/>
          </a:xfrm>
          <a:prstGeom prst="rect">
            <a:avLst/>
          </a:prstGeom>
        </p:spPr>
        <p:txBody>
          <a:bodyPr wrap="square">
            <a:spAutoFit/>
          </a:bodyPr>
          <a:lstStyle/>
          <a:p>
            <a:pPr algn="ctr"/>
            <a:r>
              <a:rPr lang="en-US" b="1" dirty="0" smtClean="0"/>
              <a:t>Move backward</a:t>
            </a:r>
          </a:p>
          <a:p>
            <a:r>
              <a:rPr lang="en-US" dirty="0" smtClean="0"/>
              <a:t>To move backward through history, you use the back() method:</a:t>
            </a:r>
          </a:p>
          <a:p>
            <a:endParaRPr lang="en-US" b="1" dirty="0" smtClean="0"/>
          </a:p>
          <a:p>
            <a:r>
              <a:rPr lang="en-US" b="1" dirty="0" err="1" smtClean="0"/>
              <a:t>history.back</a:t>
            </a:r>
            <a:r>
              <a:rPr lang="en-US" b="1" dirty="0" smtClean="0"/>
              <a:t>();</a:t>
            </a:r>
          </a:p>
          <a:p>
            <a:r>
              <a:rPr lang="en-US" dirty="0" smtClean="0"/>
              <a:t>This behaves like you click the Back button in the toolbar of the web browser.</a:t>
            </a:r>
          </a:p>
          <a:p>
            <a:endParaRPr lang="en-US" dirty="0" smtClean="0"/>
          </a:p>
          <a:p>
            <a:pPr algn="ctr"/>
            <a:r>
              <a:rPr lang="en-US" b="1" dirty="0" smtClean="0"/>
              <a:t>Move forward</a:t>
            </a:r>
          </a:p>
          <a:p>
            <a:r>
              <a:rPr lang="en-US" dirty="0" smtClean="0"/>
              <a:t>Similarly, you can move forward by using the forward() method:</a:t>
            </a:r>
          </a:p>
          <a:p>
            <a:endParaRPr lang="en-US" b="1" dirty="0" smtClean="0"/>
          </a:p>
          <a:p>
            <a:r>
              <a:rPr lang="en-US" b="1" dirty="0" err="1" smtClean="0"/>
              <a:t>history.forward</a:t>
            </a:r>
            <a:r>
              <a:rPr lang="en-US" b="1" dirty="0" smtClean="0"/>
              <a:t>();</a:t>
            </a:r>
          </a:p>
          <a:p>
            <a:r>
              <a:rPr lang="en-US" dirty="0" smtClean="0"/>
              <a:t>It works like when you click the Forward button.</a:t>
            </a:r>
          </a:p>
          <a:p>
            <a:endParaRPr lang="en-US" dirty="0" smtClean="0"/>
          </a:p>
          <a:p>
            <a:pPr algn="ctr"/>
            <a:r>
              <a:rPr lang="en-US" b="1" dirty="0" smtClean="0"/>
              <a:t>Move to a specific URL in the history</a:t>
            </a:r>
          </a:p>
          <a:p>
            <a:r>
              <a:rPr lang="en-US" dirty="0" smtClean="0"/>
              <a:t>To move to a specific URL in the history stack, you use the go() method. The go() method accepts an integer that is the relative position to the current page. The current page’s position is 0.</a:t>
            </a:r>
          </a:p>
          <a:p>
            <a:endParaRPr lang="en-US" dirty="0" smtClean="0"/>
          </a:p>
          <a:p>
            <a:r>
              <a:rPr lang="en-US" b="1" dirty="0" err="1" smtClean="0"/>
              <a:t>history.go</a:t>
            </a:r>
            <a:r>
              <a:rPr lang="en-US" b="1" dirty="0" smtClean="0"/>
              <a:t>(-1);</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04800" y="1447800"/>
            <a:ext cx="8458200" cy="4524315"/>
          </a:xfrm>
          <a:prstGeom prst="rect">
            <a:avLst/>
          </a:prstGeom>
        </p:spPr>
        <p:txBody>
          <a:bodyPr wrap="square">
            <a:spAutoFit/>
          </a:bodyPr>
          <a:lstStyle/>
          <a:p>
            <a:r>
              <a:rPr lang="en-US" sz="2400" b="1" dirty="0" smtClean="0"/>
              <a:t>To move forward a page, you just call:</a:t>
            </a:r>
          </a:p>
          <a:p>
            <a:endParaRPr lang="en-US" sz="2400" dirty="0" smtClean="0"/>
          </a:p>
          <a:p>
            <a:r>
              <a:rPr lang="en-US" sz="2400" b="1" dirty="0" err="1" smtClean="0"/>
              <a:t>history.go</a:t>
            </a:r>
            <a:r>
              <a:rPr lang="en-US" sz="2400" b="1" dirty="0" smtClean="0"/>
              <a:t>(1)</a:t>
            </a:r>
          </a:p>
          <a:p>
            <a:r>
              <a:rPr lang="en-US" sz="2400" dirty="0" smtClean="0"/>
              <a:t>To refresh the current page, you either pass 0 or no argument to the go() method:</a:t>
            </a:r>
          </a:p>
          <a:p>
            <a:endParaRPr lang="en-US" sz="2400" dirty="0" smtClean="0"/>
          </a:p>
          <a:p>
            <a:r>
              <a:rPr lang="en-US" sz="2400" b="1" dirty="0" err="1" smtClean="0"/>
              <a:t>history.go</a:t>
            </a:r>
            <a:r>
              <a:rPr lang="en-US" sz="2400" b="1" dirty="0" smtClean="0"/>
              <a:t>(0);</a:t>
            </a:r>
          </a:p>
          <a:p>
            <a:r>
              <a:rPr lang="en-US" sz="2400" b="1" dirty="0" err="1" smtClean="0"/>
              <a:t>history.go</a:t>
            </a:r>
            <a:r>
              <a:rPr lang="en-US" sz="2400" b="1" dirty="0" smtClean="0"/>
              <a:t>();</a:t>
            </a:r>
          </a:p>
          <a:p>
            <a:r>
              <a:rPr lang="en-US" sz="2400" dirty="0" smtClean="0"/>
              <a:t>To determine the number of URLs in the history stack, you use the length property:</a:t>
            </a:r>
          </a:p>
          <a:p>
            <a:endParaRPr lang="en-US" sz="2400" b="1" dirty="0" smtClean="0"/>
          </a:p>
          <a:p>
            <a:r>
              <a:rPr lang="en-US" sz="2400" b="1" dirty="0" err="1" smtClean="0"/>
              <a:t>history.length</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048000" y="1295400"/>
            <a:ext cx="3202159" cy="523220"/>
          </a:xfrm>
          <a:prstGeom prst="rect">
            <a:avLst/>
          </a:prstGeom>
        </p:spPr>
        <p:txBody>
          <a:bodyPr wrap="none">
            <a:spAutoFit/>
          </a:bodyPr>
          <a:lstStyle/>
          <a:p>
            <a:r>
              <a:rPr lang="en-US" sz="2800" b="1" dirty="0" smtClean="0"/>
              <a:t>JavaScript Navigator</a:t>
            </a:r>
            <a:endParaRPr lang="en-US" sz="2800" b="1" dirty="0"/>
          </a:p>
        </p:txBody>
      </p:sp>
      <p:sp>
        <p:nvSpPr>
          <p:cNvPr id="7" name="Rectangle 6"/>
          <p:cNvSpPr/>
          <p:nvPr/>
        </p:nvSpPr>
        <p:spPr>
          <a:xfrm>
            <a:off x="304800" y="1905000"/>
            <a:ext cx="8610600" cy="4247317"/>
          </a:xfrm>
          <a:prstGeom prst="rect">
            <a:avLst/>
          </a:prstGeom>
        </p:spPr>
        <p:txBody>
          <a:bodyPr wrap="square">
            <a:spAutoFit/>
          </a:bodyPr>
          <a:lstStyle/>
          <a:p>
            <a:r>
              <a:rPr lang="en-US" dirty="0" smtClean="0"/>
              <a:t>The </a:t>
            </a:r>
            <a:r>
              <a:rPr lang="en-US" b="1" dirty="0" smtClean="0"/>
              <a:t>JavaScript Navigator </a:t>
            </a:r>
            <a:r>
              <a:rPr lang="en-US" dirty="0" smtClean="0"/>
              <a:t>provides information about the web browser and its capabilities. You can reference the Navigator object via the read-only </a:t>
            </a:r>
            <a:r>
              <a:rPr lang="en-US" b="1" dirty="0" err="1" smtClean="0"/>
              <a:t>window.navigato</a:t>
            </a:r>
            <a:r>
              <a:rPr lang="en-US" dirty="0" err="1" smtClean="0"/>
              <a:t>r</a:t>
            </a:r>
            <a:r>
              <a:rPr lang="en-US" dirty="0" smtClean="0"/>
              <a:t> property.</a:t>
            </a:r>
          </a:p>
          <a:p>
            <a:endParaRPr lang="en-US" dirty="0" smtClean="0"/>
          </a:p>
          <a:p>
            <a:r>
              <a:rPr lang="en-US" dirty="0" smtClean="0"/>
              <a:t>The Navigator object has properties that convey the browser’s information. For example, the </a:t>
            </a:r>
            <a:r>
              <a:rPr lang="en-US" dirty="0" err="1" smtClean="0"/>
              <a:t>userAgent</a:t>
            </a:r>
            <a:r>
              <a:rPr lang="en-US" dirty="0" smtClean="0"/>
              <a:t> is a property of the </a:t>
            </a:r>
            <a:r>
              <a:rPr lang="en-US" b="1" dirty="0" err="1" smtClean="0"/>
              <a:t>window.navigator</a:t>
            </a:r>
            <a:r>
              <a:rPr lang="en-US" b="1" dirty="0" smtClean="0"/>
              <a:t> object</a:t>
            </a:r>
            <a:r>
              <a:rPr lang="en-US" dirty="0" smtClean="0"/>
              <a:t>. It is a long string that identifies the web browser.</a:t>
            </a:r>
          </a:p>
          <a:p>
            <a:endParaRPr lang="en-US" b="1" dirty="0" smtClean="0"/>
          </a:p>
          <a:p>
            <a:r>
              <a:rPr lang="en-US" b="1" dirty="0" err="1" smtClean="0"/>
              <a:t>window.navigator.userAgent</a:t>
            </a:r>
            <a:endParaRPr lang="en-US" b="1" dirty="0" smtClean="0"/>
          </a:p>
          <a:p>
            <a:r>
              <a:rPr lang="en-US" dirty="0" smtClean="0"/>
              <a:t>In Google Chrome, you may see the following output:</a:t>
            </a:r>
          </a:p>
          <a:p>
            <a:endParaRPr lang="en-US" dirty="0" smtClean="0"/>
          </a:p>
          <a:p>
            <a:r>
              <a:rPr lang="en-US" b="1" dirty="0" smtClean="0"/>
              <a:t>"Mozilla/5.0 (Windows NT 10.0; Win64; x64) </a:t>
            </a:r>
            <a:r>
              <a:rPr lang="en-US" b="1" dirty="0" err="1" smtClean="0"/>
              <a:t>AppleWebKit</a:t>
            </a:r>
            <a:r>
              <a:rPr lang="en-US" b="1" dirty="0" smtClean="0"/>
              <a:t>/537.36 (KHTML, like Gecko) Chrome/79.0.3945.117 Safari/537.36“</a:t>
            </a:r>
          </a:p>
          <a:p>
            <a:endParaRPr lang="en-US" b="1" dirty="0" smtClean="0"/>
          </a:p>
          <a:p>
            <a:r>
              <a:rPr lang="en-US" dirty="0" smtClean="0"/>
              <a:t>Note that the </a:t>
            </a:r>
            <a:r>
              <a:rPr lang="en-US" b="1" dirty="0" err="1" smtClean="0"/>
              <a:t>userAgent</a:t>
            </a:r>
            <a:r>
              <a:rPr lang="en-US" dirty="0" smtClean="0"/>
              <a:t> may be a little bit different, depending on the Google Chrome version.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7" name="Rectangle 6"/>
          <p:cNvSpPr/>
          <p:nvPr/>
        </p:nvSpPr>
        <p:spPr>
          <a:xfrm>
            <a:off x="2514600" y="1219200"/>
            <a:ext cx="4285597" cy="369332"/>
          </a:xfrm>
          <a:prstGeom prst="rect">
            <a:avLst/>
          </a:prstGeom>
        </p:spPr>
        <p:txBody>
          <a:bodyPr wrap="none">
            <a:spAutoFit/>
          </a:bodyPr>
          <a:lstStyle/>
          <a:p>
            <a:r>
              <a:rPr lang="en-US" b="1" dirty="0" smtClean="0"/>
              <a:t>JavaScript Navigator Properties &amp; Methods</a:t>
            </a:r>
            <a:endParaRPr lang="en-US" b="1" dirty="0"/>
          </a:p>
        </p:txBody>
      </p:sp>
      <p:graphicFrame>
        <p:nvGraphicFramePr>
          <p:cNvPr id="10" name="Table 9"/>
          <p:cNvGraphicFramePr>
            <a:graphicFrameLocks noGrp="1"/>
          </p:cNvGraphicFramePr>
          <p:nvPr/>
        </p:nvGraphicFramePr>
        <p:xfrm>
          <a:off x="457200" y="1905000"/>
          <a:ext cx="8382000" cy="4354215"/>
        </p:xfrm>
        <a:graphic>
          <a:graphicData uri="http://schemas.openxmlformats.org/drawingml/2006/table">
            <a:tbl>
              <a:tblPr/>
              <a:tblGrid>
                <a:gridCol w="1447800"/>
                <a:gridCol w="6934200"/>
              </a:tblGrid>
              <a:tr h="228958">
                <a:tc>
                  <a:txBody>
                    <a:bodyPr/>
                    <a:lstStyle/>
                    <a:p>
                      <a:pPr marL="0" algn="l" defTabSz="914400" rtl="0" eaLnBrk="1" fontAlgn="t" latinLnBrk="0" hangingPunct="1"/>
                      <a:r>
                        <a:rPr lang="en-US" sz="2000" b="1" kern="1200" dirty="0">
                          <a:solidFill>
                            <a:schemeClr val="tx1"/>
                          </a:solidFill>
                          <a:latin typeface="+mn-lt"/>
                          <a:ea typeface="+mn-ea"/>
                          <a:cs typeface="+mn-cs"/>
                        </a:rPr>
                        <a:t>Property / Method</a:t>
                      </a:r>
                    </a:p>
                  </a:txBody>
                  <a:tcPr marL="57239" marR="57239" marT="28620" marB="2862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2000" b="1" kern="1200">
                          <a:solidFill>
                            <a:schemeClr val="tx1"/>
                          </a:solidFill>
                          <a:latin typeface="+mn-lt"/>
                          <a:ea typeface="+mn-ea"/>
                          <a:cs typeface="+mn-cs"/>
                        </a:rPr>
                        <a:t>Description</a:t>
                      </a:r>
                    </a:p>
                  </a:txBody>
                  <a:tcPr marL="57239" marR="57239" marT="28620" marB="2862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400676">
                <a:tc>
                  <a:txBody>
                    <a:bodyPr/>
                    <a:lstStyle/>
                    <a:p>
                      <a:pPr marL="0" algn="l" defTabSz="914400" rtl="0" eaLnBrk="1" fontAlgn="t" latinLnBrk="0" hangingPunct="1"/>
                      <a:r>
                        <a:rPr lang="en-US" sz="2000" b="1" kern="1200" dirty="0" err="1">
                          <a:solidFill>
                            <a:schemeClr val="tx1"/>
                          </a:solidFill>
                          <a:latin typeface="+mn-lt"/>
                          <a:ea typeface="+mn-ea"/>
                          <a:cs typeface="+mn-cs"/>
                        </a:rPr>
                        <a:t>appCodeName</a:t>
                      </a:r>
                      <a:endParaRPr lang="en-US" sz="2000" b="1" kern="1200" dirty="0">
                        <a:solidFill>
                          <a:schemeClr val="tx1"/>
                        </a:solidFill>
                        <a:latin typeface="+mn-lt"/>
                        <a:ea typeface="+mn-ea"/>
                        <a:cs typeface="+mn-cs"/>
                      </a:endParaRPr>
                    </a:p>
                  </a:txBody>
                  <a:tcPr marL="57239" marR="57239" marT="28620" marB="2862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2000" b="1" kern="1200">
                          <a:solidFill>
                            <a:schemeClr val="tx1"/>
                          </a:solidFill>
                          <a:latin typeface="+mn-lt"/>
                          <a:ea typeface="+mn-ea"/>
                          <a:cs typeface="+mn-cs"/>
                        </a:rPr>
                        <a:t>Returns “Mozilla” even in non-Mozilla browsers.</a:t>
                      </a:r>
                    </a:p>
                  </a:txBody>
                  <a:tcPr marL="57239" marR="57239" marT="28620" marB="2862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28958">
                <a:tc>
                  <a:txBody>
                    <a:bodyPr/>
                    <a:lstStyle/>
                    <a:p>
                      <a:pPr marL="0" algn="l" defTabSz="914400" rtl="0" eaLnBrk="1" fontAlgn="t" latinLnBrk="0" hangingPunct="1"/>
                      <a:r>
                        <a:rPr lang="en-US" sz="2000" b="1" kern="1200">
                          <a:solidFill>
                            <a:schemeClr val="tx1"/>
                          </a:solidFill>
                          <a:latin typeface="+mn-lt"/>
                          <a:ea typeface="+mn-ea"/>
                          <a:cs typeface="+mn-cs"/>
                        </a:rPr>
                        <a:t>appName</a:t>
                      </a:r>
                    </a:p>
                  </a:txBody>
                  <a:tcPr marL="57239" marR="57239" marT="28620" marB="2862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2000" b="1" kern="1200">
                          <a:solidFill>
                            <a:schemeClr val="tx1"/>
                          </a:solidFill>
                          <a:latin typeface="+mn-lt"/>
                          <a:ea typeface="+mn-ea"/>
                          <a:cs typeface="+mn-cs"/>
                        </a:rPr>
                        <a:t>Returns the full browser name.</a:t>
                      </a:r>
                    </a:p>
                  </a:txBody>
                  <a:tcPr marL="57239" marR="57239" marT="28620" marB="2862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0">
                <a:tc>
                  <a:txBody>
                    <a:bodyPr/>
                    <a:lstStyle/>
                    <a:p>
                      <a:pPr marL="0" algn="l" defTabSz="914400" rtl="0" eaLnBrk="1" fontAlgn="t" latinLnBrk="0" hangingPunct="1"/>
                      <a:r>
                        <a:rPr lang="en-US" sz="2000" b="1" kern="1200">
                          <a:solidFill>
                            <a:schemeClr val="tx1"/>
                          </a:solidFill>
                          <a:latin typeface="+mn-lt"/>
                          <a:ea typeface="+mn-ea"/>
                          <a:cs typeface="+mn-cs"/>
                        </a:rPr>
                        <a:t>appVersion</a:t>
                      </a:r>
                    </a:p>
                  </a:txBody>
                  <a:tcPr marL="57239" marR="57239" marT="28620" marB="2862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2000" b="1" kern="1200">
                          <a:solidFill>
                            <a:schemeClr val="tx1"/>
                          </a:solidFill>
                          <a:latin typeface="+mn-lt"/>
                          <a:ea typeface="+mn-ea"/>
                          <a:cs typeface="+mn-cs"/>
                        </a:rPr>
                        <a:t>Returns the browser version. However, it typically does not correspond to the actual version of the browser.</a:t>
                      </a:r>
                    </a:p>
                  </a:txBody>
                  <a:tcPr marL="57239" marR="57239" marT="28620" marB="2862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2394">
                <a:tc>
                  <a:txBody>
                    <a:bodyPr/>
                    <a:lstStyle/>
                    <a:p>
                      <a:pPr marL="0" algn="l" defTabSz="914400" rtl="0" eaLnBrk="1" fontAlgn="t" latinLnBrk="0" hangingPunct="1"/>
                      <a:r>
                        <a:rPr lang="en-US" sz="2000" b="1" kern="1200" dirty="0">
                          <a:solidFill>
                            <a:schemeClr val="tx1"/>
                          </a:solidFill>
                          <a:latin typeface="+mn-lt"/>
                          <a:ea typeface="+mn-ea"/>
                          <a:cs typeface="+mn-cs"/>
                        </a:rPr>
                        <a:t>platform</a:t>
                      </a:r>
                    </a:p>
                  </a:txBody>
                  <a:tcPr marL="28028" marR="28028" marT="14014" marB="1401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2000" b="1" kern="1200" dirty="0">
                          <a:solidFill>
                            <a:schemeClr val="tx1"/>
                          </a:solidFill>
                          <a:latin typeface="+mn-lt"/>
                          <a:ea typeface="+mn-ea"/>
                          <a:cs typeface="+mn-cs"/>
                        </a:rPr>
                        <a:t>Returns the system platform on which the browser is running.</a:t>
                      </a:r>
                    </a:p>
                  </a:txBody>
                  <a:tcPr marL="28028" marR="28028" marT="14014" marB="1401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400676">
                <a:tc>
                  <a:txBody>
                    <a:bodyPr/>
                    <a:lstStyle/>
                    <a:p>
                      <a:pPr algn="l" fontAlgn="t"/>
                      <a:r>
                        <a:rPr lang="en-US" sz="2000" b="1" dirty="0" err="1"/>
                        <a:t>cookieEnabled</a:t>
                      </a:r>
                      <a:endParaRPr lang="en-US" sz="2000" b="1" dirty="0"/>
                    </a:p>
                  </a:txBody>
                  <a:tcPr marL="65548" marR="65548" marT="32774" marB="3277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2000" b="1" dirty="0"/>
                        <a:t>Returns true if </a:t>
                      </a:r>
                      <a:r>
                        <a:rPr lang="en-US" sz="2000" b="1" dirty="0" err="1"/>
                        <a:t>if</a:t>
                      </a:r>
                      <a:r>
                        <a:rPr lang="en-US" sz="2000" b="1" dirty="0"/>
                        <a:t> cookies are enabled; otherwise false.</a:t>
                      </a:r>
                    </a:p>
                  </a:txBody>
                  <a:tcPr marL="65548" marR="65548" marT="32774" marB="3277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744113">
                <a:tc>
                  <a:txBody>
                    <a:bodyPr/>
                    <a:lstStyle/>
                    <a:p>
                      <a:pPr algn="l" fontAlgn="t"/>
                      <a:r>
                        <a:rPr lang="en-US" sz="2000" b="1"/>
                        <a:t>userAgent</a:t>
                      </a:r>
                    </a:p>
                  </a:txBody>
                  <a:tcPr marL="47256" marR="47256" marT="23628" marB="2362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2000" b="1" dirty="0"/>
                        <a:t>Represents the user-agent string of the browser.</a:t>
                      </a:r>
                    </a:p>
                  </a:txBody>
                  <a:tcPr marL="47256" marR="47256" marT="23628" marB="2362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352800" y="1219200"/>
            <a:ext cx="2605778" cy="461665"/>
          </a:xfrm>
          <a:prstGeom prst="rect">
            <a:avLst/>
          </a:prstGeom>
        </p:spPr>
        <p:txBody>
          <a:bodyPr wrap="none">
            <a:spAutoFit/>
          </a:bodyPr>
          <a:lstStyle/>
          <a:p>
            <a:r>
              <a:rPr lang="en-US" sz="2400" b="1" dirty="0" smtClean="0"/>
              <a:t>JavaScript Window</a:t>
            </a:r>
            <a:endParaRPr lang="en-US" sz="2400" b="1" dirty="0"/>
          </a:p>
        </p:txBody>
      </p:sp>
      <p:sp>
        <p:nvSpPr>
          <p:cNvPr id="6" name="Rectangle 5"/>
          <p:cNvSpPr/>
          <p:nvPr/>
        </p:nvSpPr>
        <p:spPr>
          <a:xfrm>
            <a:off x="381000" y="1600200"/>
            <a:ext cx="8077200" cy="1323439"/>
          </a:xfrm>
          <a:prstGeom prst="rect">
            <a:avLst/>
          </a:prstGeom>
        </p:spPr>
        <p:txBody>
          <a:bodyPr wrap="square">
            <a:spAutoFit/>
          </a:bodyPr>
          <a:lstStyle/>
          <a:p>
            <a:r>
              <a:rPr lang="en-US" sz="2000" b="1" dirty="0" smtClean="0"/>
              <a:t>The window object is the Global object</a:t>
            </a:r>
          </a:p>
          <a:p>
            <a:r>
              <a:rPr lang="en-US" sz="2000" dirty="0" smtClean="0"/>
              <a:t>The global object of JavaScript in the browser is the </a:t>
            </a:r>
            <a:r>
              <a:rPr lang="en-US" sz="2000" b="1" dirty="0" smtClean="0"/>
              <a:t>window object</a:t>
            </a:r>
            <a:r>
              <a:rPr lang="en-US" sz="2000" dirty="0" smtClean="0"/>
              <a:t>. It means that all </a:t>
            </a:r>
            <a:r>
              <a:rPr lang="en-US" sz="2000" b="1" dirty="0" smtClean="0"/>
              <a:t>variables</a:t>
            </a:r>
            <a:r>
              <a:rPr lang="en-US" sz="2000" dirty="0" smtClean="0"/>
              <a:t> and</a:t>
            </a:r>
            <a:r>
              <a:rPr lang="en-US" sz="2000" b="1" dirty="0" smtClean="0"/>
              <a:t> functions </a:t>
            </a:r>
            <a:r>
              <a:rPr lang="en-US" sz="2000" dirty="0" smtClean="0"/>
              <a:t>declared globally with the </a:t>
            </a:r>
            <a:r>
              <a:rPr lang="en-US" sz="2000" dirty="0" err="1" smtClean="0"/>
              <a:t>var</a:t>
            </a:r>
            <a:r>
              <a:rPr lang="en-US" sz="2000" dirty="0" smtClean="0"/>
              <a:t> keyword become the</a:t>
            </a:r>
            <a:r>
              <a:rPr lang="en-US" sz="2000" b="1" dirty="0" smtClean="0"/>
              <a:t> properties and methods </a:t>
            </a:r>
            <a:r>
              <a:rPr lang="en-US" sz="2000" dirty="0" smtClean="0"/>
              <a:t>of the window object.</a:t>
            </a:r>
            <a:endParaRPr lang="en-US" sz="2000" dirty="0"/>
          </a:p>
        </p:txBody>
      </p:sp>
      <p:graphicFrame>
        <p:nvGraphicFramePr>
          <p:cNvPr id="11" name="Table 10"/>
          <p:cNvGraphicFramePr>
            <a:graphicFrameLocks noGrp="1"/>
          </p:cNvGraphicFramePr>
          <p:nvPr/>
        </p:nvGraphicFramePr>
        <p:xfrm>
          <a:off x="457200" y="2895600"/>
          <a:ext cx="8305800" cy="3308832"/>
        </p:xfrm>
        <a:graphic>
          <a:graphicData uri="http://schemas.openxmlformats.org/drawingml/2006/table">
            <a:tbl>
              <a:tblPr/>
              <a:tblGrid>
                <a:gridCol w="1661160"/>
                <a:gridCol w="6644640"/>
              </a:tblGrid>
              <a:tr h="369964">
                <a:tc>
                  <a:txBody>
                    <a:bodyPr/>
                    <a:lstStyle/>
                    <a:p>
                      <a:pPr algn="l" fontAlgn="t"/>
                      <a:r>
                        <a:rPr lang="en-US" sz="1300" dirty="0">
                          <a:solidFill>
                            <a:srgbClr val="000000"/>
                          </a:solidFill>
                          <a:latin typeface="times new roman"/>
                        </a:rPr>
                        <a:t>Method</a:t>
                      </a:r>
                    </a:p>
                  </a:txBody>
                  <a:tcPr marL="84083" marR="84083" marT="84083" marB="84083">
                    <a:lnL w="9525" cap="flat" cmpd="sng" algn="ctr">
                      <a:solidFill>
                        <a:srgbClr val="6067B6"/>
                      </a:solidFill>
                      <a:prstDash val="solid"/>
                      <a:round/>
                      <a:headEnd type="none" w="med" len="med"/>
                      <a:tailEnd type="none" w="med" len="med"/>
                    </a:lnL>
                    <a:lnR w="9525" cap="flat" cmpd="sng" algn="ctr">
                      <a:solidFill>
                        <a:srgbClr val="6067B6"/>
                      </a:solidFill>
                      <a:prstDash val="solid"/>
                      <a:round/>
                      <a:headEnd type="none" w="med" len="med"/>
                      <a:tailEnd type="none" w="med" len="med"/>
                    </a:lnR>
                    <a:lnT w="9525" cap="flat" cmpd="sng" algn="ctr">
                      <a:solidFill>
                        <a:srgbClr val="6067B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latin typeface="times new roman"/>
                        </a:rPr>
                        <a:t>Description</a:t>
                      </a:r>
                    </a:p>
                  </a:txBody>
                  <a:tcPr marL="84083" marR="84083" marT="84083" marB="84083">
                    <a:lnL w="9525" cap="flat" cmpd="sng" algn="ctr">
                      <a:solidFill>
                        <a:srgbClr val="6067B6"/>
                      </a:solidFill>
                      <a:prstDash val="solid"/>
                      <a:round/>
                      <a:headEnd type="none" w="med" len="med"/>
                      <a:tailEnd type="none" w="med" len="med"/>
                    </a:lnL>
                    <a:lnR w="9525" cap="flat" cmpd="sng" algn="ctr">
                      <a:solidFill>
                        <a:srgbClr val="6067B6"/>
                      </a:solidFill>
                      <a:prstDash val="solid"/>
                      <a:round/>
                      <a:headEnd type="none" w="med" len="med"/>
                      <a:tailEnd type="none" w="med" len="med"/>
                    </a:lnR>
                    <a:lnT w="9525" cap="flat" cmpd="sng" algn="ctr">
                      <a:solidFill>
                        <a:srgbClr val="6067B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5708">
                <a:tc>
                  <a:txBody>
                    <a:bodyPr/>
                    <a:lstStyle/>
                    <a:p>
                      <a:pPr algn="l" fontAlgn="t"/>
                      <a:r>
                        <a:rPr lang="en-US" sz="1300" b="1" dirty="0">
                          <a:solidFill>
                            <a:srgbClr val="000000"/>
                          </a:solidFill>
                          <a:latin typeface="verdana"/>
                        </a:rPr>
                        <a:t>alert()</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displays the alert box containing message with ok button.</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2128">
                <a:tc>
                  <a:txBody>
                    <a:bodyPr/>
                    <a:lstStyle/>
                    <a:p>
                      <a:pPr algn="l" fontAlgn="t"/>
                      <a:r>
                        <a:rPr lang="en-US" sz="1300" b="1" dirty="0">
                          <a:solidFill>
                            <a:srgbClr val="000000"/>
                          </a:solidFill>
                          <a:latin typeface="verdana"/>
                        </a:rPr>
                        <a:t>confirm()</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dirty="0">
                          <a:solidFill>
                            <a:srgbClr val="000000"/>
                          </a:solidFill>
                          <a:latin typeface="verdana"/>
                        </a:rPr>
                        <a:t>displays the confirm dialog box containing message with ok and cancel button.</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5708">
                <a:tc>
                  <a:txBody>
                    <a:bodyPr/>
                    <a:lstStyle/>
                    <a:p>
                      <a:pPr algn="l" fontAlgn="t"/>
                      <a:r>
                        <a:rPr lang="en-US" sz="1300" b="1" dirty="0">
                          <a:solidFill>
                            <a:srgbClr val="000000"/>
                          </a:solidFill>
                          <a:latin typeface="verdana"/>
                        </a:rPr>
                        <a:t>prompt()</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displays a dialog box to get input from the user.</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3909">
                <a:tc>
                  <a:txBody>
                    <a:bodyPr/>
                    <a:lstStyle/>
                    <a:p>
                      <a:pPr algn="l" fontAlgn="t"/>
                      <a:r>
                        <a:rPr lang="en-US" sz="1300" b="1" dirty="0">
                          <a:solidFill>
                            <a:srgbClr val="000000"/>
                          </a:solidFill>
                          <a:latin typeface="verdana"/>
                        </a:rPr>
                        <a:t>open()</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a:solidFill>
                            <a:srgbClr val="000000"/>
                          </a:solidFill>
                          <a:latin typeface="verdana"/>
                        </a:rPr>
                        <a:t>opens the new window.</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3909">
                <a:tc>
                  <a:txBody>
                    <a:bodyPr/>
                    <a:lstStyle/>
                    <a:p>
                      <a:pPr algn="l" fontAlgn="t"/>
                      <a:r>
                        <a:rPr lang="en-US" sz="1300" b="1">
                          <a:solidFill>
                            <a:srgbClr val="000000"/>
                          </a:solidFill>
                          <a:latin typeface="verdana"/>
                        </a:rPr>
                        <a:t>close()</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closes the current window.</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17506">
                <a:tc>
                  <a:txBody>
                    <a:bodyPr/>
                    <a:lstStyle/>
                    <a:p>
                      <a:pPr algn="l" fontAlgn="t"/>
                      <a:r>
                        <a:rPr lang="en-US" sz="1300" b="1" dirty="0" err="1">
                          <a:solidFill>
                            <a:srgbClr val="000000"/>
                          </a:solidFill>
                          <a:latin typeface="verdana"/>
                        </a:rPr>
                        <a:t>setTimeout</a:t>
                      </a:r>
                      <a:r>
                        <a:rPr lang="en-US" sz="1300" b="1" dirty="0">
                          <a:solidFill>
                            <a:srgbClr val="000000"/>
                          </a:solidFill>
                          <a:latin typeface="verdana"/>
                        </a:rPr>
                        <a:t>()</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dirty="0">
                          <a:solidFill>
                            <a:srgbClr val="000000"/>
                          </a:solidFill>
                          <a:latin typeface="verdana"/>
                        </a:rPr>
                        <a:t>performs action after specified time like calling function, evaluating expressions etc.</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447800"/>
            <a:ext cx="7620000" cy="4093428"/>
          </a:xfrm>
          <a:prstGeom prst="rect">
            <a:avLst/>
          </a:prstGeom>
        </p:spPr>
        <p:txBody>
          <a:bodyPr wrap="square">
            <a:spAutoFit/>
          </a:bodyPr>
          <a:lstStyle/>
          <a:p>
            <a:pPr algn="ctr"/>
            <a:r>
              <a:rPr lang="en-US" sz="4000" b="1" dirty="0" smtClean="0"/>
              <a:t>JavaScript Cookies</a:t>
            </a:r>
          </a:p>
          <a:p>
            <a:pPr algn="ctr"/>
            <a:r>
              <a:rPr lang="en-US" sz="4000" b="1" dirty="0" smtClean="0"/>
              <a:t>What are Cookies?</a:t>
            </a:r>
          </a:p>
          <a:p>
            <a:r>
              <a:rPr lang="en-US" b="1" dirty="0" smtClean="0"/>
              <a:t>Cookies are data, stored in small text files, on your computer.</a:t>
            </a:r>
          </a:p>
          <a:p>
            <a:endParaRPr lang="en-US" dirty="0" smtClean="0"/>
          </a:p>
          <a:p>
            <a:r>
              <a:rPr lang="en-US" dirty="0" smtClean="0"/>
              <a:t>When a web server has sent a web page to a browser, the connection is shut down, and the server forgets everything about the user.</a:t>
            </a:r>
          </a:p>
          <a:p>
            <a:endParaRPr lang="en-US" dirty="0" smtClean="0"/>
          </a:p>
          <a:p>
            <a:r>
              <a:rPr lang="en-US" b="1" dirty="0" smtClean="0"/>
              <a:t>Cookies were invented to solve the problem "how to remember information about the user":</a:t>
            </a:r>
          </a:p>
          <a:p>
            <a:endParaRPr lang="en-US" dirty="0" smtClean="0"/>
          </a:p>
          <a:p>
            <a:pPr>
              <a:buFont typeface="Wingdings" pitchFamily="2" charset="2"/>
              <a:buChar char="Ø"/>
            </a:pPr>
            <a:r>
              <a:rPr lang="en-US" b="1" dirty="0" smtClean="0"/>
              <a:t>When a user visits a web page, his/her name can be stored in a cookie.</a:t>
            </a:r>
          </a:p>
          <a:p>
            <a:pPr>
              <a:buFont typeface="Wingdings" pitchFamily="2" charset="2"/>
              <a:buChar char="Ø"/>
            </a:pPr>
            <a:r>
              <a:rPr lang="en-US" b="1" dirty="0" smtClean="0"/>
              <a:t>Next time the user visits the page, the cookie "remembers" his/her name.</a:t>
            </a:r>
            <a:endParaRPr lang="en-US" b="1" dirty="0"/>
          </a:p>
        </p:txBody>
      </p:sp>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295400"/>
            <a:ext cx="8077200" cy="4401205"/>
          </a:xfrm>
          <a:prstGeom prst="rect">
            <a:avLst/>
          </a:prstGeom>
        </p:spPr>
        <p:txBody>
          <a:bodyPr wrap="square">
            <a:spAutoFit/>
          </a:bodyPr>
          <a:lstStyle/>
          <a:p>
            <a:r>
              <a:rPr lang="en-US" sz="4000" b="1" dirty="0" smtClean="0"/>
              <a:t>For the example we will create 3 JavaScript functions:</a:t>
            </a:r>
          </a:p>
          <a:p>
            <a:endParaRPr lang="en-US" sz="4000" b="1" dirty="0" smtClean="0"/>
          </a:p>
          <a:p>
            <a:pPr marL="742950" indent="-742950">
              <a:buFont typeface="+mj-lt"/>
              <a:buAutoNum type="arabicPeriod"/>
            </a:pPr>
            <a:r>
              <a:rPr lang="en-US" sz="4000" b="1" dirty="0" smtClean="0"/>
              <a:t>A function to set a cookie value</a:t>
            </a:r>
          </a:p>
          <a:p>
            <a:pPr marL="742950" indent="-742950">
              <a:buFont typeface="+mj-lt"/>
              <a:buAutoNum type="arabicPeriod"/>
            </a:pPr>
            <a:r>
              <a:rPr lang="en-US" sz="4000" b="1" dirty="0" smtClean="0"/>
              <a:t>A function to get a cookie value</a:t>
            </a:r>
          </a:p>
          <a:p>
            <a:pPr marL="742950" indent="-742950">
              <a:buFont typeface="+mj-lt"/>
              <a:buAutoNum type="arabicPeriod"/>
            </a:pPr>
            <a:r>
              <a:rPr lang="en-US" sz="4000" b="1" dirty="0" smtClean="0"/>
              <a:t>A function to check a cookie value</a:t>
            </a:r>
            <a:endParaRPr lang="en-US" sz="4000" b="1" dirty="0"/>
          </a:p>
        </p:txBody>
      </p:sp>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19200"/>
            <a:ext cx="8001000" cy="5078313"/>
          </a:xfrm>
          <a:prstGeom prst="rect">
            <a:avLst/>
          </a:prstGeom>
        </p:spPr>
        <p:txBody>
          <a:bodyPr wrap="square">
            <a:spAutoFit/>
          </a:bodyPr>
          <a:lstStyle/>
          <a:p>
            <a:pPr algn="ctr"/>
            <a:r>
              <a:rPr lang="en-US" b="1" dirty="0" smtClean="0"/>
              <a:t>A Function to Set a Cookie</a:t>
            </a:r>
          </a:p>
          <a:p>
            <a:r>
              <a:rPr lang="en-US" dirty="0" smtClean="0"/>
              <a:t>First, we create a function that stores the name of the visitor in a cookie variable:</a:t>
            </a:r>
          </a:p>
          <a:p>
            <a:endParaRPr lang="en-US" dirty="0" smtClean="0"/>
          </a:p>
          <a:p>
            <a:r>
              <a:rPr lang="en-US" b="1" dirty="0" smtClean="0"/>
              <a:t>Example</a:t>
            </a:r>
          </a:p>
          <a:p>
            <a:r>
              <a:rPr lang="en-US" b="1" dirty="0" smtClean="0"/>
              <a:t>function </a:t>
            </a:r>
            <a:r>
              <a:rPr lang="en-US" b="1" dirty="0" err="1" smtClean="0"/>
              <a:t>setCookie</a:t>
            </a:r>
            <a:r>
              <a:rPr lang="en-US" b="1" dirty="0" smtClean="0"/>
              <a:t>(</a:t>
            </a:r>
            <a:r>
              <a:rPr lang="en-US" b="1" dirty="0" err="1" smtClean="0"/>
              <a:t>cname</a:t>
            </a:r>
            <a:r>
              <a:rPr lang="en-US" b="1" dirty="0" smtClean="0"/>
              <a:t>, </a:t>
            </a:r>
            <a:r>
              <a:rPr lang="en-US" b="1" dirty="0" err="1" smtClean="0"/>
              <a:t>cvalue</a:t>
            </a:r>
            <a:r>
              <a:rPr lang="en-US" b="1" dirty="0" smtClean="0"/>
              <a:t>, </a:t>
            </a:r>
            <a:r>
              <a:rPr lang="en-US" b="1" dirty="0" err="1" smtClean="0"/>
              <a:t>exdays</a:t>
            </a:r>
            <a:r>
              <a:rPr lang="en-US" b="1" dirty="0" smtClean="0"/>
              <a:t>) {</a:t>
            </a:r>
          </a:p>
          <a:p>
            <a:r>
              <a:rPr lang="en-US" b="1" dirty="0" smtClean="0"/>
              <a:t>  </a:t>
            </a:r>
            <a:r>
              <a:rPr lang="en-US" b="1" dirty="0" err="1" smtClean="0"/>
              <a:t>var</a:t>
            </a:r>
            <a:r>
              <a:rPr lang="en-US" b="1" dirty="0" smtClean="0"/>
              <a:t> d = new Date();</a:t>
            </a:r>
          </a:p>
          <a:p>
            <a:r>
              <a:rPr lang="en-US" b="1" dirty="0" smtClean="0"/>
              <a:t>  </a:t>
            </a:r>
            <a:r>
              <a:rPr lang="en-US" b="1" dirty="0" err="1" smtClean="0"/>
              <a:t>d.setTime</a:t>
            </a:r>
            <a:r>
              <a:rPr lang="en-US" b="1" dirty="0" smtClean="0"/>
              <a:t>(</a:t>
            </a:r>
            <a:r>
              <a:rPr lang="en-US" b="1" dirty="0" err="1" smtClean="0"/>
              <a:t>d.getTime</a:t>
            </a:r>
            <a:r>
              <a:rPr lang="en-US" b="1" dirty="0" smtClean="0"/>
              <a:t>() + (</a:t>
            </a:r>
            <a:r>
              <a:rPr lang="en-US" b="1" dirty="0" err="1" smtClean="0"/>
              <a:t>exdays</a:t>
            </a:r>
            <a:r>
              <a:rPr lang="en-US" b="1" dirty="0" smtClean="0"/>
              <a:t>*24*60*60*1000));</a:t>
            </a:r>
          </a:p>
          <a:p>
            <a:r>
              <a:rPr lang="en-US" b="1" dirty="0" smtClean="0"/>
              <a:t>  </a:t>
            </a:r>
            <a:r>
              <a:rPr lang="en-US" b="1" dirty="0" err="1" smtClean="0"/>
              <a:t>var</a:t>
            </a:r>
            <a:r>
              <a:rPr lang="en-US" b="1" dirty="0" smtClean="0"/>
              <a:t> expires = "expires="+ </a:t>
            </a:r>
            <a:r>
              <a:rPr lang="en-US" b="1" dirty="0" err="1" smtClean="0"/>
              <a:t>d.toUTCString</a:t>
            </a:r>
            <a:r>
              <a:rPr lang="en-US" b="1" dirty="0" smtClean="0"/>
              <a:t>();</a:t>
            </a:r>
          </a:p>
          <a:p>
            <a:r>
              <a:rPr lang="en-US" b="1" dirty="0" smtClean="0"/>
              <a:t>  </a:t>
            </a:r>
            <a:r>
              <a:rPr lang="en-US" b="1" dirty="0" err="1" smtClean="0"/>
              <a:t>document.cookie</a:t>
            </a:r>
            <a:r>
              <a:rPr lang="en-US" b="1" dirty="0" smtClean="0"/>
              <a:t> = </a:t>
            </a:r>
            <a:r>
              <a:rPr lang="en-US" b="1" dirty="0" err="1" smtClean="0"/>
              <a:t>cname</a:t>
            </a:r>
            <a:r>
              <a:rPr lang="en-US" b="1" dirty="0" smtClean="0"/>
              <a:t> + "=" + </a:t>
            </a:r>
            <a:r>
              <a:rPr lang="en-US" b="1" dirty="0" err="1" smtClean="0"/>
              <a:t>cvalue</a:t>
            </a:r>
            <a:r>
              <a:rPr lang="en-US" b="1" dirty="0" smtClean="0"/>
              <a:t> + ";" + expires + ";path=/";</a:t>
            </a:r>
          </a:p>
          <a:p>
            <a:r>
              <a:rPr lang="en-US" b="1" dirty="0" smtClean="0"/>
              <a:t>}</a:t>
            </a:r>
          </a:p>
          <a:p>
            <a:r>
              <a:rPr lang="en-US" dirty="0" smtClean="0"/>
              <a:t>Example explained:</a:t>
            </a:r>
          </a:p>
          <a:p>
            <a:endParaRPr lang="en-US" dirty="0" smtClean="0"/>
          </a:p>
          <a:p>
            <a:r>
              <a:rPr lang="en-US" b="1" dirty="0" smtClean="0"/>
              <a:t>The parameters of the function above are the name of the cookie (</a:t>
            </a:r>
            <a:r>
              <a:rPr lang="en-US" b="1" dirty="0" err="1" smtClean="0"/>
              <a:t>cname</a:t>
            </a:r>
            <a:r>
              <a:rPr lang="en-US" b="1" dirty="0" smtClean="0"/>
              <a:t>), the value of the cookie (</a:t>
            </a:r>
            <a:r>
              <a:rPr lang="en-US" b="1" dirty="0" err="1" smtClean="0"/>
              <a:t>cvalue</a:t>
            </a:r>
            <a:r>
              <a:rPr lang="en-US" b="1" dirty="0" smtClean="0"/>
              <a:t>), and the number of days until the cookie should expire (</a:t>
            </a:r>
            <a:r>
              <a:rPr lang="en-US" b="1" dirty="0" err="1" smtClean="0"/>
              <a:t>exdays</a:t>
            </a:r>
            <a:r>
              <a:rPr lang="en-US" b="1" dirty="0" smtClean="0"/>
              <a:t>).</a:t>
            </a:r>
          </a:p>
          <a:p>
            <a:endParaRPr lang="en-US" b="1" dirty="0" smtClean="0"/>
          </a:p>
          <a:p>
            <a:r>
              <a:rPr lang="en-US" b="1" dirty="0" smtClean="0"/>
              <a:t>The function sets a cookie by adding together the </a:t>
            </a:r>
            <a:r>
              <a:rPr lang="en-US" b="1" dirty="0" err="1" smtClean="0"/>
              <a:t>cookiename</a:t>
            </a:r>
            <a:r>
              <a:rPr lang="en-US" b="1" dirty="0" smtClean="0"/>
              <a:t>, the cookie value, and the expires string.</a:t>
            </a:r>
            <a:endParaRPr lang="en-US" b="1" dirty="0"/>
          </a:p>
        </p:txBody>
      </p:sp>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143000"/>
            <a:ext cx="8153400" cy="5078313"/>
          </a:xfrm>
          <a:prstGeom prst="rect">
            <a:avLst/>
          </a:prstGeom>
        </p:spPr>
        <p:txBody>
          <a:bodyPr wrap="square">
            <a:spAutoFit/>
          </a:bodyPr>
          <a:lstStyle/>
          <a:p>
            <a:pPr algn="ctr"/>
            <a:r>
              <a:rPr lang="en-US" b="1" dirty="0" smtClean="0"/>
              <a:t>A Function to Get a Cookie</a:t>
            </a:r>
          </a:p>
          <a:p>
            <a:r>
              <a:rPr lang="en-US" b="1" dirty="0" smtClean="0"/>
              <a:t>Then, we create a function that returns the value of a specified cookie:</a:t>
            </a:r>
          </a:p>
          <a:p>
            <a:r>
              <a:rPr lang="en-US" b="1" dirty="0" smtClean="0"/>
              <a:t>Example</a:t>
            </a:r>
          </a:p>
          <a:p>
            <a:r>
              <a:rPr lang="en-US" b="1" dirty="0" smtClean="0"/>
              <a:t>function </a:t>
            </a:r>
            <a:r>
              <a:rPr lang="en-US" b="1" dirty="0" err="1" smtClean="0"/>
              <a:t>getCookie</a:t>
            </a:r>
            <a:r>
              <a:rPr lang="en-US" b="1" dirty="0" smtClean="0"/>
              <a:t>(</a:t>
            </a:r>
            <a:r>
              <a:rPr lang="en-US" b="1" dirty="0" err="1" smtClean="0"/>
              <a:t>cname</a:t>
            </a:r>
            <a:r>
              <a:rPr lang="en-US" b="1" dirty="0" smtClean="0"/>
              <a:t>) {</a:t>
            </a:r>
          </a:p>
          <a:p>
            <a:r>
              <a:rPr lang="en-US" b="1" dirty="0" smtClean="0"/>
              <a:t>  </a:t>
            </a:r>
            <a:r>
              <a:rPr lang="en-US" b="1" dirty="0" err="1" smtClean="0"/>
              <a:t>var</a:t>
            </a:r>
            <a:r>
              <a:rPr lang="en-US" b="1" dirty="0" smtClean="0"/>
              <a:t> name = </a:t>
            </a:r>
            <a:r>
              <a:rPr lang="en-US" b="1" dirty="0" err="1" smtClean="0"/>
              <a:t>cname</a:t>
            </a:r>
            <a:r>
              <a:rPr lang="en-US" b="1" dirty="0" smtClean="0"/>
              <a:t> + "=";</a:t>
            </a:r>
          </a:p>
          <a:p>
            <a:r>
              <a:rPr lang="en-US" b="1" dirty="0" smtClean="0"/>
              <a:t>  </a:t>
            </a:r>
            <a:r>
              <a:rPr lang="en-US" b="1" dirty="0" err="1" smtClean="0"/>
              <a:t>var</a:t>
            </a:r>
            <a:r>
              <a:rPr lang="en-US" b="1" dirty="0" smtClean="0"/>
              <a:t> </a:t>
            </a:r>
            <a:r>
              <a:rPr lang="en-US" b="1" dirty="0" err="1" smtClean="0"/>
              <a:t>decodedCookie</a:t>
            </a:r>
            <a:r>
              <a:rPr lang="en-US" b="1" dirty="0" smtClean="0"/>
              <a:t> = </a:t>
            </a:r>
            <a:r>
              <a:rPr lang="en-US" b="1" dirty="0" err="1" smtClean="0"/>
              <a:t>decodeURIComponent</a:t>
            </a:r>
            <a:r>
              <a:rPr lang="en-US" b="1" dirty="0" smtClean="0"/>
              <a:t>(</a:t>
            </a:r>
            <a:r>
              <a:rPr lang="en-US" b="1" dirty="0" err="1" smtClean="0"/>
              <a:t>document.cookie</a:t>
            </a:r>
            <a:r>
              <a:rPr lang="en-US" b="1" dirty="0" smtClean="0"/>
              <a:t>);</a:t>
            </a:r>
          </a:p>
          <a:p>
            <a:r>
              <a:rPr lang="en-US" b="1" dirty="0" smtClean="0"/>
              <a:t>  </a:t>
            </a:r>
            <a:r>
              <a:rPr lang="en-US" b="1" dirty="0" err="1" smtClean="0"/>
              <a:t>var</a:t>
            </a:r>
            <a:r>
              <a:rPr lang="en-US" b="1" dirty="0" smtClean="0"/>
              <a:t> ca = </a:t>
            </a:r>
            <a:r>
              <a:rPr lang="en-US" b="1" dirty="0" err="1" smtClean="0"/>
              <a:t>decodedCookie.split</a:t>
            </a:r>
            <a:r>
              <a:rPr lang="en-US" b="1" dirty="0" smtClean="0"/>
              <a:t>(';');</a:t>
            </a:r>
          </a:p>
          <a:p>
            <a:r>
              <a:rPr lang="en-US" b="1" dirty="0" smtClean="0"/>
              <a:t>  for(</a:t>
            </a:r>
            <a:r>
              <a:rPr lang="en-US" b="1" dirty="0" err="1" smtClean="0"/>
              <a:t>var</a:t>
            </a:r>
            <a:r>
              <a:rPr lang="en-US" b="1" dirty="0" smtClean="0"/>
              <a:t> </a:t>
            </a:r>
            <a:r>
              <a:rPr lang="en-US" b="1" dirty="0" err="1" smtClean="0"/>
              <a:t>i</a:t>
            </a:r>
            <a:r>
              <a:rPr lang="en-US" b="1" dirty="0" smtClean="0"/>
              <a:t> = 0; </a:t>
            </a:r>
            <a:r>
              <a:rPr lang="en-US" b="1" dirty="0" err="1" smtClean="0"/>
              <a:t>i</a:t>
            </a:r>
            <a:r>
              <a:rPr lang="en-US" b="1" dirty="0" smtClean="0"/>
              <a:t> &lt;</a:t>
            </a:r>
            <a:r>
              <a:rPr lang="en-US" b="1" dirty="0" err="1" smtClean="0"/>
              <a:t>ca.length</a:t>
            </a:r>
            <a:r>
              <a:rPr lang="en-US" b="1" dirty="0" smtClean="0"/>
              <a:t>; </a:t>
            </a:r>
            <a:r>
              <a:rPr lang="en-US" b="1" dirty="0" err="1" smtClean="0"/>
              <a:t>i</a:t>
            </a:r>
            <a:r>
              <a:rPr lang="en-US" b="1" dirty="0" smtClean="0"/>
              <a:t>++) {</a:t>
            </a:r>
          </a:p>
          <a:p>
            <a:r>
              <a:rPr lang="en-US" b="1" dirty="0" smtClean="0"/>
              <a:t>    </a:t>
            </a:r>
            <a:r>
              <a:rPr lang="en-US" b="1" dirty="0" err="1" smtClean="0"/>
              <a:t>var</a:t>
            </a:r>
            <a:r>
              <a:rPr lang="en-US" b="1" dirty="0" smtClean="0"/>
              <a:t> c = ca[</a:t>
            </a:r>
            <a:r>
              <a:rPr lang="en-US" b="1" dirty="0" err="1" smtClean="0"/>
              <a:t>i</a:t>
            </a:r>
            <a:r>
              <a:rPr lang="en-US" b="1" dirty="0" smtClean="0"/>
              <a:t>];</a:t>
            </a:r>
          </a:p>
          <a:p>
            <a:r>
              <a:rPr lang="en-US" b="1" dirty="0" smtClean="0"/>
              <a:t>    while (</a:t>
            </a:r>
            <a:r>
              <a:rPr lang="en-US" b="1" dirty="0" err="1" smtClean="0"/>
              <a:t>c.charAt</a:t>
            </a:r>
            <a:r>
              <a:rPr lang="en-US" b="1" dirty="0" smtClean="0"/>
              <a:t>(0) == ' ') {</a:t>
            </a:r>
          </a:p>
          <a:p>
            <a:r>
              <a:rPr lang="en-US" b="1" dirty="0" smtClean="0"/>
              <a:t>      c = </a:t>
            </a:r>
            <a:r>
              <a:rPr lang="en-US" b="1" dirty="0" err="1" smtClean="0"/>
              <a:t>c.substring</a:t>
            </a:r>
            <a:r>
              <a:rPr lang="en-US" b="1" dirty="0" smtClean="0"/>
              <a:t>(1);</a:t>
            </a:r>
          </a:p>
          <a:p>
            <a:r>
              <a:rPr lang="en-US" b="1" dirty="0" smtClean="0"/>
              <a:t>    }</a:t>
            </a:r>
          </a:p>
          <a:p>
            <a:r>
              <a:rPr lang="en-US" b="1" dirty="0" smtClean="0"/>
              <a:t>    if (</a:t>
            </a:r>
            <a:r>
              <a:rPr lang="en-US" b="1" dirty="0" err="1" smtClean="0"/>
              <a:t>c.indexOf</a:t>
            </a:r>
            <a:r>
              <a:rPr lang="en-US" b="1" dirty="0" smtClean="0"/>
              <a:t>(name) == 0) {</a:t>
            </a:r>
          </a:p>
          <a:p>
            <a:r>
              <a:rPr lang="en-US" b="1" dirty="0" smtClean="0"/>
              <a:t>      return </a:t>
            </a:r>
            <a:r>
              <a:rPr lang="en-US" b="1" dirty="0" err="1" smtClean="0"/>
              <a:t>c.substring</a:t>
            </a:r>
            <a:r>
              <a:rPr lang="en-US" b="1" dirty="0" smtClean="0"/>
              <a:t>(</a:t>
            </a:r>
            <a:r>
              <a:rPr lang="en-US" b="1" dirty="0" err="1" smtClean="0"/>
              <a:t>name.length</a:t>
            </a:r>
            <a:r>
              <a:rPr lang="en-US" b="1" dirty="0" smtClean="0"/>
              <a:t>, </a:t>
            </a:r>
            <a:r>
              <a:rPr lang="en-US" b="1" dirty="0" err="1" smtClean="0"/>
              <a:t>c.length</a:t>
            </a:r>
            <a:r>
              <a:rPr lang="en-US" b="1" dirty="0" smtClean="0"/>
              <a:t>);</a:t>
            </a:r>
          </a:p>
          <a:p>
            <a:r>
              <a:rPr lang="en-US" b="1" dirty="0" smtClean="0"/>
              <a:t>    }</a:t>
            </a:r>
          </a:p>
          <a:p>
            <a:r>
              <a:rPr lang="en-US" b="1" dirty="0" smtClean="0"/>
              <a:t>  }</a:t>
            </a:r>
          </a:p>
          <a:p>
            <a:r>
              <a:rPr lang="en-US" b="1" dirty="0" smtClean="0"/>
              <a:t>  return "";</a:t>
            </a:r>
          </a:p>
          <a:p>
            <a:r>
              <a:rPr lang="en-US" b="1" dirty="0" smtClean="0"/>
              <a:t>}</a:t>
            </a:r>
            <a:endParaRPr lang="en-US" b="1" dirty="0"/>
          </a:p>
        </p:txBody>
      </p:sp>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43000"/>
            <a:ext cx="8153400" cy="5355312"/>
          </a:xfrm>
          <a:prstGeom prst="rect">
            <a:avLst/>
          </a:prstGeom>
        </p:spPr>
        <p:txBody>
          <a:bodyPr wrap="square">
            <a:spAutoFit/>
          </a:bodyPr>
          <a:lstStyle/>
          <a:p>
            <a:pPr algn="ctr"/>
            <a:r>
              <a:rPr lang="en-US" b="1" dirty="0" smtClean="0"/>
              <a:t>Function explained:</a:t>
            </a:r>
          </a:p>
          <a:p>
            <a:endParaRPr lang="en-US" b="1" dirty="0" smtClean="0"/>
          </a:p>
          <a:p>
            <a:r>
              <a:rPr lang="en-US" b="1" dirty="0" smtClean="0"/>
              <a:t>Take the </a:t>
            </a:r>
            <a:r>
              <a:rPr lang="en-US" b="1" dirty="0" err="1" smtClean="0"/>
              <a:t>cookiename</a:t>
            </a:r>
            <a:r>
              <a:rPr lang="en-US" b="1" dirty="0" smtClean="0"/>
              <a:t> as parameter (</a:t>
            </a:r>
            <a:r>
              <a:rPr lang="en-US" b="1" dirty="0" err="1" smtClean="0"/>
              <a:t>cname</a:t>
            </a:r>
            <a:r>
              <a:rPr lang="en-US" b="1" dirty="0" smtClean="0"/>
              <a:t>).</a:t>
            </a:r>
          </a:p>
          <a:p>
            <a:endParaRPr lang="en-US" b="1" dirty="0" smtClean="0"/>
          </a:p>
          <a:p>
            <a:r>
              <a:rPr lang="en-US" b="1" dirty="0" smtClean="0"/>
              <a:t>Create a variable (name) with the text to search for (</a:t>
            </a:r>
            <a:r>
              <a:rPr lang="en-US" b="1" dirty="0" err="1" smtClean="0"/>
              <a:t>cname</a:t>
            </a:r>
            <a:r>
              <a:rPr lang="en-US" b="1" dirty="0" smtClean="0"/>
              <a:t> + "=").</a:t>
            </a:r>
          </a:p>
          <a:p>
            <a:endParaRPr lang="en-US" b="1" dirty="0" smtClean="0"/>
          </a:p>
          <a:p>
            <a:r>
              <a:rPr lang="en-US" b="1" dirty="0" smtClean="0"/>
              <a:t>Decode the cookie string, to handle cookies with special characters, e.g. '$'</a:t>
            </a:r>
          </a:p>
          <a:p>
            <a:endParaRPr lang="en-US" b="1" dirty="0" smtClean="0"/>
          </a:p>
          <a:p>
            <a:r>
              <a:rPr lang="en-US" b="1" dirty="0" smtClean="0"/>
              <a:t>Split </a:t>
            </a:r>
            <a:r>
              <a:rPr lang="en-US" b="1" dirty="0" err="1" smtClean="0"/>
              <a:t>document.cookie</a:t>
            </a:r>
            <a:r>
              <a:rPr lang="en-US" b="1" dirty="0" smtClean="0"/>
              <a:t> on semicolons into an array called ca (ca = </a:t>
            </a:r>
            <a:r>
              <a:rPr lang="en-US" b="1" dirty="0" err="1" smtClean="0"/>
              <a:t>decodedCookie.split</a:t>
            </a:r>
            <a:r>
              <a:rPr lang="en-US" b="1" dirty="0" smtClean="0"/>
              <a:t>(';')).</a:t>
            </a:r>
          </a:p>
          <a:p>
            <a:endParaRPr lang="en-US" b="1" dirty="0" smtClean="0"/>
          </a:p>
          <a:p>
            <a:r>
              <a:rPr lang="en-US" b="1" dirty="0" smtClean="0"/>
              <a:t>Loop through the ca array (</a:t>
            </a:r>
            <a:r>
              <a:rPr lang="en-US" b="1" dirty="0" err="1" smtClean="0"/>
              <a:t>i</a:t>
            </a:r>
            <a:r>
              <a:rPr lang="en-US" b="1" dirty="0" smtClean="0"/>
              <a:t> = 0; </a:t>
            </a:r>
            <a:r>
              <a:rPr lang="en-US" b="1" dirty="0" err="1" smtClean="0"/>
              <a:t>i</a:t>
            </a:r>
            <a:r>
              <a:rPr lang="en-US" b="1" dirty="0" smtClean="0"/>
              <a:t> &lt; </a:t>
            </a:r>
            <a:r>
              <a:rPr lang="en-US" b="1" dirty="0" err="1" smtClean="0"/>
              <a:t>ca.length</a:t>
            </a:r>
            <a:r>
              <a:rPr lang="en-US" b="1" dirty="0" smtClean="0"/>
              <a:t>; </a:t>
            </a:r>
            <a:r>
              <a:rPr lang="en-US" b="1" dirty="0" err="1" smtClean="0"/>
              <a:t>i</a:t>
            </a:r>
            <a:r>
              <a:rPr lang="en-US" b="1" dirty="0" smtClean="0"/>
              <a:t>++), and read out each value c = ca[</a:t>
            </a:r>
            <a:r>
              <a:rPr lang="en-US" b="1" dirty="0" err="1" smtClean="0"/>
              <a:t>i</a:t>
            </a:r>
            <a:r>
              <a:rPr lang="en-US" b="1" dirty="0" smtClean="0"/>
              <a:t>]).</a:t>
            </a:r>
          </a:p>
          <a:p>
            <a:endParaRPr lang="en-US" b="1" dirty="0" smtClean="0"/>
          </a:p>
          <a:p>
            <a:r>
              <a:rPr lang="en-US" b="1" dirty="0" smtClean="0"/>
              <a:t>If the cookie is found (</a:t>
            </a:r>
            <a:r>
              <a:rPr lang="en-US" b="1" dirty="0" err="1" smtClean="0"/>
              <a:t>c.indexOf</a:t>
            </a:r>
            <a:r>
              <a:rPr lang="en-US" b="1" dirty="0" smtClean="0"/>
              <a:t>(name) == 0), return the value of the cookie (</a:t>
            </a:r>
            <a:r>
              <a:rPr lang="en-US" b="1" dirty="0" err="1" smtClean="0"/>
              <a:t>c.substring</a:t>
            </a:r>
            <a:r>
              <a:rPr lang="en-US" b="1" dirty="0" smtClean="0"/>
              <a:t>(</a:t>
            </a:r>
            <a:r>
              <a:rPr lang="en-US" b="1" dirty="0" err="1" smtClean="0"/>
              <a:t>name.length</a:t>
            </a:r>
            <a:r>
              <a:rPr lang="en-US" b="1" dirty="0" smtClean="0"/>
              <a:t>, </a:t>
            </a:r>
            <a:r>
              <a:rPr lang="en-US" b="1" dirty="0" err="1" smtClean="0"/>
              <a:t>c.length</a:t>
            </a:r>
            <a:r>
              <a:rPr lang="en-US" b="1" dirty="0" smtClean="0"/>
              <a:t>).</a:t>
            </a:r>
          </a:p>
          <a:p>
            <a:endParaRPr lang="en-US" b="1" dirty="0" smtClean="0"/>
          </a:p>
          <a:p>
            <a:r>
              <a:rPr lang="en-US" b="1" dirty="0" smtClean="0"/>
              <a:t>If the cookie is not found, return "".</a:t>
            </a:r>
          </a:p>
          <a:p>
            <a:endParaRPr lang="en-US" dirty="0"/>
          </a:p>
        </p:txBody>
      </p:sp>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143000"/>
            <a:ext cx="8305800" cy="4985980"/>
          </a:xfrm>
          <a:prstGeom prst="rect">
            <a:avLst/>
          </a:prstGeom>
        </p:spPr>
        <p:txBody>
          <a:bodyPr wrap="square">
            <a:spAutoFit/>
          </a:bodyPr>
          <a:lstStyle/>
          <a:p>
            <a:pPr algn="ctr"/>
            <a:r>
              <a:rPr lang="en-US" b="1" dirty="0" smtClean="0"/>
              <a:t>A Function to Check a Cookie</a:t>
            </a:r>
          </a:p>
          <a:p>
            <a:r>
              <a:rPr lang="en-US" sz="2000" b="1" dirty="0" smtClean="0"/>
              <a:t>If the cookie is not set, it will display a prompt box, asking for the name of the user, and stores the username cookie for 365 days, by calling the </a:t>
            </a:r>
            <a:r>
              <a:rPr lang="en-US" sz="2000" b="1" dirty="0" err="1" smtClean="0"/>
              <a:t>setCookie</a:t>
            </a:r>
            <a:r>
              <a:rPr lang="en-US" sz="2000" b="1" dirty="0" smtClean="0"/>
              <a:t> function:</a:t>
            </a:r>
          </a:p>
          <a:p>
            <a:r>
              <a:rPr lang="en-US" sz="2000" b="1" smtClean="0"/>
              <a:t>Example</a:t>
            </a:r>
            <a:endParaRPr lang="en-US" sz="2000" b="1" dirty="0" smtClean="0"/>
          </a:p>
          <a:p>
            <a:r>
              <a:rPr lang="en-US" sz="2000" b="1" dirty="0" smtClean="0"/>
              <a:t>function </a:t>
            </a:r>
            <a:r>
              <a:rPr lang="en-US" sz="2000" b="1" dirty="0" err="1" smtClean="0"/>
              <a:t>checkCookie</a:t>
            </a:r>
            <a:r>
              <a:rPr lang="en-US" sz="2000" b="1" dirty="0" smtClean="0"/>
              <a:t>() {</a:t>
            </a:r>
          </a:p>
          <a:p>
            <a:r>
              <a:rPr lang="en-US" sz="2000" b="1" dirty="0" smtClean="0"/>
              <a:t>  </a:t>
            </a:r>
            <a:r>
              <a:rPr lang="en-US" sz="2000" b="1" dirty="0" err="1" smtClean="0"/>
              <a:t>var</a:t>
            </a:r>
            <a:r>
              <a:rPr lang="en-US" sz="2000" b="1" dirty="0" smtClean="0"/>
              <a:t> username = </a:t>
            </a:r>
            <a:r>
              <a:rPr lang="en-US" sz="2000" b="1" dirty="0" err="1" smtClean="0"/>
              <a:t>getCookie</a:t>
            </a:r>
            <a:r>
              <a:rPr lang="en-US" sz="2000" b="1" dirty="0" smtClean="0"/>
              <a:t>("username");</a:t>
            </a:r>
          </a:p>
          <a:p>
            <a:r>
              <a:rPr lang="en-US" sz="2000" b="1" dirty="0" smtClean="0"/>
              <a:t>  if (username != "") {</a:t>
            </a:r>
          </a:p>
          <a:p>
            <a:r>
              <a:rPr lang="en-US" sz="2000" b="1" dirty="0" smtClean="0"/>
              <a:t>   alert("Welcome again " + username);</a:t>
            </a:r>
          </a:p>
          <a:p>
            <a:r>
              <a:rPr lang="en-US" sz="2000" b="1" dirty="0" smtClean="0"/>
              <a:t>  } else {</a:t>
            </a:r>
          </a:p>
          <a:p>
            <a:r>
              <a:rPr lang="en-US" sz="2000" b="1" dirty="0" smtClean="0"/>
              <a:t>    username = prompt("Please enter your name:", "");</a:t>
            </a:r>
          </a:p>
          <a:p>
            <a:r>
              <a:rPr lang="en-US" sz="2000" b="1" dirty="0" smtClean="0"/>
              <a:t>    if (username != "" &amp;&amp; username != null) {</a:t>
            </a:r>
          </a:p>
          <a:p>
            <a:r>
              <a:rPr lang="en-US" sz="2000" b="1" dirty="0" smtClean="0"/>
              <a:t>      </a:t>
            </a:r>
            <a:r>
              <a:rPr lang="en-US" sz="2000" b="1" dirty="0" err="1" smtClean="0"/>
              <a:t>setCookie</a:t>
            </a:r>
            <a:r>
              <a:rPr lang="en-US" sz="2000" b="1" dirty="0" smtClean="0"/>
              <a:t>("username", username, 365);</a:t>
            </a:r>
          </a:p>
          <a:p>
            <a:r>
              <a:rPr lang="en-US" sz="2000" b="1" dirty="0" smtClean="0"/>
              <a:t>    }</a:t>
            </a:r>
          </a:p>
          <a:p>
            <a:r>
              <a:rPr lang="en-US" sz="2000" b="1" dirty="0" smtClean="0"/>
              <a:t>  }</a:t>
            </a:r>
          </a:p>
          <a:p>
            <a:r>
              <a:rPr lang="en-US" sz="2000" b="1" dirty="0" smtClean="0"/>
              <a:t>}</a:t>
            </a:r>
            <a:endParaRPr lang="en-US" sz="2000" b="1" dirty="0"/>
          </a:p>
        </p:txBody>
      </p:sp>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6" name="Rectangle 5"/>
          <p:cNvSpPr/>
          <p:nvPr/>
        </p:nvSpPr>
        <p:spPr>
          <a:xfrm>
            <a:off x="3124200" y="1371600"/>
            <a:ext cx="2915413" cy="369332"/>
          </a:xfrm>
          <a:prstGeom prst="rect">
            <a:avLst/>
          </a:prstGeom>
        </p:spPr>
        <p:txBody>
          <a:bodyPr wrap="none">
            <a:spAutoFit/>
          </a:bodyPr>
          <a:lstStyle/>
          <a:p>
            <a:r>
              <a:rPr lang="en-US" b="1" dirty="0" smtClean="0"/>
              <a:t>JavaScript Execution Context</a:t>
            </a:r>
            <a:endParaRPr lang="en-US" b="1" dirty="0"/>
          </a:p>
        </p:txBody>
      </p:sp>
      <p:sp>
        <p:nvSpPr>
          <p:cNvPr id="7" name="Rectangle 6"/>
          <p:cNvSpPr/>
          <p:nvPr/>
        </p:nvSpPr>
        <p:spPr>
          <a:xfrm>
            <a:off x="381000" y="1905000"/>
            <a:ext cx="8153400" cy="4247317"/>
          </a:xfrm>
          <a:prstGeom prst="rect">
            <a:avLst/>
          </a:prstGeom>
        </p:spPr>
        <p:txBody>
          <a:bodyPr wrap="square">
            <a:spAutoFit/>
          </a:bodyPr>
          <a:lstStyle/>
          <a:p>
            <a:r>
              <a:rPr lang="en-US" dirty="0" smtClean="0"/>
              <a:t>Consider the following code:</a:t>
            </a:r>
          </a:p>
          <a:p>
            <a:r>
              <a:rPr lang="en-US" b="1" dirty="0" smtClean="0"/>
              <a:t>let x = 10;</a:t>
            </a:r>
          </a:p>
          <a:p>
            <a:r>
              <a:rPr lang="en-US" b="1" dirty="0" smtClean="0"/>
              <a:t>function </a:t>
            </a:r>
            <a:r>
              <a:rPr lang="en-US" b="1" dirty="0" err="1" smtClean="0"/>
              <a:t>timesTen</a:t>
            </a:r>
            <a:r>
              <a:rPr lang="en-US" b="1" dirty="0" smtClean="0"/>
              <a:t>(a){</a:t>
            </a:r>
          </a:p>
          <a:p>
            <a:r>
              <a:rPr lang="en-US" b="1" dirty="0" smtClean="0"/>
              <a:t>    return a * 10;</a:t>
            </a:r>
          </a:p>
          <a:p>
            <a:r>
              <a:rPr lang="en-US" b="1" dirty="0" smtClean="0"/>
              <a:t>}</a:t>
            </a:r>
          </a:p>
          <a:p>
            <a:r>
              <a:rPr lang="en-US" b="1" dirty="0" smtClean="0"/>
              <a:t>let y = </a:t>
            </a:r>
            <a:r>
              <a:rPr lang="en-US" b="1" dirty="0" err="1" smtClean="0"/>
              <a:t>timesTen</a:t>
            </a:r>
            <a:r>
              <a:rPr lang="en-US" b="1" dirty="0" smtClean="0"/>
              <a:t>(x);</a:t>
            </a:r>
          </a:p>
          <a:p>
            <a:r>
              <a:rPr lang="en-US" b="1" dirty="0" smtClean="0"/>
              <a:t>console.log(y); // 100</a:t>
            </a:r>
          </a:p>
          <a:p>
            <a:endParaRPr lang="en-US" dirty="0" smtClean="0"/>
          </a:p>
          <a:p>
            <a:r>
              <a:rPr lang="en-US" dirty="0" smtClean="0"/>
              <a:t>In this code:</a:t>
            </a:r>
          </a:p>
          <a:p>
            <a:endParaRPr lang="en-US" dirty="0" smtClean="0"/>
          </a:p>
          <a:p>
            <a:pPr>
              <a:buFont typeface="Wingdings" pitchFamily="2" charset="2"/>
              <a:buChar char="Ø"/>
            </a:pPr>
            <a:r>
              <a:rPr lang="en-US" b="1" dirty="0" smtClean="0"/>
              <a:t>First, assign 10 to the x variable.</a:t>
            </a:r>
          </a:p>
          <a:p>
            <a:pPr>
              <a:buFont typeface="Wingdings" pitchFamily="2" charset="2"/>
              <a:buChar char="Ø"/>
            </a:pPr>
            <a:r>
              <a:rPr lang="en-US" b="1" dirty="0" smtClean="0"/>
              <a:t>Second, declare a function </a:t>
            </a:r>
            <a:r>
              <a:rPr lang="en-US" b="1" dirty="0" err="1" smtClean="0"/>
              <a:t>timesTen</a:t>
            </a:r>
            <a:r>
              <a:rPr lang="en-US" b="1" dirty="0" smtClean="0"/>
              <a:t>() that multiplies its argument with 10.</a:t>
            </a:r>
          </a:p>
          <a:p>
            <a:pPr>
              <a:buFont typeface="Wingdings" pitchFamily="2" charset="2"/>
              <a:buChar char="Ø"/>
            </a:pPr>
            <a:r>
              <a:rPr lang="en-US" b="1" dirty="0" smtClean="0"/>
              <a:t>Third, call the </a:t>
            </a:r>
            <a:r>
              <a:rPr lang="en-US" b="1" dirty="0" err="1" smtClean="0"/>
              <a:t>timesTen</a:t>
            </a:r>
            <a:r>
              <a:rPr lang="en-US" b="1" dirty="0" smtClean="0"/>
              <a:t>() function by passing in x as a parameter and store the return value in the variable y.</a:t>
            </a:r>
          </a:p>
          <a:p>
            <a:pPr>
              <a:buFont typeface="Wingdings" pitchFamily="2" charset="2"/>
              <a:buChar char="Ø"/>
            </a:pPr>
            <a:r>
              <a:rPr lang="en-US" b="1" dirty="0" smtClean="0"/>
              <a:t>Finally, output the variable y to the Console.</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295400"/>
            <a:ext cx="8229600" cy="4493538"/>
          </a:xfrm>
          <a:prstGeom prst="rect">
            <a:avLst/>
          </a:prstGeom>
        </p:spPr>
        <p:txBody>
          <a:bodyPr wrap="square">
            <a:spAutoFit/>
          </a:bodyPr>
          <a:lstStyle/>
          <a:p>
            <a:r>
              <a:rPr lang="en-US" sz="1900" dirty="0" smtClean="0"/>
              <a:t>The code is straightforward. However, behind the scene, JavaScript does many things. In this tutorial, we will focus on </a:t>
            </a:r>
            <a:r>
              <a:rPr lang="en-US" sz="1900" b="1" dirty="0" smtClean="0"/>
              <a:t>the execution contexts</a:t>
            </a:r>
            <a:r>
              <a:rPr lang="en-US" sz="1900" dirty="0" smtClean="0"/>
              <a:t>.</a:t>
            </a:r>
          </a:p>
          <a:p>
            <a:endParaRPr lang="en-US" sz="1900" dirty="0" smtClean="0"/>
          </a:p>
          <a:p>
            <a:r>
              <a:rPr lang="en-US" sz="1900" dirty="0" smtClean="0"/>
              <a:t>When a JavaScript engine executes a script, it </a:t>
            </a:r>
            <a:r>
              <a:rPr lang="en-US" sz="1900" b="1" dirty="0" smtClean="0"/>
              <a:t>creates execution contexts</a:t>
            </a:r>
            <a:r>
              <a:rPr lang="en-US" sz="1900" dirty="0" smtClean="0"/>
              <a:t>. Each execution context has two phases: the </a:t>
            </a:r>
            <a:r>
              <a:rPr lang="en-US" sz="1900" b="1" dirty="0" smtClean="0"/>
              <a:t>creation phase </a:t>
            </a:r>
            <a:r>
              <a:rPr lang="en-US" sz="1900" dirty="0" smtClean="0"/>
              <a:t>and the </a:t>
            </a:r>
            <a:r>
              <a:rPr lang="en-US" sz="1900" b="1" dirty="0" smtClean="0"/>
              <a:t>execution phase</a:t>
            </a:r>
            <a:r>
              <a:rPr lang="en-US" sz="1900" dirty="0" smtClean="0"/>
              <a:t>.</a:t>
            </a:r>
          </a:p>
          <a:p>
            <a:endParaRPr lang="en-US" sz="1900" dirty="0" smtClean="0"/>
          </a:p>
          <a:p>
            <a:r>
              <a:rPr lang="en-US" sz="1900" b="1" dirty="0" smtClean="0"/>
              <a:t>The creation phase</a:t>
            </a:r>
          </a:p>
          <a:p>
            <a:r>
              <a:rPr lang="en-US" sz="1900" dirty="0" smtClean="0"/>
              <a:t>When a script executes for the first time, the JavaScript engine creates a Global Execution Context. During this creation phase, it performs the following tasks:</a:t>
            </a:r>
          </a:p>
          <a:p>
            <a:endParaRPr lang="en-US" sz="1900" dirty="0" smtClean="0"/>
          </a:p>
          <a:p>
            <a:pPr>
              <a:buFont typeface="Wingdings" pitchFamily="2" charset="2"/>
              <a:buChar char="Ø"/>
            </a:pPr>
            <a:r>
              <a:rPr lang="en-US" sz="1900" dirty="0" smtClean="0"/>
              <a:t>Create a global object i.e.,</a:t>
            </a:r>
            <a:r>
              <a:rPr lang="en-US" sz="1900" b="1" dirty="0" smtClean="0"/>
              <a:t> window </a:t>
            </a:r>
            <a:r>
              <a:rPr lang="en-US" sz="1900" dirty="0" smtClean="0"/>
              <a:t>in the web browser or </a:t>
            </a:r>
            <a:r>
              <a:rPr lang="en-US" sz="1900" b="1" dirty="0" smtClean="0"/>
              <a:t>globa</a:t>
            </a:r>
            <a:r>
              <a:rPr lang="en-US" sz="1900" dirty="0" smtClean="0"/>
              <a:t>l in </a:t>
            </a:r>
            <a:r>
              <a:rPr lang="en-US" sz="1900" b="1" dirty="0" smtClean="0"/>
              <a:t>Node.js</a:t>
            </a:r>
            <a:r>
              <a:rPr lang="en-US" sz="1900" dirty="0" smtClean="0"/>
              <a:t>.</a:t>
            </a:r>
          </a:p>
          <a:p>
            <a:pPr>
              <a:buFont typeface="Wingdings" pitchFamily="2" charset="2"/>
              <a:buChar char="Ø"/>
            </a:pPr>
            <a:r>
              <a:rPr lang="en-US" sz="1900" dirty="0" smtClean="0"/>
              <a:t>Create a t</a:t>
            </a:r>
            <a:r>
              <a:rPr lang="en-US" sz="1900" b="1" dirty="0" smtClean="0"/>
              <a:t>his</a:t>
            </a:r>
            <a:r>
              <a:rPr lang="en-US" sz="1900" dirty="0" smtClean="0"/>
              <a:t> object binding which points to the global object above.</a:t>
            </a:r>
          </a:p>
          <a:p>
            <a:pPr>
              <a:buFont typeface="Wingdings" pitchFamily="2" charset="2"/>
              <a:buChar char="Ø"/>
            </a:pPr>
            <a:r>
              <a:rPr lang="en-US" sz="1900" dirty="0" smtClean="0"/>
              <a:t>Setup a memory </a:t>
            </a:r>
            <a:r>
              <a:rPr lang="en-US" sz="1900" b="1" dirty="0" smtClean="0"/>
              <a:t>heap</a:t>
            </a:r>
            <a:r>
              <a:rPr lang="en-US" sz="1900" dirty="0" smtClean="0"/>
              <a:t> for storing </a:t>
            </a:r>
            <a:r>
              <a:rPr lang="en-US" sz="1900" b="1" dirty="0" smtClean="0"/>
              <a:t>variables and function references.</a:t>
            </a:r>
          </a:p>
          <a:p>
            <a:pPr>
              <a:buFont typeface="Wingdings" pitchFamily="2" charset="2"/>
              <a:buChar char="Ø"/>
            </a:pPr>
            <a:r>
              <a:rPr lang="en-US" sz="1900" dirty="0" smtClean="0"/>
              <a:t>Store the </a:t>
            </a:r>
            <a:r>
              <a:rPr lang="en-US" sz="1900" b="1" dirty="0" smtClean="0"/>
              <a:t>function declarations in the memory heap and variables within the global execution context</a:t>
            </a:r>
            <a:r>
              <a:rPr lang="en-US" sz="1900" dirty="0" smtClean="0"/>
              <a:t> with the initial </a:t>
            </a:r>
            <a:r>
              <a:rPr lang="en-US" sz="1900" b="1" dirty="0" smtClean="0"/>
              <a:t>values </a:t>
            </a:r>
            <a:r>
              <a:rPr lang="en-US" sz="2000" b="1" dirty="0" smtClean="0"/>
              <a:t>as undefined</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609600" y="1371600"/>
            <a:ext cx="8077200" cy="1015663"/>
          </a:xfrm>
          <a:prstGeom prst="rect">
            <a:avLst/>
          </a:prstGeom>
        </p:spPr>
        <p:txBody>
          <a:bodyPr wrap="square">
            <a:spAutoFit/>
          </a:bodyPr>
          <a:lstStyle/>
          <a:p>
            <a:r>
              <a:rPr lang="en-US" sz="2000" dirty="0" smtClean="0"/>
              <a:t>In our example, during the </a:t>
            </a:r>
            <a:r>
              <a:rPr lang="en-US" sz="2000" b="1" dirty="0" smtClean="0"/>
              <a:t>creation phase</a:t>
            </a:r>
            <a:r>
              <a:rPr lang="en-US" sz="2000" dirty="0" smtClean="0"/>
              <a:t>, the JavaScript engine stores the </a:t>
            </a:r>
            <a:r>
              <a:rPr lang="en-US" sz="2000" b="1" dirty="0" smtClean="0"/>
              <a:t>variables x and y and the function declaration </a:t>
            </a:r>
            <a:r>
              <a:rPr lang="en-US" sz="2000" b="1" dirty="0" err="1" smtClean="0"/>
              <a:t>timesTen</a:t>
            </a:r>
            <a:r>
              <a:rPr lang="en-US" sz="2000" b="1" dirty="0" smtClean="0"/>
              <a:t>() in the Global Execution Context</a:t>
            </a:r>
            <a:r>
              <a:rPr lang="en-US" sz="2000" dirty="0" smtClean="0"/>
              <a:t>. Besides, it initializes the variables x and y to undefined.</a:t>
            </a:r>
            <a:endParaRPr lang="en-US" sz="2000" dirty="0"/>
          </a:p>
        </p:txBody>
      </p:sp>
      <p:pic>
        <p:nvPicPr>
          <p:cNvPr id="3074" name="Picture 2" descr="javascript execution context - global execution context in creation phase"/>
          <p:cNvPicPr>
            <a:picLocks noChangeAspect="1" noChangeArrowheads="1"/>
          </p:cNvPicPr>
          <p:nvPr/>
        </p:nvPicPr>
        <p:blipFill>
          <a:blip r:embed="rId3"/>
          <a:srcRect/>
          <a:stretch>
            <a:fillRect/>
          </a:stretch>
        </p:blipFill>
        <p:spPr bwMode="auto">
          <a:xfrm>
            <a:off x="2667000" y="2514600"/>
            <a:ext cx="3272994" cy="35052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295400"/>
            <a:ext cx="8305800" cy="923330"/>
          </a:xfrm>
          <a:prstGeom prst="rect">
            <a:avLst/>
          </a:prstGeom>
        </p:spPr>
        <p:txBody>
          <a:bodyPr wrap="square">
            <a:spAutoFit/>
          </a:bodyPr>
          <a:lstStyle/>
          <a:p>
            <a:pPr algn="ctr"/>
            <a:r>
              <a:rPr lang="en-US" b="1" dirty="0" smtClean="0"/>
              <a:t>The execution phase</a:t>
            </a:r>
          </a:p>
          <a:p>
            <a:r>
              <a:rPr lang="en-US" dirty="0" smtClean="0"/>
              <a:t>During the execution phase, the JavaScript engine executes the code line by line. In this phase, it assigns values to variables and executes the function calls.</a:t>
            </a:r>
            <a:endParaRPr lang="en-US" dirty="0"/>
          </a:p>
        </p:txBody>
      </p:sp>
      <p:pic>
        <p:nvPicPr>
          <p:cNvPr id="2050" name="Picture 2" descr="javascript execution context - global execution context in execution phase"/>
          <p:cNvPicPr>
            <a:picLocks noChangeAspect="1" noChangeArrowheads="1"/>
          </p:cNvPicPr>
          <p:nvPr/>
        </p:nvPicPr>
        <p:blipFill>
          <a:blip r:embed="rId3"/>
          <a:srcRect/>
          <a:stretch>
            <a:fillRect/>
          </a:stretch>
        </p:blipFill>
        <p:spPr bwMode="auto">
          <a:xfrm>
            <a:off x="2819400" y="2362200"/>
            <a:ext cx="3581400" cy="383548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228600" y="1295400"/>
            <a:ext cx="8763000" cy="4431983"/>
          </a:xfrm>
          <a:prstGeom prst="rect">
            <a:avLst/>
          </a:prstGeom>
        </p:spPr>
        <p:txBody>
          <a:bodyPr wrap="square">
            <a:spAutoFit/>
          </a:bodyPr>
          <a:lstStyle/>
          <a:p>
            <a:pPr algn="ctr"/>
            <a:r>
              <a:rPr lang="en-US" sz="2400" b="1" dirty="0" smtClean="0"/>
              <a:t>Open a new window</a:t>
            </a:r>
          </a:p>
          <a:p>
            <a:pPr algn="ctr"/>
            <a:endParaRPr lang="en-US" sz="2400" b="1" dirty="0" smtClean="0"/>
          </a:p>
          <a:p>
            <a:r>
              <a:rPr lang="en-US" sz="2400" dirty="0" smtClean="0"/>
              <a:t>To open a new window or tab, you use the</a:t>
            </a:r>
            <a:r>
              <a:rPr lang="en-US" sz="2400" b="1" dirty="0" smtClean="0"/>
              <a:t> </a:t>
            </a:r>
            <a:r>
              <a:rPr lang="en-US" sz="2400" b="1" dirty="0" err="1" smtClean="0"/>
              <a:t>window.open</a:t>
            </a:r>
            <a:r>
              <a:rPr lang="en-US" sz="2400" b="1" dirty="0" smtClean="0"/>
              <a:t>() </a:t>
            </a:r>
            <a:r>
              <a:rPr lang="en-US" sz="2400" dirty="0" smtClean="0"/>
              <a:t>method:</a:t>
            </a:r>
          </a:p>
          <a:p>
            <a:endParaRPr lang="en-US" sz="2400" dirty="0" smtClean="0"/>
          </a:p>
          <a:p>
            <a:r>
              <a:rPr lang="en-US" sz="2400" b="1" dirty="0" err="1" smtClean="0"/>
              <a:t>window.open</a:t>
            </a:r>
            <a:r>
              <a:rPr lang="en-US" sz="2400" b="1" dirty="0" smtClean="0"/>
              <a:t>(</a:t>
            </a:r>
            <a:r>
              <a:rPr lang="en-US" sz="2400" b="1" dirty="0" err="1" smtClean="0"/>
              <a:t>url</a:t>
            </a:r>
            <a:r>
              <a:rPr lang="en-US" sz="2400" b="1" dirty="0" smtClean="0"/>
              <a:t>, </a:t>
            </a:r>
            <a:r>
              <a:rPr lang="en-US" sz="2400" b="1" dirty="0" err="1" smtClean="0"/>
              <a:t>windowName</a:t>
            </a:r>
            <a:r>
              <a:rPr lang="en-US" sz="2400" b="1" dirty="0" smtClean="0"/>
              <a:t>, [</a:t>
            </a:r>
            <a:r>
              <a:rPr lang="en-US" sz="2400" b="1" dirty="0" err="1" smtClean="0"/>
              <a:t>windowFeatures</a:t>
            </a:r>
            <a:r>
              <a:rPr lang="en-US" sz="2400" b="1" dirty="0" smtClean="0"/>
              <a:t>]);</a:t>
            </a:r>
          </a:p>
          <a:p>
            <a:r>
              <a:rPr lang="en-US" sz="2400" dirty="0" smtClean="0"/>
              <a:t>The </a:t>
            </a:r>
            <a:r>
              <a:rPr lang="en-US" sz="2400" b="1" dirty="0" err="1" smtClean="0"/>
              <a:t>window.open</a:t>
            </a:r>
            <a:r>
              <a:rPr lang="en-US" sz="2400" b="1" dirty="0" smtClean="0"/>
              <a:t>() method accepts three arguments</a:t>
            </a:r>
            <a:r>
              <a:rPr lang="en-US" sz="2400" dirty="0" smtClean="0"/>
              <a:t>: the </a:t>
            </a:r>
            <a:r>
              <a:rPr lang="en-US" sz="2400" b="1" dirty="0" smtClean="0"/>
              <a:t>URL to load</a:t>
            </a:r>
            <a:r>
              <a:rPr lang="en-US" sz="2400" dirty="0" smtClean="0"/>
              <a:t>, </a:t>
            </a:r>
            <a:r>
              <a:rPr lang="en-US" sz="2400" b="1" dirty="0" smtClean="0"/>
              <a:t>the window target </a:t>
            </a:r>
            <a:r>
              <a:rPr lang="en-US" sz="2400" dirty="0" smtClean="0"/>
              <a:t>and a</a:t>
            </a:r>
            <a:r>
              <a:rPr lang="en-US" sz="2400" b="1" dirty="0" smtClean="0"/>
              <a:t> string of window features.</a:t>
            </a:r>
          </a:p>
          <a:p>
            <a:endParaRPr lang="en-US" sz="2400" dirty="0" smtClean="0"/>
          </a:p>
          <a:p>
            <a:r>
              <a:rPr lang="en-US" sz="2400" dirty="0" smtClean="0"/>
              <a:t>The </a:t>
            </a:r>
            <a:r>
              <a:rPr lang="en-US" sz="2400" b="1" dirty="0" smtClean="0"/>
              <a:t>third argument is a command-delimited string of settings specifying displaying </a:t>
            </a:r>
            <a:r>
              <a:rPr lang="en-US" sz="2400" dirty="0" smtClean="0"/>
              <a:t>information for the new window such as width, height, </a:t>
            </a:r>
            <a:r>
              <a:rPr lang="en-US" sz="2400" dirty="0" err="1" smtClean="0"/>
              <a:t>menubar</a:t>
            </a:r>
            <a:r>
              <a:rPr lang="en-US" sz="2400" dirty="0" smtClean="0"/>
              <a:t>, and resizable.</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295400"/>
            <a:ext cx="4191000" cy="4154984"/>
          </a:xfrm>
          <a:prstGeom prst="rect">
            <a:avLst/>
          </a:prstGeom>
        </p:spPr>
        <p:txBody>
          <a:bodyPr wrap="square">
            <a:spAutoFit/>
          </a:bodyPr>
          <a:lstStyle/>
          <a:p>
            <a:r>
              <a:rPr lang="en-US" sz="2400" dirty="0" smtClean="0"/>
              <a:t>For every function call, the JavaScript engine creates a new </a:t>
            </a:r>
            <a:r>
              <a:rPr lang="en-US" sz="2400" b="1" dirty="0" smtClean="0"/>
              <a:t>Function Execution Context</a:t>
            </a:r>
            <a:r>
              <a:rPr lang="en-US" sz="2400" dirty="0" smtClean="0"/>
              <a:t>. </a:t>
            </a:r>
            <a:r>
              <a:rPr lang="en-US" sz="2400" b="1" dirty="0" smtClean="0"/>
              <a:t>The Function Execution Context </a:t>
            </a:r>
            <a:r>
              <a:rPr lang="en-US" sz="2400" dirty="0" smtClean="0"/>
              <a:t>is similar to the </a:t>
            </a:r>
            <a:r>
              <a:rPr lang="en-US" sz="2400" b="1" dirty="0" smtClean="0"/>
              <a:t>Global Execution Context</a:t>
            </a:r>
            <a:r>
              <a:rPr lang="en-US" sz="2400" dirty="0" smtClean="0"/>
              <a:t>, but instead of creating the global object, it creates the </a:t>
            </a:r>
            <a:r>
              <a:rPr lang="en-US" sz="2400" b="1" dirty="0" smtClean="0"/>
              <a:t>arguments object that contains a reference to all the parameters passed into the function:</a:t>
            </a:r>
            <a:endParaRPr lang="en-US" sz="2400" b="1" dirty="0"/>
          </a:p>
        </p:txBody>
      </p:sp>
      <p:pic>
        <p:nvPicPr>
          <p:cNvPr id="1026" name="Picture 2" descr="javascript execution context - function execution context in creation phase"/>
          <p:cNvPicPr>
            <a:picLocks noChangeAspect="1" noChangeArrowheads="1"/>
          </p:cNvPicPr>
          <p:nvPr/>
        </p:nvPicPr>
        <p:blipFill>
          <a:blip r:embed="rId3"/>
          <a:srcRect/>
          <a:stretch>
            <a:fillRect/>
          </a:stretch>
        </p:blipFill>
        <p:spPr bwMode="auto">
          <a:xfrm>
            <a:off x="4800600" y="1295400"/>
            <a:ext cx="3810000" cy="490663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371600"/>
            <a:ext cx="4114800" cy="4801314"/>
          </a:xfrm>
          <a:prstGeom prst="rect">
            <a:avLst/>
          </a:prstGeom>
        </p:spPr>
        <p:txBody>
          <a:bodyPr wrap="square">
            <a:spAutoFit/>
          </a:bodyPr>
          <a:lstStyle/>
          <a:p>
            <a:r>
              <a:rPr lang="en-US" dirty="0" smtClean="0"/>
              <a:t>In our example, the function execution context creates the arguments object that references </a:t>
            </a:r>
            <a:r>
              <a:rPr lang="en-US" b="1" dirty="0" smtClean="0"/>
              <a:t>all parameters passed into the function, </a:t>
            </a:r>
            <a:r>
              <a:rPr lang="en-US" dirty="0" smtClean="0"/>
              <a:t>sets this value to the </a:t>
            </a:r>
            <a:r>
              <a:rPr lang="en-US" b="1" dirty="0" smtClean="0"/>
              <a:t>global object</a:t>
            </a:r>
            <a:r>
              <a:rPr lang="en-US" dirty="0" smtClean="0"/>
              <a:t>, and initializes the a parameter to undefined.</a:t>
            </a:r>
          </a:p>
          <a:p>
            <a:endParaRPr lang="en-US" dirty="0" smtClean="0"/>
          </a:p>
          <a:p>
            <a:r>
              <a:rPr lang="en-US" dirty="0" smtClean="0"/>
              <a:t>During the execution phase of the function execution context, it assigns 10 to the parameter a and returns the result (100) to the </a:t>
            </a:r>
            <a:r>
              <a:rPr lang="en-US" b="1" dirty="0" smtClean="0"/>
              <a:t>Global Execution Context.</a:t>
            </a:r>
          </a:p>
          <a:p>
            <a:endParaRPr lang="en-US" b="1" dirty="0" smtClean="0"/>
          </a:p>
          <a:p>
            <a:r>
              <a:rPr lang="en-US" b="1" dirty="0" smtClean="0"/>
              <a:t>To keep track of all the execution contexts including the Global Execution Context and Function Execution Contexts, the JavaScript engine uses a data </a:t>
            </a:r>
            <a:r>
              <a:rPr lang="en-US" dirty="0" smtClean="0"/>
              <a:t>structure named </a:t>
            </a:r>
            <a:r>
              <a:rPr lang="en-US" b="1" dirty="0" smtClean="0"/>
              <a:t>call stack</a:t>
            </a:r>
            <a:endParaRPr lang="en-US" b="1" dirty="0"/>
          </a:p>
        </p:txBody>
      </p:sp>
      <p:pic>
        <p:nvPicPr>
          <p:cNvPr id="11266" name="Picture 2" descr="javascript execution context - function execution context in execution phase"/>
          <p:cNvPicPr>
            <a:picLocks noChangeAspect="1" noChangeArrowheads="1"/>
          </p:cNvPicPr>
          <p:nvPr/>
        </p:nvPicPr>
        <p:blipFill>
          <a:blip r:embed="rId3"/>
          <a:srcRect/>
          <a:stretch>
            <a:fillRect/>
          </a:stretch>
        </p:blipFill>
        <p:spPr bwMode="auto">
          <a:xfrm>
            <a:off x="4876800" y="1295399"/>
            <a:ext cx="3657600" cy="474499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04800" y="1981200"/>
            <a:ext cx="8305800" cy="4247317"/>
          </a:xfrm>
          <a:prstGeom prst="rect">
            <a:avLst/>
          </a:prstGeom>
        </p:spPr>
        <p:txBody>
          <a:bodyPr wrap="square">
            <a:spAutoFit/>
          </a:bodyPr>
          <a:lstStyle/>
          <a:p>
            <a:r>
              <a:rPr lang="en-US" dirty="0" smtClean="0"/>
              <a:t>JavaScript engine uses a call stack to </a:t>
            </a:r>
            <a:r>
              <a:rPr lang="en-US" b="1" dirty="0" smtClean="0"/>
              <a:t>manage execution contexts</a:t>
            </a:r>
            <a:r>
              <a:rPr lang="en-US" dirty="0" smtClean="0"/>
              <a:t>: </a:t>
            </a:r>
            <a:r>
              <a:rPr lang="en-US" b="1" dirty="0" smtClean="0"/>
              <a:t>the Global Execution Context and Function Execution Contexts.</a:t>
            </a:r>
          </a:p>
          <a:p>
            <a:endParaRPr lang="en-US" dirty="0" smtClean="0"/>
          </a:p>
          <a:p>
            <a:r>
              <a:rPr lang="en-US" dirty="0" smtClean="0"/>
              <a:t>The </a:t>
            </a:r>
            <a:r>
              <a:rPr lang="en-US" b="1" dirty="0" smtClean="0"/>
              <a:t>call stack </a:t>
            </a:r>
            <a:r>
              <a:rPr lang="en-US" dirty="0" smtClean="0"/>
              <a:t>works based on the </a:t>
            </a:r>
            <a:r>
              <a:rPr lang="en-US" b="1" dirty="0" smtClean="0"/>
              <a:t>LIFO principle i.e., last-in-first-out</a:t>
            </a:r>
            <a:r>
              <a:rPr lang="en-US" dirty="0" smtClean="0"/>
              <a:t>.</a:t>
            </a:r>
          </a:p>
          <a:p>
            <a:endParaRPr lang="en-US" dirty="0" smtClean="0"/>
          </a:p>
          <a:p>
            <a:r>
              <a:rPr lang="en-US" dirty="0" smtClean="0"/>
              <a:t>When you execute a script, the JavaScript engine creates a </a:t>
            </a:r>
            <a:r>
              <a:rPr lang="en-US" b="1" dirty="0" smtClean="0"/>
              <a:t>Global Execution Context and pushes it on top of the call stack</a:t>
            </a:r>
            <a:r>
              <a:rPr lang="en-US" dirty="0" smtClean="0"/>
              <a:t>.</a:t>
            </a:r>
          </a:p>
          <a:p>
            <a:endParaRPr lang="en-US" dirty="0" smtClean="0"/>
          </a:p>
          <a:p>
            <a:r>
              <a:rPr lang="en-US" dirty="0" smtClean="0"/>
              <a:t>Whenever a </a:t>
            </a:r>
            <a:r>
              <a:rPr lang="en-US" b="1" dirty="0" smtClean="0"/>
              <a:t>function is called, </a:t>
            </a:r>
            <a:r>
              <a:rPr lang="en-US" dirty="0" smtClean="0"/>
              <a:t>the JavaScript engine creates a </a:t>
            </a:r>
            <a:r>
              <a:rPr lang="en-US" b="1" dirty="0" smtClean="0"/>
              <a:t>Function Execution Context for the function</a:t>
            </a:r>
            <a:r>
              <a:rPr lang="en-US" dirty="0" smtClean="0"/>
              <a:t>, pushes it on top of the </a:t>
            </a:r>
            <a:r>
              <a:rPr lang="en-US" b="1" dirty="0" smtClean="0"/>
              <a:t>Call Stack, </a:t>
            </a:r>
            <a:r>
              <a:rPr lang="en-US" dirty="0" smtClean="0"/>
              <a:t>and </a:t>
            </a:r>
            <a:r>
              <a:rPr lang="en-US" b="1" dirty="0" smtClean="0"/>
              <a:t>starts executing the function.</a:t>
            </a:r>
          </a:p>
          <a:p>
            <a:endParaRPr lang="en-US" dirty="0" smtClean="0"/>
          </a:p>
          <a:p>
            <a:r>
              <a:rPr lang="en-US" dirty="0" smtClean="0"/>
              <a:t>If a function calls another function, the </a:t>
            </a:r>
            <a:r>
              <a:rPr lang="en-US" b="1" dirty="0" smtClean="0"/>
              <a:t>JavaScript engine creates a new Function Execution Context</a:t>
            </a:r>
            <a:r>
              <a:rPr lang="en-US" dirty="0" smtClean="0"/>
              <a:t> for the function that is being called and pushes it on</a:t>
            </a:r>
            <a:r>
              <a:rPr lang="en-US" b="1" dirty="0" smtClean="0"/>
              <a:t> top of the call stack.</a:t>
            </a:r>
            <a:endParaRPr lang="en-US" b="1" dirty="0"/>
          </a:p>
        </p:txBody>
      </p:sp>
      <p:sp>
        <p:nvSpPr>
          <p:cNvPr id="6" name="Rectangle 5"/>
          <p:cNvSpPr/>
          <p:nvPr/>
        </p:nvSpPr>
        <p:spPr>
          <a:xfrm>
            <a:off x="2819400" y="1219200"/>
            <a:ext cx="3173433" cy="523220"/>
          </a:xfrm>
          <a:prstGeom prst="rect">
            <a:avLst/>
          </a:prstGeom>
        </p:spPr>
        <p:txBody>
          <a:bodyPr wrap="none">
            <a:spAutoFit/>
          </a:bodyPr>
          <a:lstStyle/>
          <a:p>
            <a:r>
              <a:rPr lang="en-US" sz="2800" b="1" dirty="0" smtClean="0"/>
              <a:t>JavaScript Call Stack</a:t>
            </a:r>
            <a:endParaRPr lang="en-US" sz="28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371600"/>
            <a:ext cx="8305800" cy="923330"/>
          </a:xfrm>
          <a:prstGeom prst="rect">
            <a:avLst/>
          </a:prstGeom>
        </p:spPr>
        <p:txBody>
          <a:bodyPr wrap="square">
            <a:spAutoFit/>
          </a:bodyPr>
          <a:lstStyle/>
          <a:p>
            <a:r>
              <a:rPr lang="en-US" dirty="0" smtClean="0"/>
              <a:t>When the current function completes, the </a:t>
            </a:r>
            <a:r>
              <a:rPr lang="en-US" b="1" dirty="0" smtClean="0"/>
              <a:t>JavaScript engine pops it off the call stack </a:t>
            </a:r>
            <a:r>
              <a:rPr lang="en-US" dirty="0" smtClean="0"/>
              <a:t>and resumes the execution where it left off in the last code listing.</a:t>
            </a:r>
          </a:p>
          <a:p>
            <a:r>
              <a:rPr lang="en-US" b="1" dirty="0" smtClean="0"/>
              <a:t>The script will stop when the call stack is empty.</a:t>
            </a:r>
            <a:endParaRPr lang="en-US" b="1" dirty="0"/>
          </a:p>
        </p:txBody>
      </p:sp>
      <p:sp>
        <p:nvSpPr>
          <p:cNvPr id="7" name="Rectangle 6"/>
          <p:cNvSpPr/>
          <p:nvPr/>
        </p:nvSpPr>
        <p:spPr>
          <a:xfrm>
            <a:off x="2590800" y="3200400"/>
            <a:ext cx="4572000" cy="2585323"/>
          </a:xfrm>
          <a:prstGeom prst="rect">
            <a:avLst/>
          </a:prstGeom>
        </p:spPr>
        <p:txBody>
          <a:bodyPr>
            <a:spAutoFit/>
          </a:bodyPr>
          <a:lstStyle/>
          <a:p>
            <a:r>
              <a:rPr lang="en-US" b="1" dirty="0" smtClean="0"/>
              <a:t>function add(a, b) {</a:t>
            </a:r>
          </a:p>
          <a:p>
            <a:r>
              <a:rPr lang="en-US" b="1" dirty="0" smtClean="0"/>
              <a:t>    return a + b;</a:t>
            </a:r>
          </a:p>
          <a:p>
            <a:r>
              <a:rPr lang="en-US" b="1" dirty="0" smtClean="0"/>
              <a:t>}</a:t>
            </a:r>
          </a:p>
          <a:p>
            <a:endParaRPr lang="en-US" b="1" dirty="0" smtClean="0"/>
          </a:p>
          <a:p>
            <a:r>
              <a:rPr lang="en-US" b="1" dirty="0" smtClean="0"/>
              <a:t>function average(a, b) {</a:t>
            </a:r>
          </a:p>
          <a:p>
            <a:r>
              <a:rPr lang="en-US" b="1" dirty="0" smtClean="0"/>
              <a:t>    return add(a, b) / 2;</a:t>
            </a:r>
          </a:p>
          <a:p>
            <a:r>
              <a:rPr lang="en-US" b="1" dirty="0" smtClean="0"/>
              <a:t>}</a:t>
            </a:r>
          </a:p>
          <a:p>
            <a:endParaRPr lang="en-US" b="1" dirty="0" smtClean="0"/>
          </a:p>
          <a:p>
            <a:r>
              <a:rPr lang="en-US" b="1" dirty="0" smtClean="0"/>
              <a:t>let x = average(10, 20);</a:t>
            </a:r>
            <a:endParaRPr lang="en-US" b="1" dirty="0"/>
          </a:p>
        </p:txBody>
      </p:sp>
      <p:sp>
        <p:nvSpPr>
          <p:cNvPr id="11" name="Rectangle 10"/>
          <p:cNvSpPr/>
          <p:nvPr/>
        </p:nvSpPr>
        <p:spPr>
          <a:xfrm>
            <a:off x="2819400" y="2590800"/>
            <a:ext cx="2914516" cy="369332"/>
          </a:xfrm>
          <a:prstGeom prst="rect">
            <a:avLst/>
          </a:prstGeom>
        </p:spPr>
        <p:txBody>
          <a:bodyPr wrap="none">
            <a:spAutoFit/>
          </a:bodyPr>
          <a:lstStyle/>
          <a:p>
            <a:r>
              <a:rPr lang="en-US" b="1" dirty="0" smtClean="0"/>
              <a:t>JavaScript call stack example</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6" name="Rectangle 5"/>
          <p:cNvSpPr/>
          <p:nvPr/>
        </p:nvSpPr>
        <p:spPr>
          <a:xfrm>
            <a:off x="533400" y="1371600"/>
            <a:ext cx="8382000" cy="646331"/>
          </a:xfrm>
          <a:prstGeom prst="rect">
            <a:avLst/>
          </a:prstGeom>
        </p:spPr>
        <p:txBody>
          <a:bodyPr wrap="square">
            <a:spAutoFit/>
          </a:bodyPr>
          <a:lstStyle/>
          <a:p>
            <a:r>
              <a:rPr lang="en-US" dirty="0" smtClean="0"/>
              <a:t>When the script runs, the </a:t>
            </a:r>
            <a:r>
              <a:rPr lang="en-US" b="1" dirty="0" smtClean="0"/>
              <a:t>JavaScript engine places the global execution context </a:t>
            </a:r>
            <a:r>
              <a:rPr lang="en-US" dirty="0" smtClean="0"/>
              <a:t>(denoted by </a:t>
            </a:r>
            <a:r>
              <a:rPr lang="en-US" b="1" dirty="0" smtClean="0"/>
              <a:t>main() or global() </a:t>
            </a:r>
            <a:r>
              <a:rPr lang="en-US" dirty="0" smtClean="0"/>
              <a:t>function on the</a:t>
            </a:r>
            <a:r>
              <a:rPr lang="en-US" b="1" dirty="0" smtClean="0"/>
              <a:t> call stack</a:t>
            </a:r>
            <a:r>
              <a:rPr lang="en-US" dirty="0" smtClean="0"/>
              <a:t>.</a:t>
            </a:r>
            <a:endParaRPr lang="en-US" dirty="0"/>
          </a:p>
        </p:txBody>
      </p:sp>
      <p:pic>
        <p:nvPicPr>
          <p:cNvPr id="8194" name="Picture 2" descr="JavaScript Call Stack - main"/>
          <p:cNvPicPr>
            <a:picLocks noChangeAspect="1" noChangeArrowheads="1"/>
          </p:cNvPicPr>
          <p:nvPr/>
        </p:nvPicPr>
        <p:blipFill>
          <a:blip r:embed="rId3"/>
          <a:srcRect/>
          <a:stretch>
            <a:fillRect/>
          </a:stretch>
        </p:blipFill>
        <p:spPr bwMode="auto">
          <a:xfrm>
            <a:off x="3200400" y="2133600"/>
            <a:ext cx="2438400" cy="376296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295400"/>
            <a:ext cx="8382000" cy="1754326"/>
          </a:xfrm>
          <a:prstGeom prst="rect">
            <a:avLst/>
          </a:prstGeom>
        </p:spPr>
        <p:txBody>
          <a:bodyPr wrap="square">
            <a:spAutoFit/>
          </a:bodyPr>
          <a:lstStyle/>
          <a:p>
            <a:r>
              <a:rPr lang="en-US" dirty="0" smtClean="0"/>
              <a:t>The global execution context enters the creation phase and moves to the</a:t>
            </a:r>
            <a:r>
              <a:rPr lang="en-US" b="1" dirty="0" smtClean="0"/>
              <a:t> execution phase.</a:t>
            </a:r>
          </a:p>
          <a:p>
            <a:endParaRPr lang="en-US" dirty="0" smtClean="0"/>
          </a:p>
          <a:p>
            <a:r>
              <a:rPr lang="en-US" dirty="0" smtClean="0"/>
              <a:t>The JavaScript engine executes the call to the average(10, 20) function and create</a:t>
            </a:r>
            <a:r>
              <a:rPr lang="en-US" b="1" dirty="0" smtClean="0"/>
              <a:t>s a function execution context </a:t>
            </a:r>
            <a:r>
              <a:rPr lang="en-US" dirty="0" smtClean="0"/>
              <a:t>for the </a:t>
            </a:r>
            <a:r>
              <a:rPr lang="en-US" b="1" dirty="0" smtClean="0"/>
              <a:t>average() </a:t>
            </a:r>
            <a:r>
              <a:rPr lang="en-US" dirty="0" smtClean="0"/>
              <a:t>function and pushes it on top of the call stack</a:t>
            </a:r>
            <a:endParaRPr lang="en-US" dirty="0"/>
          </a:p>
        </p:txBody>
      </p:sp>
      <p:pic>
        <p:nvPicPr>
          <p:cNvPr id="7170" name="Picture 2" descr="JavaScript Call Stack - step 2"/>
          <p:cNvPicPr>
            <a:picLocks noChangeAspect="1" noChangeArrowheads="1"/>
          </p:cNvPicPr>
          <p:nvPr/>
        </p:nvPicPr>
        <p:blipFill>
          <a:blip r:embed="rId3"/>
          <a:srcRect/>
          <a:stretch>
            <a:fillRect/>
          </a:stretch>
        </p:blipFill>
        <p:spPr bwMode="auto">
          <a:xfrm>
            <a:off x="3429000" y="2971800"/>
            <a:ext cx="2133600" cy="3292593"/>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04800" y="1295400"/>
            <a:ext cx="8458200" cy="1754326"/>
          </a:xfrm>
          <a:prstGeom prst="rect">
            <a:avLst/>
          </a:prstGeom>
        </p:spPr>
        <p:txBody>
          <a:bodyPr wrap="square">
            <a:spAutoFit/>
          </a:bodyPr>
          <a:lstStyle/>
          <a:p>
            <a:r>
              <a:rPr lang="en-US" dirty="0" smtClean="0"/>
              <a:t>The JavaScript engine starts executing the </a:t>
            </a:r>
            <a:r>
              <a:rPr lang="en-US" b="1" dirty="0" smtClean="0"/>
              <a:t>average() </a:t>
            </a:r>
            <a:r>
              <a:rPr lang="en-US" dirty="0" smtClean="0"/>
              <a:t>since it is at the </a:t>
            </a:r>
            <a:r>
              <a:rPr lang="en-US" b="1" dirty="0" smtClean="0"/>
              <a:t>top of the call stack</a:t>
            </a:r>
            <a:r>
              <a:rPr lang="en-US" dirty="0" smtClean="0"/>
              <a:t>.</a:t>
            </a:r>
          </a:p>
          <a:p>
            <a:endParaRPr lang="en-US" dirty="0" smtClean="0"/>
          </a:p>
          <a:p>
            <a:r>
              <a:rPr lang="en-US" dirty="0" smtClean="0"/>
              <a:t>The </a:t>
            </a:r>
            <a:r>
              <a:rPr lang="en-US" b="1" dirty="0" smtClean="0"/>
              <a:t>average() </a:t>
            </a:r>
            <a:r>
              <a:rPr lang="en-US" dirty="0" smtClean="0"/>
              <a:t>function calls </a:t>
            </a:r>
            <a:r>
              <a:rPr lang="en-US" b="1" dirty="0" smtClean="0"/>
              <a:t>add() </a:t>
            </a:r>
            <a:r>
              <a:rPr lang="en-US" dirty="0" smtClean="0"/>
              <a:t>function. At this point, the JavaScript engine creates another function execution context for the </a:t>
            </a:r>
            <a:r>
              <a:rPr lang="en-US" b="1" dirty="0" smtClean="0"/>
              <a:t>add()</a:t>
            </a:r>
            <a:r>
              <a:rPr lang="en-US" dirty="0" smtClean="0"/>
              <a:t> function and places it on the </a:t>
            </a:r>
            <a:r>
              <a:rPr lang="en-US" b="1" dirty="0" smtClean="0"/>
              <a:t>top of the call stack</a:t>
            </a:r>
          </a:p>
          <a:p>
            <a:r>
              <a:rPr lang="en-US" b="1" dirty="0" smtClean="0"/>
              <a:t>JavaScript engine executes the add() function and pops it off the call stack</a:t>
            </a:r>
            <a:endParaRPr lang="en-US" b="1" dirty="0"/>
          </a:p>
        </p:txBody>
      </p:sp>
      <p:pic>
        <p:nvPicPr>
          <p:cNvPr id="6146" name="Picture 2" descr="JavaScript Call Stack - step 3"/>
          <p:cNvPicPr>
            <a:picLocks noChangeAspect="1" noChangeArrowheads="1"/>
          </p:cNvPicPr>
          <p:nvPr/>
        </p:nvPicPr>
        <p:blipFill>
          <a:blip r:embed="rId3"/>
          <a:srcRect/>
          <a:stretch>
            <a:fillRect/>
          </a:stretch>
        </p:blipFill>
        <p:spPr bwMode="auto">
          <a:xfrm>
            <a:off x="1143000" y="3124200"/>
            <a:ext cx="2057400" cy="3155521"/>
          </a:xfrm>
          <a:prstGeom prst="rect">
            <a:avLst/>
          </a:prstGeom>
          <a:noFill/>
        </p:spPr>
      </p:pic>
      <p:pic>
        <p:nvPicPr>
          <p:cNvPr id="6148" name="Picture 4" descr="JavaScript Call Stack - step 4"/>
          <p:cNvPicPr>
            <a:picLocks noChangeAspect="1" noChangeArrowheads="1"/>
          </p:cNvPicPr>
          <p:nvPr/>
        </p:nvPicPr>
        <p:blipFill>
          <a:blip r:embed="rId4"/>
          <a:srcRect/>
          <a:stretch>
            <a:fillRect/>
          </a:stretch>
        </p:blipFill>
        <p:spPr bwMode="auto">
          <a:xfrm>
            <a:off x="4267200" y="3124199"/>
            <a:ext cx="2057400" cy="3155521"/>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295400"/>
            <a:ext cx="8458200" cy="923330"/>
          </a:xfrm>
          <a:prstGeom prst="rect">
            <a:avLst/>
          </a:prstGeom>
        </p:spPr>
        <p:txBody>
          <a:bodyPr wrap="square">
            <a:spAutoFit/>
          </a:bodyPr>
          <a:lstStyle/>
          <a:p>
            <a:r>
              <a:rPr lang="en-US" dirty="0" smtClean="0"/>
              <a:t>At this point, the </a:t>
            </a:r>
            <a:r>
              <a:rPr lang="en-US" b="1" dirty="0" smtClean="0"/>
              <a:t>average() </a:t>
            </a:r>
            <a:r>
              <a:rPr lang="en-US" dirty="0" smtClean="0"/>
              <a:t>function is on top of the </a:t>
            </a:r>
            <a:r>
              <a:rPr lang="en-US" b="1" dirty="0" smtClean="0"/>
              <a:t>call stack, </a:t>
            </a:r>
            <a:r>
              <a:rPr lang="en-US" dirty="0" smtClean="0"/>
              <a:t>JavaScript engine executes it and </a:t>
            </a:r>
            <a:r>
              <a:rPr lang="en-US" b="1" dirty="0" smtClean="0"/>
              <a:t>pops it off the call stack.</a:t>
            </a:r>
          </a:p>
          <a:p>
            <a:r>
              <a:rPr lang="en-US" dirty="0" smtClean="0"/>
              <a:t>Now, the call stack is empty so the script stops executing:</a:t>
            </a:r>
            <a:endParaRPr lang="en-US" b="1" dirty="0"/>
          </a:p>
        </p:txBody>
      </p:sp>
      <p:pic>
        <p:nvPicPr>
          <p:cNvPr id="5122" name="Picture 2" descr="JavaScript Call Stack - step 5"/>
          <p:cNvPicPr>
            <a:picLocks noChangeAspect="1" noChangeArrowheads="1"/>
          </p:cNvPicPr>
          <p:nvPr/>
        </p:nvPicPr>
        <p:blipFill>
          <a:blip r:embed="rId3"/>
          <a:srcRect/>
          <a:stretch>
            <a:fillRect/>
          </a:stretch>
        </p:blipFill>
        <p:spPr bwMode="auto">
          <a:xfrm>
            <a:off x="1219200" y="2286000"/>
            <a:ext cx="2514600" cy="3856748"/>
          </a:xfrm>
          <a:prstGeom prst="rect">
            <a:avLst/>
          </a:prstGeom>
          <a:noFill/>
        </p:spPr>
      </p:pic>
      <p:pic>
        <p:nvPicPr>
          <p:cNvPr id="5124" name="Picture 4" descr="JavaScript Call Stack - empty stack"/>
          <p:cNvPicPr>
            <a:picLocks noChangeAspect="1" noChangeArrowheads="1"/>
          </p:cNvPicPr>
          <p:nvPr/>
        </p:nvPicPr>
        <p:blipFill>
          <a:blip r:embed="rId4"/>
          <a:srcRect/>
          <a:stretch>
            <a:fillRect/>
          </a:stretch>
        </p:blipFill>
        <p:spPr bwMode="auto">
          <a:xfrm>
            <a:off x="5029200" y="2209800"/>
            <a:ext cx="2590800" cy="398951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57346" name="Picture 2" descr="JavaScript Call Stack"/>
          <p:cNvPicPr>
            <a:picLocks noChangeAspect="1" noChangeArrowheads="1"/>
          </p:cNvPicPr>
          <p:nvPr/>
        </p:nvPicPr>
        <p:blipFill>
          <a:blip r:embed="rId3"/>
          <a:srcRect/>
          <a:stretch>
            <a:fillRect/>
          </a:stretch>
        </p:blipFill>
        <p:spPr bwMode="auto">
          <a:xfrm>
            <a:off x="457200" y="3124199"/>
            <a:ext cx="8458200" cy="2438401"/>
          </a:xfrm>
          <a:prstGeom prst="rect">
            <a:avLst/>
          </a:prstGeom>
          <a:noFill/>
        </p:spPr>
      </p:pic>
      <p:sp>
        <p:nvSpPr>
          <p:cNvPr id="6" name="Rectangle 5"/>
          <p:cNvSpPr/>
          <p:nvPr/>
        </p:nvSpPr>
        <p:spPr>
          <a:xfrm>
            <a:off x="533400" y="1524000"/>
            <a:ext cx="8077200" cy="954107"/>
          </a:xfrm>
          <a:prstGeom prst="rect">
            <a:avLst/>
          </a:prstGeom>
        </p:spPr>
        <p:txBody>
          <a:bodyPr wrap="square">
            <a:spAutoFit/>
          </a:bodyPr>
          <a:lstStyle/>
          <a:p>
            <a:r>
              <a:rPr lang="en-US" sz="2800" b="1" dirty="0" smtClean="0"/>
              <a:t>The following picture illustrates the overall status of the Call Stack in all steps</a:t>
            </a:r>
            <a:endParaRPr lang="en-US" sz="28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457200" y="1219200"/>
            <a:ext cx="8077200" cy="5262979"/>
          </a:xfrm>
          <a:prstGeom prst="rect">
            <a:avLst/>
          </a:prstGeom>
        </p:spPr>
        <p:txBody>
          <a:bodyPr wrap="square">
            <a:spAutoFit/>
          </a:bodyPr>
          <a:lstStyle/>
          <a:p>
            <a:pPr algn="ctr"/>
            <a:r>
              <a:rPr lang="en-US" sz="2400" b="1" dirty="0" smtClean="0"/>
              <a:t>Asynchronous JavaScript</a:t>
            </a:r>
          </a:p>
          <a:p>
            <a:pPr algn="ctr"/>
            <a:endParaRPr lang="en-US" sz="2400" b="1" dirty="0" smtClean="0"/>
          </a:p>
          <a:p>
            <a:r>
              <a:rPr lang="en-US" sz="2400" dirty="0" smtClean="0"/>
              <a:t>JavaScript is the </a:t>
            </a:r>
            <a:r>
              <a:rPr lang="en-US" sz="2400" b="1" dirty="0" smtClean="0"/>
              <a:t>single-threaded programming language</a:t>
            </a:r>
            <a:r>
              <a:rPr lang="en-US" sz="2400" dirty="0" smtClean="0"/>
              <a:t>. The JavaScript engine has only one </a:t>
            </a:r>
            <a:r>
              <a:rPr lang="en-US" sz="2400" b="1" dirty="0" smtClean="0"/>
              <a:t>call stack so that it only can do one thing at a time</a:t>
            </a:r>
            <a:r>
              <a:rPr lang="en-US" sz="2400" dirty="0" smtClean="0"/>
              <a:t>.</a:t>
            </a:r>
          </a:p>
          <a:p>
            <a:endParaRPr lang="en-US" sz="2400" dirty="0" smtClean="0"/>
          </a:p>
          <a:p>
            <a:r>
              <a:rPr lang="en-US" sz="2400" dirty="0" smtClean="0"/>
              <a:t>When executing a script, the </a:t>
            </a:r>
            <a:r>
              <a:rPr lang="en-US" sz="2400" b="1" dirty="0" smtClean="0"/>
              <a:t>JavaScript engine executes code from top to bottom, line by line. In other words, it is synchronous.</a:t>
            </a:r>
          </a:p>
          <a:p>
            <a:endParaRPr lang="en-US" sz="2400" dirty="0" smtClean="0"/>
          </a:p>
          <a:p>
            <a:r>
              <a:rPr lang="en-US" sz="2400" b="1" dirty="0" smtClean="0"/>
              <a:t>Asynchronous is the opposite of synchronous, which means happening at the same time</a:t>
            </a:r>
            <a:r>
              <a:rPr lang="en-US" sz="2400" dirty="0" smtClean="0"/>
              <a:t>. So how does JavaScript carry asynchronous tasks such as </a:t>
            </a:r>
            <a:r>
              <a:rPr lang="en-US" sz="2400" b="1" dirty="0" smtClean="0"/>
              <a:t>callbacks, promises, </a:t>
            </a:r>
            <a:r>
              <a:rPr lang="en-US" sz="2400" dirty="0" smtClean="0"/>
              <a:t>and </a:t>
            </a:r>
            <a:r>
              <a:rPr lang="en-US" sz="2400" b="1" dirty="0" err="1" smtClean="0"/>
              <a:t>async</a:t>
            </a:r>
            <a:r>
              <a:rPr lang="en-US" sz="2400" b="1" dirty="0" smtClean="0"/>
              <a:t>/await</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828800"/>
            <a:ext cx="8686800" cy="3785652"/>
          </a:xfrm>
          <a:prstGeom prst="rect">
            <a:avLst/>
          </a:prstGeom>
        </p:spPr>
        <p:txBody>
          <a:bodyPr wrap="square">
            <a:spAutoFit/>
          </a:bodyPr>
          <a:lstStyle/>
          <a:p>
            <a:pPr algn="ctr"/>
            <a:r>
              <a:rPr lang="en-US" sz="3600" b="1" dirty="0" smtClean="0"/>
              <a:t>Some methods:</a:t>
            </a:r>
          </a:p>
          <a:p>
            <a:pPr algn="ctr"/>
            <a:endParaRPr lang="en-US" sz="3600" b="1" dirty="0" smtClean="0"/>
          </a:p>
          <a:p>
            <a:pPr>
              <a:lnSpc>
                <a:spcPct val="200000"/>
              </a:lnSpc>
              <a:buFont typeface="Wingdings" pitchFamily="2" charset="2"/>
              <a:buChar char="Ø"/>
            </a:pPr>
            <a:r>
              <a:rPr lang="en-US" sz="2800" b="1" dirty="0" err="1" smtClean="0"/>
              <a:t>window.close</a:t>
            </a:r>
            <a:r>
              <a:rPr lang="en-US" sz="2800" b="1" dirty="0" smtClean="0"/>
              <a:t>() - close the current window</a:t>
            </a:r>
          </a:p>
          <a:p>
            <a:pPr>
              <a:lnSpc>
                <a:spcPct val="200000"/>
              </a:lnSpc>
              <a:buFont typeface="Wingdings" pitchFamily="2" charset="2"/>
              <a:buChar char="Ø"/>
            </a:pPr>
            <a:r>
              <a:rPr lang="en-US" sz="2800" b="1" dirty="0" err="1" smtClean="0"/>
              <a:t>window.moveTo</a:t>
            </a:r>
            <a:r>
              <a:rPr lang="en-US" sz="2800" b="1" dirty="0" smtClean="0"/>
              <a:t>() - move the current window</a:t>
            </a:r>
          </a:p>
          <a:p>
            <a:pPr>
              <a:lnSpc>
                <a:spcPct val="200000"/>
              </a:lnSpc>
              <a:buFont typeface="Wingdings" pitchFamily="2" charset="2"/>
              <a:buChar char="Ø"/>
            </a:pPr>
            <a:r>
              <a:rPr lang="en-US" sz="2800" b="1" dirty="0" err="1" smtClean="0"/>
              <a:t>window.resizeTo</a:t>
            </a:r>
            <a:r>
              <a:rPr lang="en-US" sz="2800" b="1" dirty="0" smtClean="0"/>
              <a:t>() - resize the current window</a:t>
            </a:r>
            <a:endParaRPr lang="en-US" sz="2800" b="1" dirty="0"/>
          </a:p>
        </p:txBody>
      </p:sp>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228600" y="1219200"/>
            <a:ext cx="8305800" cy="5293757"/>
          </a:xfrm>
          <a:prstGeom prst="rect">
            <a:avLst/>
          </a:prstGeom>
        </p:spPr>
        <p:txBody>
          <a:bodyPr wrap="square">
            <a:spAutoFit/>
          </a:bodyPr>
          <a:lstStyle/>
          <a:p>
            <a:pPr algn="ctr"/>
            <a:r>
              <a:rPr lang="en-US" b="1" dirty="0" smtClean="0"/>
              <a:t>JavaScript single-threaded model</a:t>
            </a:r>
          </a:p>
          <a:p>
            <a:r>
              <a:rPr lang="en-US" sz="2000" dirty="0" smtClean="0"/>
              <a:t>JavaScript is a single-threaded programming language. In other words, it can do only one </a:t>
            </a:r>
            <a:r>
              <a:rPr lang="en-US" sz="2000" b="1" dirty="0" smtClean="0"/>
              <a:t>thing at a time</a:t>
            </a:r>
            <a:r>
              <a:rPr lang="en-US" sz="2000" dirty="0" smtClean="0"/>
              <a:t>.</a:t>
            </a:r>
          </a:p>
          <a:p>
            <a:endParaRPr lang="en-US" sz="2000" dirty="0" smtClean="0"/>
          </a:p>
          <a:p>
            <a:r>
              <a:rPr lang="en-US" sz="2000" dirty="0" smtClean="0"/>
              <a:t>JavaScript engine executes a script </a:t>
            </a:r>
            <a:r>
              <a:rPr lang="en-US" sz="2000" b="1" dirty="0" smtClean="0"/>
              <a:t>from the top </a:t>
            </a:r>
            <a:r>
              <a:rPr lang="en-US" sz="2000" dirty="0" smtClean="0"/>
              <a:t>and works its way down </a:t>
            </a:r>
            <a:r>
              <a:rPr lang="en-US" sz="2000" b="1" dirty="0" smtClean="0"/>
              <a:t>creating execution contexts and pushing and popping </a:t>
            </a:r>
            <a:r>
              <a:rPr lang="en-US" sz="2000" dirty="0" smtClean="0"/>
              <a:t>functions onto and off the call stack.</a:t>
            </a:r>
          </a:p>
          <a:p>
            <a:endParaRPr lang="en-US" sz="2000" dirty="0" smtClean="0"/>
          </a:p>
          <a:p>
            <a:r>
              <a:rPr lang="en-US" sz="2000" dirty="0" smtClean="0"/>
              <a:t>If you have a </a:t>
            </a:r>
            <a:r>
              <a:rPr lang="en-US" sz="2000" b="1" dirty="0" smtClean="0"/>
              <a:t>function that takes a long time to execute</a:t>
            </a:r>
            <a:r>
              <a:rPr lang="en-US" sz="2000" dirty="0" smtClean="0"/>
              <a:t>, then you cannot do anything on the web browser during the function’s execution. The webpage just hangs.</a:t>
            </a:r>
          </a:p>
          <a:p>
            <a:endParaRPr lang="en-US" sz="2000" dirty="0" smtClean="0"/>
          </a:p>
          <a:p>
            <a:r>
              <a:rPr lang="en-US" sz="2000" dirty="0" smtClean="0"/>
              <a:t>The function that takes a long time to execute is known as a</a:t>
            </a:r>
            <a:r>
              <a:rPr lang="en-US" sz="2000" b="1" dirty="0" smtClean="0"/>
              <a:t> blocking function.</a:t>
            </a:r>
            <a:r>
              <a:rPr lang="en-US" sz="2000" dirty="0" smtClean="0"/>
              <a:t> The blocking functions block all the interactions with the webpage such as mouse click. Some examples of blocking functions are the functions that download files from a remote server or functions that connect to a database server to retrieve data.</a:t>
            </a: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457200" y="1371600"/>
            <a:ext cx="8305800" cy="5463034"/>
          </a:xfrm>
          <a:prstGeom prst="rect">
            <a:avLst/>
          </a:prstGeom>
        </p:spPr>
        <p:txBody>
          <a:bodyPr wrap="square">
            <a:spAutoFit/>
          </a:bodyPr>
          <a:lstStyle/>
          <a:p>
            <a:r>
              <a:rPr lang="en-US" sz="2200" b="1" dirty="0" smtClean="0"/>
              <a:t>Consider the following script:</a:t>
            </a:r>
          </a:p>
          <a:p>
            <a:r>
              <a:rPr lang="en-US" sz="1900" b="1" dirty="0" smtClean="0"/>
              <a:t>function task(message) {</a:t>
            </a:r>
          </a:p>
          <a:p>
            <a:r>
              <a:rPr lang="en-US" sz="1900" b="1" dirty="0" smtClean="0"/>
              <a:t>    // emulate time consuming task</a:t>
            </a:r>
          </a:p>
          <a:p>
            <a:r>
              <a:rPr lang="en-US" sz="1900" b="1" dirty="0" smtClean="0"/>
              <a:t>    let n = 10000000000;</a:t>
            </a:r>
          </a:p>
          <a:p>
            <a:r>
              <a:rPr lang="en-US" sz="1900" b="1" dirty="0" smtClean="0"/>
              <a:t>    while (n &gt; 0){</a:t>
            </a:r>
          </a:p>
          <a:p>
            <a:r>
              <a:rPr lang="en-US" sz="1900" b="1" dirty="0" smtClean="0"/>
              <a:t>        n--;</a:t>
            </a:r>
          </a:p>
          <a:p>
            <a:r>
              <a:rPr lang="en-US" sz="1900" b="1" dirty="0" smtClean="0"/>
              <a:t>    }</a:t>
            </a:r>
          </a:p>
          <a:p>
            <a:r>
              <a:rPr lang="en-US" sz="1900" b="1" dirty="0" smtClean="0"/>
              <a:t>    console.log(message);</a:t>
            </a:r>
          </a:p>
          <a:p>
            <a:r>
              <a:rPr lang="en-US" sz="1900" b="1" dirty="0" smtClean="0"/>
              <a:t>}</a:t>
            </a:r>
          </a:p>
          <a:p>
            <a:r>
              <a:rPr lang="en-US" sz="1900" b="1" dirty="0" smtClean="0"/>
              <a:t>console.log('Start script...');</a:t>
            </a:r>
          </a:p>
          <a:p>
            <a:r>
              <a:rPr lang="en-US" sz="1900" b="1" dirty="0" smtClean="0"/>
              <a:t>task('Download a file.');</a:t>
            </a:r>
          </a:p>
          <a:p>
            <a:r>
              <a:rPr lang="en-US" sz="1900" b="1" dirty="0" smtClean="0"/>
              <a:t>console.log('Done!');</a:t>
            </a:r>
          </a:p>
          <a:p>
            <a:r>
              <a:rPr lang="en-US" sz="2400" dirty="0" smtClean="0"/>
              <a:t>output:</a:t>
            </a:r>
          </a:p>
          <a:p>
            <a:r>
              <a:rPr lang="en-US" sz="2400" b="1" dirty="0" smtClean="0"/>
              <a:t>Start script... </a:t>
            </a:r>
          </a:p>
          <a:p>
            <a:r>
              <a:rPr lang="en-US" sz="2400" b="1" dirty="0" smtClean="0"/>
              <a:t>Download a file. </a:t>
            </a:r>
          </a:p>
          <a:p>
            <a:r>
              <a:rPr lang="en-US" sz="2400" b="1" dirty="0" smtClean="0"/>
              <a:t>Done!</a:t>
            </a:r>
          </a:p>
          <a:p>
            <a:endParaRPr lang="en-US" sz="22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62466" name="Picture 2" descr="javascript event loop - callstack"/>
          <p:cNvPicPr>
            <a:picLocks noChangeAspect="1" noChangeArrowheads="1"/>
          </p:cNvPicPr>
          <p:nvPr/>
        </p:nvPicPr>
        <p:blipFill>
          <a:blip r:embed="rId3"/>
          <a:srcRect/>
          <a:stretch>
            <a:fillRect/>
          </a:stretch>
        </p:blipFill>
        <p:spPr bwMode="auto">
          <a:xfrm>
            <a:off x="609600" y="1219200"/>
            <a:ext cx="8153400" cy="5177878"/>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533400" y="1447800"/>
            <a:ext cx="8382000" cy="4154984"/>
          </a:xfrm>
          <a:prstGeom prst="rect">
            <a:avLst/>
          </a:prstGeom>
        </p:spPr>
        <p:txBody>
          <a:bodyPr wrap="square">
            <a:spAutoFit/>
          </a:bodyPr>
          <a:lstStyle/>
          <a:p>
            <a:pPr algn="ctr"/>
            <a:r>
              <a:rPr lang="en-US" sz="2200" b="1" dirty="0" smtClean="0"/>
              <a:t>Callbacks to the rescue</a:t>
            </a:r>
          </a:p>
          <a:p>
            <a:r>
              <a:rPr lang="en-US" sz="2200" dirty="0" smtClean="0"/>
              <a:t>To prevent blocking functions from blocking other activities, you typically wrap them in callback functions which can be executed later. For example:</a:t>
            </a:r>
          </a:p>
          <a:p>
            <a:endParaRPr lang="en-US" sz="2200" b="1" dirty="0" smtClean="0"/>
          </a:p>
          <a:p>
            <a:r>
              <a:rPr lang="en-US" sz="2200" b="1" dirty="0" smtClean="0"/>
              <a:t>console.log('Start script...');</a:t>
            </a:r>
          </a:p>
          <a:p>
            <a:endParaRPr lang="en-US" sz="2200" b="1" dirty="0" smtClean="0"/>
          </a:p>
          <a:p>
            <a:r>
              <a:rPr lang="en-US" sz="2200" b="1" dirty="0" err="1" smtClean="0"/>
              <a:t>setTimeout</a:t>
            </a:r>
            <a:r>
              <a:rPr lang="en-US" sz="2200" b="1" dirty="0" smtClean="0"/>
              <a:t>(() =&gt; {</a:t>
            </a:r>
          </a:p>
          <a:p>
            <a:r>
              <a:rPr lang="en-US" sz="2200" b="1" dirty="0" smtClean="0"/>
              <a:t>    task('Download a file.');</a:t>
            </a:r>
          </a:p>
          <a:p>
            <a:r>
              <a:rPr lang="en-US" sz="2200" b="1" dirty="0" smtClean="0"/>
              <a:t>}, 1000);</a:t>
            </a:r>
          </a:p>
          <a:p>
            <a:endParaRPr lang="en-US" sz="2200" b="1" dirty="0" smtClean="0"/>
          </a:p>
          <a:p>
            <a:r>
              <a:rPr lang="en-US" sz="2200" b="1" dirty="0" smtClean="0"/>
              <a:t>console.log('Done!');</a:t>
            </a:r>
            <a:endParaRPr lang="en-US" sz="22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228600" y="1371600"/>
            <a:ext cx="8534400" cy="4801314"/>
          </a:xfrm>
          <a:prstGeom prst="rect">
            <a:avLst/>
          </a:prstGeom>
        </p:spPr>
        <p:txBody>
          <a:bodyPr wrap="square">
            <a:spAutoFit/>
          </a:bodyPr>
          <a:lstStyle/>
          <a:p>
            <a:r>
              <a:rPr lang="en-US" dirty="0" smtClean="0"/>
              <a:t>In this example, you will see the message 'Start script...' and 'Done!' immediately. And after a while, you will see the message </a:t>
            </a:r>
            <a:r>
              <a:rPr lang="en-US" b="1" dirty="0" smtClean="0"/>
              <a:t>'Download a file'.</a:t>
            </a:r>
          </a:p>
          <a:p>
            <a:endParaRPr lang="en-US" dirty="0" smtClean="0"/>
          </a:p>
          <a:p>
            <a:r>
              <a:rPr lang="en-US" dirty="0" smtClean="0"/>
              <a:t>Here is the output:</a:t>
            </a:r>
          </a:p>
          <a:p>
            <a:endParaRPr lang="en-US" dirty="0" smtClean="0"/>
          </a:p>
          <a:p>
            <a:r>
              <a:rPr lang="en-US" b="1" dirty="0" smtClean="0"/>
              <a:t>Start script...</a:t>
            </a:r>
          </a:p>
          <a:p>
            <a:r>
              <a:rPr lang="en-US" b="1" dirty="0" smtClean="0"/>
              <a:t>Done!</a:t>
            </a:r>
          </a:p>
          <a:p>
            <a:r>
              <a:rPr lang="en-US" b="1" dirty="0" smtClean="0"/>
              <a:t>Download a file.</a:t>
            </a:r>
          </a:p>
          <a:p>
            <a:r>
              <a:rPr lang="en-US" dirty="0" smtClean="0"/>
              <a:t>As mentioned earlier that JavaScript can do only one thing at a time. However, it’s more precise to say that the JavaScript runtime can do one thing at a time.</a:t>
            </a:r>
          </a:p>
          <a:p>
            <a:endParaRPr lang="en-US" dirty="0" smtClean="0"/>
          </a:p>
          <a:p>
            <a:r>
              <a:rPr lang="en-US" dirty="0" smtClean="0"/>
              <a:t>The web browser has more components than just the JavaScript engine. When you make a call to </a:t>
            </a:r>
            <a:r>
              <a:rPr lang="en-US" b="1" dirty="0" smtClean="0"/>
              <a:t>the </a:t>
            </a:r>
            <a:r>
              <a:rPr lang="en-US" b="1" dirty="0" err="1" smtClean="0"/>
              <a:t>setTimeout</a:t>
            </a:r>
            <a:r>
              <a:rPr lang="en-US" b="1" dirty="0" smtClean="0"/>
              <a:t>() function</a:t>
            </a:r>
            <a:r>
              <a:rPr lang="en-US" dirty="0" smtClean="0"/>
              <a:t>, </a:t>
            </a:r>
            <a:r>
              <a:rPr lang="en-US" b="1" dirty="0" smtClean="0"/>
              <a:t>an AJAX call</a:t>
            </a:r>
            <a:r>
              <a:rPr lang="en-US" dirty="0" smtClean="0"/>
              <a:t>, or click a button, the web browser is capable of doing these activities concurrently and asynchronously.</a:t>
            </a:r>
          </a:p>
          <a:p>
            <a:endParaRPr lang="en-US" dirty="0" smtClean="0"/>
          </a:p>
          <a:p>
            <a:r>
              <a:rPr lang="en-US" b="1" dirty="0" smtClean="0"/>
              <a:t>The </a:t>
            </a:r>
            <a:r>
              <a:rPr lang="en-US" b="1" dirty="0" err="1" smtClean="0"/>
              <a:t>setTimeout</a:t>
            </a:r>
            <a:r>
              <a:rPr lang="en-US" b="1" dirty="0" smtClean="0"/>
              <a:t>(), AJAX calls, and DOM events are parts of Web APIs of the web browser</a:t>
            </a: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81000" y="1295400"/>
            <a:ext cx="8382000" cy="646331"/>
          </a:xfrm>
          <a:prstGeom prst="rect">
            <a:avLst/>
          </a:prstGeom>
        </p:spPr>
        <p:txBody>
          <a:bodyPr wrap="square">
            <a:spAutoFit/>
          </a:bodyPr>
          <a:lstStyle/>
          <a:p>
            <a:r>
              <a:rPr lang="en-US" dirty="0" smtClean="0"/>
              <a:t>In our example, when </a:t>
            </a:r>
            <a:r>
              <a:rPr lang="en-US" b="1" dirty="0" err="1" smtClean="0"/>
              <a:t>setTimeout</a:t>
            </a:r>
            <a:r>
              <a:rPr lang="en-US" b="1" dirty="0" smtClean="0"/>
              <a:t>() </a:t>
            </a:r>
            <a:r>
              <a:rPr lang="en-US" dirty="0" smtClean="0"/>
              <a:t>function is called, it is placed on the </a:t>
            </a:r>
            <a:r>
              <a:rPr lang="en-US" b="1" dirty="0" smtClean="0"/>
              <a:t>call stack and the Web API creates a timer that will expire in 1 second</a:t>
            </a:r>
            <a:r>
              <a:rPr lang="en-US" dirty="0" smtClean="0"/>
              <a:t>.</a:t>
            </a:r>
            <a:endParaRPr lang="en-US" dirty="0"/>
          </a:p>
        </p:txBody>
      </p:sp>
      <p:pic>
        <p:nvPicPr>
          <p:cNvPr id="59394" name="Picture 2" descr="javascript event loop - step 1"/>
          <p:cNvPicPr>
            <a:picLocks noChangeAspect="1" noChangeArrowheads="1"/>
          </p:cNvPicPr>
          <p:nvPr/>
        </p:nvPicPr>
        <p:blipFill>
          <a:blip r:embed="rId3"/>
          <a:srcRect/>
          <a:stretch>
            <a:fillRect/>
          </a:stretch>
        </p:blipFill>
        <p:spPr bwMode="auto">
          <a:xfrm>
            <a:off x="838200" y="2057400"/>
            <a:ext cx="7391400" cy="4222424"/>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533400" y="1295400"/>
            <a:ext cx="8382000" cy="646331"/>
          </a:xfrm>
          <a:prstGeom prst="rect">
            <a:avLst/>
          </a:prstGeom>
        </p:spPr>
        <p:txBody>
          <a:bodyPr wrap="square">
            <a:spAutoFit/>
          </a:bodyPr>
          <a:lstStyle/>
          <a:p>
            <a:r>
              <a:rPr lang="en-US" dirty="0" smtClean="0"/>
              <a:t>Then the </a:t>
            </a:r>
            <a:r>
              <a:rPr lang="en-US" b="1" dirty="0" smtClean="0"/>
              <a:t>task() </a:t>
            </a:r>
            <a:r>
              <a:rPr lang="en-US" dirty="0" smtClean="0"/>
              <a:t>function is then placed into a queue called callback queue or task queue:</a:t>
            </a:r>
            <a:endParaRPr lang="en-US" dirty="0"/>
          </a:p>
        </p:txBody>
      </p:sp>
      <p:pic>
        <p:nvPicPr>
          <p:cNvPr id="58370" name="Picture 2" descr="javascript event loop - step 2"/>
          <p:cNvPicPr>
            <a:picLocks noChangeAspect="1" noChangeArrowheads="1"/>
          </p:cNvPicPr>
          <p:nvPr/>
        </p:nvPicPr>
        <p:blipFill>
          <a:blip r:embed="rId3"/>
          <a:srcRect/>
          <a:stretch>
            <a:fillRect/>
          </a:stretch>
        </p:blipFill>
        <p:spPr bwMode="auto">
          <a:xfrm>
            <a:off x="1524000" y="1752600"/>
            <a:ext cx="6172200" cy="4463257"/>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457200" y="1295400"/>
            <a:ext cx="8458200" cy="1477328"/>
          </a:xfrm>
          <a:prstGeom prst="rect">
            <a:avLst/>
          </a:prstGeom>
        </p:spPr>
        <p:txBody>
          <a:bodyPr wrap="square">
            <a:spAutoFit/>
          </a:bodyPr>
          <a:lstStyle/>
          <a:p>
            <a:r>
              <a:rPr lang="en-US" dirty="0" smtClean="0"/>
              <a:t>The event loop is a constantly running process that monitors both the</a:t>
            </a:r>
            <a:r>
              <a:rPr lang="en-US" b="1" dirty="0" smtClean="0"/>
              <a:t> callback queue and the call stack.</a:t>
            </a:r>
          </a:p>
          <a:p>
            <a:r>
              <a:rPr lang="en-US" dirty="0" smtClean="0"/>
              <a:t>If the call stack is not empty, the event loop </a:t>
            </a:r>
            <a:r>
              <a:rPr lang="en-US" b="1" dirty="0" smtClean="0"/>
              <a:t>waits until it is empty and places the next function from </a:t>
            </a:r>
            <a:r>
              <a:rPr lang="en-US" dirty="0" smtClean="0"/>
              <a:t>the callback queue to the call stack. If the call queue is empty, nothing </a:t>
            </a:r>
            <a:r>
              <a:rPr lang="en-US" b="1" dirty="0" smtClean="0"/>
              <a:t>will happen</a:t>
            </a:r>
            <a:endParaRPr lang="en-US" b="1" dirty="0"/>
          </a:p>
        </p:txBody>
      </p:sp>
      <p:pic>
        <p:nvPicPr>
          <p:cNvPr id="73730" name="Picture 2" descr="javascript event loop - step 3"/>
          <p:cNvPicPr>
            <a:picLocks noChangeAspect="1" noChangeArrowheads="1"/>
          </p:cNvPicPr>
          <p:nvPr/>
        </p:nvPicPr>
        <p:blipFill>
          <a:blip r:embed="rId3"/>
          <a:srcRect/>
          <a:stretch>
            <a:fillRect/>
          </a:stretch>
        </p:blipFill>
        <p:spPr bwMode="auto">
          <a:xfrm>
            <a:off x="2057400" y="2590800"/>
            <a:ext cx="5105400" cy="3703477"/>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72706" name="Picture 2" descr="javascript event loop"/>
          <p:cNvPicPr>
            <a:picLocks noChangeAspect="1" noChangeArrowheads="1"/>
          </p:cNvPicPr>
          <p:nvPr/>
        </p:nvPicPr>
        <p:blipFill>
          <a:blip r:embed="rId3"/>
          <a:srcRect/>
          <a:stretch>
            <a:fillRect/>
          </a:stretch>
        </p:blipFill>
        <p:spPr bwMode="auto">
          <a:xfrm>
            <a:off x="609600" y="1828800"/>
            <a:ext cx="7696200" cy="4291280"/>
          </a:xfrm>
          <a:prstGeom prst="rect">
            <a:avLst/>
          </a:prstGeom>
          <a:noFill/>
        </p:spPr>
      </p:pic>
      <p:sp>
        <p:nvSpPr>
          <p:cNvPr id="6" name="Rectangle 5"/>
          <p:cNvSpPr/>
          <p:nvPr/>
        </p:nvSpPr>
        <p:spPr>
          <a:xfrm>
            <a:off x="609600" y="1295400"/>
            <a:ext cx="8153400" cy="646331"/>
          </a:xfrm>
          <a:prstGeom prst="rect">
            <a:avLst/>
          </a:prstGeom>
        </p:spPr>
        <p:txBody>
          <a:bodyPr wrap="square">
            <a:spAutoFit/>
          </a:bodyPr>
          <a:lstStyle/>
          <a:p>
            <a:r>
              <a:rPr lang="en-US" dirty="0" smtClean="0"/>
              <a:t>The following picture illustrates JavaScript runtime, Web API, Call stack, and Event loop</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3505200" y="1295400"/>
            <a:ext cx="2974148" cy="523220"/>
          </a:xfrm>
          <a:prstGeom prst="rect">
            <a:avLst/>
          </a:prstGeom>
        </p:spPr>
        <p:txBody>
          <a:bodyPr wrap="none">
            <a:spAutoFit/>
          </a:bodyPr>
          <a:lstStyle/>
          <a:p>
            <a:r>
              <a:rPr lang="en-US" sz="2800" b="1" dirty="0" smtClean="0"/>
              <a:t>JavaScript Hoisting</a:t>
            </a:r>
            <a:endParaRPr lang="en-US" sz="2800" b="1" dirty="0"/>
          </a:p>
        </p:txBody>
      </p:sp>
      <p:sp>
        <p:nvSpPr>
          <p:cNvPr id="6" name="Rectangle 5"/>
          <p:cNvSpPr/>
          <p:nvPr/>
        </p:nvSpPr>
        <p:spPr>
          <a:xfrm>
            <a:off x="304800" y="1828800"/>
            <a:ext cx="8534400" cy="3970318"/>
          </a:xfrm>
          <a:prstGeom prst="rect">
            <a:avLst/>
          </a:prstGeom>
        </p:spPr>
        <p:txBody>
          <a:bodyPr wrap="square">
            <a:spAutoFit/>
          </a:bodyPr>
          <a:lstStyle/>
          <a:p>
            <a:r>
              <a:rPr lang="en-US" sz="2800" dirty="0" smtClean="0"/>
              <a:t>When you execute a piece of JavaScript code, the JavaScript engine creates the </a:t>
            </a:r>
            <a:r>
              <a:rPr lang="en-US" sz="2800" b="1" dirty="0" smtClean="0"/>
              <a:t>global execution context.</a:t>
            </a:r>
          </a:p>
          <a:p>
            <a:endParaRPr lang="en-US" sz="2800" dirty="0" smtClean="0"/>
          </a:p>
          <a:p>
            <a:r>
              <a:rPr lang="en-US" sz="2800" dirty="0" smtClean="0"/>
              <a:t>The global execution context has two phases: </a:t>
            </a:r>
            <a:r>
              <a:rPr lang="en-US" sz="2800" b="1" dirty="0" smtClean="0"/>
              <a:t>creation and execution.</a:t>
            </a:r>
          </a:p>
          <a:p>
            <a:endParaRPr lang="en-US" sz="2800" dirty="0" smtClean="0"/>
          </a:p>
          <a:p>
            <a:r>
              <a:rPr lang="en-US" sz="2800" dirty="0" smtClean="0"/>
              <a:t>During the </a:t>
            </a:r>
            <a:r>
              <a:rPr lang="en-US" sz="2800" b="1" dirty="0" smtClean="0"/>
              <a:t>creation phase</a:t>
            </a:r>
            <a:r>
              <a:rPr lang="en-US" sz="2800" dirty="0" smtClean="0"/>
              <a:t>, the JavaScript engine moves </a:t>
            </a:r>
            <a:r>
              <a:rPr lang="en-US" sz="2800" b="1" dirty="0" smtClean="0"/>
              <a:t>the variable and function declarations to the top of your code</a:t>
            </a:r>
            <a:r>
              <a:rPr lang="en-US" sz="2800" dirty="0" smtClean="0"/>
              <a:t>. This feature is known as hoisting in JavaScript.</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43000"/>
            <a:ext cx="8153400" cy="2092881"/>
          </a:xfrm>
          <a:prstGeom prst="rect">
            <a:avLst/>
          </a:prstGeom>
        </p:spPr>
        <p:txBody>
          <a:bodyPr wrap="square">
            <a:spAutoFit/>
          </a:bodyPr>
          <a:lstStyle/>
          <a:p>
            <a:pPr algn="ctr"/>
            <a:r>
              <a:rPr lang="en-US" sz="2200" b="1" dirty="0" smtClean="0"/>
              <a:t>Window Screen</a:t>
            </a:r>
          </a:p>
          <a:p>
            <a:r>
              <a:rPr lang="en-US" b="1" dirty="0" smtClean="0"/>
              <a:t>The Screen object provides the attributes of the screen on which the current window is being rendered.</a:t>
            </a:r>
          </a:p>
          <a:p>
            <a:endParaRPr lang="en-US" b="1" dirty="0" smtClean="0"/>
          </a:p>
          <a:p>
            <a:r>
              <a:rPr lang="en-US" b="1" dirty="0" smtClean="0"/>
              <a:t>To access the Screen object, you use the screen property of the window object:</a:t>
            </a:r>
          </a:p>
          <a:p>
            <a:endParaRPr lang="en-US" b="1" dirty="0" smtClean="0"/>
          </a:p>
          <a:p>
            <a:pPr algn="ctr"/>
            <a:r>
              <a:rPr lang="en-US" b="1" dirty="0" err="1" smtClean="0"/>
              <a:t>window.screen</a:t>
            </a:r>
            <a:endParaRPr lang="en-US" b="1" dirty="0" smtClean="0"/>
          </a:p>
        </p:txBody>
      </p:sp>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graphicFrame>
        <p:nvGraphicFramePr>
          <p:cNvPr id="7" name="Table 6"/>
          <p:cNvGraphicFramePr>
            <a:graphicFrameLocks noGrp="1"/>
          </p:cNvGraphicFramePr>
          <p:nvPr/>
        </p:nvGraphicFramePr>
        <p:xfrm>
          <a:off x="533400" y="3429000"/>
          <a:ext cx="8001000" cy="2684520"/>
        </p:xfrm>
        <a:graphic>
          <a:graphicData uri="http://schemas.openxmlformats.org/drawingml/2006/table">
            <a:tbl>
              <a:tblPr/>
              <a:tblGrid>
                <a:gridCol w="914400"/>
                <a:gridCol w="1600200"/>
                <a:gridCol w="5486400"/>
              </a:tblGrid>
              <a:tr h="369964">
                <a:tc>
                  <a:txBody>
                    <a:bodyPr/>
                    <a:lstStyle/>
                    <a:p>
                      <a:pPr algn="l" fontAlgn="t"/>
                      <a:r>
                        <a:rPr lang="en-US" sz="1300" b="1">
                          <a:solidFill>
                            <a:srgbClr val="000000"/>
                          </a:solidFill>
                          <a:latin typeface="times new roman"/>
                        </a:rPr>
                        <a:t>No.</a:t>
                      </a:r>
                    </a:p>
                  </a:txBody>
                  <a:tcPr marL="84083" marR="84083" marT="84083" marB="84083">
                    <a:lnL w="9525" cap="flat" cmpd="sng" algn="ctr">
                      <a:solidFill>
                        <a:srgbClr val="308EBD"/>
                      </a:solidFill>
                      <a:prstDash val="solid"/>
                      <a:round/>
                      <a:headEnd type="none" w="med" len="med"/>
                      <a:tailEnd type="none" w="med" len="med"/>
                    </a:lnL>
                    <a:lnR w="9525" cap="flat" cmpd="sng" algn="ctr">
                      <a:solidFill>
                        <a:srgbClr val="308EBD"/>
                      </a:solidFill>
                      <a:prstDash val="solid"/>
                      <a:round/>
                      <a:headEnd type="none" w="med" len="med"/>
                      <a:tailEnd type="none" w="med" len="med"/>
                    </a:lnR>
                    <a:lnT w="9525" cap="flat" cmpd="sng" algn="ctr">
                      <a:solidFill>
                        <a:srgbClr val="308E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b="1">
                          <a:solidFill>
                            <a:srgbClr val="000000"/>
                          </a:solidFill>
                          <a:latin typeface="times new roman"/>
                        </a:rPr>
                        <a:t>Property</a:t>
                      </a:r>
                    </a:p>
                  </a:txBody>
                  <a:tcPr marL="84083" marR="84083" marT="84083" marB="84083">
                    <a:lnL w="9525" cap="flat" cmpd="sng" algn="ctr">
                      <a:solidFill>
                        <a:srgbClr val="308EBD"/>
                      </a:solidFill>
                      <a:prstDash val="solid"/>
                      <a:round/>
                      <a:headEnd type="none" w="med" len="med"/>
                      <a:tailEnd type="none" w="med" len="med"/>
                    </a:lnL>
                    <a:lnR w="9525" cap="flat" cmpd="sng" algn="ctr">
                      <a:solidFill>
                        <a:srgbClr val="308EBD"/>
                      </a:solidFill>
                      <a:prstDash val="solid"/>
                      <a:round/>
                      <a:headEnd type="none" w="med" len="med"/>
                      <a:tailEnd type="none" w="med" len="med"/>
                    </a:lnR>
                    <a:lnT w="9525" cap="flat" cmpd="sng" algn="ctr">
                      <a:solidFill>
                        <a:srgbClr val="308E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b="1">
                          <a:solidFill>
                            <a:srgbClr val="000000"/>
                          </a:solidFill>
                          <a:latin typeface="times new roman"/>
                        </a:rPr>
                        <a:t>Description</a:t>
                      </a:r>
                    </a:p>
                  </a:txBody>
                  <a:tcPr marL="84083" marR="84083" marT="84083" marB="84083">
                    <a:lnL w="9525" cap="flat" cmpd="sng" algn="ctr">
                      <a:solidFill>
                        <a:srgbClr val="308EBD"/>
                      </a:solidFill>
                      <a:prstDash val="solid"/>
                      <a:round/>
                      <a:headEnd type="none" w="med" len="med"/>
                      <a:tailEnd type="none" w="med" len="med"/>
                    </a:lnL>
                    <a:lnR w="9525" cap="flat" cmpd="sng" algn="ctr">
                      <a:solidFill>
                        <a:srgbClr val="308EBD"/>
                      </a:solidFill>
                      <a:prstDash val="solid"/>
                      <a:round/>
                      <a:headEnd type="none" w="med" len="med"/>
                      <a:tailEnd type="none" w="med" len="med"/>
                    </a:lnR>
                    <a:lnT w="9525" cap="flat" cmpd="sng" algn="ctr">
                      <a:solidFill>
                        <a:srgbClr val="308E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51048">
                <a:tc>
                  <a:txBody>
                    <a:bodyPr/>
                    <a:lstStyle/>
                    <a:p>
                      <a:pPr algn="l" fontAlgn="t"/>
                      <a:r>
                        <a:rPr lang="en-US" sz="1300" b="1">
                          <a:solidFill>
                            <a:srgbClr val="000000"/>
                          </a:solidFill>
                          <a:latin typeface="verdana"/>
                        </a:rPr>
                        <a:t>1</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width</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returns the width of the screen</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1000">
                <a:tc>
                  <a:txBody>
                    <a:bodyPr/>
                    <a:lstStyle/>
                    <a:p>
                      <a:pPr algn="l" fontAlgn="t"/>
                      <a:r>
                        <a:rPr lang="en-US" sz="1300" b="1">
                          <a:solidFill>
                            <a:srgbClr val="000000"/>
                          </a:solidFill>
                          <a:latin typeface="verdana"/>
                        </a:rPr>
                        <a:t>2</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dirty="0">
                          <a:solidFill>
                            <a:srgbClr val="000000"/>
                          </a:solidFill>
                          <a:latin typeface="verdana"/>
                        </a:rPr>
                        <a:t>height</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a:solidFill>
                            <a:srgbClr val="000000"/>
                          </a:solidFill>
                          <a:latin typeface="verdana"/>
                        </a:rPr>
                        <a:t>returns the height of the screen</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04800">
                <a:tc>
                  <a:txBody>
                    <a:bodyPr/>
                    <a:lstStyle/>
                    <a:p>
                      <a:pPr algn="l" fontAlgn="t"/>
                      <a:r>
                        <a:rPr lang="en-US" sz="1300" b="1">
                          <a:solidFill>
                            <a:srgbClr val="000000"/>
                          </a:solidFill>
                          <a:latin typeface="verdana"/>
                        </a:rPr>
                        <a:t>3</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availWidth</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returns the available width</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75570">
                <a:tc>
                  <a:txBody>
                    <a:bodyPr/>
                    <a:lstStyle/>
                    <a:p>
                      <a:pPr algn="l" fontAlgn="t"/>
                      <a:r>
                        <a:rPr lang="en-US" sz="1300" b="1">
                          <a:solidFill>
                            <a:srgbClr val="000000"/>
                          </a:solidFill>
                          <a:latin typeface="verdana"/>
                        </a:rPr>
                        <a:t>4</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a:solidFill>
                            <a:srgbClr val="000000"/>
                          </a:solidFill>
                          <a:latin typeface="verdana"/>
                        </a:rPr>
                        <a:t>availHeight</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dirty="0">
                          <a:solidFill>
                            <a:srgbClr val="000000"/>
                          </a:solidFill>
                          <a:latin typeface="verdana"/>
                        </a:rPr>
                        <a:t>returns the available height</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1000">
                <a:tc>
                  <a:txBody>
                    <a:bodyPr/>
                    <a:lstStyle/>
                    <a:p>
                      <a:pPr algn="l" fontAlgn="t"/>
                      <a:r>
                        <a:rPr lang="en-US" sz="1300" b="1">
                          <a:solidFill>
                            <a:srgbClr val="000000"/>
                          </a:solidFill>
                          <a:latin typeface="verdana"/>
                        </a:rPr>
                        <a:t>5</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colorDepth</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1">
                          <a:solidFill>
                            <a:srgbClr val="000000"/>
                          </a:solidFill>
                          <a:latin typeface="verdana"/>
                        </a:rPr>
                        <a:t>returns the color depth</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5708">
                <a:tc>
                  <a:txBody>
                    <a:bodyPr/>
                    <a:lstStyle/>
                    <a:p>
                      <a:pPr algn="l" fontAlgn="t"/>
                      <a:r>
                        <a:rPr lang="en-US" sz="1300" b="1">
                          <a:solidFill>
                            <a:srgbClr val="000000"/>
                          </a:solidFill>
                          <a:latin typeface="verdana"/>
                        </a:rPr>
                        <a:t>6</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a:solidFill>
                            <a:srgbClr val="000000"/>
                          </a:solidFill>
                          <a:latin typeface="verdana"/>
                        </a:rPr>
                        <a:t>pixelDepth</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1" dirty="0">
                          <a:solidFill>
                            <a:srgbClr val="000000"/>
                          </a:solidFill>
                          <a:latin typeface="verdana"/>
                        </a:rPr>
                        <a:t>returns the pixel depth.</a:t>
                      </a:r>
                    </a:p>
                  </a:txBody>
                  <a:tcPr marL="56055" marR="56055" marT="56055" marB="560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457200" y="1600200"/>
            <a:ext cx="8001000" cy="4401205"/>
          </a:xfrm>
          <a:prstGeom prst="rect">
            <a:avLst/>
          </a:prstGeom>
        </p:spPr>
        <p:txBody>
          <a:bodyPr wrap="square">
            <a:spAutoFit/>
          </a:bodyPr>
          <a:lstStyle/>
          <a:p>
            <a:pPr>
              <a:buFont typeface="Wingdings" pitchFamily="2" charset="2"/>
              <a:buChar char="Ø"/>
            </a:pPr>
            <a:r>
              <a:rPr lang="en-US" sz="2800" dirty="0" smtClean="0"/>
              <a:t>JavaScript hoisting occurs during the creation phase of the execution context that moves the </a:t>
            </a:r>
            <a:r>
              <a:rPr lang="en-US" sz="2800" b="1" dirty="0" smtClean="0"/>
              <a:t>variable and function declarations to the top of the script</a:t>
            </a:r>
            <a:r>
              <a:rPr lang="en-US" sz="2800" dirty="0" smtClean="0"/>
              <a:t>.</a:t>
            </a:r>
          </a:p>
          <a:p>
            <a:endParaRPr lang="en-US" sz="2800" dirty="0" smtClean="0"/>
          </a:p>
          <a:p>
            <a:pPr>
              <a:buFont typeface="Wingdings" pitchFamily="2" charset="2"/>
              <a:buChar char="Ø"/>
            </a:pPr>
            <a:r>
              <a:rPr lang="en-US" sz="2800" dirty="0" smtClean="0"/>
              <a:t>The JavaScript engine hoists the variables declared using the </a:t>
            </a:r>
            <a:r>
              <a:rPr lang="en-US" sz="2800" b="1" dirty="0" smtClean="0"/>
              <a:t>let</a:t>
            </a:r>
            <a:r>
              <a:rPr lang="en-US" sz="2800" dirty="0" smtClean="0"/>
              <a:t> keyword, </a:t>
            </a:r>
            <a:r>
              <a:rPr lang="en-US" sz="2800" b="1" dirty="0" smtClean="0"/>
              <a:t>but it doesn’t initialize them </a:t>
            </a:r>
            <a:r>
              <a:rPr lang="en-US" sz="2800" dirty="0" smtClean="0"/>
              <a:t>as the variables declared with the </a:t>
            </a:r>
            <a:r>
              <a:rPr lang="en-US" sz="2800" dirty="0" err="1" smtClean="0"/>
              <a:t>var</a:t>
            </a:r>
            <a:r>
              <a:rPr lang="en-US" sz="2800" dirty="0" smtClean="0"/>
              <a:t> keyword.</a:t>
            </a:r>
          </a:p>
          <a:p>
            <a:endParaRPr lang="en-US" sz="2800" dirty="0" smtClean="0"/>
          </a:p>
          <a:p>
            <a:pPr>
              <a:buFont typeface="Wingdings" pitchFamily="2" charset="2"/>
              <a:buChar char="Ø"/>
            </a:pPr>
            <a:r>
              <a:rPr lang="en-US" sz="2800" b="1" dirty="0" smtClean="0"/>
              <a:t>Function expressions and arrow functions aren’t hoisted</a:t>
            </a:r>
            <a:endParaRPr lang="en-US" sz="28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57200"/>
            <a:ext cx="7939831" cy="6278642"/>
          </a:xfrm>
          <a:prstGeom prst="rect">
            <a:avLst/>
          </a:prstGeom>
          <a:solidFill>
            <a:schemeClr val="bg1"/>
          </a:solidFill>
        </p:spPr>
        <p:txBody>
          <a:bodyPr wrap="square" rtlCol="0">
            <a:spAutoFit/>
          </a:bodyPr>
          <a:lstStyle/>
          <a:p>
            <a:r>
              <a:rPr lang="en-US" sz="5000" b="1" dirty="0" smtClean="0"/>
              <a:t>THANK YOU FOR ATTENTION</a:t>
            </a:r>
          </a:p>
          <a:p>
            <a:pPr algn="ctr"/>
            <a:endParaRPr lang="en-US" sz="3200" b="1" dirty="0" smtClean="0"/>
          </a:p>
          <a:p>
            <a:pPr algn="ctr"/>
            <a:endParaRPr lang="en-US" sz="3200" b="1" dirty="0" smtClean="0"/>
          </a:p>
          <a:p>
            <a:pPr algn="ctr"/>
            <a:r>
              <a:rPr lang="en-US" sz="3200" b="1" dirty="0" smtClean="0"/>
              <a:t>Trainer` </a:t>
            </a:r>
            <a:r>
              <a:rPr lang="en-US" sz="3200" b="1" dirty="0" err="1" smtClean="0"/>
              <a:t>Gevorg</a:t>
            </a:r>
            <a:r>
              <a:rPr lang="en-US" sz="3200" b="1" dirty="0" smtClean="0"/>
              <a:t> </a:t>
            </a:r>
            <a:r>
              <a:rPr lang="en-US" sz="3200" b="1" dirty="0" err="1" smtClean="0"/>
              <a:t>Abgaryan</a:t>
            </a:r>
            <a:endParaRPr lang="en-US" sz="3200" b="1" dirty="0" smtClean="0"/>
          </a:p>
          <a:p>
            <a:pPr algn="ctr"/>
            <a:r>
              <a:rPr lang="en-US" sz="3200" b="1" dirty="0" smtClean="0"/>
              <a:t>Training center </a:t>
            </a:r>
            <a:r>
              <a:rPr lang="en-US" sz="3200" b="1" dirty="0"/>
              <a:t>«Sunny School»</a:t>
            </a:r>
            <a:endParaRPr lang="en-US" sz="3200" b="1" dirty="0" smtClean="0"/>
          </a:p>
          <a:p>
            <a:pPr algn="ctr"/>
            <a:endParaRPr lang="en-US" sz="3200" b="1" dirty="0" smtClean="0"/>
          </a:p>
          <a:p>
            <a:pPr algn="ctr"/>
            <a:r>
              <a:rPr lang="en-US" sz="3200" b="1" dirty="0" err="1" smtClean="0">
                <a:hlinkClick r:id="rId2"/>
              </a:rPr>
              <a:t>www.sunnyschool.am</a:t>
            </a:r>
            <a:endParaRPr lang="en-US" sz="3200" b="1" dirty="0" smtClean="0"/>
          </a:p>
          <a:p>
            <a:pPr algn="ctr"/>
            <a:r>
              <a:rPr lang="en-US" sz="3200" b="1" dirty="0" smtClean="0"/>
              <a:t>095 09 08 00</a:t>
            </a:r>
          </a:p>
          <a:p>
            <a:pPr algn="ctr"/>
            <a:r>
              <a:rPr lang="en-US" sz="3200" b="1" dirty="0" smtClean="0">
                <a:hlinkClick r:id="rId3"/>
              </a:rPr>
              <a:t>info@sunnyschool.am</a:t>
            </a:r>
            <a:endParaRPr lang="en-US" sz="3200" b="1" dirty="0" smtClean="0"/>
          </a:p>
          <a:p>
            <a:pPr algn="ctr"/>
            <a:r>
              <a:rPr lang="en-US" sz="3200" dirty="0" smtClean="0">
                <a:hlinkClick r:id="rId4"/>
              </a:rPr>
              <a:t>https://www.facebook.com/sunnyschool1/</a:t>
            </a:r>
            <a:endParaRPr lang="en-US" sz="3200" b="1" dirty="0" smtClean="0"/>
          </a:p>
          <a:p>
            <a:pPr algn="ctr"/>
            <a:endParaRPr lang="en-US" sz="3200" b="1" dirty="0" smtClean="0"/>
          </a:p>
          <a:p>
            <a:endParaRPr lang="en-US"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371600"/>
            <a:ext cx="7696200" cy="2523768"/>
          </a:xfrm>
          <a:prstGeom prst="rect">
            <a:avLst/>
          </a:prstGeom>
        </p:spPr>
        <p:txBody>
          <a:bodyPr wrap="square">
            <a:spAutoFit/>
          </a:bodyPr>
          <a:lstStyle/>
          <a:p>
            <a:pPr algn="ctr"/>
            <a:r>
              <a:rPr lang="en-US" sz="3200" b="1" dirty="0" smtClean="0"/>
              <a:t>Window Screen Color Depth</a:t>
            </a:r>
          </a:p>
          <a:p>
            <a:r>
              <a:rPr lang="en-US" dirty="0" smtClean="0"/>
              <a:t>The </a:t>
            </a:r>
            <a:r>
              <a:rPr lang="en-US" dirty="0" err="1" smtClean="0"/>
              <a:t>screen.colorDepth</a:t>
            </a:r>
            <a:r>
              <a:rPr lang="en-US" dirty="0" smtClean="0"/>
              <a:t> property returns the number of bits used to display one color.</a:t>
            </a:r>
          </a:p>
          <a:p>
            <a:endParaRPr lang="en-US" dirty="0" smtClean="0"/>
          </a:p>
          <a:p>
            <a:r>
              <a:rPr lang="en-US" dirty="0" smtClean="0"/>
              <a:t>All modern computers use 24 bit or 32 bit hardware for color resolution:</a:t>
            </a:r>
          </a:p>
          <a:p>
            <a:endParaRPr lang="en-US" dirty="0" smtClean="0"/>
          </a:p>
          <a:p>
            <a:pPr>
              <a:buFont typeface="Wingdings" pitchFamily="2" charset="2"/>
              <a:buChar char="Ø"/>
            </a:pPr>
            <a:r>
              <a:rPr lang="en-US" b="1" dirty="0" smtClean="0"/>
              <a:t>24 bits =      16,777,216 different "True Colors"</a:t>
            </a:r>
          </a:p>
          <a:p>
            <a:pPr>
              <a:buFont typeface="Wingdings" pitchFamily="2" charset="2"/>
              <a:buChar char="Ø"/>
            </a:pPr>
            <a:r>
              <a:rPr lang="en-US" b="1" dirty="0" smtClean="0"/>
              <a:t>32 bits = 4,294,967,296 different "Deep Colors"</a:t>
            </a:r>
            <a:endParaRPr lang="en-US" b="1" dirty="0"/>
          </a:p>
        </p:txBody>
      </p:sp>
      <p:sp>
        <p:nvSpPr>
          <p:cNvPr id="5" name="Rectangle 4"/>
          <p:cNvSpPr/>
          <p:nvPr/>
        </p:nvSpPr>
        <p:spPr>
          <a:xfrm>
            <a:off x="990600" y="4572000"/>
            <a:ext cx="7696200" cy="984885"/>
          </a:xfrm>
          <a:prstGeom prst="rect">
            <a:avLst/>
          </a:prstGeom>
        </p:spPr>
        <p:txBody>
          <a:bodyPr wrap="square">
            <a:spAutoFit/>
          </a:bodyPr>
          <a:lstStyle/>
          <a:p>
            <a:pPr algn="ctr"/>
            <a:r>
              <a:rPr lang="en-US" sz="4000" b="1" dirty="0" smtClean="0"/>
              <a:t>Window Screen Pixel Depth</a:t>
            </a:r>
          </a:p>
          <a:p>
            <a:r>
              <a:rPr lang="en-US" dirty="0" smtClean="0"/>
              <a:t>The </a:t>
            </a:r>
            <a:r>
              <a:rPr lang="en-US" dirty="0" err="1" smtClean="0"/>
              <a:t>screen.pixelDepth</a:t>
            </a:r>
            <a:r>
              <a:rPr lang="en-US" dirty="0" smtClean="0"/>
              <a:t> property returns the pixel depth of the screen.</a:t>
            </a:r>
            <a:endParaRPr lang="en-US" dirty="0"/>
          </a:p>
        </p:txBody>
      </p:sp>
      <p:sp>
        <p:nvSpPr>
          <p:cNvPr id="8"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9"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7" name="Rectangle 6"/>
          <p:cNvSpPr/>
          <p:nvPr/>
        </p:nvSpPr>
        <p:spPr>
          <a:xfrm>
            <a:off x="2971800" y="1066800"/>
            <a:ext cx="3019224" cy="523220"/>
          </a:xfrm>
          <a:prstGeom prst="rect">
            <a:avLst/>
          </a:prstGeom>
        </p:spPr>
        <p:txBody>
          <a:bodyPr wrap="none">
            <a:spAutoFit/>
          </a:bodyPr>
          <a:lstStyle/>
          <a:p>
            <a:r>
              <a:rPr lang="en-US" sz="2800" b="1" dirty="0" smtClean="0"/>
              <a:t>JavaScript Location</a:t>
            </a:r>
            <a:endParaRPr lang="en-US" sz="2800" b="1" dirty="0"/>
          </a:p>
        </p:txBody>
      </p:sp>
      <p:sp>
        <p:nvSpPr>
          <p:cNvPr id="10" name="Rectangle 9"/>
          <p:cNvSpPr/>
          <p:nvPr/>
        </p:nvSpPr>
        <p:spPr>
          <a:xfrm>
            <a:off x="457200" y="1676400"/>
            <a:ext cx="8001000" cy="2677656"/>
          </a:xfrm>
          <a:prstGeom prst="rect">
            <a:avLst/>
          </a:prstGeom>
        </p:spPr>
        <p:txBody>
          <a:bodyPr wrap="square">
            <a:spAutoFit/>
          </a:bodyPr>
          <a:lstStyle/>
          <a:p>
            <a:r>
              <a:rPr lang="en-US" sz="2800" dirty="0" smtClean="0"/>
              <a:t>The </a:t>
            </a:r>
            <a:r>
              <a:rPr lang="en-US" sz="2800" b="1" dirty="0" smtClean="0"/>
              <a:t>Location object </a:t>
            </a:r>
            <a:r>
              <a:rPr lang="en-US" sz="2800" dirty="0" smtClean="0"/>
              <a:t>represents the current </a:t>
            </a:r>
            <a:r>
              <a:rPr lang="en-US" sz="2800" b="1" dirty="0" smtClean="0"/>
              <a:t>location (URL) </a:t>
            </a:r>
            <a:r>
              <a:rPr lang="en-US" sz="2800" dirty="0" smtClean="0"/>
              <a:t>of a document. You can access the </a:t>
            </a:r>
            <a:r>
              <a:rPr lang="en-US" sz="2800" b="1" dirty="0" smtClean="0"/>
              <a:t>Location object by referencing the location property of the window or document object.</a:t>
            </a:r>
          </a:p>
          <a:p>
            <a:r>
              <a:rPr lang="en-US" sz="2800" dirty="0" smtClean="0"/>
              <a:t>Both </a:t>
            </a:r>
            <a:r>
              <a:rPr lang="en-US" sz="2800" b="1" dirty="0" err="1" smtClean="0"/>
              <a:t>window.location</a:t>
            </a:r>
            <a:r>
              <a:rPr lang="en-US" sz="2800" dirty="0" smtClean="0"/>
              <a:t> and </a:t>
            </a:r>
            <a:r>
              <a:rPr lang="en-US" sz="2800" b="1" dirty="0" err="1" smtClean="0"/>
              <a:t>document.location</a:t>
            </a:r>
            <a:r>
              <a:rPr lang="en-US" sz="2800" b="1" dirty="0" smtClean="0"/>
              <a:t> link </a:t>
            </a:r>
            <a:r>
              <a:rPr lang="en-US" sz="2800" dirty="0" smtClean="0"/>
              <a:t>to the same </a:t>
            </a:r>
            <a:r>
              <a:rPr lang="en-US" sz="2800" b="1" dirty="0" smtClean="0"/>
              <a:t>Location object.</a:t>
            </a:r>
            <a:endParaRPr lang="en-US" sz="2800" b="1" dirty="0"/>
          </a:p>
        </p:txBody>
      </p:sp>
      <p:sp>
        <p:nvSpPr>
          <p:cNvPr id="11" name="Rectangle 10"/>
          <p:cNvSpPr/>
          <p:nvPr/>
        </p:nvSpPr>
        <p:spPr>
          <a:xfrm>
            <a:off x="533400" y="4343400"/>
            <a:ext cx="8382000" cy="2031325"/>
          </a:xfrm>
          <a:prstGeom prst="rect">
            <a:avLst/>
          </a:prstGeom>
        </p:spPr>
        <p:txBody>
          <a:bodyPr wrap="square">
            <a:spAutoFit/>
          </a:bodyPr>
          <a:lstStyle/>
          <a:p>
            <a:pPr algn="ctr"/>
            <a:r>
              <a:rPr lang="en-US" b="1" dirty="0" smtClean="0"/>
              <a:t>JavaScript Location properties</a:t>
            </a:r>
          </a:p>
          <a:p>
            <a:endParaRPr lang="en-US" dirty="0" smtClean="0"/>
          </a:p>
          <a:p>
            <a:r>
              <a:rPr lang="en-US" b="1" dirty="0" smtClean="0"/>
              <a:t>Suppose that the current URL is:</a:t>
            </a:r>
          </a:p>
          <a:p>
            <a:endParaRPr lang="en-US" dirty="0" smtClean="0"/>
          </a:p>
          <a:p>
            <a:r>
              <a:rPr lang="en-US" b="1" dirty="0" smtClean="0">
                <a:hlinkClick r:id="rId3"/>
              </a:rPr>
              <a:t>http://localhost:8080/js/index.html?type=listing&amp;page=2#title</a:t>
            </a:r>
            <a:endParaRPr lang="en-US" b="1" dirty="0" smtClean="0"/>
          </a:p>
          <a:p>
            <a:endParaRPr lang="en-US" b="1" dirty="0" smtClean="0"/>
          </a:p>
          <a:p>
            <a:r>
              <a:rPr lang="en-US" dirty="0" smtClean="0"/>
              <a:t>The following picture illustrates the properties of the Location object: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37890" name="Picture 2" descr="JavaScript Location"/>
          <p:cNvPicPr>
            <a:picLocks noChangeAspect="1" noChangeArrowheads="1"/>
          </p:cNvPicPr>
          <p:nvPr/>
        </p:nvPicPr>
        <p:blipFill>
          <a:blip r:embed="rId3"/>
          <a:srcRect/>
          <a:stretch>
            <a:fillRect/>
          </a:stretch>
        </p:blipFill>
        <p:spPr bwMode="auto">
          <a:xfrm>
            <a:off x="228600" y="1524000"/>
            <a:ext cx="8229600" cy="443709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0"/>
            <a:ext cx="9144000" cy="1152548"/>
          </a:xfrm>
          <a:noFill/>
          <a:ln w="12700">
            <a:solidFill>
              <a:schemeClr val="bg1"/>
            </a:solidFill>
            <a:miter lim="800000"/>
            <a:headEnd/>
            <a:tailEnd/>
          </a:ln>
          <a:effectLst>
            <a:outerShdw blurRad="107950" dist="12700" dir="5400000" algn="ctr">
              <a:srgbClr val="000000"/>
            </a:outerShdw>
          </a:effectLst>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en-US" sz="2400" b="1" dirty="0" smtClean="0">
                <a:solidFill>
                  <a:schemeClr val="bg1"/>
                </a:solidFill>
                <a:latin typeface="Arial" pitchFamily="34" charset="0"/>
                <a:cs typeface="Arial" pitchFamily="34" charset="0"/>
              </a:rPr>
              <a:t>				JAVASCRIPT COURSE</a:t>
            </a:r>
            <a:endParaRPr lang="en-US" sz="4000" b="1" dirty="0">
              <a:solidFill>
                <a:schemeClr val="bg1"/>
              </a:solidFill>
              <a:latin typeface="Arial" pitchFamily="34" charset="0"/>
              <a:ea typeface="+mj-ea"/>
              <a:cs typeface="Arial" pitchFamily="34" charset="0"/>
            </a:endParaRPr>
          </a:p>
        </p:txBody>
      </p:sp>
      <p:pic>
        <p:nvPicPr>
          <p:cNvPr id="8" name="Picture 2" descr="C:\Users\User\Desktop\96258637_566563560654984_3482517538393292800_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2209800" cy="157842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Заголовок 1"/>
          <p:cNvSpPr txBox="1">
            <a:spLocks/>
          </p:cNvSpPr>
          <p:nvPr/>
        </p:nvSpPr>
        <p:spPr>
          <a:xfrm>
            <a:off x="0" y="6400800"/>
            <a:ext cx="9144000" cy="533400"/>
          </a:xfrm>
          <a:prstGeom prst="rect">
            <a:avLst/>
          </a:prstGeom>
          <a:solidFill>
            <a:schemeClr val="tx1"/>
          </a:solidFill>
          <a:ln w="12700">
            <a:solidFill>
              <a:schemeClr val="tx1"/>
            </a:solidFill>
            <a:miter lim="800000"/>
            <a:headEnd/>
            <a:tailEnd/>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normAutofit fontScale="70000" lnSpcReduction="20000"/>
          </a:bodyPr>
          <a:lstStyle/>
          <a:p>
            <a:pPr lvl="0" algn="just" eaLnBrk="0" fontAlgn="base" hangingPunct="0">
              <a:spcBef>
                <a:spcPct val="0"/>
              </a:spcBef>
              <a:spcAft>
                <a:spcPct val="0"/>
              </a:spcAft>
              <a:defRPr/>
            </a:pPr>
            <a:r>
              <a:rPr lang="hy-AM" sz="2400" b="1" dirty="0" smtClean="0">
                <a:solidFill>
                  <a:schemeClr val="bg1"/>
                </a:solidFill>
                <a:latin typeface="Arial" pitchFamily="34" charset="0"/>
                <a:cs typeface="Arial" pitchFamily="34" charset="0"/>
              </a:rPr>
              <a:t>www.sunnyschool.am</a:t>
            </a:r>
            <a:r>
              <a:rPr lang="en-US" sz="2400" b="1" dirty="0" smtClean="0">
                <a:solidFill>
                  <a:schemeClr val="bg1"/>
                </a:solidFill>
                <a:latin typeface="Arial" pitchFamily="34" charset="0"/>
                <a:cs typeface="Arial" pitchFamily="34" charset="0"/>
              </a:rPr>
              <a:t>				        </a:t>
            </a:r>
            <a:r>
              <a:rPr kumimoji="0" lang="en-US" sz="2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Trainer: </a:t>
            </a:r>
            <a:r>
              <a:rPr lang="en-US" sz="2400" b="1" dirty="0" err="1" smtClean="0">
                <a:solidFill>
                  <a:schemeClr val="bg1"/>
                </a:solidFill>
                <a:latin typeface="Arial" pitchFamily="34" charset="0"/>
                <a:ea typeface="+mj-ea"/>
                <a:cs typeface="Arial" pitchFamily="34" charset="0"/>
              </a:rPr>
              <a:t>Gevorg</a:t>
            </a:r>
            <a:r>
              <a:rPr lang="en-US" sz="2400" b="1" dirty="0" smtClean="0">
                <a:solidFill>
                  <a:schemeClr val="bg1"/>
                </a:solidFill>
                <a:latin typeface="Arial" pitchFamily="34" charset="0"/>
                <a:ea typeface="+mj-ea"/>
                <a:cs typeface="Arial" pitchFamily="34" charset="0"/>
              </a:rPr>
              <a:t> </a:t>
            </a:r>
            <a:r>
              <a:rPr lang="en-US" sz="2400" b="1" dirty="0" err="1" smtClean="0">
                <a:solidFill>
                  <a:schemeClr val="bg1"/>
                </a:solidFill>
                <a:latin typeface="Arial" pitchFamily="34" charset="0"/>
                <a:ea typeface="+mj-ea"/>
                <a:cs typeface="Arial" pitchFamily="34" charset="0"/>
              </a:rPr>
              <a:t>Abgaryan</a:t>
            </a:r>
            <a:endParaRPr kumimoji="0" lang="en-US" sz="2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Rectangle 4"/>
          <p:cNvSpPr/>
          <p:nvPr/>
        </p:nvSpPr>
        <p:spPr>
          <a:xfrm>
            <a:off x="457200" y="1447800"/>
            <a:ext cx="8305800" cy="5078313"/>
          </a:xfrm>
          <a:prstGeom prst="rect">
            <a:avLst/>
          </a:prstGeom>
        </p:spPr>
        <p:txBody>
          <a:bodyPr wrap="square">
            <a:spAutoFit/>
          </a:bodyPr>
          <a:lstStyle/>
          <a:p>
            <a:r>
              <a:rPr lang="en-US" b="1" dirty="0" err="1" smtClean="0"/>
              <a:t>Location.href</a:t>
            </a:r>
            <a:endParaRPr lang="en-US" b="1" dirty="0" smtClean="0"/>
          </a:p>
          <a:p>
            <a:r>
              <a:rPr lang="en-US" dirty="0" smtClean="0"/>
              <a:t>The </a:t>
            </a:r>
            <a:r>
              <a:rPr lang="en-US" b="1" dirty="0" err="1" smtClean="0"/>
              <a:t>location.href</a:t>
            </a:r>
            <a:r>
              <a:rPr lang="en-US" dirty="0" smtClean="0"/>
              <a:t> is a string that contains the entire URL.</a:t>
            </a:r>
          </a:p>
          <a:p>
            <a:endParaRPr lang="en-US" dirty="0" smtClean="0"/>
          </a:p>
          <a:p>
            <a:r>
              <a:rPr lang="en-US" dirty="0" smtClean="0"/>
              <a:t>"http://localhost:8080/js/index.html?type=listing&amp;page=2#title"</a:t>
            </a:r>
          </a:p>
          <a:p>
            <a:r>
              <a:rPr lang="en-US" b="1" dirty="0" err="1" smtClean="0"/>
              <a:t>Location.protocol</a:t>
            </a:r>
            <a:endParaRPr lang="en-US" b="1" dirty="0" smtClean="0"/>
          </a:p>
          <a:p>
            <a:r>
              <a:rPr lang="en-US" dirty="0" smtClean="0"/>
              <a:t>The </a:t>
            </a:r>
            <a:r>
              <a:rPr lang="en-US" dirty="0" err="1" smtClean="0"/>
              <a:t>location.protocol</a:t>
            </a:r>
            <a:r>
              <a:rPr lang="en-US" dirty="0" smtClean="0"/>
              <a:t> represents the protocol scheme of the URL including the final </a:t>
            </a:r>
            <a:r>
              <a:rPr lang="en-US" b="1" dirty="0" smtClean="0"/>
              <a:t>colon (:).</a:t>
            </a:r>
          </a:p>
          <a:p>
            <a:endParaRPr lang="en-US" dirty="0" smtClean="0"/>
          </a:p>
          <a:p>
            <a:r>
              <a:rPr lang="en-US" b="1" dirty="0" smtClean="0"/>
              <a:t>'http:'</a:t>
            </a:r>
          </a:p>
          <a:p>
            <a:r>
              <a:rPr lang="en-US" b="1" dirty="0" err="1" smtClean="0"/>
              <a:t>Location.host</a:t>
            </a:r>
            <a:endParaRPr lang="en-US" b="1" dirty="0" smtClean="0"/>
          </a:p>
          <a:p>
            <a:r>
              <a:rPr lang="en-US" dirty="0" smtClean="0"/>
              <a:t>The </a:t>
            </a:r>
            <a:r>
              <a:rPr lang="en-US" dirty="0" err="1" smtClean="0"/>
              <a:t>location.host</a:t>
            </a:r>
            <a:r>
              <a:rPr lang="en-US" dirty="0" smtClean="0"/>
              <a:t> represents the hostname:</a:t>
            </a:r>
          </a:p>
          <a:p>
            <a:endParaRPr lang="en-US" dirty="0" smtClean="0"/>
          </a:p>
          <a:p>
            <a:r>
              <a:rPr lang="en-US" dirty="0" smtClean="0"/>
              <a:t>"localhost:8080“</a:t>
            </a:r>
          </a:p>
          <a:p>
            <a:endParaRPr lang="en-US" dirty="0" smtClean="0"/>
          </a:p>
          <a:p>
            <a:r>
              <a:rPr lang="en-US" b="1" dirty="0" err="1" smtClean="0"/>
              <a:t>Location.port</a:t>
            </a:r>
            <a:endParaRPr lang="en-US" b="1" dirty="0" smtClean="0"/>
          </a:p>
          <a:p>
            <a:r>
              <a:rPr lang="en-US" dirty="0" smtClean="0"/>
              <a:t>The </a:t>
            </a:r>
            <a:r>
              <a:rPr lang="en-US" dirty="0" err="1" smtClean="0"/>
              <a:t>location.port</a:t>
            </a:r>
            <a:r>
              <a:rPr lang="en-US" dirty="0" smtClean="0"/>
              <a:t> represents the port number of the URL.</a:t>
            </a:r>
          </a:p>
          <a:p>
            <a:endParaRPr lang="en-US" dirty="0" smtClean="0"/>
          </a:p>
          <a:p>
            <a:r>
              <a:rPr lang="en-US" b="1" dirty="0" smtClean="0"/>
              <a:t>"8080"</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6122</TotalTime>
  <Words>3700</Words>
  <Application>Microsoft Office PowerPoint</Application>
  <PresentationFormat>On-screen Show (4:3)</PresentationFormat>
  <Paragraphs>535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    JAVASCRIPT COURSE</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COURSE   INTRODACTION</dc:title>
  <dc:creator>GEVORG</dc:creator>
  <cp:lastModifiedBy>Windows User</cp:lastModifiedBy>
  <cp:revision>285</cp:revision>
  <dcterms:created xsi:type="dcterms:W3CDTF">2006-08-16T00:00:00Z</dcterms:created>
  <dcterms:modified xsi:type="dcterms:W3CDTF">2020-11-06T13:08:35Z</dcterms:modified>
</cp:coreProperties>
</file>