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0" r:id="rId2"/>
    <p:sldId id="281" r:id="rId3"/>
    <p:sldId id="315" r:id="rId4"/>
    <p:sldId id="291" r:id="rId5"/>
    <p:sldId id="314" r:id="rId6"/>
    <p:sldId id="316" r:id="rId7"/>
    <p:sldId id="317" r:id="rId8"/>
    <p:sldId id="273" r:id="rId9"/>
    <p:sldId id="318" r:id="rId10"/>
    <p:sldId id="319" r:id="rId11"/>
    <p:sldId id="320" r:id="rId12"/>
    <p:sldId id="321" r:id="rId13"/>
    <p:sldId id="322" r:id="rId14"/>
    <p:sldId id="325" r:id="rId15"/>
    <p:sldId id="324" r:id="rId16"/>
    <p:sldId id="323" r:id="rId17"/>
    <p:sldId id="326" r:id="rId18"/>
    <p:sldId id="266" r:id="rId19"/>
    <p:sldId id="327" r:id="rId20"/>
    <p:sldId id="274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9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141" userDrawn="1">
          <p15:clr>
            <a:srgbClr val="A4A3A4"/>
          </p15:clr>
        </p15:guide>
        <p15:guide id="4" pos="5632" userDrawn="1">
          <p15:clr>
            <a:srgbClr val="A4A3A4"/>
          </p15:clr>
        </p15:guide>
        <p15:guide id="5" pos="7038" userDrawn="1">
          <p15:clr>
            <a:srgbClr val="A4A3A4"/>
          </p15:clr>
        </p15:guide>
        <p15:guide id="7" orient="horz" pos="1366" userDrawn="1">
          <p15:clr>
            <a:srgbClr val="A4A3A4"/>
          </p15:clr>
        </p15:guide>
        <p15:guide id="8" orient="horz" pos="2682" userDrawn="1">
          <p15:clr>
            <a:srgbClr val="A4A3A4"/>
          </p15:clr>
        </p15:guide>
        <p15:guide id="10" pos="28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B4E1C3"/>
    <a:srgbClr val="C2DFFF"/>
    <a:srgbClr val="3A3A3A"/>
    <a:srgbClr val="FFC001"/>
    <a:srgbClr val="F0B700"/>
    <a:srgbClr val="E2AC00"/>
    <a:srgbClr val="B08600"/>
    <a:srgbClr val="F6BB00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94660" autoAdjust="0"/>
  </p:normalViewPr>
  <p:slideViewPr>
    <p:cSldViewPr snapToGrid="0" showGuides="1">
      <p:cViewPr varScale="1">
        <p:scale>
          <a:sx n="82" d="100"/>
          <a:sy n="82" d="100"/>
        </p:scale>
        <p:origin x="826" y="58"/>
      </p:cViewPr>
      <p:guideLst>
        <p:guide orient="horz" pos="2999"/>
        <p:guide pos="3840"/>
        <p:guide pos="1141"/>
        <p:guide pos="5632"/>
        <p:guide pos="7038"/>
        <p:guide orient="horz" pos="1366"/>
        <p:guide orient="horz" pos="2682"/>
        <p:guide pos="2887"/>
      </p:guideLst>
    </p:cSldViewPr>
  </p:slideViewPr>
  <p:outlineViewPr>
    <p:cViewPr>
      <p:scale>
        <a:sx n="33" d="100"/>
        <a:sy n="33" d="100"/>
      </p:scale>
      <p:origin x="0" y="-15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gs" Target="tags/tag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notesMaster" Target="notesMasters/notesMaster1.xml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470F4-B71D-48E3-8849-D94058D0B438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BDDFF-9C74-45EE-AD90-2B14BDC10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5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427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460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199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664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873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60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278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11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801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75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664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248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97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When we first started to brainstorm for this project, we wanted to create a prototype of an application  that will allow users to understand their detailed and scientific health reports easily, in layman terms.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88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294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063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460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526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599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36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67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6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75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74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81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68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1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09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7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50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>
            <a:alpha val="2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6423-C432-45E6-89A1-31D5D84238BE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05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5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9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 rot="2700000">
            <a:off x="9532754" y="-663991"/>
            <a:ext cx="3177271" cy="2104393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9941571" y="3085654"/>
            <a:ext cx="3177271" cy="3177271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245728" y="-1604723"/>
            <a:ext cx="3177271" cy="3177271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B4E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1783801" y="1930927"/>
            <a:ext cx="816398" cy="8163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B4E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36148" y="6200721"/>
            <a:ext cx="1716663" cy="41478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746096" y="3332573"/>
            <a:ext cx="29883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3A3A3A"/>
                </a:solidFill>
                <a:latin typeface="Poppins" panose="00000500000000000000" pitchFamily="2" charset="0"/>
                <a:ea typeface="宋体" panose="02010600030101010101" pitchFamily="2" charset="-122"/>
                <a:cs typeface="Poppins" panose="00000500000000000000" pitchFamily="2" charset="0"/>
              </a:rPr>
              <a:t>FITMOD</a:t>
            </a:r>
            <a:endParaRPr lang="zh-CN" altLang="en-US" sz="6000" dirty="0">
              <a:solidFill>
                <a:srgbClr val="FFC001"/>
              </a:solidFill>
              <a:latin typeface="Poppins" panose="00000500000000000000" pitchFamily="2" charset="0"/>
              <a:ea typeface="宋体" panose="02010600030101010101" pitchFamily="2" charset="-122"/>
              <a:cs typeface="Poppins" panose="00000500000000000000" pitchFamily="2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25355" y="4221385"/>
            <a:ext cx="486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3A3A3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Your Healthcare Companion…</a:t>
            </a:r>
            <a:endParaRPr lang="zh-CN" altLang="en-US" i="1" dirty="0">
              <a:solidFill>
                <a:srgbClr val="3A3A3A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9" name="任意多边形 48"/>
          <p:cNvSpPr/>
          <p:nvPr/>
        </p:nvSpPr>
        <p:spPr>
          <a:xfrm rot="2700000">
            <a:off x="-337104" y="6508630"/>
            <a:ext cx="925070" cy="462535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B4E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574890" y="1386348"/>
            <a:ext cx="1259473" cy="1259473"/>
          </a:xfrm>
          <a:prstGeom prst="line">
            <a:avLst/>
          </a:prstGeom>
          <a:ln>
            <a:solidFill>
              <a:srgbClr val="B4E1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635502" y="2282916"/>
            <a:ext cx="1259473" cy="1259473"/>
          </a:xfrm>
          <a:prstGeom prst="line">
            <a:avLst/>
          </a:prstGeom>
          <a:ln>
            <a:solidFill>
              <a:srgbClr val="C2D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1958528" y="6511803"/>
            <a:ext cx="307527" cy="532977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B4E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490519" y="4133042"/>
            <a:ext cx="3014169" cy="2959980"/>
          </a:xfrm>
          <a:prstGeom prst="line">
            <a:avLst/>
          </a:prstGeom>
          <a:ln>
            <a:solidFill>
              <a:srgbClr val="B4E1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FA5F240-931F-48B2-A055-49B0176FE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82" y="-150623"/>
            <a:ext cx="4979498" cy="497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78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同心圆 9"/>
          <p:cNvSpPr/>
          <p:nvPr/>
        </p:nvSpPr>
        <p:spPr>
          <a:xfrm>
            <a:off x="1164368" y="1444504"/>
            <a:ext cx="1800664" cy="1800664"/>
          </a:xfrm>
          <a:prstGeom prst="donut">
            <a:avLst>
              <a:gd name="adj" fmla="val 12500"/>
            </a:avLst>
          </a:prstGeom>
          <a:solidFill>
            <a:srgbClr val="B4E1C3"/>
          </a:solidFill>
          <a:ln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1164368" y="1444504"/>
            <a:ext cx="1800664" cy="180066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KSO_Shape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85062" y="434727"/>
            <a:ext cx="3626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3A3A3A"/>
                </a:solidFill>
                <a:latin typeface="Calibri Light" panose="020F0302020204030204" pitchFamily="34" charset="0"/>
              </a:rPr>
              <a:t>CODE SNIPPETS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29E1C3-CD00-4058-A06F-CF47B95BD15A}"/>
              </a:ext>
            </a:extLst>
          </p:cNvPr>
          <p:cNvCxnSpPr>
            <a:cxnSpLocks/>
          </p:cNvCxnSpPr>
          <p:nvPr/>
        </p:nvCxnSpPr>
        <p:spPr>
          <a:xfrm>
            <a:off x="0" y="2345929"/>
            <a:ext cx="11643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5">
            <a:extLst>
              <a:ext uri="{FF2B5EF4-FFF2-40B4-BE49-F238E27FC236}">
                <a16:creationId xmlns:a16="http://schemas.microsoft.com/office/drawing/2014/main" id="{922E44D6-51F9-427A-899F-E8134820E1F2}"/>
              </a:ext>
            </a:extLst>
          </p:cNvPr>
          <p:cNvSpPr/>
          <p:nvPr/>
        </p:nvSpPr>
        <p:spPr>
          <a:xfrm>
            <a:off x="4211910" y="839755"/>
            <a:ext cx="7473818" cy="5169159"/>
          </a:xfrm>
          <a:prstGeom prst="rect">
            <a:avLst/>
          </a:prstGeom>
          <a:noFill/>
          <a:ln w="76200"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B10654-1FF0-4993-938C-69C2BB8381C1}"/>
              </a:ext>
            </a:extLst>
          </p:cNvPr>
          <p:cNvSpPr/>
          <p:nvPr/>
        </p:nvSpPr>
        <p:spPr>
          <a:xfrm>
            <a:off x="4211910" y="0"/>
            <a:ext cx="7473818" cy="631469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37203-31FE-4410-B4A0-4171A3742501}"/>
              </a:ext>
            </a:extLst>
          </p:cNvPr>
          <p:cNvSpPr txBox="1"/>
          <p:nvPr/>
        </p:nvSpPr>
        <p:spPr>
          <a:xfrm>
            <a:off x="1482516" y="1879641"/>
            <a:ext cx="1164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Checking Glucose Levels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92B9B6-6F3C-41B5-A620-C83819A6D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279" y="1048040"/>
            <a:ext cx="7145491" cy="4394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83CAC5-F08D-43AD-9C6F-FB7FC42C4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278" y="5433817"/>
            <a:ext cx="7145491" cy="32928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1B91873-8D4E-47E1-A303-B1F9E76069A0}"/>
              </a:ext>
            </a:extLst>
          </p:cNvPr>
          <p:cNvSpPr/>
          <p:nvPr/>
        </p:nvSpPr>
        <p:spPr>
          <a:xfrm>
            <a:off x="4211910" y="6217200"/>
            <a:ext cx="7473818" cy="646054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87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同心圆 9"/>
          <p:cNvSpPr/>
          <p:nvPr/>
        </p:nvSpPr>
        <p:spPr>
          <a:xfrm>
            <a:off x="1164368" y="1444504"/>
            <a:ext cx="1800664" cy="1800664"/>
          </a:xfrm>
          <a:prstGeom prst="donut">
            <a:avLst>
              <a:gd name="adj" fmla="val 12500"/>
            </a:avLst>
          </a:prstGeom>
          <a:solidFill>
            <a:srgbClr val="B4E1C3"/>
          </a:solidFill>
          <a:ln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1164368" y="1444504"/>
            <a:ext cx="1800664" cy="180066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KSO_Shape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85062" y="434727"/>
            <a:ext cx="3626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3A3A3A"/>
                </a:solidFill>
                <a:latin typeface="Calibri Light" panose="020F0302020204030204" pitchFamily="34" charset="0"/>
              </a:rPr>
              <a:t>CODE SNIPPETS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29E1C3-CD00-4058-A06F-CF47B95BD15A}"/>
              </a:ext>
            </a:extLst>
          </p:cNvPr>
          <p:cNvCxnSpPr>
            <a:cxnSpLocks/>
          </p:cNvCxnSpPr>
          <p:nvPr/>
        </p:nvCxnSpPr>
        <p:spPr>
          <a:xfrm>
            <a:off x="0" y="2345929"/>
            <a:ext cx="11643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5">
            <a:extLst>
              <a:ext uri="{FF2B5EF4-FFF2-40B4-BE49-F238E27FC236}">
                <a16:creationId xmlns:a16="http://schemas.microsoft.com/office/drawing/2014/main" id="{922E44D6-51F9-427A-899F-E8134820E1F2}"/>
              </a:ext>
            </a:extLst>
          </p:cNvPr>
          <p:cNvSpPr/>
          <p:nvPr/>
        </p:nvSpPr>
        <p:spPr>
          <a:xfrm>
            <a:off x="4211910" y="569167"/>
            <a:ext cx="7473818" cy="5728996"/>
          </a:xfrm>
          <a:prstGeom prst="rect">
            <a:avLst/>
          </a:prstGeom>
          <a:noFill/>
          <a:ln w="76200"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B10654-1FF0-4993-938C-69C2BB8381C1}"/>
              </a:ext>
            </a:extLst>
          </p:cNvPr>
          <p:cNvSpPr/>
          <p:nvPr/>
        </p:nvSpPr>
        <p:spPr>
          <a:xfrm>
            <a:off x="4211910" y="0"/>
            <a:ext cx="7473818" cy="434727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37203-31FE-4410-B4A0-4171A3742501}"/>
              </a:ext>
            </a:extLst>
          </p:cNvPr>
          <p:cNvSpPr txBox="1"/>
          <p:nvPr/>
        </p:nvSpPr>
        <p:spPr>
          <a:xfrm>
            <a:off x="1286960" y="2084287"/>
            <a:ext cx="1555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Diabetologists Information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E15DCE-50E1-43A3-8707-86858900B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979" y="842691"/>
            <a:ext cx="7187281" cy="517261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5F8CD25-0A27-4BE4-909E-0BB59544B872}"/>
              </a:ext>
            </a:extLst>
          </p:cNvPr>
          <p:cNvSpPr/>
          <p:nvPr/>
        </p:nvSpPr>
        <p:spPr>
          <a:xfrm>
            <a:off x="4211910" y="6423273"/>
            <a:ext cx="7473818" cy="434727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041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同心圆 9"/>
          <p:cNvSpPr/>
          <p:nvPr/>
        </p:nvSpPr>
        <p:spPr>
          <a:xfrm>
            <a:off x="1164368" y="1444504"/>
            <a:ext cx="1800664" cy="1800664"/>
          </a:xfrm>
          <a:prstGeom prst="donut">
            <a:avLst>
              <a:gd name="adj" fmla="val 12500"/>
            </a:avLst>
          </a:prstGeom>
          <a:solidFill>
            <a:srgbClr val="B4E1C3"/>
          </a:solidFill>
          <a:ln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1164368" y="1444504"/>
            <a:ext cx="1800664" cy="180066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KSO_Shape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85062" y="434727"/>
            <a:ext cx="3626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3A3A3A"/>
                </a:solidFill>
                <a:latin typeface="Calibri Light" panose="020F0302020204030204" pitchFamily="34" charset="0"/>
              </a:rPr>
              <a:t>CODE SNIPPETS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29E1C3-CD00-4058-A06F-CF47B95BD15A}"/>
              </a:ext>
            </a:extLst>
          </p:cNvPr>
          <p:cNvCxnSpPr>
            <a:cxnSpLocks/>
          </p:cNvCxnSpPr>
          <p:nvPr/>
        </p:nvCxnSpPr>
        <p:spPr>
          <a:xfrm>
            <a:off x="0" y="2345929"/>
            <a:ext cx="11643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5">
            <a:extLst>
              <a:ext uri="{FF2B5EF4-FFF2-40B4-BE49-F238E27FC236}">
                <a16:creationId xmlns:a16="http://schemas.microsoft.com/office/drawing/2014/main" id="{922E44D6-51F9-427A-899F-E8134820E1F2}"/>
              </a:ext>
            </a:extLst>
          </p:cNvPr>
          <p:cNvSpPr/>
          <p:nvPr/>
        </p:nvSpPr>
        <p:spPr>
          <a:xfrm>
            <a:off x="4211910" y="1392673"/>
            <a:ext cx="7473818" cy="4159041"/>
          </a:xfrm>
          <a:prstGeom prst="rect">
            <a:avLst/>
          </a:prstGeom>
          <a:noFill/>
          <a:ln w="76200"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B10654-1FF0-4993-938C-69C2BB8381C1}"/>
              </a:ext>
            </a:extLst>
          </p:cNvPr>
          <p:cNvSpPr/>
          <p:nvPr/>
        </p:nvSpPr>
        <p:spPr>
          <a:xfrm>
            <a:off x="4211910" y="0"/>
            <a:ext cx="7473818" cy="957947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37203-31FE-4410-B4A0-4171A3742501}"/>
              </a:ext>
            </a:extLst>
          </p:cNvPr>
          <p:cNvSpPr txBox="1"/>
          <p:nvPr/>
        </p:nvSpPr>
        <p:spPr>
          <a:xfrm>
            <a:off x="1286960" y="2084287"/>
            <a:ext cx="1555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Diabetologists Information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E97F68-54A1-4C68-92F9-57B0A36EC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154" y="2216951"/>
            <a:ext cx="7158693" cy="246701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5F8CD25-0A27-4BE4-909E-0BB59544B872}"/>
              </a:ext>
            </a:extLst>
          </p:cNvPr>
          <p:cNvSpPr/>
          <p:nvPr/>
        </p:nvSpPr>
        <p:spPr>
          <a:xfrm>
            <a:off x="4211910" y="5986441"/>
            <a:ext cx="7473818" cy="871560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430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同心圆 9"/>
          <p:cNvSpPr/>
          <p:nvPr/>
        </p:nvSpPr>
        <p:spPr>
          <a:xfrm>
            <a:off x="1164368" y="1444504"/>
            <a:ext cx="1800664" cy="1800664"/>
          </a:xfrm>
          <a:prstGeom prst="donut">
            <a:avLst>
              <a:gd name="adj" fmla="val 12500"/>
            </a:avLst>
          </a:prstGeom>
          <a:solidFill>
            <a:srgbClr val="B4E1C3"/>
          </a:solidFill>
          <a:ln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1164368" y="1444504"/>
            <a:ext cx="1800664" cy="180066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KSO_Shape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85062" y="434727"/>
            <a:ext cx="3626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3A3A3A"/>
                </a:solidFill>
                <a:latin typeface="Calibri Light" panose="020F0302020204030204" pitchFamily="34" charset="0"/>
              </a:rPr>
              <a:t>SQL DATABASE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29E1C3-CD00-4058-A06F-CF47B95BD15A}"/>
              </a:ext>
            </a:extLst>
          </p:cNvPr>
          <p:cNvCxnSpPr>
            <a:cxnSpLocks/>
          </p:cNvCxnSpPr>
          <p:nvPr/>
        </p:nvCxnSpPr>
        <p:spPr>
          <a:xfrm>
            <a:off x="0" y="2345929"/>
            <a:ext cx="11643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5">
            <a:extLst>
              <a:ext uri="{FF2B5EF4-FFF2-40B4-BE49-F238E27FC236}">
                <a16:creationId xmlns:a16="http://schemas.microsoft.com/office/drawing/2014/main" id="{922E44D6-51F9-427A-899F-E8134820E1F2}"/>
              </a:ext>
            </a:extLst>
          </p:cNvPr>
          <p:cNvSpPr/>
          <p:nvPr/>
        </p:nvSpPr>
        <p:spPr>
          <a:xfrm>
            <a:off x="4211910" y="1093178"/>
            <a:ext cx="7473818" cy="4634056"/>
          </a:xfrm>
          <a:prstGeom prst="rect">
            <a:avLst/>
          </a:prstGeom>
          <a:noFill/>
          <a:ln w="76200"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B10654-1FF0-4993-938C-69C2BB8381C1}"/>
              </a:ext>
            </a:extLst>
          </p:cNvPr>
          <p:cNvSpPr/>
          <p:nvPr/>
        </p:nvSpPr>
        <p:spPr>
          <a:xfrm>
            <a:off x="4211910" y="0"/>
            <a:ext cx="7473818" cy="849086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766A2A-3BB7-4D4F-A0E1-7C04D2BED214}"/>
              </a:ext>
            </a:extLst>
          </p:cNvPr>
          <p:cNvSpPr/>
          <p:nvPr/>
        </p:nvSpPr>
        <p:spPr>
          <a:xfrm>
            <a:off x="4232423" y="5998730"/>
            <a:ext cx="7473818" cy="849086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37203-31FE-4410-B4A0-4171A3742501}"/>
              </a:ext>
            </a:extLst>
          </p:cNvPr>
          <p:cNvSpPr txBox="1"/>
          <p:nvPr/>
        </p:nvSpPr>
        <p:spPr>
          <a:xfrm>
            <a:off x="1478223" y="2001819"/>
            <a:ext cx="116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Data of User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5D9631-C74E-4173-8C0D-686E161AE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660" y="1362865"/>
            <a:ext cx="6904318" cy="1882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151321-77BA-44DA-865D-00D7674D2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660" y="3514855"/>
            <a:ext cx="6904318" cy="184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35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同心圆 9"/>
          <p:cNvSpPr/>
          <p:nvPr/>
        </p:nvSpPr>
        <p:spPr>
          <a:xfrm>
            <a:off x="1164368" y="1444504"/>
            <a:ext cx="1800664" cy="1800664"/>
          </a:xfrm>
          <a:prstGeom prst="donut">
            <a:avLst>
              <a:gd name="adj" fmla="val 12500"/>
            </a:avLst>
          </a:prstGeom>
          <a:solidFill>
            <a:srgbClr val="B4E1C3"/>
          </a:solidFill>
          <a:ln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1164368" y="1444504"/>
            <a:ext cx="1800664" cy="180066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KSO_Shape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85062" y="434727"/>
            <a:ext cx="2568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3A3A3A"/>
                </a:solidFill>
                <a:latin typeface="Calibri Light" panose="020F0302020204030204" pitchFamily="34" charset="0"/>
              </a:rPr>
              <a:t>OUTPUT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29E1C3-CD00-4058-A06F-CF47B95BD15A}"/>
              </a:ext>
            </a:extLst>
          </p:cNvPr>
          <p:cNvCxnSpPr>
            <a:cxnSpLocks/>
          </p:cNvCxnSpPr>
          <p:nvPr/>
        </p:nvCxnSpPr>
        <p:spPr>
          <a:xfrm>
            <a:off x="0" y="2345929"/>
            <a:ext cx="11643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5">
            <a:extLst>
              <a:ext uri="{FF2B5EF4-FFF2-40B4-BE49-F238E27FC236}">
                <a16:creationId xmlns:a16="http://schemas.microsoft.com/office/drawing/2014/main" id="{922E44D6-51F9-427A-899F-E8134820E1F2}"/>
              </a:ext>
            </a:extLst>
          </p:cNvPr>
          <p:cNvSpPr/>
          <p:nvPr/>
        </p:nvSpPr>
        <p:spPr>
          <a:xfrm>
            <a:off x="4211910" y="869454"/>
            <a:ext cx="7473818" cy="5030600"/>
          </a:xfrm>
          <a:prstGeom prst="rect">
            <a:avLst/>
          </a:prstGeom>
          <a:noFill/>
          <a:ln w="76200"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B10654-1FF0-4993-938C-69C2BB8381C1}"/>
              </a:ext>
            </a:extLst>
          </p:cNvPr>
          <p:cNvSpPr/>
          <p:nvPr/>
        </p:nvSpPr>
        <p:spPr>
          <a:xfrm>
            <a:off x="4211910" y="0"/>
            <a:ext cx="7473818" cy="606490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37203-31FE-4410-B4A0-4171A3742501}"/>
              </a:ext>
            </a:extLst>
          </p:cNvPr>
          <p:cNvSpPr txBox="1"/>
          <p:nvPr/>
        </p:nvSpPr>
        <p:spPr>
          <a:xfrm>
            <a:off x="1286960" y="2084287"/>
            <a:ext cx="1555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Dashboard Page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F8CD25-0A27-4BE4-909E-0BB59544B872}"/>
              </a:ext>
            </a:extLst>
          </p:cNvPr>
          <p:cNvSpPr/>
          <p:nvPr/>
        </p:nvSpPr>
        <p:spPr>
          <a:xfrm>
            <a:off x="4211910" y="6163019"/>
            <a:ext cx="7473818" cy="694982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60C923-1F69-4708-A264-FDBE63B15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278" y="1290576"/>
            <a:ext cx="7196772" cy="413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18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同心圆 9"/>
          <p:cNvSpPr/>
          <p:nvPr/>
        </p:nvSpPr>
        <p:spPr>
          <a:xfrm>
            <a:off x="1164368" y="1444504"/>
            <a:ext cx="1800664" cy="1800664"/>
          </a:xfrm>
          <a:prstGeom prst="donut">
            <a:avLst>
              <a:gd name="adj" fmla="val 12500"/>
            </a:avLst>
          </a:prstGeom>
          <a:solidFill>
            <a:srgbClr val="B4E1C3"/>
          </a:solidFill>
          <a:ln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1164368" y="1444504"/>
            <a:ext cx="1800664" cy="180066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KSO_Shape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29E1C3-CD00-4058-A06F-CF47B95BD15A}"/>
              </a:ext>
            </a:extLst>
          </p:cNvPr>
          <p:cNvCxnSpPr>
            <a:cxnSpLocks/>
          </p:cNvCxnSpPr>
          <p:nvPr/>
        </p:nvCxnSpPr>
        <p:spPr>
          <a:xfrm>
            <a:off x="0" y="2345929"/>
            <a:ext cx="11643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5">
            <a:extLst>
              <a:ext uri="{FF2B5EF4-FFF2-40B4-BE49-F238E27FC236}">
                <a16:creationId xmlns:a16="http://schemas.microsoft.com/office/drawing/2014/main" id="{922E44D6-51F9-427A-899F-E8134820E1F2}"/>
              </a:ext>
            </a:extLst>
          </p:cNvPr>
          <p:cNvSpPr/>
          <p:nvPr/>
        </p:nvSpPr>
        <p:spPr>
          <a:xfrm>
            <a:off x="4211910" y="869454"/>
            <a:ext cx="7473818" cy="5030600"/>
          </a:xfrm>
          <a:prstGeom prst="rect">
            <a:avLst/>
          </a:prstGeom>
          <a:noFill/>
          <a:ln w="76200"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B10654-1FF0-4993-938C-69C2BB8381C1}"/>
              </a:ext>
            </a:extLst>
          </p:cNvPr>
          <p:cNvSpPr/>
          <p:nvPr/>
        </p:nvSpPr>
        <p:spPr>
          <a:xfrm>
            <a:off x="4211910" y="0"/>
            <a:ext cx="7473818" cy="606490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37203-31FE-4410-B4A0-4171A3742501}"/>
              </a:ext>
            </a:extLst>
          </p:cNvPr>
          <p:cNvSpPr txBox="1"/>
          <p:nvPr/>
        </p:nvSpPr>
        <p:spPr>
          <a:xfrm>
            <a:off x="1286960" y="2084287"/>
            <a:ext cx="1555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Upload Health Report Page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F8CD25-0A27-4BE4-909E-0BB59544B872}"/>
              </a:ext>
            </a:extLst>
          </p:cNvPr>
          <p:cNvSpPr/>
          <p:nvPr/>
        </p:nvSpPr>
        <p:spPr>
          <a:xfrm>
            <a:off x="4211910" y="6163019"/>
            <a:ext cx="7473818" cy="694982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2BA81D-120B-4493-ABE1-0253E1F79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223" y="1341777"/>
            <a:ext cx="7343192" cy="4085953"/>
          </a:xfrm>
          <a:prstGeom prst="rect">
            <a:avLst/>
          </a:prstGeom>
        </p:spPr>
      </p:pic>
      <p:sp>
        <p:nvSpPr>
          <p:cNvPr id="15" name="文本框 27">
            <a:extLst>
              <a:ext uri="{FF2B5EF4-FFF2-40B4-BE49-F238E27FC236}">
                <a16:creationId xmlns:a16="http://schemas.microsoft.com/office/drawing/2014/main" id="{E7EF4C52-302E-46EE-BE0D-1870C1831162}"/>
              </a:ext>
            </a:extLst>
          </p:cNvPr>
          <p:cNvSpPr txBox="1"/>
          <p:nvPr/>
        </p:nvSpPr>
        <p:spPr>
          <a:xfrm>
            <a:off x="585062" y="434727"/>
            <a:ext cx="2568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3A3A3A"/>
                </a:solidFill>
                <a:latin typeface="Calibri Light" panose="020F0302020204030204" pitchFamily="34" charset="0"/>
              </a:rPr>
              <a:t>OUTPUT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800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同心圆 9"/>
          <p:cNvSpPr/>
          <p:nvPr/>
        </p:nvSpPr>
        <p:spPr>
          <a:xfrm>
            <a:off x="1164368" y="1444504"/>
            <a:ext cx="1800664" cy="1800664"/>
          </a:xfrm>
          <a:prstGeom prst="donut">
            <a:avLst>
              <a:gd name="adj" fmla="val 12500"/>
            </a:avLst>
          </a:prstGeom>
          <a:solidFill>
            <a:srgbClr val="B4E1C3"/>
          </a:solidFill>
          <a:ln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1164368" y="1444504"/>
            <a:ext cx="1800664" cy="180066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KSO_Shape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29E1C3-CD00-4058-A06F-CF47B95BD15A}"/>
              </a:ext>
            </a:extLst>
          </p:cNvPr>
          <p:cNvCxnSpPr>
            <a:cxnSpLocks/>
          </p:cNvCxnSpPr>
          <p:nvPr/>
        </p:nvCxnSpPr>
        <p:spPr>
          <a:xfrm>
            <a:off x="0" y="2345929"/>
            <a:ext cx="11643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5">
            <a:extLst>
              <a:ext uri="{FF2B5EF4-FFF2-40B4-BE49-F238E27FC236}">
                <a16:creationId xmlns:a16="http://schemas.microsoft.com/office/drawing/2014/main" id="{922E44D6-51F9-427A-899F-E8134820E1F2}"/>
              </a:ext>
            </a:extLst>
          </p:cNvPr>
          <p:cNvSpPr/>
          <p:nvPr/>
        </p:nvSpPr>
        <p:spPr>
          <a:xfrm>
            <a:off x="4211910" y="869454"/>
            <a:ext cx="7473818" cy="5030600"/>
          </a:xfrm>
          <a:prstGeom prst="rect">
            <a:avLst/>
          </a:prstGeom>
          <a:noFill/>
          <a:ln w="76200"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B10654-1FF0-4993-938C-69C2BB8381C1}"/>
              </a:ext>
            </a:extLst>
          </p:cNvPr>
          <p:cNvSpPr/>
          <p:nvPr/>
        </p:nvSpPr>
        <p:spPr>
          <a:xfrm>
            <a:off x="4211910" y="0"/>
            <a:ext cx="7473818" cy="606490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37203-31FE-4410-B4A0-4171A3742501}"/>
              </a:ext>
            </a:extLst>
          </p:cNvPr>
          <p:cNvSpPr txBox="1"/>
          <p:nvPr/>
        </p:nvSpPr>
        <p:spPr>
          <a:xfrm>
            <a:off x="1286960" y="2084287"/>
            <a:ext cx="1555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Health History Page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F8CD25-0A27-4BE4-909E-0BB59544B872}"/>
              </a:ext>
            </a:extLst>
          </p:cNvPr>
          <p:cNvSpPr/>
          <p:nvPr/>
        </p:nvSpPr>
        <p:spPr>
          <a:xfrm>
            <a:off x="4211910" y="6163019"/>
            <a:ext cx="7473818" cy="694982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2FCE4B-1E08-4843-884B-46F377513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278" y="1391533"/>
            <a:ext cx="7172131" cy="3986441"/>
          </a:xfrm>
          <a:prstGeom prst="rect">
            <a:avLst/>
          </a:prstGeom>
        </p:spPr>
      </p:pic>
      <p:sp>
        <p:nvSpPr>
          <p:cNvPr id="18" name="文本框 27">
            <a:extLst>
              <a:ext uri="{FF2B5EF4-FFF2-40B4-BE49-F238E27FC236}">
                <a16:creationId xmlns:a16="http://schemas.microsoft.com/office/drawing/2014/main" id="{03474E19-B062-461E-9E13-74987DE239C0}"/>
              </a:ext>
            </a:extLst>
          </p:cNvPr>
          <p:cNvSpPr txBox="1"/>
          <p:nvPr/>
        </p:nvSpPr>
        <p:spPr>
          <a:xfrm>
            <a:off x="585062" y="434727"/>
            <a:ext cx="2568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3A3A3A"/>
                </a:solidFill>
                <a:latin typeface="Calibri Light" panose="020F0302020204030204" pitchFamily="34" charset="0"/>
              </a:rPr>
              <a:t>OUTPUT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904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同心圆 9"/>
          <p:cNvSpPr/>
          <p:nvPr/>
        </p:nvSpPr>
        <p:spPr>
          <a:xfrm>
            <a:off x="1164368" y="1444504"/>
            <a:ext cx="1800664" cy="1800664"/>
          </a:xfrm>
          <a:prstGeom prst="donut">
            <a:avLst>
              <a:gd name="adj" fmla="val 12500"/>
            </a:avLst>
          </a:prstGeom>
          <a:solidFill>
            <a:srgbClr val="B4E1C3"/>
          </a:solidFill>
          <a:ln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1164368" y="1444504"/>
            <a:ext cx="1800664" cy="180066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KSO_Shape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29E1C3-CD00-4058-A06F-CF47B95BD15A}"/>
              </a:ext>
            </a:extLst>
          </p:cNvPr>
          <p:cNvCxnSpPr>
            <a:cxnSpLocks/>
          </p:cNvCxnSpPr>
          <p:nvPr/>
        </p:nvCxnSpPr>
        <p:spPr>
          <a:xfrm>
            <a:off x="0" y="2345929"/>
            <a:ext cx="11643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5">
            <a:extLst>
              <a:ext uri="{FF2B5EF4-FFF2-40B4-BE49-F238E27FC236}">
                <a16:creationId xmlns:a16="http://schemas.microsoft.com/office/drawing/2014/main" id="{922E44D6-51F9-427A-899F-E8134820E1F2}"/>
              </a:ext>
            </a:extLst>
          </p:cNvPr>
          <p:cNvSpPr/>
          <p:nvPr/>
        </p:nvSpPr>
        <p:spPr>
          <a:xfrm>
            <a:off x="4211910" y="869454"/>
            <a:ext cx="7473818" cy="5030600"/>
          </a:xfrm>
          <a:prstGeom prst="rect">
            <a:avLst/>
          </a:prstGeom>
          <a:noFill/>
          <a:ln w="76200"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B10654-1FF0-4993-938C-69C2BB8381C1}"/>
              </a:ext>
            </a:extLst>
          </p:cNvPr>
          <p:cNvSpPr/>
          <p:nvPr/>
        </p:nvSpPr>
        <p:spPr>
          <a:xfrm>
            <a:off x="4211910" y="0"/>
            <a:ext cx="7473818" cy="606490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37203-31FE-4410-B4A0-4171A3742501}"/>
              </a:ext>
            </a:extLst>
          </p:cNvPr>
          <p:cNvSpPr txBox="1"/>
          <p:nvPr/>
        </p:nvSpPr>
        <p:spPr>
          <a:xfrm>
            <a:off x="1286960" y="2021670"/>
            <a:ext cx="1555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Contact Doctor Page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F8CD25-0A27-4BE4-909E-0BB59544B872}"/>
              </a:ext>
            </a:extLst>
          </p:cNvPr>
          <p:cNvSpPr/>
          <p:nvPr/>
        </p:nvSpPr>
        <p:spPr>
          <a:xfrm>
            <a:off x="4211910" y="6163019"/>
            <a:ext cx="7473818" cy="694982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D0F497-0740-445D-8CBB-38AA10406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278" y="1303220"/>
            <a:ext cx="7169621" cy="3883896"/>
          </a:xfrm>
          <a:prstGeom prst="rect">
            <a:avLst/>
          </a:prstGeom>
        </p:spPr>
      </p:pic>
      <p:sp>
        <p:nvSpPr>
          <p:cNvPr id="14" name="文本框 27">
            <a:extLst>
              <a:ext uri="{FF2B5EF4-FFF2-40B4-BE49-F238E27FC236}">
                <a16:creationId xmlns:a16="http://schemas.microsoft.com/office/drawing/2014/main" id="{00642826-2718-4E39-A581-76C6A8AE041E}"/>
              </a:ext>
            </a:extLst>
          </p:cNvPr>
          <p:cNvSpPr txBox="1"/>
          <p:nvPr/>
        </p:nvSpPr>
        <p:spPr>
          <a:xfrm>
            <a:off x="585062" y="434727"/>
            <a:ext cx="2568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3A3A3A"/>
                </a:solidFill>
                <a:latin typeface="Calibri Light" panose="020F0302020204030204" pitchFamily="34" charset="0"/>
              </a:rPr>
              <a:t>OUTPUT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839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4466686" y="2247328"/>
            <a:ext cx="7725314" cy="2525643"/>
          </a:xfrm>
          <a:custGeom>
            <a:avLst/>
            <a:gdLst>
              <a:gd name="connsiteX0" fmla="*/ 2463210 w 7725314"/>
              <a:gd name="connsiteY0" fmla="*/ 0 h 2525643"/>
              <a:gd name="connsiteX1" fmla="*/ 7725314 w 7725314"/>
              <a:gd name="connsiteY1" fmla="*/ 0 h 2525643"/>
              <a:gd name="connsiteX2" fmla="*/ 7725314 w 7725314"/>
              <a:gd name="connsiteY2" fmla="*/ 2525643 h 2525643"/>
              <a:gd name="connsiteX3" fmla="*/ 0 w 7725314"/>
              <a:gd name="connsiteY3" fmla="*/ 2525643 h 2525643"/>
              <a:gd name="connsiteX4" fmla="*/ 2463210 w 7725314"/>
              <a:gd name="connsiteY4" fmla="*/ 0 h 25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5314" h="2525643">
                <a:moveTo>
                  <a:pt x="2463210" y="0"/>
                </a:moveTo>
                <a:lnTo>
                  <a:pt x="7725314" y="0"/>
                </a:lnTo>
                <a:lnTo>
                  <a:pt x="7725314" y="2525643"/>
                </a:lnTo>
                <a:lnTo>
                  <a:pt x="0" y="2525643"/>
                </a:lnTo>
                <a:lnTo>
                  <a:pt x="2463210" y="0"/>
                </a:lnTo>
                <a:close/>
              </a:path>
            </a:pathLst>
          </a:custGeom>
          <a:solidFill>
            <a:srgbClr val="B4E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0" y="2247328"/>
            <a:ext cx="6929896" cy="2525643"/>
          </a:xfrm>
          <a:custGeom>
            <a:avLst/>
            <a:gdLst>
              <a:gd name="connsiteX0" fmla="*/ 0 w 6929896"/>
              <a:gd name="connsiteY0" fmla="*/ 0 h 2525643"/>
              <a:gd name="connsiteX1" fmla="*/ 6929896 w 6929896"/>
              <a:gd name="connsiteY1" fmla="*/ 0 h 2525643"/>
              <a:gd name="connsiteX2" fmla="*/ 4466686 w 6929896"/>
              <a:gd name="connsiteY2" fmla="*/ 2525643 h 2525643"/>
              <a:gd name="connsiteX3" fmla="*/ 0 w 6929896"/>
              <a:gd name="connsiteY3" fmla="*/ 2525643 h 2525643"/>
              <a:gd name="connsiteX4" fmla="*/ 0 w 6929896"/>
              <a:gd name="connsiteY4" fmla="*/ 0 h 25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9896" h="2525643">
                <a:moveTo>
                  <a:pt x="0" y="0"/>
                </a:moveTo>
                <a:lnTo>
                  <a:pt x="6929896" y="0"/>
                </a:lnTo>
                <a:lnTo>
                  <a:pt x="4466686" y="2525643"/>
                </a:lnTo>
                <a:lnTo>
                  <a:pt x="0" y="2525643"/>
                </a:lnTo>
                <a:lnTo>
                  <a:pt x="0" y="0"/>
                </a:lnTo>
                <a:close/>
              </a:path>
            </a:pathLst>
          </a:cu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33704" y="2855015"/>
            <a:ext cx="36268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DEMO</a:t>
            </a:r>
            <a:endParaRPr kumimoji="0" lang="zh-CN" altLang="en-US" sz="8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矩形 5">
            <a:extLst>
              <a:ext uri="{FF2B5EF4-FFF2-40B4-BE49-F238E27FC236}">
                <a16:creationId xmlns:a16="http://schemas.microsoft.com/office/drawing/2014/main" id="{76663F31-55F0-40FF-963F-36963B5DF6D4}"/>
              </a:ext>
            </a:extLst>
          </p:cNvPr>
          <p:cNvSpPr/>
          <p:nvPr/>
        </p:nvSpPr>
        <p:spPr>
          <a:xfrm>
            <a:off x="2052735" y="2724539"/>
            <a:ext cx="7588787" cy="170750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047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2" y="4195205"/>
            <a:ext cx="12192000" cy="2662795"/>
          </a:xfrm>
          <a:custGeom>
            <a:avLst/>
            <a:gdLst>
              <a:gd name="connsiteX0" fmla="*/ 0 w 12192000"/>
              <a:gd name="connsiteY0" fmla="*/ 0 h 2662795"/>
              <a:gd name="connsiteX1" fmla="*/ 500336 w 12192000"/>
              <a:gd name="connsiteY1" fmla="*/ 219312 h 2662795"/>
              <a:gd name="connsiteX2" fmla="*/ 1899137 w 12192000"/>
              <a:gd name="connsiteY2" fmla="*/ 689315 h 2662795"/>
              <a:gd name="connsiteX3" fmla="*/ 3362177 w 12192000"/>
              <a:gd name="connsiteY3" fmla="*/ 576774 h 2662795"/>
              <a:gd name="connsiteX4" fmla="*/ 4501660 w 12192000"/>
              <a:gd name="connsiteY4" fmla="*/ 450165 h 2662795"/>
              <a:gd name="connsiteX5" fmla="*/ 6091309 w 12192000"/>
              <a:gd name="connsiteY5" fmla="*/ 520503 h 2662795"/>
              <a:gd name="connsiteX6" fmla="*/ 7849771 w 12192000"/>
              <a:gd name="connsiteY6" fmla="*/ 787789 h 2662795"/>
              <a:gd name="connsiteX7" fmla="*/ 9411285 w 12192000"/>
              <a:gd name="connsiteY7" fmla="*/ 801857 h 2662795"/>
              <a:gd name="connsiteX8" fmla="*/ 10944663 w 12192000"/>
              <a:gd name="connsiteY8" fmla="*/ 844060 h 2662795"/>
              <a:gd name="connsiteX9" fmla="*/ 12175491 w 12192000"/>
              <a:gd name="connsiteY9" fmla="*/ 424008 h 2662795"/>
              <a:gd name="connsiteX10" fmla="*/ 12183035 w 12192000"/>
              <a:gd name="connsiteY10" fmla="*/ 420587 h 2662795"/>
              <a:gd name="connsiteX11" fmla="*/ 12192000 w 12192000"/>
              <a:gd name="connsiteY11" fmla="*/ 420896 h 2662795"/>
              <a:gd name="connsiteX12" fmla="*/ 12192000 w 12192000"/>
              <a:gd name="connsiteY12" fmla="*/ 2662795 h 2662795"/>
              <a:gd name="connsiteX13" fmla="*/ 0 w 12192000"/>
              <a:gd name="connsiteY13" fmla="*/ 2662795 h 2662795"/>
              <a:gd name="connsiteX14" fmla="*/ 0 w 12192000"/>
              <a:gd name="connsiteY14" fmla="*/ 0 h 266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662795">
                <a:moveTo>
                  <a:pt x="0" y="0"/>
                </a:moveTo>
                <a:lnTo>
                  <a:pt x="500336" y="219312"/>
                </a:lnTo>
                <a:cubicBezTo>
                  <a:pt x="997266" y="432360"/>
                  <a:pt x="1478865" y="617218"/>
                  <a:pt x="1899137" y="689315"/>
                </a:cubicBezTo>
                <a:cubicBezTo>
                  <a:pt x="2459500" y="785444"/>
                  <a:pt x="2928423" y="616632"/>
                  <a:pt x="3362177" y="576774"/>
                </a:cubicBezTo>
                <a:cubicBezTo>
                  <a:pt x="3795931" y="536916"/>
                  <a:pt x="4046805" y="459544"/>
                  <a:pt x="4501660" y="450165"/>
                </a:cubicBezTo>
                <a:cubicBezTo>
                  <a:pt x="4956515" y="440787"/>
                  <a:pt x="5533291" y="464232"/>
                  <a:pt x="6091309" y="520503"/>
                </a:cubicBezTo>
                <a:cubicBezTo>
                  <a:pt x="6649327" y="576774"/>
                  <a:pt x="7296442" y="740897"/>
                  <a:pt x="7849771" y="787789"/>
                </a:cubicBezTo>
                <a:cubicBezTo>
                  <a:pt x="8403100" y="834681"/>
                  <a:pt x="9411285" y="801857"/>
                  <a:pt x="9411285" y="801857"/>
                </a:cubicBezTo>
                <a:cubicBezTo>
                  <a:pt x="9927100" y="811235"/>
                  <a:pt x="10478085" y="909709"/>
                  <a:pt x="10944663" y="844060"/>
                </a:cubicBezTo>
                <a:cubicBezTo>
                  <a:pt x="11352919" y="786617"/>
                  <a:pt x="12016079" y="495812"/>
                  <a:pt x="12175491" y="424008"/>
                </a:cubicBezTo>
                <a:lnTo>
                  <a:pt x="12183035" y="420587"/>
                </a:lnTo>
                <a:lnTo>
                  <a:pt x="12192000" y="420896"/>
                </a:lnTo>
                <a:lnTo>
                  <a:pt x="12192000" y="2662795"/>
                </a:lnTo>
                <a:lnTo>
                  <a:pt x="0" y="2662795"/>
                </a:lnTo>
                <a:lnTo>
                  <a:pt x="0" y="0"/>
                </a:lnTo>
                <a:close/>
              </a:path>
            </a:pathLst>
          </a:cu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9">
            <a:extLst>
              <a:ext uri="{FF2B5EF4-FFF2-40B4-BE49-F238E27FC236}">
                <a16:creationId xmlns:a16="http://schemas.microsoft.com/office/drawing/2014/main" id="{44A00F77-B313-40FA-A6CB-ABD67643C0FB}"/>
              </a:ext>
            </a:extLst>
          </p:cNvPr>
          <p:cNvSpPr/>
          <p:nvPr/>
        </p:nvSpPr>
        <p:spPr>
          <a:xfrm rot="10800000">
            <a:off x="0" y="0"/>
            <a:ext cx="12192000" cy="2662795"/>
          </a:xfrm>
          <a:custGeom>
            <a:avLst/>
            <a:gdLst>
              <a:gd name="connsiteX0" fmla="*/ 0 w 12192000"/>
              <a:gd name="connsiteY0" fmla="*/ 0 h 2662795"/>
              <a:gd name="connsiteX1" fmla="*/ 500336 w 12192000"/>
              <a:gd name="connsiteY1" fmla="*/ 219312 h 2662795"/>
              <a:gd name="connsiteX2" fmla="*/ 1899137 w 12192000"/>
              <a:gd name="connsiteY2" fmla="*/ 689315 h 2662795"/>
              <a:gd name="connsiteX3" fmla="*/ 3362177 w 12192000"/>
              <a:gd name="connsiteY3" fmla="*/ 576774 h 2662795"/>
              <a:gd name="connsiteX4" fmla="*/ 4501660 w 12192000"/>
              <a:gd name="connsiteY4" fmla="*/ 450165 h 2662795"/>
              <a:gd name="connsiteX5" fmla="*/ 6091309 w 12192000"/>
              <a:gd name="connsiteY5" fmla="*/ 520503 h 2662795"/>
              <a:gd name="connsiteX6" fmla="*/ 7849771 w 12192000"/>
              <a:gd name="connsiteY6" fmla="*/ 787789 h 2662795"/>
              <a:gd name="connsiteX7" fmla="*/ 9411285 w 12192000"/>
              <a:gd name="connsiteY7" fmla="*/ 801857 h 2662795"/>
              <a:gd name="connsiteX8" fmla="*/ 10944663 w 12192000"/>
              <a:gd name="connsiteY8" fmla="*/ 844060 h 2662795"/>
              <a:gd name="connsiteX9" fmla="*/ 12175491 w 12192000"/>
              <a:gd name="connsiteY9" fmla="*/ 424008 h 2662795"/>
              <a:gd name="connsiteX10" fmla="*/ 12183035 w 12192000"/>
              <a:gd name="connsiteY10" fmla="*/ 420587 h 2662795"/>
              <a:gd name="connsiteX11" fmla="*/ 12192000 w 12192000"/>
              <a:gd name="connsiteY11" fmla="*/ 420896 h 2662795"/>
              <a:gd name="connsiteX12" fmla="*/ 12192000 w 12192000"/>
              <a:gd name="connsiteY12" fmla="*/ 2662795 h 2662795"/>
              <a:gd name="connsiteX13" fmla="*/ 0 w 12192000"/>
              <a:gd name="connsiteY13" fmla="*/ 2662795 h 2662795"/>
              <a:gd name="connsiteX14" fmla="*/ 0 w 12192000"/>
              <a:gd name="connsiteY14" fmla="*/ 0 h 266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662795">
                <a:moveTo>
                  <a:pt x="0" y="0"/>
                </a:moveTo>
                <a:lnTo>
                  <a:pt x="500336" y="219312"/>
                </a:lnTo>
                <a:cubicBezTo>
                  <a:pt x="997266" y="432360"/>
                  <a:pt x="1478865" y="617218"/>
                  <a:pt x="1899137" y="689315"/>
                </a:cubicBezTo>
                <a:cubicBezTo>
                  <a:pt x="2459500" y="785444"/>
                  <a:pt x="2928423" y="616632"/>
                  <a:pt x="3362177" y="576774"/>
                </a:cubicBezTo>
                <a:cubicBezTo>
                  <a:pt x="3795931" y="536916"/>
                  <a:pt x="4046805" y="459544"/>
                  <a:pt x="4501660" y="450165"/>
                </a:cubicBezTo>
                <a:cubicBezTo>
                  <a:pt x="4956515" y="440787"/>
                  <a:pt x="5533291" y="464232"/>
                  <a:pt x="6091309" y="520503"/>
                </a:cubicBezTo>
                <a:cubicBezTo>
                  <a:pt x="6649327" y="576774"/>
                  <a:pt x="7296442" y="740897"/>
                  <a:pt x="7849771" y="787789"/>
                </a:cubicBezTo>
                <a:cubicBezTo>
                  <a:pt x="8403100" y="834681"/>
                  <a:pt x="9411285" y="801857"/>
                  <a:pt x="9411285" y="801857"/>
                </a:cubicBezTo>
                <a:cubicBezTo>
                  <a:pt x="9927100" y="811235"/>
                  <a:pt x="10478085" y="909709"/>
                  <a:pt x="10944663" y="844060"/>
                </a:cubicBezTo>
                <a:cubicBezTo>
                  <a:pt x="11352919" y="786617"/>
                  <a:pt x="12016079" y="495812"/>
                  <a:pt x="12175491" y="424008"/>
                </a:cubicBezTo>
                <a:lnTo>
                  <a:pt x="12183035" y="420587"/>
                </a:lnTo>
                <a:lnTo>
                  <a:pt x="12192000" y="420896"/>
                </a:lnTo>
                <a:lnTo>
                  <a:pt x="12192000" y="2662795"/>
                </a:lnTo>
                <a:lnTo>
                  <a:pt x="0" y="2662795"/>
                </a:lnTo>
                <a:lnTo>
                  <a:pt x="0" y="0"/>
                </a:lnTo>
                <a:close/>
              </a:path>
            </a:pathLst>
          </a:custGeom>
          <a:solidFill>
            <a:srgbClr val="B4E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7">
            <a:extLst>
              <a:ext uri="{FF2B5EF4-FFF2-40B4-BE49-F238E27FC236}">
                <a16:creationId xmlns:a16="http://schemas.microsoft.com/office/drawing/2014/main" id="{0BEB3A73-2CBF-4B03-8E24-1E557AE47AB1}"/>
              </a:ext>
            </a:extLst>
          </p:cNvPr>
          <p:cNvSpPr/>
          <p:nvPr/>
        </p:nvSpPr>
        <p:spPr>
          <a:xfrm rot="16200000">
            <a:off x="1871231" y="2625022"/>
            <a:ext cx="1742134" cy="1501840"/>
          </a:xfrm>
          <a:prstGeom prst="hexagon">
            <a:avLst>
              <a:gd name="adj" fmla="val 29478"/>
              <a:gd name="vf" fmla="val 115470"/>
            </a:avLst>
          </a:prstGeom>
          <a:solidFill>
            <a:srgbClr val="FAFAFA"/>
          </a:solidFill>
          <a:ln w="38100"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六边形 16">
            <a:extLst>
              <a:ext uri="{FF2B5EF4-FFF2-40B4-BE49-F238E27FC236}">
                <a16:creationId xmlns:a16="http://schemas.microsoft.com/office/drawing/2014/main" id="{7BE148C0-D8C3-4978-8786-4B061699F949}"/>
              </a:ext>
            </a:extLst>
          </p:cNvPr>
          <p:cNvSpPr/>
          <p:nvPr/>
        </p:nvSpPr>
        <p:spPr>
          <a:xfrm rot="16200000">
            <a:off x="8494083" y="2625022"/>
            <a:ext cx="1742134" cy="1501840"/>
          </a:xfrm>
          <a:prstGeom prst="hexagon">
            <a:avLst>
              <a:gd name="adj" fmla="val 29478"/>
              <a:gd name="vf" fmla="val 115470"/>
            </a:avLst>
          </a:prstGeom>
          <a:solidFill>
            <a:srgbClr val="FAFAFA"/>
          </a:solidFill>
          <a:ln w="38100"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六边形 7">
            <a:extLst>
              <a:ext uri="{FF2B5EF4-FFF2-40B4-BE49-F238E27FC236}">
                <a16:creationId xmlns:a16="http://schemas.microsoft.com/office/drawing/2014/main" id="{B31AEE30-77F1-4D84-B696-025536ACD6C7}"/>
              </a:ext>
            </a:extLst>
          </p:cNvPr>
          <p:cNvSpPr/>
          <p:nvPr/>
        </p:nvSpPr>
        <p:spPr>
          <a:xfrm rot="16200000">
            <a:off x="5119778" y="2625022"/>
            <a:ext cx="1742134" cy="1501840"/>
          </a:xfrm>
          <a:prstGeom prst="hexagon">
            <a:avLst>
              <a:gd name="adj" fmla="val 29478"/>
              <a:gd name="vf" fmla="val 115470"/>
            </a:avLst>
          </a:prstGeom>
          <a:solidFill>
            <a:srgbClr val="FAFAFA"/>
          </a:solidFill>
          <a:ln w="38100"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B1E335-5EA3-49F7-9AEB-0CBE89DE340E}"/>
              </a:ext>
            </a:extLst>
          </p:cNvPr>
          <p:cNvSpPr txBox="1"/>
          <p:nvPr/>
        </p:nvSpPr>
        <p:spPr>
          <a:xfrm>
            <a:off x="1874551" y="3052775"/>
            <a:ext cx="1735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NIKITA MABEL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80B330-E1F8-4791-9360-1AD1E8785A73}"/>
              </a:ext>
            </a:extLst>
          </p:cNvPr>
          <p:cNvSpPr txBox="1"/>
          <p:nvPr/>
        </p:nvSpPr>
        <p:spPr>
          <a:xfrm>
            <a:off x="5123098" y="3191274"/>
            <a:ext cx="173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MALAVIKA V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1C237C-1CD6-4191-A147-FEE9B0AC5981}"/>
              </a:ext>
            </a:extLst>
          </p:cNvPr>
          <p:cNvSpPr txBox="1"/>
          <p:nvPr/>
        </p:nvSpPr>
        <p:spPr>
          <a:xfrm>
            <a:off x="8509414" y="3052775"/>
            <a:ext cx="1735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SREE HEMA HASMITA</a:t>
            </a:r>
            <a:endParaRPr lang="en-IN" dirty="0"/>
          </a:p>
        </p:txBody>
      </p:sp>
      <p:sp>
        <p:nvSpPr>
          <p:cNvPr id="15" name="KSO_Shape">
            <a:extLst>
              <a:ext uri="{FF2B5EF4-FFF2-40B4-BE49-F238E27FC236}">
                <a16:creationId xmlns:a16="http://schemas.microsoft.com/office/drawing/2014/main" id="{FD49B56B-987C-473C-BC8C-61117DE337BA}"/>
              </a:ext>
            </a:extLst>
          </p:cNvPr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文本框 38">
            <a:extLst>
              <a:ext uri="{FF2B5EF4-FFF2-40B4-BE49-F238E27FC236}">
                <a16:creationId xmlns:a16="http://schemas.microsoft.com/office/drawing/2014/main" id="{ACCAECE1-5ACE-48AA-B2C3-4036FB2A8649}"/>
              </a:ext>
            </a:extLst>
          </p:cNvPr>
          <p:cNvSpPr txBox="1"/>
          <p:nvPr/>
        </p:nvSpPr>
        <p:spPr>
          <a:xfrm>
            <a:off x="585062" y="434727"/>
            <a:ext cx="2288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3A3A3A"/>
                </a:solidFill>
                <a:latin typeface="Calibri Light" panose="020F0302020204030204" pitchFamily="34" charset="0"/>
              </a:rPr>
              <a:t>TEAM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34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62726" y="423504"/>
            <a:ext cx="1188720" cy="1188720"/>
          </a:xfrm>
          <a:prstGeom prst="ellipse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002621" y="453854"/>
            <a:ext cx="5516880" cy="1158240"/>
          </a:xfrm>
          <a:prstGeom prst="roundRect">
            <a:avLst>
              <a:gd name="adj" fmla="val 50000"/>
            </a:avLst>
          </a:prstGeom>
          <a:solidFill>
            <a:srgbClr val="B4E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22661" y="571309"/>
            <a:ext cx="2895023" cy="923330"/>
          </a:xfrm>
          <a:prstGeom prst="rect">
            <a:avLst/>
          </a:prstGeom>
          <a:noFill/>
          <a:ln>
            <a:solidFill>
              <a:srgbClr val="B4E1C3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FAFAFA"/>
                </a:solidFill>
                <a:latin typeface="Calibri Light" panose="020F0302020204030204" pitchFamily="34" charset="0"/>
              </a:rPr>
              <a:t>CONTENT</a:t>
            </a:r>
            <a:endParaRPr lang="zh-CN" altLang="en-US" sz="5400" dirty="0">
              <a:solidFill>
                <a:srgbClr val="FAFAFA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46957" y="1880843"/>
            <a:ext cx="721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  <a:endParaRPr lang="zh-CN" altLang="en-US" sz="48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48636" y="3087658"/>
            <a:ext cx="1507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>
                <a:latin typeface="Calibri Light" panose="020F0302020204030204" pitchFamily="34" charset="0"/>
              </a:rPr>
              <a:t>OBJECTIVE</a:t>
            </a:r>
            <a:endParaRPr lang="zh-CN" altLang="en-US" sz="2400" dirty="0">
              <a:latin typeface="Calibri Light" panose="020F030202020403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112991" y="2031823"/>
            <a:ext cx="0" cy="646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2346957" y="2886651"/>
            <a:ext cx="7420491" cy="830997"/>
            <a:chOff x="1489486" y="899158"/>
            <a:chExt cx="7420491" cy="830997"/>
          </a:xfrm>
        </p:grpSpPr>
        <p:sp>
          <p:nvSpPr>
            <p:cNvPr id="17" name="文本框 16"/>
            <p:cNvSpPr txBox="1"/>
            <p:nvPr/>
          </p:nvSpPr>
          <p:spPr>
            <a:xfrm>
              <a:off x="1489486" y="899158"/>
              <a:ext cx="8290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02</a:t>
              </a:r>
              <a:endParaRPr lang="zh-CN" altLang="en-US" sz="4800" dirty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725246" y="1176158"/>
              <a:ext cx="184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endParaRPr lang="zh-CN" altLang="en-US" sz="2400" dirty="0">
                <a:latin typeface="Calibri Light" panose="020F0302020204030204" pitchFamily="34" charset="0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255520" y="991492"/>
              <a:ext cx="0" cy="646331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2346957" y="4668370"/>
            <a:ext cx="829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  <a:endParaRPr lang="zh-CN" altLang="en-US" sz="48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166412" y="4848341"/>
            <a:ext cx="2187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>
                <a:latin typeface="Calibri Light" panose="020F0302020204030204" pitchFamily="34" charset="0"/>
              </a:rPr>
              <a:t>MODULES USED</a:t>
            </a:r>
            <a:endParaRPr lang="zh-CN" altLang="en-US" sz="2400" dirty="0">
              <a:latin typeface="Calibri Light" panose="020F030202020403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103373" y="4776986"/>
            <a:ext cx="0" cy="646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346957" y="5638466"/>
            <a:ext cx="819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  <a:endParaRPr lang="zh-CN" altLang="en-US" sz="48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39018" y="5823131"/>
            <a:ext cx="3512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>
                <a:latin typeface="Calibri Light" panose="020F0302020204030204" pitchFamily="34" charset="0"/>
              </a:rPr>
              <a:t>CODE SNIPPETS &amp; OUTPUT</a:t>
            </a:r>
            <a:endParaRPr lang="zh-CN" altLang="en-US" sz="2400" dirty="0">
              <a:latin typeface="Calibri Light" panose="020F0302020204030204" pitchFamily="34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133221" y="5730797"/>
            <a:ext cx="0" cy="646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17">
            <a:extLst>
              <a:ext uri="{FF2B5EF4-FFF2-40B4-BE49-F238E27FC236}">
                <a16:creationId xmlns:a16="http://schemas.microsoft.com/office/drawing/2014/main" id="{ED7C6E77-CADA-4DF8-8438-2998362FA1FF}"/>
              </a:ext>
            </a:extLst>
          </p:cNvPr>
          <p:cNvSpPr/>
          <p:nvPr/>
        </p:nvSpPr>
        <p:spPr>
          <a:xfrm>
            <a:off x="3248636" y="2171306"/>
            <a:ext cx="2945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>
                <a:latin typeface="Calibri Light" panose="020F0302020204030204" pitchFamily="34" charset="0"/>
              </a:rPr>
              <a:t>PROBLEM STATEMENT</a:t>
            </a:r>
            <a:endParaRPr lang="zh-CN" altLang="en-US" sz="2400" dirty="0">
              <a:latin typeface="Calibri Light" panose="020F0302020204030204" pitchFamily="34" charset="0"/>
            </a:endParaRPr>
          </a:p>
        </p:txBody>
      </p:sp>
      <p:sp>
        <p:nvSpPr>
          <p:cNvPr id="35" name="矩形 10">
            <a:extLst>
              <a:ext uri="{FF2B5EF4-FFF2-40B4-BE49-F238E27FC236}">
                <a16:creationId xmlns:a16="http://schemas.microsoft.com/office/drawing/2014/main" id="{8B3543E5-EE23-468B-A7C8-8CEE22BC04C6}"/>
              </a:ext>
            </a:extLst>
          </p:cNvPr>
          <p:cNvSpPr/>
          <p:nvPr/>
        </p:nvSpPr>
        <p:spPr>
          <a:xfrm>
            <a:off x="3248636" y="3995857"/>
            <a:ext cx="1417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>
                <a:latin typeface="Calibri Light" panose="020F0302020204030204" pitchFamily="34" charset="0"/>
              </a:rPr>
              <a:t>FEATURES</a:t>
            </a:r>
            <a:endParaRPr lang="zh-CN" altLang="en-US" sz="2400" dirty="0">
              <a:latin typeface="Calibri Light" panose="020F0302020204030204" pitchFamily="34" charset="0"/>
            </a:endParaRPr>
          </a:p>
        </p:txBody>
      </p:sp>
      <p:grpSp>
        <p:nvGrpSpPr>
          <p:cNvPr id="36" name="组合 15">
            <a:extLst>
              <a:ext uri="{FF2B5EF4-FFF2-40B4-BE49-F238E27FC236}">
                <a16:creationId xmlns:a16="http://schemas.microsoft.com/office/drawing/2014/main" id="{8C1B84DC-674A-4885-8FCC-9C98CA04DA55}"/>
              </a:ext>
            </a:extLst>
          </p:cNvPr>
          <p:cNvGrpSpPr/>
          <p:nvPr/>
        </p:nvGrpSpPr>
        <p:grpSpPr>
          <a:xfrm>
            <a:off x="2346957" y="3793244"/>
            <a:ext cx="819455" cy="830997"/>
            <a:chOff x="1489486" y="899158"/>
            <a:chExt cx="819455" cy="830997"/>
          </a:xfrm>
        </p:grpSpPr>
        <p:sp>
          <p:nvSpPr>
            <p:cNvPr id="37" name="文本框 16">
              <a:extLst>
                <a:ext uri="{FF2B5EF4-FFF2-40B4-BE49-F238E27FC236}">
                  <a16:creationId xmlns:a16="http://schemas.microsoft.com/office/drawing/2014/main" id="{48BD6951-6DED-4485-B6C8-A218F60E5743}"/>
                </a:ext>
              </a:extLst>
            </p:cNvPr>
            <p:cNvSpPr txBox="1"/>
            <p:nvPr/>
          </p:nvSpPr>
          <p:spPr>
            <a:xfrm>
              <a:off x="1489486" y="899158"/>
              <a:ext cx="8194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  <a:endParaRPr lang="zh-CN" altLang="en-US" sz="4800" dirty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cxnSp>
          <p:nvCxnSpPr>
            <p:cNvPr id="41" name="直接连接符 19">
              <a:extLst>
                <a:ext uri="{FF2B5EF4-FFF2-40B4-BE49-F238E27FC236}">
                  <a16:creationId xmlns:a16="http://schemas.microsoft.com/office/drawing/2014/main" id="{B1202CA7-5823-4B25-9BF7-5926153D36B2}"/>
                </a:ext>
              </a:extLst>
            </p:cNvPr>
            <p:cNvCxnSpPr/>
            <p:nvPr/>
          </p:nvCxnSpPr>
          <p:spPr>
            <a:xfrm>
              <a:off x="2255520" y="991492"/>
              <a:ext cx="0" cy="646331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1069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35342" y="3013501"/>
            <a:ext cx="4382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3A3A3A"/>
                </a:solidFill>
                <a:latin typeface="Calibri Light" panose="020F0302020204030204" pitchFamily="34" charset="0"/>
              </a:rPr>
              <a:t>THANK YOU !</a:t>
            </a:r>
            <a:endParaRPr lang="zh-CN" altLang="en-US" sz="4800" b="1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" y="4195205"/>
            <a:ext cx="12192000" cy="2662795"/>
          </a:xfrm>
          <a:custGeom>
            <a:avLst/>
            <a:gdLst>
              <a:gd name="connsiteX0" fmla="*/ 0 w 12192000"/>
              <a:gd name="connsiteY0" fmla="*/ 0 h 2662795"/>
              <a:gd name="connsiteX1" fmla="*/ 500336 w 12192000"/>
              <a:gd name="connsiteY1" fmla="*/ 219312 h 2662795"/>
              <a:gd name="connsiteX2" fmla="*/ 1899137 w 12192000"/>
              <a:gd name="connsiteY2" fmla="*/ 689315 h 2662795"/>
              <a:gd name="connsiteX3" fmla="*/ 3362177 w 12192000"/>
              <a:gd name="connsiteY3" fmla="*/ 576774 h 2662795"/>
              <a:gd name="connsiteX4" fmla="*/ 4501660 w 12192000"/>
              <a:gd name="connsiteY4" fmla="*/ 450165 h 2662795"/>
              <a:gd name="connsiteX5" fmla="*/ 6091309 w 12192000"/>
              <a:gd name="connsiteY5" fmla="*/ 520503 h 2662795"/>
              <a:gd name="connsiteX6" fmla="*/ 7849771 w 12192000"/>
              <a:gd name="connsiteY6" fmla="*/ 787789 h 2662795"/>
              <a:gd name="connsiteX7" fmla="*/ 9411285 w 12192000"/>
              <a:gd name="connsiteY7" fmla="*/ 801857 h 2662795"/>
              <a:gd name="connsiteX8" fmla="*/ 10944663 w 12192000"/>
              <a:gd name="connsiteY8" fmla="*/ 844060 h 2662795"/>
              <a:gd name="connsiteX9" fmla="*/ 12175491 w 12192000"/>
              <a:gd name="connsiteY9" fmla="*/ 424008 h 2662795"/>
              <a:gd name="connsiteX10" fmla="*/ 12183035 w 12192000"/>
              <a:gd name="connsiteY10" fmla="*/ 420587 h 2662795"/>
              <a:gd name="connsiteX11" fmla="*/ 12192000 w 12192000"/>
              <a:gd name="connsiteY11" fmla="*/ 420896 h 2662795"/>
              <a:gd name="connsiteX12" fmla="*/ 12192000 w 12192000"/>
              <a:gd name="connsiteY12" fmla="*/ 2662795 h 2662795"/>
              <a:gd name="connsiteX13" fmla="*/ 0 w 12192000"/>
              <a:gd name="connsiteY13" fmla="*/ 2662795 h 2662795"/>
              <a:gd name="connsiteX14" fmla="*/ 0 w 12192000"/>
              <a:gd name="connsiteY14" fmla="*/ 0 h 266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662795">
                <a:moveTo>
                  <a:pt x="0" y="0"/>
                </a:moveTo>
                <a:lnTo>
                  <a:pt x="500336" y="219312"/>
                </a:lnTo>
                <a:cubicBezTo>
                  <a:pt x="997266" y="432360"/>
                  <a:pt x="1478865" y="617218"/>
                  <a:pt x="1899137" y="689315"/>
                </a:cubicBezTo>
                <a:cubicBezTo>
                  <a:pt x="2459500" y="785444"/>
                  <a:pt x="2928423" y="616632"/>
                  <a:pt x="3362177" y="576774"/>
                </a:cubicBezTo>
                <a:cubicBezTo>
                  <a:pt x="3795931" y="536916"/>
                  <a:pt x="4046805" y="459544"/>
                  <a:pt x="4501660" y="450165"/>
                </a:cubicBezTo>
                <a:cubicBezTo>
                  <a:pt x="4956515" y="440787"/>
                  <a:pt x="5533291" y="464232"/>
                  <a:pt x="6091309" y="520503"/>
                </a:cubicBezTo>
                <a:cubicBezTo>
                  <a:pt x="6649327" y="576774"/>
                  <a:pt x="7296442" y="740897"/>
                  <a:pt x="7849771" y="787789"/>
                </a:cubicBezTo>
                <a:cubicBezTo>
                  <a:pt x="8403100" y="834681"/>
                  <a:pt x="9411285" y="801857"/>
                  <a:pt x="9411285" y="801857"/>
                </a:cubicBezTo>
                <a:cubicBezTo>
                  <a:pt x="9927100" y="811235"/>
                  <a:pt x="10478085" y="909709"/>
                  <a:pt x="10944663" y="844060"/>
                </a:cubicBezTo>
                <a:cubicBezTo>
                  <a:pt x="11352919" y="786617"/>
                  <a:pt x="12016079" y="495812"/>
                  <a:pt x="12175491" y="424008"/>
                </a:cubicBezTo>
                <a:lnTo>
                  <a:pt x="12183035" y="420587"/>
                </a:lnTo>
                <a:lnTo>
                  <a:pt x="12192000" y="420896"/>
                </a:lnTo>
                <a:lnTo>
                  <a:pt x="12192000" y="2662795"/>
                </a:lnTo>
                <a:lnTo>
                  <a:pt x="0" y="2662795"/>
                </a:lnTo>
                <a:lnTo>
                  <a:pt x="0" y="0"/>
                </a:lnTo>
                <a:close/>
              </a:path>
            </a:pathLst>
          </a:cu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9">
            <a:extLst>
              <a:ext uri="{FF2B5EF4-FFF2-40B4-BE49-F238E27FC236}">
                <a16:creationId xmlns:a16="http://schemas.microsoft.com/office/drawing/2014/main" id="{44A00F77-B313-40FA-A6CB-ABD67643C0FB}"/>
              </a:ext>
            </a:extLst>
          </p:cNvPr>
          <p:cNvSpPr/>
          <p:nvPr/>
        </p:nvSpPr>
        <p:spPr>
          <a:xfrm rot="10800000">
            <a:off x="0" y="0"/>
            <a:ext cx="12192000" cy="2662795"/>
          </a:xfrm>
          <a:custGeom>
            <a:avLst/>
            <a:gdLst>
              <a:gd name="connsiteX0" fmla="*/ 0 w 12192000"/>
              <a:gd name="connsiteY0" fmla="*/ 0 h 2662795"/>
              <a:gd name="connsiteX1" fmla="*/ 500336 w 12192000"/>
              <a:gd name="connsiteY1" fmla="*/ 219312 h 2662795"/>
              <a:gd name="connsiteX2" fmla="*/ 1899137 w 12192000"/>
              <a:gd name="connsiteY2" fmla="*/ 689315 h 2662795"/>
              <a:gd name="connsiteX3" fmla="*/ 3362177 w 12192000"/>
              <a:gd name="connsiteY3" fmla="*/ 576774 h 2662795"/>
              <a:gd name="connsiteX4" fmla="*/ 4501660 w 12192000"/>
              <a:gd name="connsiteY4" fmla="*/ 450165 h 2662795"/>
              <a:gd name="connsiteX5" fmla="*/ 6091309 w 12192000"/>
              <a:gd name="connsiteY5" fmla="*/ 520503 h 2662795"/>
              <a:gd name="connsiteX6" fmla="*/ 7849771 w 12192000"/>
              <a:gd name="connsiteY6" fmla="*/ 787789 h 2662795"/>
              <a:gd name="connsiteX7" fmla="*/ 9411285 w 12192000"/>
              <a:gd name="connsiteY7" fmla="*/ 801857 h 2662795"/>
              <a:gd name="connsiteX8" fmla="*/ 10944663 w 12192000"/>
              <a:gd name="connsiteY8" fmla="*/ 844060 h 2662795"/>
              <a:gd name="connsiteX9" fmla="*/ 12175491 w 12192000"/>
              <a:gd name="connsiteY9" fmla="*/ 424008 h 2662795"/>
              <a:gd name="connsiteX10" fmla="*/ 12183035 w 12192000"/>
              <a:gd name="connsiteY10" fmla="*/ 420587 h 2662795"/>
              <a:gd name="connsiteX11" fmla="*/ 12192000 w 12192000"/>
              <a:gd name="connsiteY11" fmla="*/ 420896 h 2662795"/>
              <a:gd name="connsiteX12" fmla="*/ 12192000 w 12192000"/>
              <a:gd name="connsiteY12" fmla="*/ 2662795 h 2662795"/>
              <a:gd name="connsiteX13" fmla="*/ 0 w 12192000"/>
              <a:gd name="connsiteY13" fmla="*/ 2662795 h 2662795"/>
              <a:gd name="connsiteX14" fmla="*/ 0 w 12192000"/>
              <a:gd name="connsiteY14" fmla="*/ 0 h 266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662795">
                <a:moveTo>
                  <a:pt x="0" y="0"/>
                </a:moveTo>
                <a:lnTo>
                  <a:pt x="500336" y="219312"/>
                </a:lnTo>
                <a:cubicBezTo>
                  <a:pt x="997266" y="432360"/>
                  <a:pt x="1478865" y="617218"/>
                  <a:pt x="1899137" y="689315"/>
                </a:cubicBezTo>
                <a:cubicBezTo>
                  <a:pt x="2459500" y="785444"/>
                  <a:pt x="2928423" y="616632"/>
                  <a:pt x="3362177" y="576774"/>
                </a:cubicBezTo>
                <a:cubicBezTo>
                  <a:pt x="3795931" y="536916"/>
                  <a:pt x="4046805" y="459544"/>
                  <a:pt x="4501660" y="450165"/>
                </a:cubicBezTo>
                <a:cubicBezTo>
                  <a:pt x="4956515" y="440787"/>
                  <a:pt x="5533291" y="464232"/>
                  <a:pt x="6091309" y="520503"/>
                </a:cubicBezTo>
                <a:cubicBezTo>
                  <a:pt x="6649327" y="576774"/>
                  <a:pt x="7296442" y="740897"/>
                  <a:pt x="7849771" y="787789"/>
                </a:cubicBezTo>
                <a:cubicBezTo>
                  <a:pt x="8403100" y="834681"/>
                  <a:pt x="9411285" y="801857"/>
                  <a:pt x="9411285" y="801857"/>
                </a:cubicBezTo>
                <a:cubicBezTo>
                  <a:pt x="9927100" y="811235"/>
                  <a:pt x="10478085" y="909709"/>
                  <a:pt x="10944663" y="844060"/>
                </a:cubicBezTo>
                <a:cubicBezTo>
                  <a:pt x="11352919" y="786617"/>
                  <a:pt x="12016079" y="495812"/>
                  <a:pt x="12175491" y="424008"/>
                </a:cubicBezTo>
                <a:lnTo>
                  <a:pt x="12183035" y="420587"/>
                </a:lnTo>
                <a:lnTo>
                  <a:pt x="12192000" y="420896"/>
                </a:lnTo>
                <a:lnTo>
                  <a:pt x="12192000" y="2662795"/>
                </a:lnTo>
                <a:lnTo>
                  <a:pt x="0" y="2662795"/>
                </a:lnTo>
                <a:lnTo>
                  <a:pt x="0" y="0"/>
                </a:lnTo>
                <a:close/>
              </a:path>
            </a:pathLst>
          </a:custGeom>
          <a:solidFill>
            <a:srgbClr val="B4E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39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577745" y="1498563"/>
            <a:ext cx="466049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</a:rPr>
              <a:t>01</a:t>
            </a:r>
            <a:endParaRPr lang="zh-CN" altLang="en-US" sz="23900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B4E1C3"/>
          </a:solidFill>
          <a:ln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809311" y="3009214"/>
            <a:ext cx="8547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01770" y="2668454"/>
            <a:ext cx="2889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latin typeface="Calibri Light" panose="020F0302020204030204" pitchFamily="34" charset="0"/>
              </a:rPr>
              <a:t>PROBLEM STATEMENT</a:t>
            </a:r>
            <a:endParaRPr lang="zh-CN" altLang="en-US" sz="2400" b="1" dirty="0">
              <a:latin typeface="Calibri Light" panose="020F03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31790" y="3101548"/>
            <a:ext cx="4102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solidFill>
                  <a:srgbClr val="3A3A3A"/>
                </a:solidFill>
                <a:latin typeface="Calibri Light" panose="020F0302020204030204" pitchFamily="34" charset="0"/>
              </a:rPr>
              <a:t>To create an application that helps users to track their health with ease</a:t>
            </a:r>
            <a:endParaRPr lang="zh-CN" altLang="en-US" b="1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02132" y="2797432"/>
            <a:ext cx="0" cy="14257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204176" y="4223207"/>
            <a:ext cx="1730273" cy="271612"/>
          </a:xfrm>
          <a:prstGeom prst="roundRect">
            <a:avLst>
              <a:gd name="adj" fmla="val 50000"/>
            </a:avLst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2700000">
            <a:off x="11716683" y="3016282"/>
            <a:ext cx="950633" cy="950633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16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577745" y="1498563"/>
            <a:ext cx="466049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</a:rPr>
              <a:t>02</a:t>
            </a:r>
            <a:endParaRPr lang="zh-CN" altLang="en-US" sz="23900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B4E1C3"/>
          </a:solidFill>
          <a:ln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809311" y="3009214"/>
            <a:ext cx="976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31790" y="3101548"/>
            <a:ext cx="4102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solidFill>
                  <a:srgbClr val="3A3A3A"/>
                </a:solidFill>
                <a:latin typeface="Calibri Light" panose="020F0302020204030204" pitchFamily="34" charset="0"/>
              </a:rPr>
              <a:t>To create an application that assists users to digitalize their health reports, track their health history, and avail doctors with ease</a:t>
            </a:r>
            <a:endParaRPr lang="zh-CN" altLang="en-US" b="1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02132" y="2797432"/>
            <a:ext cx="0" cy="14257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204176" y="4223207"/>
            <a:ext cx="1730273" cy="271612"/>
          </a:xfrm>
          <a:prstGeom prst="roundRect">
            <a:avLst>
              <a:gd name="adj" fmla="val 50000"/>
            </a:avLst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2700000">
            <a:off x="11716683" y="3016282"/>
            <a:ext cx="950633" cy="950633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2">
            <a:extLst>
              <a:ext uri="{FF2B5EF4-FFF2-40B4-BE49-F238E27FC236}">
                <a16:creationId xmlns:a16="http://schemas.microsoft.com/office/drawing/2014/main" id="{586EC733-2DB2-413E-B93D-9882F5E3B5D0}"/>
              </a:ext>
            </a:extLst>
          </p:cNvPr>
          <p:cNvSpPr/>
          <p:nvPr/>
        </p:nvSpPr>
        <p:spPr>
          <a:xfrm>
            <a:off x="4903662" y="2668454"/>
            <a:ext cx="1479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latin typeface="Calibri Light" panose="020F0302020204030204" pitchFamily="34" charset="0"/>
              </a:rPr>
              <a:t>OBJECTIVE</a:t>
            </a:r>
            <a:endParaRPr lang="zh-CN" altLang="en-US" sz="2400" b="1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67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577745" y="1498563"/>
            <a:ext cx="466049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</a:rPr>
              <a:t>03</a:t>
            </a:r>
            <a:endParaRPr lang="zh-CN" altLang="en-US" sz="23900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B4E1C3"/>
          </a:solidFill>
          <a:ln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809311" y="3009214"/>
            <a:ext cx="976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36068" y="2639883"/>
            <a:ext cx="1393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latin typeface="Calibri Light" panose="020F0302020204030204" pitchFamily="34" charset="0"/>
              </a:rPr>
              <a:t>FEATURES</a:t>
            </a:r>
            <a:endParaRPr lang="zh-CN" altLang="en-US" sz="2400" b="1" dirty="0">
              <a:latin typeface="Calibri Light" panose="020F03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31790" y="3101548"/>
            <a:ext cx="4782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3A3A3A"/>
                </a:solidFill>
                <a:latin typeface="Calibri Light" panose="020F0302020204030204" pitchFamily="34" charset="0"/>
              </a:rPr>
              <a:t>Upload and save user’s health report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3A3A3A"/>
                </a:solidFill>
                <a:latin typeface="Calibri Light" panose="020F0302020204030204" pitchFamily="34" charset="0"/>
              </a:rPr>
              <a:t>View variation in health parameters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3A3A3A"/>
                </a:solidFill>
                <a:latin typeface="Calibri Light" panose="020F0302020204030204" pitchFamily="34" charset="0"/>
              </a:rPr>
              <a:t>Display health history of user over a period of time for each individual health parameter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3A3A3A"/>
                </a:solidFill>
                <a:latin typeface="Calibri Light" panose="020F0302020204030204" pitchFamily="34" charset="0"/>
              </a:rPr>
              <a:t>Obtain information regarding health specialists based on abnormal parameters</a:t>
            </a:r>
            <a:endParaRPr lang="zh-CN" altLang="en-US" b="1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02132" y="2797432"/>
            <a:ext cx="0" cy="14257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883980" y="5078558"/>
            <a:ext cx="1730273" cy="271612"/>
          </a:xfrm>
          <a:prstGeom prst="roundRect">
            <a:avLst>
              <a:gd name="adj" fmla="val 50000"/>
            </a:avLst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3" name="任意多边形 32"/>
          <p:cNvSpPr/>
          <p:nvPr/>
        </p:nvSpPr>
        <p:spPr>
          <a:xfrm rot="2700000">
            <a:off x="11716683" y="3016282"/>
            <a:ext cx="950633" cy="950633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02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577745" y="1498563"/>
            <a:ext cx="466049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</a:rPr>
              <a:t>04</a:t>
            </a:r>
            <a:endParaRPr lang="zh-CN" altLang="en-US" sz="23900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B4E1C3"/>
          </a:solidFill>
          <a:ln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809311" y="3009214"/>
            <a:ext cx="9893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13413" y="2677773"/>
            <a:ext cx="2146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latin typeface="Calibri Light" panose="020F0302020204030204" pitchFamily="34" charset="0"/>
              </a:rPr>
              <a:t>MODULES USED</a:t>
            </a:r>
            <a:endParaRPr lang="zh-CN" altLang="en-US" sz="2400" b="1" dirty="0">
              <a:latin typeface="Calibri Light" panose="020F03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31790" y="3101548"/>
            <a:ext cx="4782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3A3A3A"/>
                </a:solidFill>
                <a:latin typeface="Calibri Light" panose="020F0302020204030204" pitchFamily="34" charset="0"/>
              </a:rPr>
              <a:t>tkinter</a:t>
            </a:r>
            <a:endParaRPr lang="en-US" altLang="zh-CN" b="1" dirty="0">
              <a:solidFill>
                <a:srgbClr val="3A3A3A"/>
              </a:solidFill>
              <a:latin typeface="Calibri Light" panose="020F03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3A3A3A"/>
                </a:solidFill>
                <a:latin typeface="Calibri Light" panose="020F0302020204030204" pitchFamily="34" charset="0"/>
              </a:rPr>
              <a:t>mysql</a:t>
            </a:r>
            <a:r>
              <a:rPr lang="en-US" altLang="zh-CN" b="1" dirty="0">
                <a:solidFill>
                  <a:srgbClr val="3A3A3A"/>
                </a:solidFill>
                <a:latin typeface="Calibri Light" panose="020F0302020204030204" pitchFamily="34" charset="0"/>
              </a:rPr>
              <a:t> connector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3A3A3A"/>
                </a:solidFill>
                <a:latin typeface="Calibri Light" panose="020F0302020204030204" pitchFamily="34" charset="0"/>
              </a:rPr>
              <a:t>matlpotlib</a:t>
            </a:r>
            <a:endParaRPr lang="zh-CN" altLang="en-US" b="1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02132" y="2797432"/>
            <a:ext cx="0" cy="14257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204176" y="4223207"/>
            <a:ext cx="1730273" cy="271612"/>
          </a:xfrm>
          <a:prstGeom prst="roundRect">
            <a:avLst>
              <a:gd name="adj" fmla="val 50000"/>
            </a:avLst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2700000">
            <a:off x="11716683" y="3016282"/>
            <a:ext cx="950633" cy="950633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73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577745" y="1498563"/>
            <a:ext cx="466049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</a:rPr>
              <a:t>05</a:t>
            </a:r>
            <a:endParaRPr lang="zh-CN" altLang="en-US" sz="23900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B4E1C3"/>
          </a:solidFill>
          <a:ln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809311" y="3009214"/>
            <a:ext cx="976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09962" y="2679217"/>
            <a:ext cx="3788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latin typeface="Calibri Light" panose="020F0302020204030204" pitchFamily="34" charset="0"/>
              </a:rPr>
              <a:t>CODE SNIPPETS AND OUTPUT</a:t>
            </a:r>
            <a:endParaRPr lang="zh-CN" altLang="en-US" sz="2400" b="1" dirty="0">
              <a:latin typeface="Calibri Light" panose="020F03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31790" y="3101548"/>
            <a:ext cx="4782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3A3A3A"/>
                </a:solidFill>
                <a:latin typeface="Calibri Light" panose="020F0302020204030204" pitchFamily="34" charset="0"/>
              </a:rPr>
              <a:t>Program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3A3A3A"/>
                </a:solidFill>
                <a:latin typeface="Calibri Light" panose="020F0302020204030204" pitchFamily="34" charset="0"/>
              </a:rPr>
              <a:t>SQL Database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3A3A3A"/>
                </a:solidFill>
                <a:latin typeface="Calibri Light" panose="020F0302020204030204" pitchFamily="34" charset="0"/>
              </a:rPr>
              <a:t>Application</a:t>
            </a:r>
            <a:endParaRPr lang="zh-CN" altLang="en-US" b="1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02132" y="2797432"/>
            <a:ext cx="0" cy="14257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204176" y="4223207"/>
            <a:ext cx="1730273" cy="271612"/>
          </a:xfrm>
          <a:prstGeom prst="roundRect">
            <a:avLst>
              <a:gd name="adj" fmla="val 50000"/>
            </a:avLst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2700000">
            <a:off x="11716683" y="3016282"/>
            <a:ext cx="950633" cy="950633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7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同心圆 9"/>
          <p:cNvSpPr/>
          <p:nvPr/>
        </p:nvSpPr>
        <p:spPr>
          <a:xfrm>
            <a:off x="1164368" y="1444504"/>
            <a:ext cx="1800664" cy="1800664"/>
          </a:xfrm>
          <a:prstGeom prst="donut">
            <a:avLst>
              <a:gd name="adj" fmla="val 12500"/>
            </a:avLst>
          </a:prstGeom>
          <a:solidFill>
            <a:srgbClr val="B4E1C3"/>
          </a:solidFill>
          <a:ln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1164368" y="1444504"/>
            <a:ext cx="1800664" cy="180066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KSO_Shape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85062" y="434727"/>
            <a:ext cx="3626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3A3A3A"/>
                </a:solidFill>
                <a:latin typeface="Calibri Light" panose="020F0302020204030204" pitchFamily="34" charset="0"/>
              </a:rPr>
              <a:t>CODE SNIPPETS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29E1C3-CD00-4058-A06F-CF47B95BD15A}"/>
              </a:ext>
            </a:extLst>
          </p:cNvPr>
          <p:cNvCxnSpPr>
            <a:cxnSpLocks/>
          </p:cNvCxnSpPr>
          <p:nvPr/>
        </p:nvCxnSpPr>
        <p:spPr>
          <a:xfrm>
            <a:off x="0" y="2345929"/>
            <a:ext cx="11643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F49A8CE-48D7-463F-B9D9-B542BEFEC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69" y="1638402"/>
            <a:ext cx="6538527" cy="3543607"/>
          </a:xfrm>
          <a:prstGeom prst="rect">
            <a:avLst/>
          </a:prstGeom>
        </p:spPr>
      </p:pic>
      <p:sp>
        <p:nvSpPr>
          <p:cNvPr id="29" name="矩形 5">
            <a:extLst>
              <a:ext uri="{FF2B5EF4-FFF2-40B4-BE49-F238E27FC236}">
                <a16:creationId xmlns:a16="http://schemas.microsoft.com/office/drawing/2014/main" id="{922E44D6-51F9-427A-899F-E8134820E1F2}"/>
              </a:ext>
            </a:extLst>
          </p:cNvPr>
          <p:cNvSpPr/>
          <p:nvPr/>
        </p:nvSpPr>
        <p:spPr>
          <a:xfrm>
            <a:off x="4211910" y="1093178"/>
            <a:ext cx="7473818" cy="4634056"/>
          </a:xfrm>
          <a:prstGeom prst="rect">
            <a:avLst/>
          </a:prstGeom>
          <a:noFill/>
          <a:ln w="76200"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B10654-1FF0-4993-938C-69C2BB8381C1}"/>
              </a:ext>
            </a:extLst>
          </p:cNvPr>
          <p:cNvSpPr/>
          <p:nvPr/>
        </p:nvSpPr>
        <p:spPr>
          <a:xfrm>
            <a:off x="4211910" y="0"/>
            <a:ext cx="7473818" cy="849086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766A2A-3BB7-4D4F-A0E1-7C04D2BED214}"/>
              </a:ext>
            </a:extLst>
          </p:cNvPr>
          <p:cNvSpPr/>
          <p:nvPr/>
        </p:nvSpPr>
        <p:spPr>
          <a:xfrm>
            <a:off x="4232423" y="5998730"/>
            <a:ext cx="7473818" cy="849086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37203-31FE-4410-B4A0-4171A3742501}"/>
              </a:ext>
            </a:extLst>
          </p:cNvPr>
          <p:cNvSpPr txBox="1"/>
          <p:nvPr/>
        </p:nvSpPr>
        <p:spPr>
          <a:xfrm>
            <a:off x="1478223" y="2001819"/>
            <a:ext cx="116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Importing modules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57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KSO_Shape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85062" y="434727"/>
            <a:ext cx="3626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3A3A3A"/>
                </a:solidFill>
                <a:latin typeface="Calibri Light" panose="020F0302020204030204" pitchFamily="34" charset="0"/>
              </a:rPr>
              <a:t>CODE SNIPPETS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29E1C3-CD00-4058-A06F-CF47B95BD15A}"/>
              </a:ext>
            </a:extLst>
          </p:cNvPr>
          <p:cNvCxnSpPr>
            <a:cxnSpLocks/>
          </p:cNvCxnSpPr>
          <p:nvPr/>
        </p:nvCxnSpPr>
        <p:spPr>
          <a:xfrm>
            <a:off x="0" y="2345929"/>
            <a:ext cx="11643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5">
            <a:extLst>
              <a:ext uri="{FF2B5EF4-FFF2-40B4-BE49-F238E27FC236}">
                <a16:creationId xmlns:a16="http://schemas.microsoft.com/office/drawing/2014/main" id="{922E44D6-51F9-427A-899F-E8134820E1F2}"/>
              </a:ext>
            </a:extLst>
          </p:cNvPr>
          <p:cNvSpPr/>
          <p:nvPr/>
        </p:nvSpPr>
        <p:spPr>
          <a:xfrm>
            <a:off x="4211910" y="1093178"/>
            <a:ext cx="7473818" cy="4634056"/>
          </a:xfrm>
          <a:prstGeom prst="rect">
            <a:avLst/>
          </a:prstGeom>
          <a:noFill/>
          <a:ln w="76200"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B10654-1FF0-4993-938C-69C2BB8381C1}"/>
              </a:ext>
            </a:extLst>
          </p:cNvPr>
          <p:cNvSpPr/>
          <p:nvPr/>
        </p:nvSpPr>
        <p:spPr>
          <a:xfrm>
            <a:off x="4211910" y="0"/>
            <a:ext cx="7473818" cy="849086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766A2A-3BB7-4D4F-A0E1-7C04D2BED214}"/>
              </a:ext>
            </a:extLst>
          </p:cNvPr>
          <p:cNvSpPr/>
          <p:nvPr/>
        </p:nvSpPr>
        <p:spPr>
          <a:xfrm>
            <a:off x="4232423" y="5998730"/>
            <a:ext cx="7473818" cy="849086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37203-31FE-4410-B4A0-4171A3742501}"/>
              </a:ext>
            </a:extLst>
          </p:cNvPr>
          <p:cNvSpPr txBox="1"/>
          <p:nvPr/>
        </p:nvSpPr>
        <p:spPr>
          <a:xfrm>
            <a:off x="1478222" y="2001819"/>
            <a:ext cx="1181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Dashboard Page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B11F71-EA5D-4350-91B0-5ED41AE34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207" y="1202749"/>
            <a:ext cx="7025223" cy="4415178"/>
          </a:xfrm>
          <a:prstGeom prst="rect">
            <a:avLst/>
          </a:prstGeom>
        </p:spPr>
      </p:pic>
      <p:sp>
        <p:nvSpPr>
          <p:cNvPr id="25" name="同心圆 9">
            <a:extLst>
              <a:ext uri="{FF2B5EF4-FFF2-40B4-BE49-F238E27FC236}">
                <a16:creationId xmlns:a16="http://schemas.microsoft.com/office/drawing/2014/main" id="{3F233E6D-69ED-4958-BF5A-40243521EA51}"/>
              </a:ext>
            </a:extLst>
          </p:cNvPr>
          <p:cNvSpPr/>
          <p:nvPr/>
        </p:nvSpPr>
        <p:spPr>
          <a:xfrm>
            <a:off x="1164368" y="1444504"/>
            <a:ext cx="1800664" cy="1800664"/>
          </a:xfrm>
          <a:prstGeom prst="donut">
            <a:avLst>
              <a:gd name="adj" fmla="val 12500"/>
            </a:avLst>
          </a:prstGeom>
          <a:solidFill>
            <a:srgbClr val="B4E1C3"/>
          </a:solidFill>
          <a:ln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空心弧 4">
            <a:extLst>
              <a:ext uri="{FF2B5EF4-FFF2-40B4-BE49-F238E27FC236}">
                <a16:creationId xmlns:a16="http://schemas.microsoft.com/office/drawing/2014/main" id="{9F596FA2-EEF0-42FF-9B1B-C0A6B62BCB59}"/>
              </a:ext>
            </a:extLst>
          </p:cNvPr>
          <p:cNvSpPr/>
          <p:nvPr/>
        </p:nvSpPr>
        <p:spPr>
          <a:xfrm>
            <a:off x="1164368" y="1444504"/>
            <a:ext cx="1800664" cy="180066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7576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RESOURCE_PATHS_HASH_PRESENTER" val="116d9bc130f5c1c31dd20597b5143d0a4f2d56b"/>
</p:tagLst>
</file>

<file path=ppt/theme/theme1.xml><?xml version="1.0" encoding="utf-8"?>
<a:theme xmlns:a="http://schemas.openxmlformats.org/drawingml/2006/main" name="www.freeppt7.com-Best powerpoint templates free download-slideshow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232</Words>
  <Application>Microsoft Office PowerPoint</Application>
  <PresentationFormat>Widescreen</PresentationFormat>
  <Paragraphs>87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www.freeppt7.com-Best powerpoint templates free download-slideshow​​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freeppt7.com</dc:creator>
  <cp:lastModifiedBy>EC CSE 3F SREE HEMA HASMITA KANCHARLA</cp:lastModifiedBy>
  <cp:revision>287</cp:revision>
  <dcterms:created xsi:type="dcterms:W3CDTF">2016-06-07T15:36:47Z</dcterms:created>
  <dcterms:modified xsi:type="dcterms:W3CDTF">2022-02-04T05:43:55Z</dcterms:modified>
</cp:coreProperties>
</file>