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7" r:id="rId3"/>
    <p:sldId id="259" r:id="rId4"/>
    <p:sldId id="260" r:id="rId5"/>
    <p:sldId id="261" r:id="rId6"/>
    <p:sldId id="279" r:id="rId7"/>
    <p:sldId id="263" r:id="rId8"/>
    <p:sldId id="280" r:id="rId9"/>
    <p:sldId id="268" r:id="rId10"/>
    <p:sldId id="281" r:id="rId11"/>
    <p:sldId id="282" r:id="rId12"/>
    <p:sldId id="283" r:id="rId13"/>
    <p:sldId id="284" r:id="rId14"/>
    <p:sldId id="285" r:id="rId15"/>
    <p:sldId id="286" r:id="rId16"/>
    <p:sldId id="266"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5B214AC-47CF-42F7-9CED-AA71AD2ACEE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58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99705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911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7307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612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35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505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32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3347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0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262EC-A2D9-481C-BB48-C2501A90B5CF}"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12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262EC-A2D9-481C-BB48-C2501A90B5CF}"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214AC-47CF-42F7-9CED-AA71AD2ACEE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9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262EC-A2D9-481C-BB48-C2501A90B5CF}"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21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262EC-A2D9-481C-BB48-C2501A90B5CF}"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45383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7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65000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262EC-A2D9-481C-BB48-C2501A90B5CF}" type="datetimeFigureOut">
              <a:rPr lang="en-IN" smtClean="0"/>
              <a:t>26-11-2024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B214AC-47CF-42F7-9CED-AA71AD2ACEE9}" type="slidenum">
              <a:rPr lang="en-IN" smtClean="0"/>
              <a:t>‹#›</a:t>
            </a:fld>
            <a:endParaRPr lang="en-IN"/>
          </a:p>
        </p:txBody>
      </p:sp>
    </p:spTree>
    <p:extLst>
      <p:ext uri="{BB962C8B-B14F-4D97-AF65-F5344CB8AC3E}">
        <p14:creationId xmlns:p14="http://schemas.microsoft.com/office/powerpoint/2010/main" val="3196957059"/>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D6F9-AD75-4452-AC91-BDF4C7D84830}"/>
              </a:ext>
            </a:extLst>
          </p:cNvPr>
          <p:cNvSpPr>
            <a:spLocks noGrp="1"/>
          </p:cNvSpPr>
          <p:nvPr>
            <p:ph type="ctrTitle"/>
          </p:nvPr>
        </p:nvSpPr>
        <p:spPr>
          <a:xfrm>
            <a:off x="2310064" y="1871131"/>
            <a:ext cx="7567862" cy="1515533"/>
          </a:xfrm>
        </p:spPr>
        <p:txBody>
          <a:bodyPr/>
          <a:lstStyle/>
          <a:p>
            <a:r>
              <a:rPr lang="en-US" sz="4400" b="1" dirty="0"/>
              <a:t>Zomato Food Order Analysis</a:t>
            </a:r>
            <a:endParaRPr lang="en-IN" sz="4400" b="1" dirty="0"/>
          </a:p>
        </p:txBody>
      </p:sp>
      <p:sp>
        <p:nvSpPr>
          <p:cNvPr id="3" name="Subtitle 2">
            <a:extLst>
              <a:ext uri="{FF2B5EF4-FFF2-40B4-BE49-F238E27FC236}">
                <a16:creationId xmlns:a16="http://schemas.microsoft.com/office/drawing/2014/main" id="{2444C9AF-AD1B-4D42-BD92-7D21E0E696B7}"/>
              </a:ext>
            </a:extLst>
          </p:cNvPr>
          <p:cNvSpPr>
            <a:spLocks noGrp="1"/>
          </p:cNvSpPr>
          <p:nvPr>
            <p:ph type="subTitle" idx="1"/>
          </p:nvPr>
        </p:nvSpPr>
        <p:spPr/>
        <p:txBody>
          <a:bodyPr>
            <a:normAutofit fontScale="92500" lnSpcReduction="10000"/>
          </a:bodyPr>
          <a:lstStyle/>
          <a:p>
            <a:r>
              <a:rPr lang="en-US" sz="2600" b="1" dirty="0"/>
              <a:t>Presented by:</a:t>
            </a:r>
          </a:p>
          <a:p>
            <a:r>
              <a:rPr lang="en-US" sz="2400" dirty="0"/>
              <a:t>Borra Vasavi</a:t>
            </a:r>
          </a:p>
          <a:p>
            <a:r>
              <a:rPr lang="en-US" sz="2400" dirty="0"/>
              <a:t>Hasmitha D K</a:t>
            </a:r>
            <a:endParaRPr lang="en-IN" sz="2400" dirty="0"/>
          </a:p>
        </p:txBody>
      </p:sp>
    </p:spTree>
    <p:extLst>
      <p:ext uri="{BB962C8B-B14F-4D97-AF65-F5344CB8AC3E}">
        <p14:creationId xmlns:p14="http://schemas.microsoft.com/office/powerpoint/2010/main" val="283887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7C4B1-296D-412F-15F2-56042C350BAF}"/>
              </a:ext>
            </a:extLst>
          </p:cNvPr>
          <p:cNvSpPr txBox="1"/>
          <p:nvPr/>
        </p:nvSpPr>
        <p:spPr>
          <a:xfrm>
            <a:off x="4419600" y="883920"/>
            <a:ext cx="3718560" cy="707886"/>
          </a:xfrm>
          <a:prstGeom prst="rect">
            <a:avLst/>
          </a:prstGeom>
          <a:noFill/>
        </p:spPr>
        <p:txBody>
          <a:bodyPr wrap="square" rtlCol="0">
            <a:spAutoFit/>
          </a:bodyPr>
          <a:lstStyle/>
          <a:p>
            <a:pPr algn="ctr"/>
            <a:r>
              <a:rPr lang="en-IN" sz="4000" b="1" dirty="0"/>
              <a:t>Data Analysis</a:t>
            </a:r>
          </a:p>
        </p:txBody>
      </p:sp>
      <p:pic>
        <p:nvPicPr>
          <p:cNvPr id="5" name="Picture 4">
            <a:extLst>
              <a:ext uri="{FF2B5EF4-FFF2-40B4-BE49-F238E27FC236}">
                <a16:creationId xmlns:a16="http://schemas.microsoft.com/office/drawing/2014/main" id="{F7ABE657-B3FF-E765-F24E-8920FD1440C3}"/>
              </a:ext>
            </a:extLst>
          </p:cNvPr>
          <p:cNvPicPr>
            <a:picLocks noChangeAspect="1"/>
          </p:cNvPicPr>
          <p:nvPr/>
        </p:nvPicPr>
        <p:blipFill>
          <a:blip r:embed="rId2"/>
          <a:stretch>
            <a:fillRect/>
          </a:stretch>
        </p:blipFill>
        <p:spPr>
          <a:xfrm>
            <a:off x="853440" y="1954143"/>
            <a:ext cx="4739640" cy="2949714"/>
          </a:xfrm>
          <a:prstGeom prst="rect">
            <a:avLst/>
          </a:prstGeom>
        </p:spPr>
      </p:pic>
      <p:pic>
        <p:nvPicPr>
          <p:cNvPr id="8" name="Picture 7">
            <a:extLst>
              <a:ext uri="{FF2B5EF4-FFF2-40B4-BE49-F238E27FC236}">
                <a16:creationId xmlns:a16="http://schemas.microsoft.com/office/drawing/2014/main" id="{F14125C0-EB08-30CE-FCF2-E8C2F801446E}"/>
              </a:ext>
            </a:extLst>
          </p:cNvPr>
          <p:cNvPicPr>
            <a:picLocks noChangeAspect="1"/>
          </p:cNvPicPr>
          <p:nvPr/>
        </p:nvPicPr>
        <p:blipFill>
          <a:blip r:embed="rId3"/>
          <a:stretch>
            <a:fillRect/>
          </a:stretch>
        </p:blipFill>
        <p:spPr>
          <a:xfrm>
            <a:off x="5593079" y="1591806"/>
            <a:ext cx="5839321" cy="4382274"/>
          </a:xfrm>
          <a:prstGeom prst="rect">
            <a:avLst/>
          </a:prstGeom>
        </p:spPr>
      </p:pic>
    </p:spTree>
    <p:extLst>
      <p:ext uri="{BB962C8B-B14F-4D97-AF65-F5344CB8AC3E}">
        <p14:creationId xmlns:p14="http://schemas.microsoft.com/office/powerpoint/2010/main" val="390088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7D676-4541-B406-7AF2-E8244B441F8B}"/>
              </a:ext>
            </a:extLst>
          </p:cNvPr>
          <p:cNvSpPr txBox="1"/>
          <p:nvPr/>
        </p:nvSpPr>
        <p:spPr>
          <a:xfrm>
            <a:off x="4297680" y="990600"/>
            <a:ext cx="35052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Data Analysis</a:t>
            </a:r>
          </a:p>
        </p:txBody>
      </p:sp>
      <p:pic>
        <p:nvPicPr>
          <p:cNvPr id="5" name="Picture 4">
            <a:extLst>
              <a:ext uri="{FF2B5EF4-FFF2-40B4-BE49-F238E27FC236}">
                <a16:creationId xmlns:a16="http://schemas.microsoft.com/office/drawing/2014/main" id="{1DFA62BA-E254-6EA3-B826-742501325A66}"/>
              </a:ext>
            </a:extLst>
          </p:cNvPr>
          <p:cNvPicPr>
            <a:picLocks noChangeAspect="1"/>
          </p:cNvPicPr>
          <p:nvPr/>
        </p:nvPicPr>
        <p:blipFill>
          <a:blip r:embed="rId2"/>
          <a:stretch>
            <a:fillRect/>
          </a:stretch>
        </p:blipFill>
        <p:spPr>
          <a:xfrm>
            <a:off x="981726" y="1707831"/>
            <a:ext cx="4672314" cy="4159569"/>
          </a:xfrm>
          <a:prstGeom prst="rect">
            <a:avLst/>
          </a:prstGeom>
        </p:spPr>
      </p:pic>
      <p:pic>
        <p:nvPicPr>
          <p:cNvPr id="8" name="Picture 7">
            <a:extLst>
              <a:ext uri="{FF2B5EF4-FFF2-40B4-BE49-F238E27FC236}">
                <a16:creationId xmlns:a16="http://schemas.microsoft.com/office/drawing/2014/main" id="{BAD6C40B-77A4-F9D0-C5D8-18641A57E04C}"/>
              </a:ext>
            </a:extLst>
          </p:cNvPr>
          <p:cNvPicPr>
            <a:picLocks noChangeAspect="1"/>
          </p:cNvPicPr>
          <p:nvPr/>
        </p:nvPicPr>
        <p:blipFill>
          <a:blip r:embed="rId3"/>
          <a:stretch>
            <a:fillRect/>
          </a:stretch>
        </p:blipFill>
        <p:spPr>
          <a:xfrm>
            <a:off x="5654040" y="1698486"/>
            <a:ext cx="5882640" cy="4168914"/>
          </a:xfrm>
          <a:prstGeom prst="rect">
            <a:avLst/>
          </a:prstGeom>
        </p:spPr>
      </p:pic>
    </p:spTree>
    <p:extLst>
      <p:ext uri="{BB962C8B-B14F-4D97-AF65-F5344CB8AC3E}">
        <p14:creationId xmlns:p14="http://schemas.microsoft.com/office/powerpoint/2010/main" val="408668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B0D1-70E8-5663-325C-8976B2B5BC55}"/>
              </a:ext>
            </a:extLst>
          </p:cNvPr>
          <p:cNvSpPr txBox="1"/>
          <p:nvPr/>
        </p:nvSpPr>
        <p:spPr>
          <a:xfrm>
            <a:off x="4312920" y="990600"/>
            <a:ext cx="3413760" cy="707886"/>
          </a:xfrm>
          <a:prstGeom prst="rect">
            <a:avLst/>
          </a:prstGeom>
          <a:noFill/>
        </p:spPr>
        <p:txBody>
          <a:bodyPr wrap="square" rtlCol="0">
            <a:spAutoFit/>
          </a:bodyPr>
          <a:lstStyle/>
          <a:p>
            <a:pPr algn="ctr"/>
            <a:r>
              <a:rPr lang="en-IN" sz="4000" b="1" dirty="0"/>
              <a:t>Data Analysis</a:t>
            </a:r>
          </a:p>
        </p:txBody>
      </p:sp>
      <p:pic>
        <p:nvPicPr>
          <p:cNvPr id="5" name="Picture 4">
            <a:extLst>
              <a:ext uri="{FF2B5EF4-FFF2-40B4-BE49-F238E27FC236}">
                <a16:creationId xmlns:a16="http://schemas.microsoft.com/office/drawing/2014/main" id="{46D538C6-11DC-098A-5E8F-8E2252552797}"/>
              </a:ext>
            </a:extLst>
          </p:cNvPr>
          <p:cNvPicPr>
            <a:picLocks noChangeAspect="1"/>
          </p:cNvPicPr>
          <p:nvPr/>
        </p:nvPicPr>
        <p:blipFill>
          <a:blip r:embed="rId2"/>
          <a:stretch>
            <a:fillRect/>
          </a:stretch>
        </p:blipFill>
        <p:spPr>
          <a:xfrm>
            <a:off x="929640" y="1680192"/>
            <a:ext cx="3901440" cy="4187208"/>
          </a:xfrm>
          <a:prstGeom prst="rect">
            <a:avLst/>
          </a:prstGeom>
        </p:spPr>
      </p:pic>
      <p:pic>
        <p:nvPicPr>
          <p:cNvPr id="8" name="Picture 7">
            <a:extLst>
              <a:ext uri="{FF2B5EF4-FFF2-40B4-BE49-F238E27FC236}">
                <a16:creationId xmlns:a16="http://schemas.microsoft.com/office/drawing/2014/main" id="{800110B9-6494-CBE3-CD6C-13F3C06C68F3}"/>
              </a:ext>
            </a:extLst>
          </p:cNvPr>
          <p:cNvPicPr>
            <a:picLocks noChangeAspect="1"/>
          </p:cNvPicPr>
          <p:nvPr/>
        </p:nvPicPr>
        <p:blipFill>
          <a:blip r:embed="rId3"/>
          <a:stretch>
            <a:fillRect/>
          </a:stretch>
        </p:blipFill>
        <p:spPr>
          <a:xfrm>
            <a:off x="4831080" y="1680192"/>
            <a:ext cx="6598920" cy="4354848"/>
          </a:xfrm>
          <a:prstGeom prst="rect">
            <a:avLst/>
          </a:prstGeom>
        </p:spPr>
      </p:pic>
    </p:spTree>
    <p:extLst>
      <p:ext uri="{BB962C8B-B14F-4D97-AF65-F5344CB8AC3E}">
        <p14:creationId xmlns:p14="http://schemas.microsoft.com/office/powerpoint/2010/main" val="296525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0A557-6AD1-57B3-7BC2-CA1A9E93FCD2}"/>
              </a:ext>
            </a:extLst>
          </p:cNvPr>
          <p:cNvPicPr>
            <a:picLocks noChangeAspect="1"/>
          </p:cNvPicPr>
          <p:nvPr/>
        </p:nvPicPr>
        <p:blipFill>
          <a:blip r:embed="rId2"/>
          <a:stretch>
            <a:fillRect/>
          </a:stretch>
        </p:blipFill>
        <p:spPr>
          <a:xfrm>
            <a:off x="951781" y="2012476"/>
            <a:ext cx="3429479" cy="3809204"/>
          </a:xfrm>
          <a:prstGeom prst="rect">
            <a:avLst/>
          </a:prstGeom>
        </p:spPr>
      </p:pic>
      <p:pic>
        <p:nvPicPr>
          <p:cNvPr id="7" name="Picture 6">
            <a:extLst>
              <a:ext uri="{FF2B5EF4-FFF2-40B4-BE49-F238E27FC236}">
                <a16:creationId xmlns:a16="http://schemas.microsoft.com/office/drawing/2014/main" id="{032D0995-D66A-D710-71E1-4B3CBB87228F}"/>
              </a:ext>
            </a:extLst>
          </p:cNvPr>
          <p:cNvPicPr>
            <a:picLocks noChangeAspect="1"/>
          </p:cNvPicPr>
          <p:nvPr/>
        </p:nvPicPr>
        <p:blipFill>
          <a:blip r:embed="rId3"/>
          <a:stretch>
            <a:fillRect/>
          </a:stretch>
        </p:blipFill>
        <p:spPr>
          <a:xfrm>
            <a:off x="4381260" y="1798320"/>
            <a:ext cx="7094460" cy="4102762"/>
          </a:xfrm>
          <a:prstGeom prst="rect">
            <a:avLst/>
          </a:prstGeom>
        </p:spPr>
      </p:pic>
      <p:sp>
        <p:nvSpPr>
          <p:cNvPr id="8" name="TextBox 7">
            <a:extLst>
              <a:ext uri="{FF2B5EF4-FFF2-40B4-BE49-F238E27FC236}">
                <a16:creationId xmlns:a16="http://schemas.microsoft.com/office/drawing/2014/main" id="{5856CB0B-8542-0B2E-6BBE-36D7C9F43B8B}"/>
              </a:ext>
            </a:extLst>
          </p:cNvPr>
          <p:cNvSpPr txBox="1"/>
          <p:nvPr/>
        </p:nvSpPr>
        <p:spPr>
          <a:xfrm>
            <a:off x="4381260" y="883920"/>
            <a:ext cx="3253980" cy="707886"/>
          </a:xfrm>
          <a:prstGeom prst="rect">
            <a:avLst/>
          </a:prstGeom>
          <a:noFill/>
        </p:spPr>
        <p:txBody>
          <a:bodyPr wrap="square" rtlCol="0">
            <a:spAutoFit/>
          </a:bodyPr>
          <a:lstStyle/>
          <a:p>
            <a:pPr algn="ctr"/>
            <a:r>
              <a:rPr lang="en-IN" sz="4000" b="1" dirty="0"/>
              <a:t>Data Analysis</a:t>
            </a:r>
          </a:p>
        </p:txBody>
      </p:sp>
    </p:spTree>
    <p:extLst>
      <p:ext uri="{BB962C8B-B14F-4D97-AF65-F5344CB8AC3E}">
        <p14:creationId xmlns:p14="http://schemas.microsoft.com/office/powerpoint/2010/main" val="310048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31324-C66D-9E47-E941-4A67F8E25096}"/>
              </a:ext>
            </a:extLst>
          </p:cNvPr>
          <p:cNvPicPr>
            <a:picLocks noChangeAspect="1"/>
          </p:cNvPicPr>
          <p:nvPr/>
        </p:nvPicPr>
        <p:blipFill>
          <a:blip r:embed="rId2"/>
          <a:stretch>
            <a:fillRect/>
          </a:stretch>
        </p:blipFill>
        <p:spPr>
          <a:xfrm>
            <a:off x="774080" y="1848542"/>
            <a:ext cx="4334480" cy="4186498"/>
          </a:xfrm>
          <a:prstGeom prst="rect">
            <a:avLst/>
          </a:prstGeom>
        </p:spPr>
      </p:pic>
      <p:pic>
        <p:nvPicPr>
          <p:cNvPr id="7" name="Picture 6">
            <a:extLst>
              <a:ext uri="{FF2B5EF4-FFF2-40B4-BE49-F238E27FC236}">
                <a16:creationId xmlns:a16="http://schemas.microsoft.com/office/drawing/2014/main" id="{4C7AF614-88F7-943C-A9E8-8BFE8B1B6FD2}"/>
              </a:ext>
            </a:extLst>
          </p:cNvPr>
          <p:cNvPicPr>
            <a:picLocks noChangeAspect="1"/>
          </p:cNvPicPr>
          <p:nvPr/>
        </p:nvPicPr>
        <p:blipFill>
          <a:blip r:embed="rId3"/>
          <a:stretch>
            <a:fillRect/>
          </a:stretch>
        </p:blipFill>
        <p:spPr>
          <a:xfrm>
            <a:off x="5108560" y="1554479"/>
            <a:ext cx="6339598" cy="4480561"/>
          </a:xfrm>
          <a:prstGeom prst="rect">
            <a:avLst/>
          </a:prstGeom>
        </p:spPr>
      </p:pic>
      <p:sp>
        <p:nvSpPr>
          <p:cNvPr id="8" name="TextBox 7">
            <a:extLst>
              <a:ext uri="{FF2B5EF4-FFF2-40B4-BE49-F238E27FC236}">
                <a16:creationId xmlns:a16="http://schemas.microsoft.com/office/drawing/2014/main" id="{44F6341B-A92B-605A-71D7-6A63C1AE631C}"/>
              </a:ext>
            </a:extLst>
          </p:cNvPr>
          <p:cNvSpPr txBox="1"/>
          <p:nvPr/>
        </p:nvSpPr>
        <p:spPr>
          <a:xfrm>
            <a:off x="4602480" y="822960"/>
            <a:ext cx="3200400" cy="707886"/>
          </a:xfrm>
          <a:prstGeom prst="rect">
            <a:avLst/>
          </a:prstGeom>
          <a:noFill/>
        </p:spPr>
        <p:txBody>
          <a:bodyPr wrap="square" rtlCol="0">
            <a:spAutoFit/>
          </a:bodyPr>
          <a:lstStyle/>
          <a:p>
            <a:pPr algn="ctr"/>
            <a:r>
              <a:rPr lang="en-IN" sz="4000" b="1" dirty="0"/>
              <a:t>Data Analysis</a:t>
            </a:r>
          </a:p>
        </p:txBody>
      </p:sp>
    </p:spTree>
    <p:extLst>
      <p:ext uri="{BB962C8B-B14F-4D97-AF65-F5344CB8AC3E}">
        <p14:creationId xmlns:p14="http://schemas.microsoft.com/office/powerpoint/2010/main" val="106524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25F382-0A75-5FE1-0DA6-4B060381282B}"/>
              </a:ext>
            </a:extLst>
          </p:cNvPr>
          <p:cNvPicPr>
            <a:picLocks noChangeAspect="1"/>
          </p:cNvPicPr>
          <p:nvPr/>
        </p:nvPicPr>
        <p:blipFill>
          <a:blip r:embed="rId2"/>
          <a:stretch>
            <a:fillRect/>
          </a:stretch>
        </p:blipFill>
        <p:spPr>
          <a:xfrm>
            <a:off x="759812" y="1495134"/>
            <a:ext cx="4058216" cy="4494186"/>
          </a:xfrm>
          <a:prstGeom prst="rect">
            <a:avLst/>
          </a:prstGeom>
        </p:spPr>
      </p:pic>
      <p:pic>
        <p:nvPicPr>
          <p:cNvPr id="7" name="Picture 6">
            <a:extLst>
              <a:ext uri="{FF2B5EF4-FFF2-40B4-BE49-F238E27FC236}">
                <a16:creationId xmlns:a16="http://schemas.microsoft.com/office/drawing/2014/main" id="{A2A807A0-6FF5-6183-C500-383B799C172B}"/>
              </a:ext>
            </a:extLst>
          </p:cNvPr>
          <p:cNvPicPr>
            <a:picLocks noChangeAspect="1"/>
          </p:cNvPicPr>
          <p:nvPr/>
        </p:nvPicPr>
        <p:blipFill>
          <a:blip r:embed="rId3"/>
          <a:stretch>
            <a:fillRect/>
          </a:stretch>
        </p:blipFill>
        <p:spPr>
          <a:xfrm>
            <a:off x="4818029" y="1495134"/>
            <a:ext cx="6779612" cy="4494186"/>
          </a:xfrm>
          <a:prstGeom prst="rect">
            <a:avLst/>
          </a:prstGeom>
        </p:spPr>
      </p:pic>
      <p:sp>
        <p:nvSpPr>
          <p:cNvPr id="8" name="TextBox 7">
            <a:extLst>
              <a:ext uri="{FF2B5EF4-FFF2-40B4-BE49-F238E27FC236}">
                <a16:creationId xmlns:a16="http://schemas.microsoft.com/office/drawing/2014/main" id="{D1CA0EC6-47DA-9D88-FC63-AC55969C1564}"/>
              </a:ext>
            </a:extLst>
          </p:cNvPr>
          <p:cNvSpPr txBox="1"/>
          <p:nvPr/>
        </p:nvSpPr>
        <p:spPr>
          <a:xfrm>
            <a:off x="4818028" y="787248"/>
            <a:ext cx="3246120" cy="707886"/>
          </a:xfrm>
          <a:prstGeom prst="rect">
            <a:avLst/>
          </a:prstGeom>
          <a:noFill/>
        </p:spPr>
        <p:txBody>
          <a:bodyPr wrap="square" rtlCol="0">
            <a:spAutoFit/>
          </a:bodyPr>
          <a:lstStyle/>
          <a:p>
            <a:pPr algn="ctr"/>
            <a:r>
              <a:rPr lang="en-IN" sz="4000" b="1" dirty="0"/>
              <a:t>Data Analysis</a:t>
            </a:r>
          </a:p>
        </p:txBody>
      </p:sp>
    </p:spTree>
    <p:extLst>
      <p:ext uri="{BB962C8B-B14F-4D97-AF65-F5344CB8AC3E}">
        <p14:creationId xmlns:p14="http://schemas.microsoft.com/office/powerpoint/2010/main" val="93986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3871252" y="958614"/>
            <a:ext cx="4449496" cy="707886"/>
          </a:xfrm>
          <a:prstGeom prst="rect">
            <a:avLst/>
          </a:prstGeom>
          <a:noFill/>
        </p:spPr>
        <p:txBody>
          <a:bodyPr wrap="square" rtlCol="0">
            <a:spAutoFit/>
          </a:bodyPr>
          <a:lstStyle/>
          <a:p>
            <a:pPr algn="ctr"/>
            <a:r>
              <a:rPr lang="en-US" sz="4000" b="1" dirty="0"/>
              <a:t>CONCLUSION</a:t>
            </a:r>
            <a:endParaRPr lang="en-IN" sz="4000" b="1" dirty="0"/>
          </a:p>
        </p:txBody>
      </p:sp>
      <p:sp>
        <p:nvSpPr>
          <p:cNvPr id="3" name="Rectangle 1">
            <a:extLst>
              <a:ext uri="{FF2B5EF4-FFF2-40B4-BE49-F238E27FC236}">
                <a16:creationId xmlns:a16="http://schemas.microsoft.com/office/drawing/2014/main" id="{B451EA28-0B36-344D-3F0D-4FD50B73B173}"/>
              </a:ext>
            </a:extLst>
          </p:cNvPr>
          <p:cNvSpPr>
            <a:spLocks noChangeArrowheads="1"/>
          </p:cNvSpPr>
          <p:nvPr/>
        </p:nvSpPr>
        <p:spPr bwMode="auto">
          <a:xfrm>
            <a:off x="1205163" y="1933716"/>
            <a:ext cx="978167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This project aims 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reveals key insights into order trends, revenue generation, and delivery efficiency across various cities and cuisines. The data highlights which restaurants and cuisines are most popular, as well as variations in delivery times by city. Such analysis helps identify performance patterns and areas for improvement in customer experience, providing valuable information for optimizing operations and marketing strategies.</a:t>
            </a:r>
          </a:p>
        </p:txBody>
      </p:sp>
    </p:spTree>
    <p:extLst>
      <p:ext uri="{BB962C8B-B14F-4D97-AF65-F5344CB8AC3E}">
        <p14:creationId xmlns:p14="http://schemas.microsoft.com/office/powerpoint/2010/main" val="188002974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card templates | Canva">
            <a:extLst>
              <a:ext uri="{FF2B5EF4-FFF2-40B4-BE49-F238E27FC236}">
                <a16:creationId xmlns:a16="http://schemas.microsoft.com/office/drawing/2014/main" id="{A7A3B0A4-3846-D991-0924-389FF3619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740" y="975360"/>
            <a:ext cx="8732520" cy="509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13938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INTRODUCTION</a:t>
            </a:r>
            <a:endParaRPr lang="en-IN" sz="3200" b="1" dirty="0"/>
          </a:p>
        </p:txBody>
      </p:sp>
      <p:sp>
        <p:nvSpPr>
          <p:cNvPr id="8" name="Rectangle 4">
            <a:extLst>
              <a:ext uri="{FF2B5EF4-FFF2-40B4-BE49-F238E27FC236}">
                <a16:creationId xmlns:a16="http://schemas.microsoft.com/office/drawing/2014/main" id="{0E5E98B7-868F-8783-7A95-F7E75D84F7A6}"/>
              </a:ext>
            </a:extLst>
          </p:cNvPr>
          <p:cNvSpPr>
            <a:spLocks noChangeArrowheads="1"/>
          </p:cNvSpPr>
          <p:nvPr/>
        </p:nvSpPr>
        <p:spPr bwMode="auto">
          <a:xfrm>
            <a:off x="1143000" y="1390891"/>
            <a:ext cx="97816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Customer Preferences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Zomato's food order data helps identify customer preferences, popular cuisines, and ordering patterns.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evaluates delivery efficiency, average delivery time, and customer satisfaction to enhance service quality.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Insights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analysis provides insights into revenue distribution across locations, customer segments, and timeframes.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Prediction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studying historical data, it aids in predicting future food trends, peak ordering times, and demand surges.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findings enable Zomato to improve restaurant recommendations, pricing strategies, and marketing campaigns.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5393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OBJECTIVES</a:t>
            </a:r>
            <a:endParaRPr lang="en-IN" sz="3200" b="1" dirty="0"/>
          </a:p>
        </p:txBody>
      </p:sp>
      <p:pic>
        <p:nvPicPr>
          <p:cNvPr id="5" name="Picture 4">
            <a:extLst>
              <a:ext uri="{FF2B5EF4-FFF2-40B4-BE49-F238E27FC236}">
                <a16:creationId xmlns:a16="http://schemas.microsoft.com/office/drawing/2014/main" id="{70E0E5EA-D465-4417-A4E8-61764149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458" y="562717"/>
            <a:ext cx="828174" cy="828174"/>
          </a:xfrm>
          <a:prstGeom prst="rect">
            <a:avLst/>
          </a:prstGeom>
        </p:spPr>
      </p:pic>
      <p:sp>
        <p:nvSpPr>
          <p:cNvPr id="4" name="Rectangle 1">
            <a:extLst>
              <a:ext uri="{FF2B5EF4-FFF2-40B4-BE49-F238E27FC236}">
                <a16:creationId xmlns:a16="http://schemas.microsoft.com/office/drawing/2014/main" id="{7BB57CDD-3A98-3C88-5268-4A4FA4AFDD71}"/>
              </a:ext>
            </a:extLst>
          </p:cNvPr>
          <p:cNvSpPr>
            <a:spLocks noChangeArrowheads="1"/>
          </p:cNvSpPr>
          <p:nvPr/>
        </p:nvSpPr>
        <p:spPr bwMode="auto">
          <a:xfrm>
            <a:off x="1143000" y="1634290"/>
            <a:ext cx="97816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Popular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determine the most ordered dishes, cuisines, and restaurants, helping cater to customer preferences effectively.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Operational 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delivery times and delays to optimize logistics and enhance the customer experience.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Revenue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 revenue patterns to identify high-performing areas, peak order times, and pricing strategies.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Customer Behavior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 ordering habits, frequency, and spending to develop personalized marketing campaigns.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Strategic Decision-Making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data-driven insights to guide Zomato’s partnerships, menu updates, and service expansions.</a:t>
            </a:r>
          </a:p>
        </p:txBody>
      </p:sp>
    </p:spTree>
    <p:extLst>
      <p:ext uri="{BB962C8B-B14F-4D97-AF65-F5344CB8AC3E}">
        <p14:creationId xmlns:p14="http://schemas.microsoft.com/office/powerpoint/2010/main" val="390217072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METHODOLOGY</a:t>
            </a:r>
            <a:endParaRPr lang="en-IN" sz="3200" b="1" dirty="0"/>
          </a:p>
        </p:txBody>
      </p:sp>
      <p:sp>
        <p:nvSpPr>
          <p:cNvPr id="5" name="Rectangle 2">
            <a:extLst>
              <a:ext uri="{FF2B5EF4-FFF2-40B4-BE49-F238E27FC236}">
                <a16:creationId xmlns:a16="http://schemas.microsoft.com/office/drawing/2014/main" id="{367B2F4E-D309-DF3F-4DDC-C196CF02D059}"/>
              </a:ext>
            </a:extLst>
          </p:cNvPr>
          <p:cNvSpPr>
            <a:spLocks noChangeArrowheads="1"/>
          </p:cNvSpPr>
          <p:nvPr/>
        </p:nvSpPr>
        <p:spPr bwMode="auto">
          <a:xfrm>
            <a:off x="1143001" y="1671103"/>
            <a:ext cx="978167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historical data from Zomato, including order details, customer demographics, delivery times, restaurant ratings, and payment methods.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preprocess the data by handling missing values, duplicates, and outliers, and standardizing formats for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visualization and statistical techniques to explore patterns, trends, and relationships within the dataset.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clustering, regression, or classification methods to segment customers, predict demand, or identify key factors affecting orders.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and Reporting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Summarize findings in reports or dashboards, using tools like Excel, Power BI, or Tableau for visualization, to communicate actionable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437776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TOOLS AND TECHNOLOGIES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21307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Programming Language: </a:t>
            </a:r>
            <a:r>
              <a:rPr lang="en-US" dirty="0">
                <a:latin typeface="Times New Roman" panose="02020603050405020304" pitchFamily="18" charset="0"/>
                <a:cs typeface="Times New Roman" panose="02020603050405020304" pitchFamily="18" charset="0"/>
              </a:rPr>
              <a:t>Python ( for Data Cleaning , Analysis)</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Libraries: </a:t>
            </a:r>
            <a:r>
              <a:rPr lang="en-US" dirty="0">
                <a:latin typeface="Times New Roman" panose="02020603050405020304" pitchFamily="18" charset="0"/>
                <a:cs typeface="Times New Roman" panose="02020603050405020304" pitchFamily="18" charset="0"/>
              </a:rPr>
              <a:t>Pandas, NumPy, Matplotlib, Seaborn, </a:t>
            </a:r>
            <a:r>
              <a:rPr lang="en-US" dirty="0" err="1">
                <a:latin typeface="Times New Roman" panose="02020603050405020304" pitchFamily="18" charset="0"/>
                <a:cs typeface="Times New Roman" panose="02020603050405020304" pitchFamily="18" charset="0"/>
              </a:rPr>
              <a:t>Plotly</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Integrated Development Environments (IDEs):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 Source: </a:t>
            </a:r>
            <a:r>
              <a:rPr lang="en-US" dirty="0">
                <a:latin typeface="Times New Roman" panose="02020603050405020304" pitchFamily="18" charset="0"/>
                <a:cs typeface="Times New Roman" panose="02020603050405020304" pitchFamily="18" charset="0"/>
              </a:rPr>
              <a:t>Kaggle dataset ( Zomato Food Order Analysis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MySQL ( for Structured Data Storage and Management )</a:t>
            </a:r>
          </a:p>
        </p:txBody>
      </p:sp>
    </p:spTree>
    <p:extLst>
      <p:ext uri="{BB962C8B-B14F-4D97-AF65-F5344CB8AC3E}">
        <p14:creationId xmlns:p14="http://schemas.microsoft.com/office/powerpoint/2010/main" val="302099957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924953" y="806116"/>
            <a:ext cx="5867400" cy="584775"/>
          </a:xfrm>
          <a:prstGeom prst="rect">
            <a:avLst/>
          </a:prstGeom>
          <a:noFill/>
        </p:spPr>
        <p:txBody>
          <a:bodyPr wrap="square" rtlCol="0">
            <a:spAutoFit/>
          </a:bodyPr>
          <a:lstStyle/>
          <a:p>
            <a:r>
              <a:rPr lang="en-US" sz="3200" b="1" dirty="0"/>
              <a:t>DATABASE CONNECTIVITY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923091"/>
            <a:ext cx="5431307" cy="254621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 is a connection object that connects to the MySQL database and is used to insert data from a CSV file into the database via SQL queries in Python Script itself.</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necessary to specify the host, user, password, database name and port number.</a:t>
            </a:r>
          </a:p>
        </p:txBody>
      </p:sp>
      <p:pic>
        <p:nvPicPr>
          <p:cNvPr id="7" name="Picture 6">
            <a:extLst>
              <a:ext uri="{FF2B5EF4-FFF2-40B4-BE49-F238E27FC236}">
                <a16:creationId xmlns:a16="http://schemas.microsoft.com/office/drawing/2014/main" id="{B3483453-F8F8-72CD-17CE-64ED60BF0E55}"/>
              </a:ext>
            </a:extLst>
          </p:cNvPr>
          <p:cNvPicPr>
            <a:picLocks noChangeAspect="1"/>
          </p:cNvPicPr>
          <p:nvPr/>
        </p:nvPicPr>
        <p:blipFill>
          <a:blip r:embed="rId2"/>
          <a:stretch>
            <a:fillRect/>
          </a:stretch>
        </p:blipFill>
        <p:spPr>
          <a:xfrm>
            <a:off x="6766560" y="806116"/>
            <a:ext cx="4477526" cy="5245768"/>
          </a:xfrm>
          <a:prstGeom prst="rect">
            <a:avLst/>
          </a:prstGeom>
        </p:spPr>
      </p:pic>
    </p:spTree>
    <p:extLst>
      <p:ext uri="{BB962C8B-B14F-4D97-AF65-F5344CB8AC3E}">
        <p14:creationId xmlns:p14="http://schemas.microsoft.com/office/powerpoint/2010/main" val="18324937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Analysis</a:t>
            </a:r>
            <a:endParaRPr lang="en-IN" sz="3200" b="1" dirty="0"/>
          </a:p>
        </p:txBody>
      </p:sp>
      <p:pic>
        <p:nvPicPr>
          <p:cNvPr id="8" name="Picture 7">
            <a:extLst>
              <a:ext uri="{FF2B5EF4-FFF2-40B4-BE49-F238E27FC236}">
                <a16:creationId xmlns:a16="http://schemas.microsoft.com/office/drawing/2014/main" id="{C5281FD6-6D3D-5D12-E34B-68D11CF77C90}"/>
              </a:ext>
            </a:extLst>
          </p:cNvPr>
          <p:cNvPicPr>
            <a:picLocks noChangeAspect="1"/>
          </p:cNvPicPr>
          <p:nvPr/>
        </p:nvPicPr>
        <p:blipFill>
          <a:blip r:embed="rId2"/>
          <a:stretch>
            <a:fillRect/>
          </a:stretch>
        </p:blipFill>
        <p:spPr>
          <a:xfrm>
            <a:off x="842686" y="1493103"/>
            <a:ext cx="4689434" cy="4237137"/>
          </a:xfrm>
          <a:prstGeom prst="rect">
            <a:avLst/>
          </a:prstGeom>
        </p:spPr>
      </p:pic>
      <p:pic>
        <p:nvPicPr>
          <p:cNvPr id="11" name="Picture 10">
            <a:extLst>
              <a:ext uri="{FF2B5EF4-FFF2-40B4-BE49-F238E27FC236}">
                <a16:creationId xmlns:a16="http://schemas.microsoft.com/office/drawing/2014/main" id="{B83A509D-6051-82C7-29FD-31E58CE9A383}"/>
              </a:ext>
            </a:extLst>
          </p:cNvPr>
          <p:cNvPicPr>
            <a:picLocks noChangeAspect="1"/>
          </p:cNvPicPr>
          <p:nvPr/>
        </p:nvPicPr>
        <p:blipFill>
          <a:blip r:embed="rId3"/>
          <a:stretch>
            <a:fillRect/>
          </a:stretch>
        </p:blipFill>
        <p:spPr>
          <a:xfrm>
            <a:off x="5943600" y="1493103"/>
            <a:ext cx="5405714" cy="4369465"/>
          </a:xfrm>
          <a:prstGeom prst="rect">
            <a:avLst/>
          </a:prstGeom>
        </p:spPr>
      </p:pic>
    </p:spTree>
    <p:extLst>
      <p:ext uri="{BB962C8B-B14F-4D97-AF65-F5344CB8AC3E}">
        <p14:creationId xmlns:p14="http://schemas.microsoft.com/office/powerpoint/2010/main" val="11907227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60631-8B13-5003-8217-7DF139A1E14F}"/>
              </a:ext>
            </a:extLst>
          </p:cNvPr>
          <p:cNvSpPr txBox="1"/>
          <p:nvPr/>
        </p:nvSpPr>
        <p:spPr>
          <a:xfrm>
            <a:off x="4564380" y="777240"/>
            <a:ext cx="3177540" cy="707886"/>
          </a:xfrm>
          <a:prstGeom prst="rect">
            <a:avLst/>
          </a:prstGeom>
          <a:noFill/>
        </p:spPr>
        <p:txBody>
          <a:bodyPr wrap="square" rtlCol="0">
            <a:spAutoFit/>
          </a:bodyPr>
          <a:lstStyle/>
          <a:p>
            <a:r>
              <a:rPr lang="en-IN" sz="4000" b="1" dirty="0"/>
              <a:t>Data Analysis</a:t>
            </a:r>
          </a:p>
        </p:txBody>
      </p:sp>
      <p:pic>
        <p:nvPicPr>
          <p:cNvPr id="5" name="Picture 4">
            <a:extLst>
              <a:ext uri="{FF2B5EF4-FFF2-40B4-BE49-F238E27FC236}">
                <a16:creationId xmlns:a16="http://schemas.microsoft.com/office/drawing/2014/main" id="{D9240E7A-5A14-38CD-6141-00C06D7C6406}"/>
              </a:ext>
            </a:extLst>
          </p:cNvPr>
          <p:cNvPicPr>
            <a:picLocks noChangeAspect="1"/>
          </p:cNvPicPr>
          <p:nvPr/>
        </p:nvPicPr>
        <p:blipFill>
          <a:blip r:embed="rId2"/>
          <a:stretch>
            <a:fillRect/>
          </a:stretch>
        </p:blipFill>
        <p:spPr>
          <a:xfrm>
            <a:off x="772997" y="1851661"/>
            <a:ext cx="6211167" cy="3505199"/>
          </a:xfrm>
          <a:prstGeom prst="rect">
            <a:avLst/>
          </a:prstGeom>
        </p:spPr>
      </p:pic>
      <p:pic>
        <p:nvPicPr>
          <p:cNvPr id="9" name="Picture 8">
            <a:extLst>
              <a:ext uri="{FF2B5EF4-FFF2-40B4-BE49-F238E27FC236}">
                <a16:creationId xmlns:a16="http://schemas.microsoft.com/office/drawing/2014/main" id="{6C1534AF-3BB1-3B9F-8321-8332B02A33B1}"/>
              </a:ext>
            </a:extLst>
          </p:cNvPr>
          <p:cNvPicPr>
            <a:picLocks noChangeAspect="1"/>
          </p:cNvPicPr>
          <p:nvPr/>
        </p:nvPicPr>
        <p:blipFill>
          <a:blip r:embed="rId3"/>
          <a:stretch>
            <a:fillRect/>
          </a:stretch>
        </p:blipFill>
        <p:spPr>
          <a:xfrm>
            <a:off x="7132320" y="1485125"/>
            <a:ext cx="4286683" cy="4595635"/>
          </a:xfrm>
          <a:prstGeom prst="rect">
            <a:avLst/>
          </a:prstGeom>
        </p:spPr>
      </p:pic>
    </p:spTree>
    <p:extLst>
      <p:ext uri="{BB962C8B-B14F-4D97-AF65-F5344CB8AC3E}">
        <p14:creationId xmlns:p14="http://schemas.microsoft.com/office/powerpoint/2010/main" val="298042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906203" y="713471"/>
            <a:ext cx="9781674" cy="584775"/>
          </a:xfrm>
          <a:prstGeom prst="rect">
            <a:avLst/>
          </a:prstGeom>
          <a:noFill/>
        </p:spPr>
        <p:txBody>
          <a:bodyPr wrap="square" rtlCol="0">
            <a:spAutoFit/>
          </a:bodyPr>
          <a:lstStyle/>
          <a:p>
            <a:pPr algn="ctr"/>
            <a:r>
              <a:rPr lang="en-US" sz="3200" b="1" dirty="0"/>
              <a:t>Data Analysis</a:t>
            </a:r>
            <a:endParaRPr lang="en-IN" sz="3200" b="1" dirty="0"/>
          </a:p>
        </p:txBody>
      </p:sp>
      <p:pic>
        <p:nvPicPr>
          <p:cNvPr id="7" name="Picture 6">
            <a:extLst>
              <a:ext uri="{FF2B5EF4-FFF2-40B4-BE49-F238E27FC236}">
                <a16:creationId xmlns:a16="http://schemas.microsoft.com/office/drawing/2014/main" id="{A1D33893-45F2-785E-E2BD-FABA7B7D0C2F}"/>
              </a:ext>
            </a:extLst>
          </p:cNvPr>
          <p:cNvPicPr>
            <a:picLocks noChangeAspect="1"/>
          </p:cNvPicPr>
          <p:nvPr/>
        </p:nvPicPr>
        <p:blipFill>
          <a:blip r:embed="rId2"/>
          <a:stretch>
            <a:fillRect/>
          </a:stretch>
        </p:blipFill>
        <p:spPr>
          <a:xfrm>
            <a:off x="764458" y="1676400"/>
            <a:ext cx="5331542" cy="2432555"/>
          </a:xfrm>
          <a:prstGeom prst="rect">
            <a:avLst/>
          </a:prstGeom>
        </p:spPr>
      </p:pic>
      <p:pic>
        <p:nvPicPr>
          <p:cNvPr id="10" name="Picture 9">
            <a:extLst>
              <a:ext uri="{FF2B5EF4-FFF2-40B4-BE49-F238E27FC236}">
                <a16:creationId xmlns:a16="http://schemas.microsoft.com/office/drawing/2014/main" id="{4297CF3E-2C11-0092-9CD0-08631F1841E7}"/>
              </a:ext>
            </a:extLst>
          </p:cNvPr>
          <p:cNvPicPr>
            <a:picLocks noChangeAspect="1"/>
          </p:cNvPicPr>
          <p:nvPr/>
        </p:nvPicPr>
        <p:blipFill>
          <a:blip r:embed="rId3"/>
          <a:stretch>
            <a:fillRect/>
          </a:stretch>
        </p:blipFill>
        <p:spPr>
          <a:xfrm>
            <a:off x="6172133" y="1368771"/>
            <a:ext cx="5255410" cy="4591691"/>
          </a:xfrm>
          <a:prstGeom prst="rect">
            <a:avLst/>
          </a:prstGeom>
        </p:spPr>
      </p:pic>
    </p:spTree>
    <p:extLst>
      <p:ext uri="{BB962C8B-B14F-4D97-AF65-F5344CB8AC3E}">
        <p14:creationId xmlns:p14="http://schemas.microsoft.com/office/powerpoint/2010/main" val="1304919261"/>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399</TotalTime>
  <Words>537</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Times New Roman</vt:lpstr>
      <vt:lpstr>Wingdings</vt:lpstr>
      <vt:lpstr>Organic</vt:lpstr>
      <vt:lpstr>Zomato Food Order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Mithun</dc:creator>
  <cp:lastModifiedBy>Hasmitha D K</cp:lastModifiedBy>
  <cp:revision>61</cp:revision>
  <dcterms:created xsi:type="dcterms:W3CDTF">2024-10-27T15:13:55Z</dcterms:created>
  <dcterms:modified xsi:type="dcterms:W3CDTF">2024-11-26T08:56:30Z</dcterms:modified>
</cp:coreProperties>
</file>