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Arbutus Slab" panose="020B0604020202020204" charset="0"/>
      <p:regular r:id="rId11"/>
    </p:embeddedFont>
    <p:embeddedFont>
      <p:font typeface="Bricolage Grotesque" panose="020B0604020202020204" charset="0"/>
      <p:regular r:id="rId12"/>
    </p:embeddedFont>
    <p:embeddedFont>
      <p:font typeface="Lora" pitchFamily="2" charset="0"/>
      <p:regular r:id="rId13"/>
    </p:embeddedFont>
    <p:embeddedFont>
      <p:font typeface="Lora Bold" panose="020B0604020202020204" charset="0"/>
      <p:regular r:id="rId14"/>
    </p:embeddedFont>
    <p:embeddedFont>
      <p:font typeface="The Season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617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Freeform 3"/>
          <p:cNvSpPr/>
          <p:nvPr/>
        </p:nvSpPr>
        <p:spPr>
          <a:xfrm rot="-2235223" flipH="1">
            <a:off x="461614" y="5386748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243566" y="3032201"/>
            <a:ext cx="9800868" cy="1643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  <a:spcBef>
                <a:spcPct val="0"/>
              </a:spcBef>
            </a:pPr>
            <a:r>
              <a:rPr lang="en-US" sz="9559" spc="-191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Speech-Captioner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49310" y="6612487"/>
            <a:ext cx="7605290" cy="862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83"/>
              </a:lnSpc>
              <a:spcBef>
                <a:spcPct val="0"/>
              </a:spcBef>
            </a:pPr>
            <a:r>
              <a:rPr lang="en-US" sz="5059" spc="-101" dirty="0">
                <a:solidFill>
                  <a:srgbClr val="000000"/>
                </a:solidFill>
                <a:latin typeface="Arbutus Slab"/>
                <a:ea typeface="Arbutus Slab"/>
                <a:cs typeface="Arbutus Slab"/>
                <a:sym typeface="Arbutus Slab"/>
              </a:rPr>
              <a:t>2310030103-Hasmitha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57464" y="7782220"/>
            <a:ext cx="4858703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72">
                <a:solidFill>
                  <a:srgbClr val="000000"/>
                </a:solidFill>
                <a:latin typeface="Arbutus Slab"/>
                <a:ea typeface="Arbutus Slab"/>
                <a:cs typeface="Arbutus Slab"/>
                <a:sym typeface="Arbutus Slab"/>
              </a:rPr>
              <a:t>Under the Guidance of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spc="-72">
                <a:solidFill>
                  <a:srgbClr val="000000"/>
                </a:solidFill>
                <a:latin typeface="Arbutus Slab"/>
                <a:ea typeface="Arbutus Slab"/>
                <a:cs typeface="Arbutus Slab"/>
                <a:sym typeface="Arbutus Slab"/>
              </a:rPr>
              <a:t>Dr. Sumit Hazra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93854" y="1766311"/>
            <a:ext cx="18302823" cy="785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2400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What is a Speech Captioner?</a:t>
            </a:r>
          </a:p>
          <a:p>
            <a:pPr marL="856316" lvl="1" indent="-428158" algn="l">
              <a:lnSpc>
                <a:spcPts val="5552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A speech captioner is a system that listens to spoken language and        </a:t>
            </a:r>
          </a:p>
          <a:p>
            <a:pPr algn="l">
              <a:lnSpc>
                <a:spcPts val="5552"/>
              </a:lnSpc>
            </a:pPr>
            <a:r>
              <a:rPr lang="en-US" sz="24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       converts it into accurate text in real-time or post-recording.</a:t>
            </a:r>
          </a:p>
          <a:p>
            <a:pPr algn="l">
              <a:lnSpc>
                <a:spcPts val="5552"/>
              </a:lnSpc>
            </a:pPr>
            <a:r>
              <a:rPr lang="en-US" sz="24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Importantance</a:t>
            </a:r>
            <a:r>
              <a:rPr lang="en-US" sz="2400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 of Speech-Captioner</a:t>
            </a:r>
          </a:p>
          <a:p>
            <a:pPr marL="1712632" lvl="2" indent="-570877" algn="l">
              <a:lnSpc>
                <a:spcPts val="5552"/>
              </a:lnSpc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Enhances accessibility for the hearing impaired</a:t>
            </a:r>
          </a:p>
          <a:p>
            <a:pPr marL="1712632" lvl="2" indent="-570877" algn="l">
              <a:lnSpc>
                <a:spcPts val="5552"/>
              </a:lnSpc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Useful in education, meetings, and media</a:t>
            </a:r>
          </a:p>
          <a:p>
            <a:pPr marL="1712632" lvl="2" indent="-570877" algn="l">
              <a:lnSpc>
                <a:spcPts val="5552"/>
              </a:lnSpc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Bridges communication gaps in noisy environments</a:t>
            </a:r>
          </a:p>
          <a:p>
            <a:pPr algn="l">
              <a:lnSpc>
                <a:spcPts val="5552"/>
              </a:lnSpc>
            </a:pPr>
            <a:r>
              <a:rPr lang="en-US" sz="2400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Relevance to Machine Learning</a:t>
            </a:r>
          </a:p>
          <a:p>
            <a:pPr marL="856316" lvl="1" indent="-428158" algn="l">
              <a:lnSpc>
                <a:spcPts val="5552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Speech captioning involves audio signal processing, Natural Language Processing (NLP), and neural networks</a:t>
            </a:r>
          </a:p>
          <a:p>
            <a:pPr marL="428158" lvl="1" algn="l">
              <a:lnSpc>
                <a:spcPts val="5552"/>
              </a:lnSpc>
            </a:pPr>
            <a:r>
              <a:rPr lang="en-US" sz="2400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which are core areas of ML.</a:t>
            </a:r>
          </a:p>
          <a:p>
            <a:pPr algn="l">
              <a:lnSpc>
                <a:spcPts val="5552"/>
              </a:lnSpc>
            </a:pPr>
            <a:endParaRPr lang="en-US" sz="3966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0" y="70923"/>
            <a:ext cx="9144000" cy="1639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43"/>
              </a:lnSpc>
              <a:spcBef>
                <a:spcPct val="0"/>
              </a:spcBef>
            </a:pPr>
            <a:r>
              <a:rPr lang="en-US" sz="8959" spc="-179">
                <a:solidFill>
                  <a:srgbClr val="34624B"/>
                </a:solidFill>
                <a:latin typeface="The Seasons"/>
                <a:ea typeface="The Seasons"/>
                <a:cs typeface="The Seasons"/>
                <a:sym typeface="The Seasons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2960B0-B7CD-28AA-A3CF-BBD5ACC50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2400300"/>
            <a:ext cx="54864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863972" y="847725"/>
            <a:ext cx="6251828" cy="16336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  <a:spcBef>
                <a:spcPct val="0"/>
              </a:spcBef>
            </a:pPr>
            <a:r>
              <a:rPr lang="en-US" sz="9559" spc="-191" dirty="0">
                <a:solidFill>
                  <a:srgbClr val="4A7D63"/>
                </a:solidFill>
                <a:latin typeface="Arbutus Slab"/>
                <a:ea typeface="Arbutus Slab"/>
                <a:cs typeface="Arbutus Slab"/>
                <a:sym typeface="Arbutus Slab"/>
              </a:rPr>
              <a:t>Objectives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3286" y="2993763"/>
            <a:ext cx="16916995" cy="992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3"/>
              </a:lnSpc>
              <a:spcBef>
                <a:spcPct val="0"/>
              </a:spcBef>
            </a:pPr>
            <a:r>
              <a:rPr lang="en-US" sz="2859" spc="-57" dirty="0">
                <a:solidFill>
                  <a:srgbClr val="000000"/>
                </a:solidFill>
                <a:latin typeface="Arbutus Slab"/>
                <a:ea typeface="Arbutus Slab"/>
                <a:cs typeface="Arbutus Slab"/>
                <a:sym typeface="Arbutus Slab"/>
              </a:rPr>
              <a:t>1.To develop a machine learning-based system that converts spoken audio into readable text captions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3286" y="4218315"/>
            <a:ext cx="15811262" cy="201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3"/>
              </a:lnSpc>
              <a:spcBef>
                <a:spcPct val="0"/>
              </a:spcBef>
            </a:pPr>
            <a:r>
              <a:rPr lang="en-US" sz="2859" spc="-57" dirty="0">
                <a:solidFill>
                  <a:srgbClr val="000000"/>
                </a:solidFill>
                <a:latin typeface="Arbutus Slab"/>
                <a:ea typeface="Arbutus Slab"/>
                <a:cs typeface="Arbutus Slab"/>
                <a:sym typeface="Arbutus Slab"/>
              </a:rPr>
              <a:t>2. To support real-time speech-to-text conversion for use in live meetings, lectures, and events.</a:t>
            </a:r>
          </a:p>
          <a:p>
            <a:pPr algn="ctr">
              <a:lnSpc>
                <a:spcPts val="4003"/>
              </a:lnSpc>
              <a:spcBef>
                <a:spcPct val="0"/>
              </a:spcBef>
            </a:pPr>
            <a:endParaRPr lang="en-US" sz="2859" spc="-57" dirty="0">
              <a:solidFill>
                <a:srgbClr val="000000"/>
              </a:solidFill>
              <a:latin typeface="Arbutus Slab"/>
              <a:ea typeface="Arbutus Slab"/>
              <a:cs typeface="Arbutus Slab"/>
              <a:sym typeface="Arbutus Slab"/>
            </a:endParaRPr>
          </a:p>
          <a:p>
            <a:pPr algn="ctr">
              <a:lnSpc>
                <a:spcPts val="4003"/>
              </a:lnSpc>
              <a:spcBef>
                <a:spcPct val="0"/>
              </a:spcBef>
            </a:pPr>
            <a:endParaRPr lang="en-US" sz="2859" spc="-57" dirty="0">
              <a:solidFill>
                <a:srgbClr val="000000"/>
              </a:solidFill>
              <a:latin typeface="Arbutus Slab"/>
              <a:ea typeface="Arbutus Slab"/>
              <a:cs typeface="Arbutus Slab"/>
              <a:sym typeface="Arbutus Slab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072" y="5074389"/>
            <a:ext cx="18288000" cy="146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 spc="-55" dirty="0">
              <a:solidFill>
                <a:srgbClr val="000000"/>
              </a:solidFill>
              <a:latin typeface="Arbutus Slab"/>
              <a:ea typeface="Arbutus Slab"/>
              <a:cs typeface="Arbutus Slab"/>
              <a:sym typeface="Arbutus Slab"/>
            </a:endParaRP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-55" dirty="0">
                <a:solidFill>
                  <a:srgbClr val="000000"/>
                </a:solidFill>
                <a:latin typeface="Arbutus Slab"/>
                <a:ea typeface="Arbutus Slab"/>
                <a:cs typeface="Arbutus Slab"/>
                <a:sym typeface="Arbutus Slab"/>
              </a:rPr>
              <a:t>3. To reduce the word error rate (WER) by using advanced deep learning architectures such as LSTM or Transformer models.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85646" y="6475759"/>
            <a:ext cx="16716852" cy="1467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 spc="-55" dirty="0">
              <a:solidFill>
                <a:srgbClr val="000000"/>
              </a:solidFill>
              <a:latin typeface="Arbutus Slab"/>
              <a:ea typeface="Arbutus Slab"/>
              <a:cs typeface="Arbutus Slab"/>
              <a:sym typeface="Arbutus Slab"/>
            </a:endParaRP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-55" dirty="0">
                <a:solidFill>
                  <a:srgbClr val="000000"/>
                </a:solidFill>
                <a:latin typeface="Arbutus Slab"/>
                <a:ea typeface="Arbutus Slab"/>
                <a:cs typeface="Arbutus Slab"/>
                <a:sym typeface="Arbutus Slab"/>
              </a:rPr>
              <a:t>4. To implement noise reduction and speech preprocessing techniques for clearer audio input handling.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5237" y="7429210"/>
            <a:ext cx="15329297" cy="2468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endParaRPr lang="en-US" sz="2799" spc="-55" dirty="0">
              <a:solidFill>
                <a:srgbClr val="000000"/>
              </a:solidFill>
              <a:latin typeface="Arbutus Slab"/>
              <a:ea typeface="Arbutus Slab"/>
              <a:cs typeface="Arbutus Slab"/>
              <a:sym typeface="Arbutus Slab"/>
            </a:endParaRPr>
          </a:p>
          <a:p>
            <a:pPr algn="ctr">
              <a:lnSpc>
                <a:spcPts val="3919"/>
              </a:lnSpc>
            </a:pPr>
            <a:endParaRPr lang="en-US" sz="2799" spc="-55" dirty="0">
              <a:solidFill>
                <a:srgbClr val="000000"/>
              </a:solidFill>
              <a:latin typeface="Arbutus Slab"/>
              <a:ea typeface="Arbutus Slab"/>
              <a:cs typeface="Arbutus Slab"/>
              <a:sym typeface="Arbutus Slab"/>
            </a:endParaRPr>
          </a:p>
          <a:p>
            <a:pPr algn="ctr">
              <a:lnSpc>
                <a:spcPts val="3919"/>
              </a:lnSpc>
            </a:pPr>
            <a:r>
              <a:rPr lang="en-US" sz="2799" spc="-55" dirty="0">
                <a:solidFill>
                  <a:srgbClr val="000000"/>
                </a:solidFill>
                <a:latin typeface="Arbutus Slab"/>
                <a:ea typeface="Arbutus Slab"/>
                <a:cs typeface="Arbutus Slab"/>
                <a:sym typeface="Arbutus Slab"/>
              </a:rPr>
              <a:t>5. To build a user-friendly interface that accepts microphone input or pre-recorded audio files.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 spc="-55" dirty="0">
              <a:solidFill>
                <a:srgbClr val="000000"/>
              </a:solidFill>
              <a:latin typeface="Arbutus Slab"/>
              <a:ea typeface="Arbutus Slab"/>
              <a:cs typeface="Arbutus Slab"/>
              <a:sym typeface="Arbutus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36369" y="2421617"/>
            <a:ext cx="14648050" cy="7306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10"/>
              </a:lnSpc>
            </a:pPr>
            <a:r>
              <a:rPr lang="en-US" sz="2579" spc="-51">
                <a:solidFill>
                  <a:srgbClr val="34624B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579" b="1" spc="-5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1.Data Collection</a:t>
            </a:r>
          </a:p>
          <a:p>
            <a:pPr marL="556860" lvl="1" indent="-278430" algn="l">
              <a:lnSpc>
                <a:spcPts val="3610"/>
              </a:lnSpc>
              <a:buFont typeface="Arial"/>
              <a:buChar char="•"/>
            </a:pPr>
            <a:r>
              <a:rPr lang="en-US" sz="2579" spc="-51">
                <a:solidFill>
                  <a:srgbClr val="34624B"/>
                </a:solidFill>
                <a:latin typeface="Lora"/>
                <a:ea typeface="Lora"/>
                <a:cs typeface="Lora"/>
                <a:sym typeface="Lora"/>
              </a:rPr>
              <a:t>Use microphone input and audio files</a:t>
            </a:r>
          </a:p>
          <a:p>
            <a:pPr marL="556860" lvl="1" indent="-278430" algn="l">
              <a:lnSpc>
                <a:spcPts val="3610"/>
              </a:lnSpc>
              <a:buFont typeface="Arial"/>
              <a:buChar char="•"/>
            </a:pPr>
            <a:r>
              <a:rPr lang="en-US" sz="2579" spc="-51">
                <a:solidFill>
                  <a:srgbClr val="34624B"/>
                </a:solidFill>
                <a:latin typeface="Lora"/>
                <a:ea typeface="Lora"/>
                <a:cs typeface="Lora"/>
                <a:sym typeface="Lora"/>
              </a:rPr>
              <a:t>Train with datasets like LibriSpeech or Common Voice</a:t>
            </a:r>
          </a:p>
          <a:p>
            <a:pPr algn="l">
              <a:lnSpc>
                <a:spcPts val="3610"/>
              </a:lnSpc>
            </a:pPr>
            <a:r>
              <a:rPr lang="en-US" sz="2579" spc="-51">
                <a:solidFill>
                  <a:srgbClr val="34624B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579" b="1" spc="-5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2.Preprocessing</a:t>
            </a:r>
          </a:p>
          <a:p>
            <a:pPr marL="556860" lvl="1" indent="-278430" algn="l">
              <a:lnSpc>
                <a:spcPts val="3610"/>
              </a:lnSpc>
              <a:buFont typeface="Arial"/>
              <a:buChar char="•"/>
            </a:pPr>
            <a:r>
              <a:rPr lang="en-US" sz="2579" spc="-51">
                <a:solidFill>
                  <a:srgbClr val="34624B"/>
                </a:solidFill>
                <a:latin typeface="Lora"/>
                <a:ea typeface="Lora"/>
                <a:cs typeface="Lora"/>
                <a:sym typeface="Lora"/>
              </a:rPr>
              <a:t>Normalize audio</a:t>
            </a:r>
          </a:p>
          <a:p>
            <a:pPr marL="556860" lvl="1" indent="-278430" algn="l">
              <a:lnSpc>
                <a:spcPts val="3610"/>
              </a:lnSpc>
              <a:buFont typeface="Arial"/>
              <a:buChar char="•"/>
            </a:pPr>
            <a:r>
              <a:rPr lang="en-US" sz="2579" spc="-51">
                <a:solidFill>
                  <a:srgbClr val="34624B"/>
                </a:solidFill>
                <a:latin typeface="Lora"/>
                <a:ea typeface="Lora"/>
                <a:cs typeface="Lora"/>
                <a:sym typeface="Lora"/>
              </a:rPr>
              <a:t>Remove noise and silence</a:t>
            </a:r>
          </a:p>
          <a:p>
            <a:pPr algn="l">
              <a:lnSpc>
                <a:spcPts val="3610"/>
              </a:lnSpc>
            </a:pPr>
            <a:r>
              <a:rPr lang="en-US" sz="2579" b="1" spc="-5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3.Feature Extraction</a:t>
            </a:r>
          </a:p>
          <a:p>
            <a:pPr marL="556860" lvl="1" indent="-278430" algn="l">
              <a:lnSpc>
                <a:spcPts val="3610"/>
              </a:lnSpc>
              <a:buFont typeface="Arial"/>
              <a:buChar char="•"/>
            </a:pPr>
            <a:r>
              <a:rPr lang="en-US" sz="2579" spc="-51">
                <a:solidFill>
                  <a:srgbClr val="34624B"/>
                </a:solidFill>
                <a:latin typeface="Lora"/>
                <a:ea typeface="Lora"/>
                <a:cs typeface="Lora"/>
                <a:sym typeface="Lora"/>
              </a:rPr>
              <a:t>Extract MFCC or spectrogram features</a:t>
            </a:r>
          </a:p>
          <a:p>
            <a:pPr algn="l">
              <a:lnSpc>
                <a:spcPts val="3610"/>
              </a:lnSpc>
            </a:pPr>
            <a:r>
              <a:rPr lang="en-US" sz="2579" b="1" spc="-5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4.Model Training</a:t>
            </a:r>
          </a:p>
          <a:p>
            <a:pPr marL="556860" lvl="1" indent="-278430" algn="l">
              <a:lnSpc>
                <a:spcPts val="3610"/>
              </a:lnSpc>
              <a:buFont typeface="Arial"/>
              <a:buChar char="•"/>
            </a:pPr>
            <a:r>
              <a:rPr lang="en-US" sz="2579" spc="-51">
                <a:solidFill>
                  <a:srgbClr val="34624B"/>
                </a:solidFill>
                <a:latin typeface="Lora"/>
                <a:ea typeface="Lora"/>
                <a:cs typeface="Lora"/>
                <a:sym typeface="Lora"/>
              </a:rPr>
              <a:t>Use models like RNN, LSTM, or Transformers .</a:t>
            </a:r>
          </a:p>
          <a:p>
            <a:pPr algn="l">
              <a:lnSpc>
                <a:spcPts val="3610"/>
              </a:lnSpc>
            </a:pPr>
            <a:r>
              <a:rPr lang="en-US" sz="2579" b="1" spc="-5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5.Caption Generation</a:t>
            </a:r>
          </a:p>
          <a:p>
            <a:pPr marL="556860" lvl="1" indent="-278430" algn="l">
              <a:lnSpc>
                <a:spcPts val="3610"/>
              </a:lnSpc>
              <a:buFont typeface="Arial"/>
              <a:buChar char="•"/>
            </a:pPr>
            <a:r>
              <a:rPr lang="en-US" sz="2579" spc="-51">
                <a:solidFill>
                  <a:srgbClr val="34624B"/>
                </a:solidFill>
                <a:latin typeface="Lora"/>
                <a:ea typeface="Lora"/>
                <a:cs typeface="Lora"/>
                <a:sym typeface="Lora"/>
              </a:rPr>
              <a:t>Decode predictions into text</a:t>
            </a:r>
          </a:p>
          <a:p>
            <a:pPr marL="556860" lvl="1" indent="-278430" algn="l">
              <a:lnSpc>
                <a:spcPts val="3610"/>
              </a:lnSpc>
              <a:buFont typeface="Arial"/>
              <a:buChar char="•"/>
            </a:pPr>
            <a:r>
              <a:rPr lang="en-US" sz="2579" spc="-51">
                <a:solidFill>
                  <a:srgbClr val="34624B"/>
                </a:solidFill>
                <a:latin typeface="Lora"/>
                <a:ea typeface="Lora"/>
                <a:cs typeface="Lora"/>
                <a:sym typeface="Lora"/>
              </a:rPr>
              <a:t>Use language models for grammar correction</a:t>
            </a:r>
          </a:p>
          <a:p>
            <a:pPr algn="l">
              <a:lnSpc>
                <a:spcPts val="3610"/>
              </a:lnSpc>
            </a:pPr>
            <a:r>
              <a:rPr lang="en-US" sz="2579" b="1" spc="-51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6.Evaluation</a:t>
            </a:r>
          </a:p>
          <a:p>
            <a:pPr marL="556860" lvl="1" indent="-278430" algn="l">
              <a:lnSpc>
                <a:spcPts val="3610"/>
              </a:lnSpc>
              <a:buFont typeface="Arial"/>
              <a:buChar char="•"/>
            </a:pPr>
            <a:r>
              <a:rPr lang="en-US" sz="2579" spc="-51">
                <a:solidFill>
                  <a:srgbClr val="34624B"/>
                </a:solidFill>
                <a:latin typeface="Lora"/>
                <a:ea typeface="Lora"/>
                <a:cs typeface="Lora"/>
                <a:sym typeface="Lora"/>
              </a:rPr>
              <a:t>Measure performance using Word Error Rate (WER) and accuracy</a:t>
            </a:r>
          </a:p>
          <a:p>
            <a:pPr algn="l">
              <a:lnSpc>
                <a:spcPts val="3610"/>
              </a:lnSpc>
              <a:spcBef>
                <a:spcPct val="0"/>
              </a:spcBef>
            </a:pPr>
            <a:endParaRPr lang="en-US" sz="2579" spc="-51">
              <a:solidFill>
                <a:srgbClr val="34624B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0623714" y="3061377"/>
            <a:ext cx="5360705" cy="4944313"/>
          </a:xfrm>
          <a:custGeom>
            <a:avLst/>
            <a:gdLst/>
            <a:ahLst/>
            <a:cxnLst/>
            <a:rect l="l" t="t" r="r" b="b"/>
            <a:pathLst>
              <a:path w="5360705" h="4944313">
                <a:moveTo>
                  <a:pt x="0" y="0"/>
                </a:moveTo>
                <a:lnTo>
                  <a:pt x="5360705" y="0"/>
                </a:lnTo>
                <a:lnTo>
                  <a:pt x="5360705" y="4944313"/>
                </a:lnTo>
                <a:lnTo>
                  <a:pt x="0" y="49443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243" t="-535" r="-17279" b="-535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478702" y="847725"/>
            <a:ext cx="9330595" cy="163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559" spc="-191" dirty="0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4C2D54D-A3B5-3343-2705-A80AC1757758}"/>
              </a:ext>
            </a:extLst>
          </p:cNvPr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C5DC3-C684-F783-9422-A74C47FFE6EB}"/>
              </a:ext>
            </a:extLst>
          </p:cNvPr>
          <p:cNvSpPr txBox="1"/>
          <p:nvPr/>
        </p:nvSpPr>
        <p:spPr>
          <a:xfrm>
            <a:off x="4572000" y="495300"/>
            <a:ext cx="9144000" cy="1698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600" spc="-191" dirty="0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6A5C8-C543-6A26-749B-380B0B797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78" y="2538049"/>
            <a:ext cx="862072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75305" y="2414668"/>
            <a:ext cx="13614357" cy="655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8"/>
              </a:lnSpc>
            </a:pPr>
            <a:endParaRPr dirty="0"/>
          </a:p>
          <a:p>
            <a:pPr algn="l">
              <a:lnSpc>
                <a:spcPts val="4008"/>
              </a:lnSpc>
            </a:pPr>
            <a:r>
              <a:rPr lang="en-US" sz="2863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    Programming &amp; Scripting</a:t>
            </a:r>
          </a:p>
          <a:p>
            <a:pPr marL="618128" lvl="1" indent="-309064" algn="l">
              <a:lnSpc>
                <a:spcPts val="4008"/>
              </a:lnSpc>
              <a:buFont typeface="Arial"/>
              <a:buChar char="•"/>
            </a:pPr>
            <a:r>
              <a:rPr lang="en-US" sz="2863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Python – Primary language for development</a:t>
            </a:r>
          </a:p>
          <a:p>
            <a:pPr algn="l">
              <a:lnSpc>
                <a:spcPts val="4008"/>
              </a:lnSpc>
            </a:pPr>
            <a:r>
              <a:rPr lang="en-US" sz="2863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📚 Libraries &amp; Frameworks</a:t>
            </a:r>
          </a:p>
          <a:p>
            <a:pPr marL="618128" lvl="1" indent="-309064" algn="l">
              <a:lnSpc>
                <a:spcPts val="4008"/>
              </a:lnSpc>
              <a:buFont typeface="Arial"/>
              <a:buChar char="•"/>
            </a:pPr>
            <a:r>
              <a:rPr lang="en-US" sz="2863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SpeechRecognition</a:t>
            </a:r>
            <a:r>
              <a:rPr lang="en-US" sz="2863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/ </a:t>
            </a:r>
            <a:r>
              <a:rPr lang="en-US" sz="2863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Librosa</a:t>
            </a:r>
            <a:r>
              <a:rPr lang="en-US" sz="2863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– For audio processing</a:t>
            </a:r>
          </a:p>
          <a:p>
            <a:pPr marL="618128" lvl="1" indent="-309064" algn="l">
              <a:lnSpc>
                <a:spcPts val="4008"/>
              </a:lnSpc>
              <a:buFont typeface="Arial"/>
              <a:buChar char="•"/>
            </a:pPr>
            <a:r>
              <a:rPr lang="en-US" sz="2863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TensorFlow / </a:t>
            </a:r>
            <a:r>
              <a:rPr lang="en-US" sz="2863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PyTorch</a:t>
            </a:r>
            <a:r>
              <a:rPr lang="en-US" sz="2863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– For building and training ML models</a:t>
            </a:r>
          </a:p>
          <a:p>
            <a:pPr marL="618128" lvl="1" indent="-309064" algn="l">
              <a:lnSpc>
                <a:spcPts val="4008"/>
              </a:lnSpc>
              <a:buFont typeface="Arial"/>
              <a:buChar char="•"/>
            </a:pPr>
            <a:r>
              <a:rPr lang="en-US" sz="2863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NLTK / </a:t>
            </a:r>
            <a:r>
              <a:rPr lang="en-US" sz="2863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spaCy</a:t>
            </a:r>
            <a:r>
              <a:rPr lang="en-US" sz="2863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– For text processing</a:t>
            </a:r>
          </a:p>
          <a:p>
            <a:pPr algn="l">
              <a:lnSpc>
                <a:spcPts val="4008"/>
              </a:lnSpc>
            </a:pPr>
            <a:r>
              <a:rPr lang="en-US" sz="2863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🧠 Models</a:t>
            </a:r>
          </a:p>
          <a:p>
            <a:pPr marL="618128" lvl="1" indent="-309064" algn="l">
              <a:lnSpc>
                <a:spcPts val="4008"/>
              </a:lnSpc>
              <a:buFont typeface="Arial"/>
              <a:buChar char="•"/>
            </a:pPr>
            <a:r>
              <a:rPr lang="en-US" sz="2863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DeepSpeech</a:t>
            </a:r>
            <a:r>
              <a:rPr lang="en-US" sz="2863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and Whisper – For speech-to-text conversion</a:t>
            </a:r>
          </a:p>
          <a:p>
            <a:pPr algn="l">
              <a:lnSpc>
                <a:spcPts val="4008"/>
              </a:lnSpc>
            </a:pPr>
            <a:r>
              <a:rPr lang="en-US" sz="2863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💻 Development Environment</a:t>
            </a:r>
          </a:p>
          <a:p>
            <a:pPr marL="618128" lvl="1" indent="-309064" algn="l">
              <a:lnSpc>
                <a:spcPts val="4008"/>
              </a:lnSpc>
              <a:buFont typeface="Arial"/>
              <a:buChar char="•"/>
            </a:pPr>
            <a:r>
              <a:rPr lang="en-US" sz="2863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Jupyter</a:t>
            </a:r>
            <a:r>
              <a:rPr lang="en-US" sz="2863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Notebook / Google </a:t>
            </a:r>
            <a:r>
              <a:rPr lang="en-US" sz="2863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Colab</a:t>
            </a:r>
            <a:r>
              <a:rPr lang="en-US" sz="2863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– For experimentation and prototyping</a:t>
            </a:r>
          </a:p>
          <a:p>
            <a:pPr marL="618128" lvl="1" indent="-309064" algn="l">
              <a:lnSpc>
                <a:spcPts val="4008"/>
              </a:lnSpc>
              <a:buFont typeface="Arial"/>
              <a:buChar char="•"/>
            </a:pPr>
            <a:r>
              <a:rPr lang="en-US" sz="2863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VS Code – For writing and organizing code</a:t>
            </a:r>
          </a:p>
          <a:p>
            <a:pPr algn="l">
              <a:lnSpc>
                <a:spcPts val="4008"/>
              </a:lnSpc>
            </a:pPr>
            <a:endParaRPr lang="en-US" sz="2863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12939" y="847725"/>
            <a:ext cx="6902066" cy="1633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Tools Used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435AF2-FFF7-7914-9E39-81A7946B8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2171700"/>
            <a:ext cx="49530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94962" y="2271780"/>
            <a:ext cx="14996960" cy="7746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12"/>
              </a:lnSpc>
            </a:pPr>
            <a:r>
              <a:rPr lang="en-US" sz="3651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Goals of the Project</a:t>
            </a:r>
          </a:p>
          <a:p>
            <a:pPr marL="788392" lvl="1" indent="-394196" algn="l">
              <a:lnSpc>
                <a:spcPts val="5112"/>
              </a:lnSpc>
              <a:buFont typeface="Arial"/>
              <a:buChar char="•"/>
            </a:pPr>
            <a:r>
              <a:rPr lang="en-US" sz="3651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Achieve accurate speech-to-text conversion using machine learning</a:t>
            </a:r>
          </a:p>
          <a:p>
            <a:pPr marL="788392" lvl="1" indent="-394196" algn="l">
              <a:lnSpc>
                <a:spcPts val="5112"/>
              </a:lnSpc>
              <a:buFont typeface="Arial"/>
              <a:buChar char="•"/>
            </a:pPr>
            <a:r>
              <a:rPr lang="en-US" sz="3651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Generate real-time or near real-time captions from audio input</a:t>
            </a:r>
          </a:p>
          <a:p>
            <a:pPr marL="788392" lvl="1" indent="-394196" algn="l">
              <a:lnSpc>
                <a:spcPts val="5112"/>
              </a:lnSpc>
              <a:buFont typeface="Arial"/>
              <a:buChar char="•"/>
            </a:pPr>
            <a:r>
              <a:rPr lang="en-US" sz="3651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Handle various speech patterns, accents, and moderate background noise</a:t>
            </a:r>
          </a:p>
          <a:p>
            <a:pPr algn="l">
              <a:lnSpc>
                <a:spcPts val="5112"/>
              </a:lnSpc>
            </a:pPr>
            <a:r>
              <a:rPr lang="en-US" sz="3651" b="1" dirty="0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Target Metrics (Expected)</a:t>
            </a:r>
          </a:p>
          <a:p>
            <a:pPr marL="788392" lvl="1" indent="-394196" algn="l">
              <a:lnSpc>
                <a:spcPts val="5112"/>
              </a:lnSpc>
              <a:buFont typeface="Arial"/>
              <a:buChar char="•"/>
            </a:pPr>
            <a:r>
              <a:rPr lang="en-US" sz="3651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Accuracy: Aim for 85–90% in clean audio environments</a:t>
            </a:r>
          </a:p>
          <a:p>
            <a:pPr marL="788392" lvl="1" indent="-394196" algn="l">
              <a:lnSpc>
                <a:spcPts val="5112"/>
              </a:lnSpc>
              <a:buFont typeface="Arial"/>
              <a:buChar char="•"/>
            </a:pPr>
            <a:r>
              <a:rPr lang="en-US" sz="3651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Word Error Rate (WER): Below 15% with proper preprocessing</a:t>
            </a:r>
          </a:p>
          <a:p>
            <a:pPr marL="788392" lvl="1" indent="-394196" algn="l">
              <a:lnSpc>
                <a:spcPts val="5112"/>
              </a:lnSpc>
              <a:buFont typeface="Arial"/>
              <a:buChar char="•"/>
            </a:pPr>
            <a:r>
              <a:rPr lang="en-US" sz="3651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Latency: Real-time caption generation with minimal delay</a:t>
            </a:r>
          </a:p>
          <a:p>
            <a:pPr algn="l">
              <a:lnSpc>
                <a:spcPts val="5112"/>
              </a:lnSpc>
            </a:pPr>
            <a:endParaRPr lang="en-US" sz="3651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algn="l">
              <a:lnSpc>
                <a:spcPts val="5112"/>
              </a:lnSpc>
            </a:pPr>
            <a:endParaRPr lang="en-US" sz="3651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91217" y="493425"/>
            <a:ext cx="9980498" cy="1633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Expected Results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29343" y="2679438"/>
            <a:ext cx="15429957" cy="600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5"/>
              </a:lnSpc>
            </a:pPr>
            <a:endParaRPr dirty="0"/>
          </a:p>
          <a:p>
            <a:pPr marL="852078" lvl="1" indent="-426039" algn="ctr">
              <a:lnSpc>
                <a:spcPts val="5525"/>
              </a:lnSpc>
              <a:buFont typeface="Arial"/>
              <a:buChar char="•"/>
            </a:pPr>
            <a:r>
              <a:rPr lang="en-US" sz="3946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This project proposes a machine learning-based Speech Captioner system</a:t>
            </a:r>
          </a:p>
          <a:p>
            <a:pPr marL="852078" lvl="1" indent="-426039" algn="ctr">
              <a:lnSpc>
                <a:spcPts val="5525"/>
              </a:lnSpc>
              <a:buFont typeface="Arial"/>
              <a:buChar char="•"/>
            </a:pPr>
            <a:r>
              <a:rPr lang="en-US" sz="3946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Aims to convert spoken audio into accurate text captions</a:t>
            </a:r>
          </a:p>
          <a:p>
            <a:pPr marL="852078" lvl="1" indent="-426039" algn="ctr">
              <a:lnSpc>
                <a:spcPts val="5525"/>
              </a:lnSpc>
              <a:buFont typeface="Arial"/>
              <a:buChar char="•"/>
            </a:pPr>
            <a:r>
              <a:rPr lang="en-US" sz="3946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Can be beneficial for accessibility, communication, and education</a:t>
            </a:r>
          </a:p>
          <a:p>
            <a:pPr marL="852078" lvl="1" indent="-426039" algn="ctr">
              <a:lnSpc>
                <a:spcPts val="5525"/>
              </a:lnSpc>
              <a:buFont typeface="Arial"/>
              <a:buChar char="•"/>
            </a:pPr>
            <a:r>
              <a:rPr lang="en-US" sz="3946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Uses modern ML models like Whisper for speech-to-text conversion</a:t>
            </a:r>
          </a:p>
          <a:p>
            <a:pPr algn="ctr">
              <a:lnSpc>
                <a:spcPts val="3505"/>
              </a:lnSpc>
            </a:pPr>
            <a:endParaRPr lang="en-US" sz="3946" dirty="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23120" y="847725"/>
            <a:ext cx="9330595" cy="163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83"/>
              </a:lnSpc>
            </a:pPr>
            <a:r>
              <a:rPr lang="en-US" sz="9559" spc="-19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88" b="-16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52242" y="3203110"/>
            <a:ext cx="10783517" cy="4318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08"/>
              </a:lnSpc>
            </a:pPr>
            <a:r>
              <a:rPr lang="en-US" sz="17562" spc="-35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Thank</a:t>
            </a:r>
          </a:p>
          <a:p>
            <a:pPr algn="ctr">
              <a:lnSpc>
                <a:spcPts val="16508"/>
              </a:lnSpc>
            </a:pPr>
            <a:r>
              <a:rPr lang="en-US" sz="17562" spc="-351">
                <a:solidFill>
                  <a:srgbClr val="34624B"/>
                </a:solidFill>
                <a:latin typeface="Arbutus Slab"/>
                <a:ea typeface="Arbutus Slab"/>
                <a:cs typeface="Arbutus Slab"/>
                <a:sym typeface="Arbutus Slab"/>
              </a:rPr>
              <a:t>You</a:t>
            </a:r>
          </a:p>
        </p:txBody>
      </p:sp>
      <p:sp>
        <p:nvSpPr>
          <p:cNvPr id="4" name="Freeform 4"/>
          <p:cNvSpPr/>
          <p:nvPr/>
        </p:nvSpPr>
        <p:spPr>
          <a:xfrm rot="-2235223" flipH="1">
            <a:off x="288522" y="5126568"/>
            <a:ext cx="3916596" cy="4790943"/>
          </a:xfrm>
          <a:custGeom>
            <a:avLst/>
            <a:gdLst/>
            <a:ahLst/>
            <a:cxnLst/>
            <a:rect l="l" t="t" r="r" b="b"/>
            <a:pathLst>
              <a:path w="3916596" h="4790943">
                <a:moveTo>
                  <a:pt x="3916596" y="0"/>
                </a:moveTo>
                <a:lnTo>
                  <a:pt x="0" y="0"/>
                </a:lnTo>
                <a:lnTo>
                  <a:pt x="0" y="4790943"/>
                </a:lnTo>
                <a:lnTo>
                  <a:pt x="3916596" y="4790943"/>
                </a:lnTo>
                <a:lnTo>
                  <a:pt x="39165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823753">
            <a:off x="16118724" y="-344664"/>
            <a:ext cx="1801316" cy="4688892"/>
          </a:xfrm>
          <a:custGeom>
            <a:avLst/>
            <a:gdLst/>
            <a:ahLst/>
            <a:cxnLst/>
            <a:rect l="l" t="t" r="r" b="b"/>
            <a:pathLst>
              <a:path w="1801316" h="4688892">
                <a:moveTo>
                  <a:pt x="0" y="0"/>
                </a:moveTo>
                <a:lnTo>
                  <a:pt x="1801316" y="0"/>
                </a:lnTo>
                <a:lnTo>
                  <a:pt x="1801316" y="4688892"/>
                </a:lnTo>
                <a:lnTo>
                  <a:pt x="0" y="4688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446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The Seasons</vt:lpstr>
      <vt:lpstr>Lora Bold</vt:lpstr>
      <vt:lpstr>Lora</vt:lpstr>
      <vt:lpstr>Bricolage Grotesque</vt:lpstr>
      <vt:lpstr>Arial</vt:lpstr>
      <vt:lpstr>Calibri</vt:lpstr>
      <vt:lpstr>Arbutus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Leaf Watercolor Project Presentation</dc:title>
  <cp:lastModifiedBy>Hasmitha S T P</cp:lastModifiedBy>
  <cp:revision>6</cp:revision>
  <dcterms:created xsi:type="dcterms:W3CDTF">2006-08-16T00:00:00Z</dcterms:created>
  <dcterms:modified xsi:type="dcterms:W3CDTF">2025-07-31T03:38:41Z</dcterms:modified>
  <dc:identifier>DAGunJtGS5g</dc:identifier>
</cp:coreProperties>
</file>