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2" r:id="rId3"/>
    <p:sldId id="267" r:id="rId4"/>
    <p:sldId id="268"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6FF"/>
    <a:srgbClr val="5CB1FF"/>
    <a:srgbClr val="CBFF3B"/>
    <a:srgbClr val="B30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76"/>
  </p:normalViewPr>
  <p:slideViewPr>
    <p:cSldViewPr snapToGrid="0">
      <p:cViewPr varScale="1">
        <p:scale>
          <a:sx n="93" d="100"/>
          <a:sy n="93" d="100"/>
        </p:scale>
        <p:origin x="80"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8B97E-08FC-CB41-AA72-B94EA8656B5E}"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EA875-9630-644B-BDA2-1478E14C168E}" type="slidenum">
              <a:rPr lang="en-US" smtClean="0"/>
              <a:t>‹#›</a:t>
            </a:fld>
            <a:endParaRPr lang="en-US"/>
          </a:p>
        </p:txBody>
      </p:sp>
    </p:spTree>
    <p:extLst>
      <p:ext uri="{BB962C8B-B14F-4D97-AF65-F5344CB8AC3E}">
        <p14:creationId xmlns:p14="http://schemas.microsoft.com/office/powerpoint/2010/main" val="1475436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FEA875-9630-644B-BDA2-1478E14C168E}" type="slidenum">
              <a:rPr lang="en-US" smtClean="0"/>
              <a:t>2</a:t>
            </a:fld>
            <a:endParaRPr lang="en-US"/>
          </a:p>
        </p:txBody>
      </p:sp>
    </p:spTree>
    <p:extLst>
      <p:ext uri="{BB962C8B-B14F-4D97-AF65-F5344CB8AC3E}">
        <p14:creationId xmlns:p14="http://schemas.microsoft.com/office/powerpoint/2010/main" val="365681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FEA875-9630-644B-BDA2-1478E14C168E}" type="slidenum">
              <a:rPr lang="en-US" smtClean="0"/>
              <a:t>3</a:t>
            </a:fld>
            <a:endParaRPr lang="en-US"/>
          </a:p>
        </p:txBody>
      </p:sp>
    </p:spTree>
    <p:extLst>
      <p:ext uri="{BB962C8B-B14F-4D97-AF65-F5344CB8AC3E}">
        <p14:creationId xmlns:p14="http://schemas.microsoft.com/office/powerpoint/2010/main" val="85472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8788-9C08-8B5F-4572-25E108C67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957328-04FF-2F45-2103-A80655983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DD0323-AE9B-2DA7-80C3-785A5357AF80}"/>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028F38E6-E100-4B70-1B01-66366A9EE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F96D8-0BB5-FC72-7BD5-CF7061DACA68}"/>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312507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DF07-8264-8534-C791-8395B9C156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EA04C-69C0-66B2-A783-004600C85C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C2E8B-5172-813A-2C3F-326ED8F7B1BA}"/>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79CD586E-015B-D6DF-98BD-A77B593ED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79AC4-1921-4167-322D-524E0060B974}"/>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113088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16318-65E1-4D64-2F82-D7BFE014A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0DD7B-35A0-7E33-0637-B7437DD05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DC7E1-11A2-3E9B-0BCF-8AD436848E00}"/>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324D4816-90B0-0CC4-3CCC-9281B7C63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EE9B4-2170-5BB6-EB75-8EB1B4980C74}"/>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91816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2B7E-A7C0-D7FF-D4C0-5C68CAF2B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B5567-C978-DA2E-369F-87E2C6F2C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E8C96-19DF-3B3B-BD78-07ADC12B9BEB}"/>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C205D9E4-4280-EF3C-9453-7BD84A8D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954F2-F47E-5121-B40D-A644092B7F26}"/>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80521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C97C-C06F-4D33-0DDA-3E32BB990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13EE2-BBFD-6712-AA03-DC07A4EE57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C0F14-F2A4-1FD2-90D2-3BE59C3B1F03}"/>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8DCA7D75-7A49-1C95-1D52-C105DE2CE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3B4F2-30D0-D714-0F58-C4DBDFF1C5B5}"/>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337537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DA2-9E28-8761-5B92-D7AC6F349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41745-202A-19E5-D5AD-E42D0B9E5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DB2B94-98D1-D54F-1DEA-9B2018F3A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6AD20-FEF3-95E1-90C1-700306243421}"/>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6" name="Footer Placeholder 5">
            <a:extLst>
              <a:ext uri="{FF2B5EF4-FFF2-40B4-BE49-F238E27FC236}">
                <a16:creationId xmlns:a16="http://schemas.microsoft.com/office/drawing/2014/main" id="{D91F1C5E-5535-0DA0-B2DD-F882049D0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DB37E-B381-D1E8-9B03-DBF9F838F86B}"/>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29718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71A0-C7A2-A54C-AAE0-D6809C859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1E5D-D016-23DF-8E2F-C7CB095E9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39A8F-62E6-60E6-CB44-970287A3A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945D8D-A657-3F44-B3A4-9D455A9E6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A8AA2-3397-1012-B19B-EEE5951AD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2C709-1DD4-CB53-9C47-D01A5F19720B}"/>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8" name="Footer Placeholder 7">
            <a:extLst>
              <a:ext uri="{FF2B5EF4-FFF2-40B4-BE49-F238E27FC236}">
                <a16:creationId xmlns:a16="http://schemas.microsoft.com/office/drawing/2014/main" id="{D5ABFF4D-B2BE-F8F7-B504-8E9B4B0F0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859AE5-C8A0-0364-321C-FAE9D4E4C0C6}"/>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414242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D329-56E9-2905-8D6E-AAD6865BD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64AC0-B5A8-3410-C4D2-A8EA3B1D37B4}"/>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4" name="Footer Placeholder 3">
            <a:extLst>
              <a:ext uri="{FF2B5EF4-FFF2-40B4-BE49-F238E27FC236}">
                <a16:creationId xmlns:a16="http://schemas.microsoft.com/office/drawing/2014/main" id="{677D16DB-33D8-D588-91C1-4CB06F09CA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2C7A7-FF73-0414-D555-07840AFFE6E1}"/>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245392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54531-0D88-10E3-A342-DDE889339EE5}"/>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3" name="Footer Placeholder 2">
            <a:extLst>
              <a:ext uri="{FF2B5EF4-FFF2-40B4-BE49-F238E27FC236}">
                <a16:creationId xmlns:a16="http://schemas.microsoft.com/office/drawing/2014/main" id="{2C95B45A-4E2A-FF1A-6642-99797AED31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D7ECD8-EA8B-81DF-0B83-C4523D80754F}"/>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33785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3727-639B-D2D0-0727-C6A4AC0F9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90E55-F498-1574-3276-E58B15A2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A896E2-40DC-E67B-6C9E-D5DAA70F4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FF6A4-AE1A-C247-A866-3360E10D159D}"/>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6" name="Footer Placeholder 5">
            <a:extLst>
              <a:ext uri="{FF2B5EF4-FFF2-40B4-BE49-F238E27FC236}">
                <a16:creationId xmlns:a16="http://schemas.microsoft.com/office/drawing/2014/main" id="{484794E9-1C0D-220D-AC6E-DB8E202D0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D25E2-5FA5-E3BF-4EFB-489EF0E177F7}"/>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33039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0429-8CC4-1080-2BC4-859762E3F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A0819-0DA7-ED57-2F2D-BBF709796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6DEF0-D8E5-1CBF-D851-F926CB033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204E8-6BC2-F9DD-3719-2A3B2E37CF13}"/>
              </a:ext>
            </a:extLst>
          </p:cNvPr>
          <p:cNvSpPr>
            <a:spLocks noGrp="1"/>
          </p:cNvSpPr>
          <p:nvPr>
            <p:ph type="dt" sz="half" idx="10"/>
          </p:nvPr>
        </p:nvSpPr>
        <p:spPr/>
        <p:txBody>
          <a:bodyPr/>
          <a:lstStyle/>
          <a:p>
            <a:fld id="{550994CC-1EFF-924C-9412-82CC4ACF0C9E}" type="datetimeFigureOut">
              <a:rPr lang="en-US" smtClean="0"/>
              <a:t>8/7/24</a:t>
            </a:fld>
            <a:endParaRPr lang="en-US"/>
          </a:p>
        </p:txBody>
      </p:sp>
      <p:sp>
        <p:nvSpPr>
          <p:cNvPr id="6" name="Footer Placeholder 5">
            <a:extLst>
              <a:ext uri="{FF2B5EF4-FFF2-40B4-BE49-F238E27FC236}">
                <a16:creationId xmlns:a16="http://schemas.microsoft.com/office/drawing/2014/main" id="{EEEBFF5B-4DE4-B1D8-D0BE-9F23E0080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5A4C4-616E-7D5E-FDEB-D5C69494A8A1}"/>
              </a:ext>
            </a:extLst>
          </p:cNvPr>
          <p:cNvSpPr>
            <a:spLocks noGrp="1"/>
          </p:cNvSpPr>
          <p:nvPr>
            <p:ph type="sldNum" sz="quarter" idx="12"/>
          </p:nvPr>
        </p:nvSpPr>
        <p:spPr/>
        <p:txBody>
          <a:bodyPr/>
          <a:lstStyle/>
          <a:p>
            <a:fld id="{CF63A62F-1DC2-1243-BAD3-E1FB98CCE103}" type="slidenum">
              <a:rPr lang="en-US" smtClean="0"/>
              <a:t>‹#›</a:t>
            </a:fld>
            <a:endParaRPr lang="en-US"/>
          </a:p>
        </p:txBody>
      </p:sp>
    </p:spTree>
    <p:extLst>
      <p:ext uri="{BB962C8B-B14F-4D97-AF65-F5344CB8AC3E}">
        <p14:creationId xmlns:p14="http://schemas.microsoft.com/office/powerpoint/2010/main" val="296982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519AA-CBFB-FF1C-C0E8-EA40C5DBE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409A-1CE3-0591-B1EA-3148D026E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B356B-2341-C8A2-0007-7D383C024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0994CC-1EFF-924C-9412-82CC4ACF0C9E}" type="datetimeFigureOut">
              <a:rPr lang="en-US" smtClean="0"/>
              <a:t>8/7/24</a:t>
            </a:fld>
            <a:endParaRPr lang="en-US"/>
          </a:p>
        </p:txBody>
      </p:sp>
      <p:sp>
        <p:nvSpPr>
          <p:cNvPr id="5" name="Footer Placeholder 4">
            <a:extLst>
              <a:ext uri="{FF2B5EF4-FFF2-40B4-BE49-F238E27FC236}">
                <a16:creationId xmlns:a16="http://schemas.microsoft.com/office/drawing/2014/main" id="{AEAF258D-3D75-564E-C74A-61BE66215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C227CE-519F-2C1C-43C6-0A5FFB1A4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63A62F-1DC2-1243-BAD3-E1FB98CCE103}" type="slidenum">
              <a:rPr lang="en-US" smtClean="0"/>
              <a:t>‹#›</a:t>
            </a:fld>
            <a:endParaRPr lang="en-US"/>
          </a:p>
        </p:txBody>
      </p:sp>
    </p:spTree>
    <p:extLst>
      <p:ext uri="{BB962C8B-B14F-4D97-AF65-F5344CB8AC3E}">
        <p14:creationId xmlns:p14="http://schemas.microsoft.com/office/powerpoint/2010/main" val="143298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nwnewsnetwork.org/disasters-and-accidents/2017-03-24/japanese-earthquake-simulators-shake-you-out-of-complacency" TargetMode="External"/><Relationship Id="rId7" Type="http://schemas.openxmlformats.org/officeDocument/2006/relationships/hyperlink" Target="http://dx.doi.org/10.1103/PhysRevLett.118.010501" TargetMode="External"/><Relationship Id="rId2" Type="http://schemas.openxmlformats.org/officeDocument/2006/relationships/hyperlink" Target="https://www.sciencedirect.com/topics/computer-science/resonant-circuit" TargetMode="External"/><Relationship Id="rId1" Type="http://schemas.openxmlformats.org/officeDocument/2006/relationships/slideLayout" Target="../slideLayouts/slideLayout1.xml"/><Relationship Id="rId6" Type="http://schemas.openxmlformats.org/officeDocument/2006/relationships/hyperlink" Target="https://arxiv.org/abs/2303.13012" TargetMode="External"/><Relationship Id="rId5" Type="http://schemas.openxmlformats.org/officeDocument/2006/relationships/hyperlink" Target="https://www.nature.com/articles/s41467-020-18426-4" TargetMode="External"/><Relationship Id="rId4" Type="http://schemas.openxmlformats.org/officeDocument/2006/relationships/hyperlink" Target="https://www.researchgate.net/figure/Neural-oscillator-model-proposed-by-Matsuoka_fig1_28254698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3022"/>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720437" y="1470237"/>
            <a:ext cx="10529454" cy="2387600"/>
          </a:xfrm>
        </p:spPr>
        <p:txBody>
          <a:bodyPr>
            <a:normAutofit/>
          </a:bodyPr>
          <a:lstStyle/>
          <a:p>
            <a:r>
              <a:rPr lang="en-US" sz="4400" b="1" dirty="0">
                <a:solidFill>
                  <a:srgbClr val="CBFF3B"/>
                </a:solidFill>
              </a:rPr>
              <a:t>Exponential quantum speedup in simulating coupled classical oscillators</a:t>
            </a:r>
          </a:p>
        </p:txBody>
      </p:sp>
      <p:sp>
        <p:nvSpPr>
          <p:cNvPr id="3" name="Subtitle 2">
            <a:extLst>
              <a:ext uri="{FF2B5EF4-FFF2-40B4-BE49-F238E27FC236}">
                <a16:creationId xmlns:a16="http://schemas.microsoft.com/office/drawing/2014/main" id="{7F7E4CF8-6957-ACBD-5C60-23135ED18290}"/>
              </a:ext>
            </a:extLst>
          </p:cNvPr>
          <p:cNvSpPr>
            <a:spLocks noGrp="1"/>
          </p:cNvSpPr>
          <p:nvPr>
            <p:ph type="subTitle" idx="1"/>
          </p:nvPr>
        </p:nvSpPr>
        <p:spPr>
          <a:xfrm>
            <a:off x="3505200" y="4272108"/>
            <a:ext cx="9144000" cy="1655762"/>
          </a:xfrm>
        </p:spPr>
        <p:txBody>
          <a:bodyPr/>
          <a:lstStyle/>
          <a:p>
            <a:r>
              <a:rPr lang="en-US" dirty="0">
                <a:solidFill>
                  <a:schemeClr val="bg1"/>
                </a:solidFill>
              </a:rPr>
              <a:t>- By Paarth and Hasnain</a:t>
            </a:r>
          </a:p>
        </p:txBody>
      </p:sp>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2"/>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spTree>
    <p:extLst>
      <p:ext uri="{BB962C8B-B14F-4D97-AF65-F5344CB8AC3E}">
        <p14:creationId xmlns:p14="http://schemas.microsoft.com/office/powerpoint/2010/main" val="39319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0"/>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110837" y="480795"/>
            <a:ext cx="5264727" cy="898670"/>
          </a:xfrm>
        </p:spPr>
        <p:txBody>
          <a:bodyPr>
            <a:normAutofit/>
          </a:bodyPr>
          <a:lstStyle/>
          <a:p>
            <a:r>
              <a:rPr lang="en-US" sz="4400" b="1" dirty="0">
                <a:solidFill>
                  <a:srgbClr val="CBFF3B"/>
                </a:solidFill>
              </a:rPr>
              <a:t>Problem Statement</a:t>
            </a:r>
          </a:p>
        </p:txBody>
      </p:sp>
      <p:sp>
        <p:nvSpPr>
          <p:cNvPr id="3" name="Subtitle 2">
            <a:extLst>
              <a:ext uri="{FF2B5EF4-FFF2-40B4-BE49-F238E27FC236}">
                <a16:creationId xmlns:a16="http://schemas.microsoft.com/office/drawing/2014/main" id="{7F7E4CF8-6957-ACBD-5C60-23135ED18290}"/>
              </a:ext>
            </a:extLst>
          </p:cNvPr>
          <p:cNvSpPr>
            <a:spLocks noGrp="1"/>
          </p:cNvSpPr>
          <p:nvPr>
            <p:ph type="subTitle" idx="1"/>
          </p:nvPr>
        </p:nvSpPr>
        <p:spPr>
          <a:xfrm>
            <a:off x="360218" y="1721359"/>
            <a:ext cx="7703127" cy="4346932"/>
          </a:xfrm>
        </p:spPr>
        <p:txBody>
          <a:bodyPr>
            <a:normAutofit/>
          </a:bodyPr>
          <a:lstStyle/>
          <a:p>
            <a:pPr algn="l"/>
            <a:r>
              <a:rPr lang="en-US" sz="2600" dirty="0">
                <a:solidFill>
                  <a:schemeClr val="bg1"/>
                </a:solidFill>
                <a:latin typeface="__fkGroteskNeue_598ab8"/>
              </a:rPr>
              <a:t>For</a:t>
            </a:r>
            <a:r>
              <a:rPr lang="en-US" sz="2600" b="0" i="0" dirty="0">
                <a:solidFill>
                  <a:schemeClr val="bg1"/>
                </a:solidFill>
                <a:effectLst/>
                <a:latin typeface="__fkGroteskNeue_598ab8"/>
              </a:rPr>
              <a:t> a system of </a:t>
            </a:r>
            <a:r>
              <a:rPr lang="en-US" sz="2600" b="0" i="0" dirty="0">
                <a:solidFill>
                  <a:schemeClr val="bg1"/>
                </a:solidFill>
                <a:effectLst/>
                <a:latin typeface="KaTeX_Main"/>
              </a:rPr>
              <a:t>N=2</a:t>
            </a:r>
            <a:r>
              <a:rPr lang="en-US" sz="2600" b="0" i="0" baseline="30000" dirty="0">
                <a:solidFill>
                  <a:schemeClr val="bg1"/>
                </a:solidFill>
                <a:effectLst/>
                <a:latin typeface="KaTeX_Main"/>
              </a:rPr>
              <a:t>n</a:t>
            </a:r>
            <a:r>
              <a:rPr lang="en-US" sz="2600" b="0" i="0" dirty="0">
                <a:solidFill>
                  <a:schemeClr val="bg1"/>
                </a:solidFill>
                <a:effectLst/>
                <a:latin typeface="__fkGroteskNeue_598ab8"/>
              </a:rPr>
              <a:t> coupled harmonic oscillators(each with a mass and spring constant, and initial conditions):</a:t>
            </a:r>
          </a:p>
          <a:p>
            <a:pPr marL="342900" indent="-342900" algn="l">
              <a:buFontTx/>
              <a:buChar char="-"/>
            </a:pPr>
            <a:r>
              <a:rPr lang="en-US" sz="2600" b="0" i="0" dirty="0">
                <a:solidFill>
                  <a:schemeClr val="bg1"/>
                </a:solidFill>
                <a:effectLst/>
                <a:latin typeface="__fkGroteskNeue_598ab8"/>
              </a:rPr>
              <a:t> </a:t>
            </a:r>
            <a:r>
              <a:rPr lang="en-US" sz="2600" dirty="0">
                <a:solidFill>
                  <a:schemeClr val="bg1"/>
                </a:solidFill>
                <a:latin typeface="__fkGroteskNeue_598ab8"/>
              </a:rPr>
              <a:t>S</a:t>
            </a:r>
            <a:r>
              <a:rPr lang="en-US" sz="2600" b="0" i="0" dirty="0">
                <a:solidFill>
                  <a:schemeClr val="bg1"/>
                </a:solidFill>
                <a:effectLst/>
                <a:latin typeface="__fkGroteskNeue_598ab8"/>
              </a:rPr>
              <a:t>imulate their time evolution and estimate properties like kinetic energy</a:t>
            </a:r>
          </a:p>
          <a:p>
            <a:pPr marL="342900" indent="-342900" algn="l">
              <a:buFontTx/>
              <a:buChar char="-"/>
            </a:pPr>
            <a:r>
              <a:rPr lang="en-US" sz="2600" b="0" i="0" dirty="0">
                <a:solidFill>
                  <a:schemeClr val="bg1"/>
                </a:solidFill>
                <a:effectLst/>
                <a:latin typeface="__fkGroteskNeue_598ab8"/>
              </a:rPr>
              <a:t> </a:t>
            </a:r>
            <a:r>
              <a:rPr lang="en-US" sz="2600" dirty="0">
                <a:solidFill>
                  <a:schemeClr val="bg1"/>
                </a:solidFill>
                <a:latin typeface="__fkGroteskNeue_598ab8"/>
              </a:rPr>
              <a:t>U</a:t>
            </a:r>
            <a:r>
              <a:rPr lang="en-US" sz="2600" b="0" i="0" dirty="0">
                <a:solidFill>
                  <a:schemeClr val="bg1"/>
                </a:solidFill>
                <a:effectLst/>
                <a:latin typeface="__fkGroteskNeue_598ab8"/>
              </a:rPr>
              <a:t>sing a quantum algorithm that efficiently encodes these dynamics into a quantum state and Provides an exponential quantum speedup for simulating such systems</a:t>
            </a:r>
          </a:p>
          <a:p>
            <a:pPr marL="342900" indent="-342900" algn="l">
              <a:buFontTx/>
              <a:buChar char="-"/>
            </a:pPr>
            <a:r>
              <a:rPr lang="en-US" sz="2600" dirty="0">
                <a:solidFill>
                  <a:schemeClr val="bg1"/>
                </a:solidFill>
                <a:latin typeface="__fkGroteskNeue_598ab8"/>
              </a:rPr>
              <a:t>Efficient and Optimized performance on quantum hardware</a:t>
            </a:r>
            <a:endParaRPr lang="en-US" sz="2600" b="0" i="0" dirty="0">
              <a:solidFill>
                <a:schemeClr val="bg1"/>
              </a:solidFill>
              <a:effectLst/>
              <a:latin typeface="__fkGroteskNeue_598ab8"/>
            </a:endParaRPr>
          </a:p>
          <a:p>
            <a:pPr marL="342900" indent="-342900" algn="l">
              <a:buFontTx/>
              <a:buChar char="-"/>
            </a:pPr>
            <a:endParaRPr lang="en-US" dirty="0">
              <a:solidFill>
                <a:schemeClr val="bg1"/>
              </a:solidFill>
            </a:endParaRPr>
          </a:p>
        </p:txBody>
      </p:sp>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3"/>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sp>
        <p:nvSpPr>
          <p:cNvPr id="11" name="Rectangle 10">
            <a:extLst>
              <a:ext uri="{FF2B5EF4-FFF2-40B4-BE49-F238E27FC236}">
                <a16:creationId xmlns:a16="http://schemas.microsoft.com/office/drawing/2014/main" id="{89489995-CEC0-3534-302F-D9A673330606}"/>
              </a:ext>
            </a:extLst>
          </p:cNvPr>
          <p:cNvSpPr/>
          <p:nvPr/>
        </p:nvSpPr>
        <p:spPr>
          <a:xfrm>
            <a:off x="8063345" y="2064327"/>
            <a:ext cx="4003964" cy="352637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E071D5-322F-C9F6-98DA-B9BFC5884274}"/>
              </a:ext>
            </a:extLst>
          </p:cNvPr>
          <p:cNvPicPr>
            <a:picLocks noChangeAspect="1"/>
          </p:cNvPicPr>
          <p:nvPr/>
        </p:nvPicPr>
        <p:blipFill>
          <a:blip r:embed="rId4"/>
          <a:stretch>
            <a:fillRect/>
          </a:stretch>
        </p:blipFill>
        <p:spPr>
          <a:xfrm>
            <a:off x="8198506" y="2190715"/>
            <a:ext cx="3771819" cy="2753659"/>
          </a:xfrm>
          <a:prstGeom prst="rect">
            <a:avLst/>
          </a:prstGeom>
        </p:spPr>
      </p:pic>
      <p:sp>
        <p:nvSpPr>
          <p:cNvPr id="9" name="TextBox 8">
            <a:extLst>
              <a:ext uri="{FF2B5EF4-FFF2-40B4-BE49-F238E27FC236}">
                <a16:creationId xmlns:a16="http://schemas.microsoft.com/office/drawing/2014/main" id="{5CC7F39A-B152-3389-8DD9-88217C118048}"/>
              </a:ext>
            </a:extLst>
          </p:cNvPr>
          <p:cNvSpPr txBox="1"/>
          <p:nvPr/>
        </p:nvSpPr>
        <p:spPr>
          <a:xfrm>
            <a:off x="8198507" y="4944375"/>
            <a:ext cx="3771818" cy="646331"/>
          </a:xfrm>
          <a:prstGeom prst="rect">
            <a:avLst/>
          </a:prstGeom>
          <a:noFill/>
        </p:spPr>
        <p:txBody>
          <a:bodyPr wrap="square">
            <a:spAutoFit/>
          </a:bodyPr>
          <a:lstStyle/>
          <a:p>
            <a:r>
              <a:rPr lang="en-US" sz="1800" dirty="0">
                <a:solidFill>
                  <a:schemeClr val="bg1"/>
                </a:solidFill>
                <a:effectLst/>
                <a:latin typeface="CMR9"/>
              </a:rPr>
              <a:t>FIG 1: An example system of </a:t>
            </a:r>
            <a:r>
              <a:rPr lang="en-US" sz="1800" dirty="0">
                <a:solidFill>
                  <a:schemeClr val="bg1"/>
                </a:solidFill>
                <a:effectLst/>
                <a:latin typeface="CMMI9"/>
              </a:rPr>
              <a:t>N/</a:t>
            </a:r>
            <a:r>
              <a:rPr lang="en-US" sz="1800" dirty="0">
                <a:solidFill>
                  <a:schemeClr val="bg1"/>
                </a:solidFill>
                <a:effectLst/>
                <a:latin typeface="CMR9"/>
              </a:rPr>
              <a:t>2 oscillators in </a:t>
            </a:r>
            <a:r>
              <a:rPr lang="en-US" sz="1800" dirty="0">
                <a:solidFill>
                  <a:schemeClr val="bg1"/>
                </a:solidFill>
                <a:effectLst/>
                <a:latin typeface="CMMI9"/>
              </a:rPr>
              <a:t>D </a:t>
            </a:r>
            <a:r>
              <a:rPr lang="en-US" sz="1800" dirty="0">
                <a:solidFill>
                  <a:schemeClr val="bg1"/>
                </a:solidFill>
                <a:effectLst/>
                <a:latin typeface="CMR9"/>
              </a:rPr>
              <a:t>= 2</a:t>
            </a:r>
            <a:r>
              <a:rPr lang="en-US" dirty="0">
                <a:solidFill>
                  <a:schemeClr val="bg1"/>
                </a:solidFill>
                <a:latin typeface="CMR9"/>
              </a:rPr>
              <a:t> d</a:t>
            </a:r>
            <a:r>
              <a:rPr lang="en-US" sz="1800" dirty="0">
                <a:solidFill>
                  <a:schemeClr val="bg1"/>
                </a:solidFill>
                <a:effectLst/>
                <a:latin typeface="CMR9"/>
              </a:rPr>
              <a:t>imensions </a:t>
            </a:r>
            <a:endParaRPr lang="en-US" dirty="0">
              <a:solidFill>
                <a:schemeClr val="bg1"/>
              </a:solidFill>
            </a:endParaRPr>
          </a:p>
        </p:txBody>
      </p:sp>
    </p:spTree>
    <p:extLst>
      <p:ext uri="{BB962C8B-B14F-4D97-AF65-F5344CB8AC3E}">
        <p14:creationId xmlns:p14="http://schemas.microsoft.com/office/powerpoint/2010/main" val="250585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0"/>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207819" y="499526"/>
            <a:ext cx="5264727" cy="898670"/>
          </a:xfrm>
        </p:spPr>
        <p:txBody>
          <a:bodyPr>
            <a:normAutofit/>
          </a:bodyPr>
          <a:lstStyle/>
          <a:p>
            <a:pPr algn="l"/>
            <a:r>
              <a:rPr lang="en-US" sz="4400" b="1" dirty="0">
                <a:solidFill>
                  <a:srgbClr val="CBFF3B"/>
                </a:solidFill>
              </a:rPr>
              <a:t>Solution</a:t>
            </a:r>
          </a:p>
        </p:txBody>
      </p:sp>
      <p:pic>
        <p:nvPicPr>
          <p:cNvPr id="14" name="Picture 13">
            <a:extLst>
              <a:ext uri="{FF2B5EF4-FFF2-40B4-BE49-F238E27FC236}">
                <a16:creationId xmlns:a16="http://schemas.microsoft.com/office/drawing/2014/main" id="{17418FB5-5DC7-DA11-5FA3-B19300DF0054}"/>
              </a:ext>
            </a:extLst>
          </p:cNvPr>
          <p:cNvPicPr>
            <a:picLocks noChangeAspect="1"/>
          </p:cNvPicPr>
          <p:nvPr/>
        </p:nvPicPr>
        <p:blipFill>
          <a:blip r:embed="rId3"/>
          <a:stretch>
            <a:fillRect/>
          </a:stretch>
        </p:blipFill>
        <p:spPr>
          <a:xfrm>
            <a:off x="207818" y="1611167"/>
            <a:ext cx="8130527" cy="4769205"/>
          </a:xfrm>
          <a:prstGeom prst="rect">
            <a:avLst/>
          </a:prstGeom>
        </p:spPr>
      </p:pic>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4"/>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grpSp>
        <p:nvGrpSpPr>
          <p:cNvPr id="12" name="Group 11">
            <a:extLst>
              <a:ext uri="{FF2B5EF4-FFF2-40B4-BE49-F238E27FC236}">
                <a16:creationId xmlns:a16="http://schemas.microsoft.com/office/drawing/2014/main" id="{3CDEC944-2E16-5F1E-189B-E4F633492C0A}"/>
              </a:ext>
            </a:extLst>
          </p:cNvPr>
          <p:cNvGrpSpPr/>
          <p:nvPr/>
        </p:nvGrpSpPr>
        <p:grpSpPr>
          <a:xfrm>
            <a:off x="9618207" y="1747591"/>
            <a:ext cx="2300431" cy="4769206"/>
            <a:chOff x="6497784" y="1721357"/>
            <a:chExt cx="5514108" cy="3686221"/>
          </a:xfrm>
        </p:grpSpPr>
        <p:sp>
          <p:nvSpPr>
            <p:cNvPr id="11" name="Rectangle 10">
              <a:extLst>
                <a:ext uri="{FF2B5EF4-FFF2-40B4-BE49-F238E27FC236}">
                  <a16:creationId xmlns:a16="http://schemas.microsoft.com/office/drawing/2014/main" id="{89489995-CEC0-3534-302F-D9A673330606}"/>
                </a:ext>
              </a:extLst>
            </p:cNvPr>
            <p:cNvSpPr/>
            <p:nvPr/>
          </p:nvSpPr>
          <p:spPr>
            <a:xfrm>
              <a:off x="6497784" y="1721357"/>
              <a:ext cx="5514108" cy="368622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C7F39A-B152-3389-8DD9-88217C118048}"/>
                </a:ext>
              </a:extLst>
            </p:cNvPr>
            <p:cNvSpPr txBox="1"/>
            <p:nvPr/>
          </p:nvSpPr>
          <p:spPr>
            <a:xfrm>
              <a:off x="6497784" y="4917095"/>
              <a:ext cx="5142201" cy="261676"/>
            </a:xfrm>
            <a:prstGeom prst="rect">
              <a:avLst/>
            </a:prstGeom>
            <a:noFill/>
          </p:spPr>
          <p:txBody>
            <a:bodyPr wrap="square">
              <a:spAutoFit/>
            </a:bodyPr>
            <a:lstStyle/>
            <a:p>
              <a:r>
                <a:rPr lang="en-US" sz="1600" dirty="0">
                  <a:solidFill>
                    <a:schemeClr val="bg1"/>
                  </a:solidFill>
                </a:rPr>
                <a:t>Fig.1 Hamiltonian’s Circuit</a:t>
              </a:r>
            </a:p>
          </p:txBody>
        </p:sp>
      </p:grpSp>
      <p:pic>
        <p:nvPicPr>
          <p:cNvPr id="13" name="Picture 12">
            <a:extLst>
              <a:ext uri="{FF2B5EF4-FFF2-40B4-BE49-F238E27FC236}">
                <a16:creationId xmlns:a16="http://schemas.microsoft.com/office/drawing/2014/main" id="{985C595F-068E-94D8-3D10-78D21C68B29A}"/>
              </a:ext>
            </a:extLst>
          </p:cNvPr>
          <p:cNvPicPr>
            <a:picLocks noChangeAspect="1"/>
          </p:cNvPicPr>
          <p:nvPr/>
        </p:nvPicPr>
        <p:blipFill>
          <a:blip r:embed="rId5"/>
          <a:stretch>
            <a:fillRect/>
          </a:stretch>
        </p:blipFill>
        <p:spPr>
          <a:xfrm>
            <a:off x="9705065" y="1822093"/>
            <a:ext cx="2126717" cy="3922475"/>
          </a:xfrm>
          <a:prstGeom prst="rect">
            <a:avLst/>
          </a:prstGeom>
        </p:spPr>
      </p:pic>
    </p:spTree>
    <p:extLst>
      <p:ext uri="{BB962C8B-B14F-4D97-AF65-F5344CB8AC3E}">
        <p14:creationId xmlns:p14="http://schemas.microsoft.com/office/powerpoint/2010/main" val="301723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0"/>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207819" y="499526"/>
            <a:ext cx="5264727" cy="898670"/>
          </a:xfrm>
        </p:spPr>
        <p:txBody>
          <a:bodyPr>
            <a:normAutofit/>
          </a:bodyPr>
          <a:lstStyle/>
          <a:p>
            <a:pPr algn="l"/>
            <a:r>
              <a:rPr lang="en-US" sz="4400" b="1" dirty="0">
                <a:solidFill>
                  <a:srgbClr val="CBFF3B"/>
                </a:solidFill>
              </a:rPr>
              <a:t>Solution</a:t>
            </a:r>
          </a:p>
        </p:txBody>
      </p:sp>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2"/>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sp>
        <p:nvSpPr>
          <p:cNvPr id="11" name="Rectangle 10">
            <a:extLst>
              <a:ext uri="{FF2B5EF4-FFF2-40B4-BE49-F238E27FC236}">
                <a16:creationId xmlns:a16="http://schemas.microsoft.com/office/drawing/2014/main" id="{89489995-CEC0-3534-302F-D9A673330606}"/>
              </a:ext>
            </a:extLst>
          </p:cNvPr>
          <p:cNvSpPr/>
          <p:nvPr/>
        </p:nvSpPr>
        <p:spPr>
          <a:xfrm>
            <a:off x="7459016" y="1827433"/>
            <a:ext cx="4608293" cy="32505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C9378FA-977D-9C14-6E48-594A17B4F84C}"/>
              </a:ext>
            </a:extLst>
          </p:cNvPr>
          <p:cNvPicPr>
            <a:picLocks noChangeAspect="1"/>
          </p:cNvPicPr>
          <p:nvPr/>
        </p:nvPicPr>
        <p:blipFill>
          <a:blip r:embed="rId3"/>
          <a:stretch>
            <a:fillRect/>
          </a:stretch>
        </p:blipFill>
        <p:spPr>
          <a:xfrm>
            <a:off x="103954" y="1626541"/>
            <a:ext cx="7355062" cy="4109241"/>
          </a:xfrm>
          <a:prstGeom prst="rect">
            <a:avLst/>
          </a:prstGeom>
        </p:spPr>
      </p:pic>
      <p:pic>
        <p:nvPicPr>
          <p:cNvPr id="10" name="Picture 9">
            <a:extLst>
              <a:ext uri="{FF2B5EF4-FFF2-40B4-BE49-F238E27FC236}">
                <a16:creationId xmlns:a16="http://schemas.microsoft.com/office/drawing/2014/main" id="{DC3919EE-0304-E71D-97AA-1C61096F7534}"/>
              </a:ext>
            </a:extLst>
          </p:cNvPr>
          <p:cNvPicPr>
            <a:picLocks noChangeAspect="1"/>
          </p:cNvPicPr>
          <p:nvPr/>
        </p:nvPicPr>
        <p:blipFill>
          <a:blip r:embed="rId4"/>
          <a:stretch>
            <a:fillRect/>
          </a:stretch>
        </p:blipFill>
        <p:spPr>
          <a:xfrm>
            <a:off x="7556145" y="1946397"/>
            <a:ext cx="4414034" cy="2653311"/>
          </a:xfrm>
          <a:prstGeom prst="rect">
            <a:avLst/>
          </a:prstGeom>
        </p:spPr>
      </p:pic>
      <p:sp>
        <p:nvSpPr>
          <p:cNvPr id="13" name="TextBox 12">
            <a:extLst>
              <a:ext uri="{FF2B5EF4-FFF2-40B4-BE49-F238E27FC236}">
                <a16:creationId xmlns:a16="http://schemas.microsoft.com/office/drawing/2014/main" id="{6A30A45F-B8F6-E3B5-642D-3338936175FD}"/>
              </a:ext>
            </a:extLst>
          </p:cNvPr>
          <p:cNvSpPr txBox="1"/>
          <p:nvPr/>
        </p:nvSpPr>
        <p:spPr>
          <a:xfrm>
            <a:off x="7556145" y="4739454"/>
            <a:ext cx="3208837" cy="338555"/>
          </a:xfrm>
          <a:prstGeom prst="rect">
            <a:avLst/>
          </a:prstGeom>
          <a:noFill/>
        </p:spPr>
        <p:txBody>
          <a:bodyPr wrap="square">
            <a:spAutoFit/>
          </a:bodyPr>
          <a:lstStyle/>
          <a:p>
            <a:r>
              <a:rPr lang="en-US" sz="1600" dirty="0">
                <a:solidFill>
                  <a:schemeClr val="bg1"/>
                </a:solidFill>
              </a:rPr>
              <a:t>Fig.1 Circuit Depth vs Hardware</a:t>
            </a:r>
          </a:p>
        </p:txBody>
      </p:sp>
    </p:spTree>
    <p:extLst>
      <p:ext uri="{BB962C8B-B14F-4D97-AF65-F5344CB8AC3E}">
        <p14:creationId xmlns:p14="http://schemas.microsoft.com/office/powerpoint/2010/main" val="306456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0"/>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207819" y="499526"/>
            <a:ext cx="5264727" cy="898670"/>
          </a:xfrm>
        </p:spPr>
        <p:txBody>
          <a:bodyPr>
            <a:normAutofit/>
          </a:bodyPr>
          <a:lstStyle/>
          <a:p>
            <a:pPr algn="l"/>
            <a:r>
              <a:rPr lang="en-US" sz="4400" b="1" dirty="0">
                <a:solidFill>
                  <a:srgbClr val="CBFF3B"/>
                </a:solidFill>
              </a:rPr>
              <a:t>Scope &amp; Applications</a:t>
            </a:r>
          </a:p>
        </p:txBody>
      </p:sp>
      <p:sp>
        <p:nvSpPr>
          <p:cNvPr id="3" name="Subtitle 2">
            <a:extLst>
              <a:ext uri="{FF2B5EF4-FFF2-40B4-BE49-F238E27FC236}">
                <a16:creationId xmlns:a16="http://schemas.microsoft.com/office/drawing/2014/main" id="{7F7E4CF8-6957-ACBD-5C60-23135ED18290}"/>
              </a:ext>
            </a:extLst>
          </p:cNvPr>
          <p:cNvSpPr>
            <a:spLocks noGrp="1"/>
          </p:cNvSpPr>
          <p:nvPr>
            <p:ph type="subTitle" idx="1"/>
          </p:nvPr>
        </p:nvSpPr>
        <p:spPr>
          <a:xfrm>
            <a:off x="96982" y="1458280"/>
            <a:ext cx="5654859" cy="5390785"/>
          </a:xfrm>
        </p:spPr>
        <p:txBody>
          <a:bodyPr>
            <a:normAutofit fontScale="92500" lnSpcReduction="10000"/>
          </a:bodyPr>
          <a:lstStyle/>
          <a:p>
            <a:pPr algn="l"/>
            <a:r>
              <a:rPr lang="en-US" sz="1800" dirty="0">
                <a:solidFill>
                  <a:schemeClr val="bg1"/>
                </a:solidFill>
                <a:latin typeface="__fkGroteskNeue_598ab8"/>
              </a:rPr>
              <a:t>Applications:</a:t>
            </a:r>
            <a:r>
              <a:rPr lang="en-US" sz="1800" b="0" i="0" dirty="0">
                <a:effectLst/>
                <a:latin typeface="__fkGroteskNeue_598ab8"/>
              </a:rPr>
              <a:t> oscillators</a:t>
            </a:r>
            <a:endParaRPr lang="en-US" sz="1800" dirty="0">
              <a:solidFill>
                <a:schemeClr val="bg1"/>
              </a:solidFill>
              <a:latin typeface="__fkGroteskNeue_598ab8"/>
            </a:endParaRPr>
          </a:p>
          <a:p>
            <a:pPr marL="342900" indent="-342900" algn="l">
              <a:buFontTx/>
              <a:buChar char="-"/>
            </a:pPr>
            <a:r>
              <a:rPr lang="en-US" sz="1800" dirty="0">
                <a:solidFill>
                  <a:schemeClr val="bg1"/>
                </a:solidFill>
                <a:latin typeface="__fkGroteskNeue_598ab8"/>
              </a:rPr>
              <a:t>Simulating the dynamics of mechanical structures, would enable efficient earthquake and Storm simulation software, and become a viable and inexpensive alternative to physical model testing.[Fig. 1]</a:t>
            </a:r>
          </a:p>
          <a:p>
            <a:pPr marL="342900" indent="-342900" algn="l">
              <a:buFontTx/>
              <a:buChar char="-"/>
            </a:pPr>
            <a:r>
              <a:rPr lang="en-US" sz="1800" dirty="0">
                <a:solidFill>
                  <a:schemeClr val="bg1"/>
                </a:solidFill>
                <a:latin typeface="__fkGroteskNeue_598ab8"/>
              </a:rPr>
              <a:t>Simulations of the vibrational modes of a material can predict its mechanical properties, thermal conductivity. This can be used in simulation software for the design of new materials. [Fig.2]</a:t>
            </a:r>
          </a:p>
          <a:p>
            <a:pPr marL="342900" indent="-342900" algn="l">
              <a:buFontTx/>
              <a:buChar char="-"/>
            </a:pPr>
            <a:r>
              <a:rPr lang="en-US" sz="1800" dirty="0">
                <a:solidFill>
                  <a:schemeClr val="bg1"/>
                </a:solidFill>
                <a:latin typeface="__fkGroteskNeue_598ab8"/>
              </a:rPr>
              <a:t>Coupled oscillators can model the activity of neurons. Efficient simulation of neural dynamics can help in understanding brain disorders. [Fig. 3]</a:t>
            </a:r>
          </a:p>
          <a:p>
            <a:pPr marL="342900" indent="-342900" algn="l">
              <a:buFontTx/>
              <a:buChar char="-"/>
            </a:pPr>
            <a:r>
              <a:rPr lang="en-US" sz="1800" b="0" i="0" dirty="0">
                <a:solidFill>
                  <a:schemeClr val="bg1"/>
                </a:solidFill>
                <a:effectLst/>
                <a:latin typeface="__fkGroteskNeue_598ab8"/>
              </a:rPr>
              <a:t>Electrical circuits with capacitors and inductors can be modeled as coupled oscillators. The simulation can be used to study the transient response of electrical circuits, which is in the EV industry.[Fig. 4]</a:t>
            </a:r>
            <a:endParaRPr lang="en-US" sz="1800" dirty="0">
              <a:solidFill>
                <a:schemeClr val="bg1"/>
              </a:solidFill>
            </a:endParaRPr>
          </a:p>
          <a:p>
            <a:pPr algn="l"/>
            <a:r>
              <a:rPr lang="en-US" sz="1800" dirty="0">
                <a:solidFill>
                  <a:schemeClr val="bg1"/>
                </a:solidFill>
              </a:rPr>
              <a:t>Scope:</a:t>
            </a:r>
          </a:p>
          <a:p>
            <a:pPr algn="l"/>
            <a:r>
              <a:rPr lang="en-US" sz="1800" dirty="0">
                <a:solidFill>
                  <a:schemeClr val="bg1"/>
                </a:solidFill>
              </a:rPr>
              <a:t>-   This simulation requires requires O(poly(N)) logical qubits, and would be highly useful once Quantum Computers with larger number of Qubits are built</a:t>
            </a:r>
          </a:p>
        </p:txBody>
      </p:sp>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2"/>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pic>
        <p:nvPicPr>
          <p:cNvPr id="3076" name="Picture 4" descr="Resonant Circuit - an overview | ScienceDirect Topics">
            <a:extLst>
              <a:ext uri="{FF2B5EF4-FFF2-40B4-BE49-F238E27FC236}">
                <a16:creationId xmlns:a16="http://schemas.microsoft.com/office/drawing/2014/main" id="{2A097A8D-2935-06FD-AF66-C10F5EFAC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282" y="4829857"/>
            <a:ext cx="2718898" cy="16902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Japanese Earthquake Simulators Shake You Out Of Complacency | Northwest  News Network">
            <a:extLst>
              <a:ext uri="{FF2B5EF4-FFF2-40B4-BE49-F238E27FC236}">
                <a16:creationId xmlns:a16="http://schemas.microsoft.com/office/drawing/2014/main" id="{725511F0-7FAB-E81B-FDC6-C25F11322D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369" r="7530" b="26593"/>
          <a:stretch/>
        </p:blipFill>
        <p:spPr bwMode="auto">
          <a:xfrm>
            <a:off x="5644237" y="1654049"/>
            <a:ext cx="3756347" cy="209407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eural oscillator model proposed by Matsuoka. | Download Scientific Diagram">
            <a:extLst>
              <a:ext uri="{FF2B5EF4-FFF2-40B4-BE49-F238E27FC236}">
                <a16:creationId xmlns:a16="http://schemas.microsoft.com/office/drawing/2014/main" id="{A513A64F-AB7F-E63F-368B-4E2E34921A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160" y="4153673"/>
            <a:ext cx="2481696" cy="19812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honon heat transport in cavity-mediated optomechanical nanoresonators |  Nature Communications">
            <a:extLst>
              <a:ext uri="{FF2B5EF4-FFF2-40B4-BE49-F238E27FC236}">
                <a16:creationId xmlns:a16="http://schemas.microsoft.com/office/drawing/2014/main" id="{7819677C-CF58-FDC8-CD93-03386FE9C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4631" y="2028143"/>
            <a:ext cx="2279549" cy="23363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63BB868-2B78-A605-60CD-10A003CCD6CE}"/>
              </a:ext>
            </a:extLst>
          </p:cNvPr>
          <p:cNvSpPr txBox="1"/>
          <p:nvPr/>
        </p:nvSpPr>
        <p:spPr>
          <a:xfrm>
            <a:off x="5644237" y="3797007"/>
            <a:ext cx="590739" cy="307777"/>
          </a:xfrm>
          <a:prstGeom prst="rect">
            <a:avLst/>
          </a:prstGeom>
          <a:noFill/>
        </p:spPr>
        <p:txBody>
          <a:bodyPr wrap="none" rtlCol="0">
            <a:spAutoFit/>
          </a:bodyPr>
          <a:lstStyle/>
          <a:p>
            <a:r>
              <a:rPr lang="en-US" sz="1400" dirty="0">
                <a:solidFill>
                  <a:schemeClr val="bg1"/>
                </a:solidFill>
              </a:rPr>
              <a:t>Fig. 1</a:t>
            </a:r>
          </a:p>
        </p:txBody>
      </p:sp>
      <p:sp>
        <p:nvSpPr>
          <p:cNvPr id="16" name="TextBox 15">
            <a:extLst>
              <a:ext uri="{FF2B5EF4-FFF2-40B4-BE49-F238E27FC236}">
                <a16:creationId xmlns:a16="http://schemas.microsoft.com/office/drawing/2014/main" id="{DBAF8D85-24A4-DF17-6B57-8E1D5F7FED47}"/>
              </a:ext>
            </a:extLst>
          </p:cNvPr>
          <p:cNvSpPr txBox="1"/>
          <p:nvPr/>
        </p:nvSpPr>
        <p:spPr>
          <a:xfrm>
            <a:off x="9606637" y="4364478"/>
            <a:ext cx="590739" cy="307777"/>
          </a:xfrm>
          <a:prstGeom prst="rect">
            <a:avLst/>
          </a:prstGeom>
          <a:noFill/>
        </p:spPr>
        <p:txBody>
          <a:bodyPr wrap="none" rtlCol="0">
            <a:spAutoFit/>
          </a:bodyPr>
          <a:lstStyle/>
          <a:p>
            <a:r>
              <a:rPr lang="en-US" sz="1400" dirty="0">
                <a:solidFill>
                  <a:schemeClr val="bg1"/>
                </a:solidFill>
              </a:rPr>
              <a:t>Fig. 2</a:t>
            </a:r>
          </a:p>
        </p:txBody>
      </p:sp>
      <p:sp>
        <p:nvSpPr>
          <p:cNvPr id="17" name="TextBox 16">
            <a:extLst>
              <a:ext uri="{FF2B5EF4-FFF2-40B4-BE49-F238E27FC236}">
                <a16:creationId xmlns:a16="http://schemas.microsoft.com/office/drawing/2014/main" id="{ED97DF40-7D10-F72A-5ABB-698D781C0C3A}"/>
              </a:ext>
            </a:extLst>
          </p:cNvPr>
          <p:cNvSpPr txBox="1"/>
          <p:nvPr/>
        </p:nvSpPr>
        <p:spPr>
          <a:xfrm>
            <a:off x="6440160" y="6134893"/>
            <a:ext cx="590739" cy="307777"/>
          </a:xfrm>
          <a:prstGeom prst="rect">
            <a:avLst/>
          </a:prstGeom>
          <a:noFill/>
        </p:spPr>
        <p:txBody>
          <a:bodyPr wrap="none" rtlCol="0">
            <a:spAutoFit/>
          </a:bodyPr>
          <a:lstStyle/>
          <a:p>
            <a:r>
              <a:rPr lang="en-US" sz="1400" dirty="0">
                <a:solidFill>
                  <a:schemeClr val="bg1"/>
                </a:solidFill>
              </a:rPr>
              <a:t>Fig. 3</a:t>
            </a:r>
          </a:p>
        </p:txBody>
      </p:sp>
      <p:sp>
        <p:nvSpPr>
          <p:cNvPr id="18" name="TextBox 17">
            <a:extLst>
              <a:ext uri="{FF2B5EF4-FFF2-40B4-BE49-F238E27FC236}">
                <a16:creationId xmlns:a16="http://schemas.microsoft.com/office/drawing/2014/main" id="{30907893-8DC6-DDCF-841A-A5D0DAD86E63}"/>
              </a:ext>
            </a:extLst>
          </p:cNvPr>
          <p:cNvSpPr txBox="1"/>
          <p:nvPr/>
        </p:nvSpPr>
        <p:spPr>
          <a:xfrm>
            <a:off x="9265282" y="6550223"/>
            <a:ext cx="590739" cy="307777"/>
          </a:xfrm>
          <a:prstGeom prst="rect">
            <a:avLst/>
          </a:prstGeom>
          <a:noFill/>
        </p:spPr>
        <p:txBody>
          <a:bodyPr wrap="none" rtlCol="0">
            <a:spAutoFit/>
          </a:bodyPr>
          <a:lstStyle/>
          <a:p>
            <a:r>
              <a:rPr lang="en-US" sz="1400" dirty="0">
                <a:solidFill>
                  <a:schemeClr val="bg1"/>
                </a:solidFill>
              </a:rPr>
              <a:t>Fig. 4</a:t>
            </a:r>
          </a:p>
        </p:txBody>
      </p:sp>
    </p:spTree>
    <p:extLst>
      <p:ext uri="{BB962C8B-B14F-4D97-AF65-F5344CB8AC3E}">
        <p14:creationId xmlns:p14="http://schemas.microsoft.com/office/powerpoint/2010/main" val="283704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5FA08F-871E-8939-3682-25BDA7AF05C0}"/>
              </a:ext>
            </a:extLst>
          </p:cNvPr>
          <p:cNvSpPr/>
          <p:nvPr/>
        </p:nvSpPr>
        <p:spPr>
          <a:xfrm>
            <a:off x="0" y="0"/>
            <a:ext cx="12192000" cy="146721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B5EBE-8E42-B9A4-9CBF-4D6A531CE5F3}"/>
              </a:ext>
            </a:extLst>
          </p:cNvPr>
          <p:cNvSpPr>
            <a:spLocks noGrp="1"/>
          </p:cNvSpPr>
          <p:nvPr>
            <p:ph type="ctrTitle"/>
          </p:nvPr>
        </p:nvSpPr>
        <p:spPr>
          <a:xfrm>
            <a:off x="207819" y="499526"/>
            <a:ext cx="5264727" cy="898670"/>
          </a:xfrm>
        </p:spPr>
        <p:txBody>
          <a:bodyPr>
            <a:normAutofit/>
          </a:bodyPr>
          <a:lstStyle/>
          <a:p>
            <a:pPr algn="l"/>
            <a:r>
              <a:rPr lang="en-US" sz="4400" b="1" dirty="0">
                <a:solidFill>
                  <a:srgbClr val="CBFF3B"/>
                </a:solidFill>
              </a:rPr>
              <a:t>Citations</a:t>
            </a:r>
          </a:p>
        </p:txBody>
      </p:sp>
      <p:sp>
        <p:nvSpPr>
          <p:cNvPr id="3" name="Subtitle 2">
            <a:extLst>
              <a:ext uri="{FF2B5EF4-FFF2-40B4-BE49-F238E27FC236}">
                <a16:creationId xmlns:a16="http://schemas.microsoft.com/office/drawing/2014/main" id="{7F7E4CF8-6957-ACBD-5C60-23135ED18290}"/>
              </a:ext>
            </a:extLst>
          </p:cNvPr>
          <p:cNvSpPr>
            <a:spLocks noGrp="1"/>
          </p:cNvSpPr>
          <p:nvPr>
            <p:ph type="subTitle" idx="1"/>
          </p:nvPr>
        </p:nvSpPr>
        <p:spPr>
          <a:xfrm>
            <a:off x="207819" y="1654049"/>
            <a:ext cx="11402290" cy="4982277"/>
          </a:xfrm>
        </p:spPr>
        <p:txBody>
          <a:bodyPr>
            <a:normAutofit/>
          </a:bodyPr>
          <a:lstStyle/>
          <a:p>
            <a:pPr marL="342900" indent="-342900" algn="l">
              <a:buFontTx/>
              <a:buChar char="-"/>
            </a:pPr>
            <a:r>
              <a:rPr lang="en-US" b="0" i="0" dirty="0">
                <a:solidFill>
                  <a:schemeClr val="bg1"/>
                </a:solidFill>
                <a:effectLst/>
                <a:latin typeface="__fkGroteskNeue_598ab8"/>
                <a:hlinkClick r:id="rId2"/>
              </a:rPr>
              <a:t> https://www.sciencedirect.com/topics/computer-science/resonant-circuit</a:t>
            </a:r>
            <a:endParaRPr lang="en-US" b="0" i="0" dirty="0">
              <a:solidFill>
                <a:schemeClr val="bg1"/>
              </a:solidFill>
              <a:effectLst/>
              <a:latin typeface="__fkGroteskNeue_598ab8"/>
            </a:endParaRPr>
          </a:p>
          <a:p>
            <a:pPr marL="342900" indent="-342900" algn="l">
              <a:buFontTx/>
              <a:buChar char="-"/>
            </a:pPr>
            <a:r>
              <a:rPr lang="en-US" b="0" i="0" dirty="0">
                <a:solidFill>
                  <a:schemeClr val="bg1"/>
                </a:solidFill>
                <a:effectLst/>
                <a:latin typeface="__fkGroteskNeue_598ab8"/>
                <a:hlinkClick r:id="rId3"/>
              </a:rPr>
              <a:t> https://www.nwnewsnetwork.org/disasters-and-accidents/2017-03-24/japanese-earthquake-simulators-shake-you-out-of-complacency</a:t>
            </a:r>
            <a:endParaRPr lang="en-US" b="0" i="0" dirty="0">
              <a:solidFill>
                <a:schemeClr val="bg1"/>
              </a:solidFill>
              <a:effectLst/>
              <a:latin typeface="__fkGroteskNeue_598ab8"/>
            </a:endParaRPr>
          </a:p>
          <a:p>
            <a:pPr marL="342900" indent="-342900" algn="l">
              <a:buFontTx/>
              <a:buChar char="-"/>
            </a:pPr>
            <a:r>
              <a:rPr lang="en-US" b="0" i="0" dirty="0">
                <a:solidFill>
                  <a:schemeClr val="bg1"/>
                </a:solidFill>
                <a:effectLst/>
                <a:latin typeface="__fkGroteskNeue_598ab8"/>
                <a:hlinkClick r:id="rId4"/>
              </a:rPr>
              <a:t> https://www.researchgate.net/figure/Neural-oscillator-model-proposed-by- Matsuoka_fig1_282546989</a:t>
            </a:r>
            <a:endParaRPr lang="en-US" b="0" i="0" dirty="0">
              <a:solidFill>
                <a:schemeClr val="bg1"/>
              </a:solidFill>
              <a:effectLst/>
              <a:latin typeface="__fkGroteskNeue_598ab8"/>
            </a:endParaRPr>
          </a:p>
          <a:p>
            <a:pPr marL="342900" indent="-342900" algn="l">
              <a:buFontTx/>
              <a:buChar char="-"/>
            </a:pPr>
            <a:r>
              <a:rPr lang="en-US" dirty="0">
                <a:solidFill>
                  <a:schemeClr val="bg1"/>
                </a:solidFill>
                <a:latin typeface="__fkGroteskNeue_598ab8"/>
                <a:hlinkClick r:id="rId5"/>
              </a:rPr>
              <a:t> https://www.nature.com/articles/s41467-020-18426-4</a:t>
            </a:r>
            <a:endParaRPr lang="en-US" dirty="0">
              <a:solidFill>
                <a:schemeClr val="bg1"/>
              </a:solidFill>
              <a:latin typeface="__fkGroteskNeue_598ab8"/>
            </a:endParaRPr>
          </a:p>
          <a:p>
            <a:pPr marL="342900" indent="-342900" algn="l">
              <a:buFontTx/>
              <a:buChar char="-"/>
            </a:pPr>
            <a:r>
              <a:rPr lang="en-US" b="1" dirty="0">
                <a:solidFill>
                  <a:schemeClr val="bg1"/>
                </a:solidFill>
                <a:effectLst/>
                <a:latin typeface=".SF NS"/>
                <a:hlinkClick r:id="rId6"/>
              </a:rPr>
              <a:t> https://arxiv.org/abs/2303.13012</a:t>
            </a:r>
            <a:endParaRPr lang="en-US" b="1" dirty="0">
              <a:solidFill>
                <a:schemeClr val="bg1"/>
              </a:solidFill>
              <a:latin typeface=".SF NS"/>
            </a:endParaRPr>
          </a:p>
          <a:p>
            <a:pPr marL="342900" indent="-342900" algn="l">
              <a:buFontTx/>
              <a:buChar char="-"/>
            </a:pPr>
            <a:r>
              <a:rPr lang="en-US" b="1" dirty="0">
                <a:solidFill>
                  <a:schemeClr val="bg1"/>
                </a:solidFill>
                <a:latin typeface=".SF NS"/>
                <a:hlinkClick r:id="rId7"/>
              </a:rPr>
              <a:t> </a:t>
            </a:r>
            <a:r>
              <a:rPr lang="en-US" dirty="0">
                <a:hlinkClick r:id="rId7"/>
              </a:rPr>
              <a:t>http://dx.doi.org/10.1103/PhysRevLett.118.010501</a:t>
            </a:r>
            <a:endParaRPr lang="en-US" dirty="0"/>
          </a:p>
          <a:p>
            <a:pPr marL="342900" indent="-342900" algn="l">
              <a:buFontTx/>
              <a:buChar char="-"/>
            </a:pPr>
            <a:endParaRPr lang="en-US" b="1" dirty="0">
              <a:solidFill>
                <a:schemeClr val="bg1"/>
              </a:solidFill>
              <a:latin typeface=".SF NS"/>
            </a:endParaRPr>
          </a:p>
          <a:p>
            <a:pPr marL="342900" indent="-342900" algn="l">
              <a:buFontTx/>
              <a:buChar char="-"/>
            </a:pPr>
            <a:endParaRPr lang="en-US" b="1" dirty="0">
              <a:solidFill>
                <a:schemeClr val="bg1"/>
              </a:solidFill>
              <a:effectLst/>
              <a:latin typeface=".SF NS"/>
            </a:endParaRPr>
          </a:p>
          <a:p>
            <a:pPr marL="342900" indent="-342900" algn="l">
              <a:buFontTx/>
              <a:buChar char="-"/>
            </a:pPr>
            <a:endParaRPr lang="en-US" b="1" dirty="0">
              <a:solidFill>
                <a:schemeClr val="bg1"/>
              </a:solidFill>
              <a:effectLst/>
              <a:latin typeface=".SF NS"/>
            </a:endParaRPr>
          </a:p>
          <a:p>
            <a:pPr marL="342900" indent="-342900" algn="l">
              <a:buFontTx/>
              <a:buChar char="-"/>
            </a:pPr>
            <a:endParaRPr lang="en-US" sz="2000" dirty="0">
              <a:solidFill>
                <a:schemeClr val="bg1"/>
              </a:solidFill>
              <a:effectLst/>
              <a:latin typeface=".SF NS"/>
            </a:endParaRPr>
          </a:p>
          <a:p>
            <a:pPr marL="342900" indent="-342900" algn="l">
              <a:buFontTx/>
              <a:buChar char="-"/>
            </a:pPr>
            <a:endParaRPr lang="en-US" sz="2600" dirty="0">
              <a:solidFill>
                <a:schemeClr val="bg1"/>
              </a:solidFill>
              <a:latin typeface="__fkGroteskNeue_598ab8"/>
            </a:endParaRPr>
          </a:p>
          <a:p>
            <a:pPr marL="342900" indent="-342900" algn="l">
              <a:buFontTx/>
              <a:buChar char="-"/>
            </a:pPr>
            <a:endParaRPr lang="en-US" dirty="0">
              <a:solidFill>
                <a:schemeClr val="bg1"/>
              </a:solidFill>
            </a:endParaRPr>
          </a:p>
        </p:txBody>
      </p:sp>
      <p:pic>
        <p:nvPicPr>
          <p:cNvPr id="4" name="Picture 3">
            <a:extLst>
              <a:ext uri="{FF2B5EF4-FFF2-40B4-BE49-F238E27FC236}">
                <a16:creationId xmlns:a16="http://schemas.microsoft.com/office/drawing/2014/main" id="{CED53610-D0CC-4276-6CAE-FEF2C9610DA8}"/>
              </a:ext>
            </a:extLst>
          </p:cNvPr>
          <p:cNvPicPr>
            <a:picLocks noChangeAspect="1"/>
          </p:cNvPicPr>
          <p:nvPr/>
        </p:nvPicPr>
        <p:blipFill>
          <a:blip r:embed="rId8"/>
          <a:stretch>
            <a:fillRect/>
          </a:stretch>
        </p:blipFill>
        <p:spPr>
          <a:xfrm>
            <a:off x="8581402" y="101744"/>
            <a:ext cx="3485907" cy="258474"/>
          </a:xfrm>
          <a:prstGeom prst="rect">
            <a:avLst/>
          </a:prstGeom>
          <a:effectLst>
            <a:outerShdw dist="50800" dir="5400000" sx="1000" sy="1000" algn="ctr" rotWithShape="0">
              <a:srgbClr val="000000"/>
            </a:outerShdw>
          </a:effectLst>
        </p:spPr>
      </p:pic>
      <p:sp>
        <p:nvSpPr>
          <p:cNvPr id="6" name="TextBox 5">
            <a:extLst>
              <a:ext uri="{FF2B5EF4-FFF2-40B4-BE49-F238E27FC236}">
                <a16:creationId xmlns:a16="http://schemas.microsoft.com/office/drawing/2014/main" id="{8A96586B-C248-4C72-34C4-F39761FA2772}"/>
              </a:ext>
            </a:extLst>
          </p:cNvPr>
          <p:cNvSpPr txBox="1"/>
          <p:nvPr/>
        </p:nvSpPr>
        <p:spPr>
          <a:xfrm>
            <a:off x="8748670" y="360218"/>
            <a:ext cx="6096000" cy="338554"/>
          </a:xfrm>
          <a:prstGeom prst="rect">
            <a:avLst/>
          </a:prstGeom>
          <a:noFill/>
        </p:spPr>
        <p:txBody>
          <a:bodyPr wrap="square">
            <a:spAutoFit/>
          </a:bodyPr>
          <a:lstStyle/>
          <a:p>
            <a:r>
              <a:rPr lang="en-US" sz="1600" b="1" i="0" u="none" strike="noStrike" dirty="0">
                <a:solidFill>
                  <a:schemeClr val="bg1"/>
                </a:solidFill>
                <a:effectLst/>
                <a:latin typeface="Jura"/>
              </a:rPr>
              <a:t>&lt;</a:t>
            </a:r>
            <a:r>
              <a:rPr lang="en-US" sz="1600" b="0" i="0" u="none" strike="noStrike" dirty="0">
                <a:solidFill>
                  <a:srgbClr val="424242"/>
                </a:solidFill>
                <a:effectLst/>
                <a:latin typeface="Jura"/>
              </a:rPr>
              <a:t> </a:t>
            </a:r>
            <a:r>
              <a:rPr lang="en-US" sz="1600" b="0" i="0" u="none" strike="noStrike" dirty="0">
                <a:solidFill>
                  <a:srgbClr val="FF0000"/>
                </a:solidFill>
                <a:effectLst/>
                <a:latin typeface="Jura"/>
              </a:rPr>
              <a:t>Womanium</a:t>
            </a:r>
            <a:r>
              <a:rPr lang="en-US" sz="1600" b="0" i="0" u="none" strike="noStrike" dirty="0">
                <a:solidFill>
                  <a:srgbClr val="424242"/>
                </a:solidFill>
                <a:effectLst/>
                <a:latin typeface="Jura"/>
              </a:rPr>
              <a:t> </a:t>
            </a:r>
            <a:r>
              <a:rPr lang="en-US" sz="1600" b="0" i="0" u="none" strike="noStrike" dirty="0">
                <a:solidFill>
                  <a:schemeClr val="bg1"/>
                </a:solidFill>
                <a:effectLst/>
                <a:latin typeface="Jura"/>
              </a:rPr>
              <a:t>Quantum+AI </a:t>
            </a:r>
            <a:r>
              <a:rPr lang="en-US" sz="1600" b="0" i="0" u="none" strike="noStrike" dirty="0">
                <a:solidFill>
                  <a:srgbClr val="70A6FF"/>
                </a:solidFill>
                <a:effectLst/>
                <a:latin typeface="Jura"/>
              </a:rPr>
              <a:t>Project</a:t>
            </a:r>
            <a:r>
              <a:rPr lang="en-US" sz="1600" b="0" i="0" u="none" strike="noStrike" dirty="0">
                <a:solidFill>
                  <a:srgbClr val="424242"/>
                </a:solidFill>
                <a:effectLst/>
                <a:latin typeface="Jura"/>
              </a:rPr>
              <a:t> </a:t>
            </a:r>
            <a:r>
              <a:rPr lang="en-US" sz="1600" b="1" i="0" u="none" strike="noStrike" dirty="0">
                <a:solidFill>
                  <a:schemeClr val="bg1"/>
                </a:solidFill>
                <a:effectLst/>
                <a:latin typeface="Jura"/>
              </a:rPr>
              <a:t>&gt;</a:t>
            </a:r>
            <a:endParaRPr lang="en-US" sz="1600" b="1" dirty="0">
              <a:solidFill>
                <a:schemeClr val="bg1"/>
              </a:solidFill>
            </a:endParaRPr>
          </a:p>
        </p:txBody>
      </p:sp>
    </p:spTree>
    <p:extLst>
      <p:ext uri="{BB962C8B-B14F-4D97-AF65-F5344CB8AC3E}">
        <p14:creationId xmlns:p14="http://schemas.microsoft.com/office/powerpoint/2010/main" val="27676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3288</TotalTime>
  <Words>415</Words>
  <Application>Microsoft Macintosh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__fkGroteskNeue_598ab8</vt:lpstr>
      <vt:lpstr>.SF NS</vt:lpstr>
      <vt:lpstr>Aptos</vt:lpstr>
      <vt:lpstr>Aptos Display</vt:lpstr>
      <vt:lpstr>Arial</vt:lpstr>
      <vt:lpstr>CMMI9</vt:lpstr>
      <vt:lpstr>CMR9</vt:lpstr>
      <vt:lpstr>Jura</vt:lpstr>
      <vt:lpstr>KaTeX_Main</vt:lpstr>
      <vt:lpstr>Office Theme</vt:lpstr>
      <vt:lpstr>Exponential quantum speedup in simulating coupled classical oscillators</vt:lpstr>
      <vt:lpstr>Problem Statement</vt:lpstr>
      <vt:lpstr>Solution</vt:lpstr>
      <vt:lpstr>Solution</vt:lpstr>
      <vt:lpstr>Scope &amp; Applications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quantum speedup in simulating coupled classical oscillators using CLASSIQ</dc:title>
  <dc:creator>Paarth Jain</dc:creator>
  <cp:lastModifiedBy>Paarth Jain</cp:lastModifiedBy>
  <cp:revision>3</cp:revision>
  <dcterms:created xsi:type="dcterms:W3CDTF">2024-08-07T20:59:07Z</dcterms:created>
  <dcterms:modified xsi:type="dcterms:W3CDTF">2024-08-10T03:48:04Z</dcterms:modified>
</cp:coreProperties>
</file>