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8" r:id="rId2"/>
    <p:sldId id="257" r:id="rId3"/>
    <p:sldId id="259" r:id="rId4"/>
    <p:sldId id="260" r:id="rId5"/>
    <p:sldId id="28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0D1CF-2301-436C-93B4-F969CD48709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0A304-E622-4EA0-AC94-97DA1E47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53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88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2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4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42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C882-D5AB-4C02-9027-86915592F4F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46E3-1905-4B35-B100-A9271E32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5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9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6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1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3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7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57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2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470634" y="88700"/>
            <a:ext cx="464825" cy="47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098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45534" y="2357439"/>
            <a:ext cx="11470242" cy="554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r>
              <a:rPr lang="en-GB" sz="56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</a:t>
            </a:r>
            <a:r>
              <a:rPr lang="en-GB" sz="56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Project – 3</a:t>
            </a:r>
            <a:br>
              <a:rPr lang="en-GB" sz="56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56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			  Classification</a:t>
            </a:r>
            <a:endParaRPr sz="56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GB" sz="4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"Cardiovascular </a:t>
            </a:r>
            <a:r>
              <a:rPr lang="en-GB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Risk </a:t>
            </a:r>
            <a:r>
              <a:rPr lang="en-GB" sz="4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Prediction”</a:t>
            </a:r>
            <a:r>
              <a:rPr lang="en-GB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4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4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Presented By :</a:t>
            </a:r>
            <a:r>
              <a:rPr lang="en-GB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Mr. </a:t>
            </a:r>
            <a:r>
              <a:rPr lang="en-US" sz="3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Hasnain</a:t>
            </a: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Mazhar</a:t>
            </a: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Rizvi</a:t>
            </a:r>
            <a:endParaRPr sz="4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sz="4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sz="2133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sz="2133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296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Ten Year CHD by Age</a:t>
            </a:r>
          </a:p>
        </p:txBody>
      </p:sp>
      <p:sp>
        <p:nvSpPr>
          <p:cNvPr id="6" name="Google Shape;937;p41"/>
          <p:cNvSpPr txBox="1">
            <a:spLocks/>
          </p:cNvSpPr>
          <p:nvPr/>
        </p:nvSpPr>
        <p:spPr>
          <a:xfrm>
            <a:off x="415600" y="1356794"/>
            <a:ext cx="10065451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spcBef>
                <a:spcPts val="600"/>
              </a:spcBef>
              <a:buSzPts val="1400"/>
              <a:buNone/>
            </a:pPr>
            <a:r>
              <a:rPr lang="en-US" b="1" kern="0" dirty="0" smtClean="0">
                <a:solidFill>
                  <a:schemeClr val="bg1"/>
                </a:solidFill>
              </a:rPr>
              <a:t>CHD probability</a:t>
            </a:r>
            <a:r>
              <a:rPr lang="en-US" kern="0" dirty="0" smtClean="0">
                <a:solidFill>
                  <a:schemeClr val="bg1"/>
                </a:solidFill>
              </a:rPr>
              <a:t> is </a:t>
            </a:r>
            <a:r>
              <a:rPr lang="en-US" b="1" kern="0" dirty="0" smtClean="0">
                <a:solidFill>
                  <a:schemeClr val="bg1"/>
                </a:solidFill>
              </a:rPr>
              <a:t>high </a:t>
            </a:r>
            <a:r>
              <a:rPr lang="en-US" kern="0" dirty="0" smtClean="0">
                <a:solidFill>
                  <a:schemeClr val="bg1"/>
                </a:solidFill>
              </a:rPr>
              <a:t>for </a:t>
            </a:r>
            <a:r>
              <a:rPr lang="en-US" b="1" kern="0" dirty="0" smtClean="0">
                <a:solidFill>
                  <a:schemeClr val="bg1"/>
                </a:solidFill>
              </a:rPr>
              <a:t>above 65+ aged</a:t>
            </a:r>
            <a:r>
              <a:rPr lang="en-US" kern="0" dirty="0" smtClean="0">
                <a:solidFill>
                  <a:schemeClr val="bg1"/>
                </a:solidFill>
              </a:rPr>
              <a:t> peoples.</a:t>
            </a:r>
          </a:p>
          <a:p>
            <a:pPr marL="139700" indent="0">
              <a:spcBef>
                <a:spcPts val="600"/>
              </a:spcBef>
              <a:buSzPts val="1400"/>
              <a:buNone/>
            </a:pPr>
            <a:r>
              <a:rPr lang="en-US" kern="0" dirty="0" smtClean="0">
                <a:solidFill>
                  <a:schemeClr val="bg1"/>
                </a:solidFill>
              </a:rPr>
              <a:t>So,</a:t>
            </a:r>
            <a:r>
              <a:rPr lang="en-US" b="1" kern="0" dirty="0" smtClean="0">
                <a:solidFill>
                  <a:schemeClr val="bg1"/>
                </a:solidFill>
              </a:rPr>
              <a:t> older people</a:t>
            </a:r>
            <a:r>
              <a:rPr lang="en-US" kern="0" dirty="0" smtClean="0">
                <a:solidFill>
                  <a:schemeClr val="bg1"/>
                </a:solidFill>
              </a:rPr>
              <a:t> have a </a:t>
            </a:r>
            <a:r>
              <a:rPr lang="en-US" b="1" kern="0" dirty="0" smtClean="0">
                <a:solidFill>
                  <a:schemeClr val="bg1"/>
                </a:solidFill>
              </a:rPr>
              <a:t>higher risk</a:t>
            </a:r>
            <a:r>
              <a:rPr lang="en-US" kern="0" dirty="0" smtClean="0">
                <a:solidFill>
                  <a:schemeClr val="bg1"/>
                </a:solidFill>
              </a:rPr>
              <a:t> of having </a:t>
            </a:r>
            <a:r>
              <a:rPr lang="en-US" b="1" kern="0" dirty="0" smtClean="0">
                <a:solidFill>
                  <a:schemeClr val="bg1"/>
                </a:solidFill>
              </a:rPr>
              <a:t>coronary heart disease</a:t>
            </a:r>
            <a:r>
              <a:rPr lang="en-US" kern="0" dirty="0" smtClean="0">
                <a:solidFill>
                  <a:schemeClr val="bg1"/>
                </a:solidFill>
              </a:rPr>
              <a:t> in next </a:t>
            </a:r>
            <a:r>
              <a:rPr lang="en-US" b="1" kern="0" dirty="0" smtClean="0">
                <a:solidFill>
                  <a:schemeClr val="bg1"/>
                </a:solidFill>
              </a:rPr>
              <a:t>10 years</a:t>
            </a:r>
            <a:r>
              <a:rPr lang="en-US" kern="0" dirty="0" smtClean="0">
                <a:solidFill>
                  <a:schemeClr val="bg1"/>
                </a:solidFill>
              </a:rPr>
              <a:t>.</a:t>
            </a:r>
            <a:endParaRPr lang="en-US" sz="1400" kern="0" dirty="0">
              <a:solidFill>
                <a:schemeClr val="bg1"/>
              </a:solidFill>
            </a:endParaRPr>
          </a:p>
        </p:txBody>
      </p:sp>
      <p:pic>
        <p:nvPicPr>
          <p:cNvPr id="7" name="Google Shape;93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0161" y="2481321"/>
            <a:ext cx="7506239" cy="406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81321"/>
            <a:ext cx="4270161" cy="4062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988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Ten Year CHD by Sex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Google Shape;945;p42"/>
          <p:cNvSpPr txBox="1">
            <a:spLocks/>
          </p:cNvSpPr>
          <p:nvPr/>
        </p:nvSpPr>
        <p:spPr>
          <a:xfrm>
            <a:off x="415600" y="1356967"/>
            <a:ext cx="10042850" cy="130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17500">
              <a:spcBef>
                <a:spcPts val="600"/>
              </a:spcBef>
              <a:buSzPts val="1400"/>
            </a:pPr>
            <a:r>
              <a:rPr lang="en-US" kern="0" dirty="0" smtClean="0">
                <a:solidFill>
                  <a:schemeClr val="bg1"/>
                </a:solidFill>
              </a:rPr>
              <a:t>The </a:t>
            </a:r>
            <a:r>
              <a:rPr lang="en-US" b="1" kern="0" dirty="0" smtClean="0">
                <a:solidFill>
                  <a:schemeClr val="bg1"/>
                </a:solidFill>
              </a:rPr>
              <a:t>gender distribution</a:t>
            </a:r>
            <a:r>
              <a:rPr lang="en-US" kern="0" dirty="0" smtClean="0">
                <a:solidFill>
                  <a:schemeClr val="bg1"/>
                </a:solidFill>
              </a:rPr>
              <a:t> is not even with high count for </a:t>
            </a:r>
            <a:r>
              <a:rPr lang="en-US" b="1" kern="0" dirty="0" smtClean="0">
                <a:solidFill>
                  <a:schemeClr val="bg1"/>
                </a:solidFill>
              </a:rPr>
              <a:t>females</a:t>
            </a:r>
            <a:r>
              <a:rPr lang="en-US" kern="0" dirty="0" smtClean="0">
                <a:solidFill>
                  <a:schemeClr val="bg1"/>
                </a:solidFill>
              </a:rPr>
              <a:t>. </a:t>
            </a:r>
            <a:r>
              <a:rPr lang="en-US" b="1" kern="0" dirty="0" smtClean="0">
                <a:solidFill>
                  <a:schemeClr val="bg1"/>
                </a:solidFill>
              </a:rPr>
              <a:t>53.2%</a:t>
            </a:r>
            <a:r>
              <a:rPr lang="en-US" kern="0" dirty="0" smtClean="0">
                <a:solidFill>
                  <a:schemeClr val="bg1"/>
                </a:solidFill>
              </a:rPr>
              <a:t> are there for </a:t>
            </a:r>
            <a:r>
              <a:rPr lang="en-US" b="1" kern="0" dirty="0" smtClean="0">
                <a:solidFill>
                  <a:schemeClr val="bg1"/>
                </a:solidFill>
              </a:rPr>
              <a:t>males </a:t>
            </a:r>
            <a:r>
              <a:rPr lang="en-US" kern="0" dirty="0" smtClean="0">
                <a:solidFill>
                  <a:schemeClr val="bg1"/>
                </a:solidFill>
              </a:rPr>
              <a:t>and </a:t>
            </a:r>
            <a:r>
              <a:rPr lang="en-US" b="1" kern="0" dirty="0" smtClean="0">
                <a:solidFill>
                  <a:schemeClr val="bg1"/>
                </a:solidFill>
              </a:rPr>
              <a:t>46.8%</a:t>
            </a:r>
            <a:r>
              <a:rPr lang="en-US" kern="0" dirty="0" smtClean="0">
                <a:solidFill>
                  <a:schemeClr val="bg1"/>
                </a:solidFill>
              </a:rPr>
              <a:t> for </a:t>
            </a:r>
            <a:r>
              <a:rPr lang="en-US" b="1" kern="0" dirty="0" smtClean="0">
                <a:solidFill>
                  <a:schemeClr val="bg1"/>
                </a:solidFill>
              </a:rPr>
              <a:t>females</a:t>
            </a:r>
            <a:r>
              <a:rPr lang="en-US" kern="0" dirty="0" smtClean="0">
                <a:solidFill>
                  <a:schemeClr val="bg1"/>
                </a:solidFill>
              </a:rPr>
              <a:t>.</a:t>
            </a:r>
          </a:p>
          <a:p>
            <a:pPr indent="-317500">
              <a:spcBef>
                <a:spcPts val="600"/>
              </a:spcBef>
              <a:buSzPts val="1400"/>
            </a:pPr>
            <a:r>
              <a:rPr lang="en-US" b="1" kern="0" dirty="0" smtClean="0">
                <a:solidFill>
                  <a:schemeClr val="bg1"/>
                </a:solidFill>
              </a:rPr>
              <a:t>Men </a:t>
            </a:r>
            <a:r>
              <a:rPr lang="en-US" kern="0" dirty="0" smtClean="0">
                <a:solidFill>
                  <a:schemeClr val="bg1"/>
                </a:solidFill>
              </a:rPr>
              <a:t>are generally at a </a:t>
            </a:r>
            <a:r>
              <a:rPr lang="en-US" b="1" kern="0" dirty="0" smtClean="0">
                <a:solidFill>
                  <a:schemeClr val="bg1"/>
                </a:solidFill>
              </a:rPr>
              <a:t>higher risk</a:t>
            </a:r>
            <a:r>
              <a:rPr lang="en-US" kern="0" dirty="0" smtClean="0">
                <a:solidFill>
                  <a:schemeClr val="bg1"/>
                </a:solidFill>
              </a:rPr>
              <a:t> of</a:t>
            </a:r>
            <a:r>
              <a:rPr lang="en-US" b="1" kern="0" dirty="0" smtClean="0">
                <a:solidFill>
                  <a:schemeClr val="bg1"/>
                </a:solidFill>
              </a:rPr>
              <a:t> having coronary heart disease</a:t>
            </a:r>
            <a:r>
              <a:rPr lang="en-US" kern="0" dirty="0" smtClean="0">
                <a:solidFill>
                  <a:schemeClr val="bg1"/>
                </a:solidFill>
              </a:rPr>
              <a:t>.</a:t>
            </a:r>
            <a:endParaRPr lang="en-US" sz="1400" kern="0" dirty="0">
              <a:solidFill>
                <a:schemeClr val="bg1"/>
              </a:solidFill>
            </a:endParaRPr>
          </a:p>
        </p:txBody>
      </p:sp>
      <p:pic>
        <p:nvPicPr>
          <p:cNvPr id="5" name="Google Shape;946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03100" y="2866475"/>
            <a:ext cx="7473300" cy="39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2866474"/>
            <a:ext cx="3887500" cy="3991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089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1612" y="98800"/>
            <a:ext cx="11360800" cy="763600"/>
          </a:xfrm>
        </p:spPr>
        <p:txBody>
          <a:bodyPr/>
          <a:lstStyle/>
          <a:p>
            <a:pPr algn="ctr"/>
            <a:r>
              <a:rPr lang="en-US" sz="3200" b="1" dirty="0"/>
              <a:t>Ten Year CHD by Smoking</a:t>
            </a:r>
          </a:p>
        </p:txBody>
      </p:sp>
      <p:sp>
        <p:nvSpPr>
          <p:cNvPr id="4" name="Google Shape;953;p43"/>
          <p:cNvSpPr txBox="1">
            <a:spLocks/>
          </p:cNvSpPr>
          <p:nvPr/>
        </p:nvSpPr>
        <p:spPr>
          <a:xfrm>
            <a:off x="228599" y="971550"/>
            <a:ext cx="11129963" cy="14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17500">
              <a:spcBef>
                <a:spcPts val="600"/>
              </a:spcBef>
              <a:buSzPts val="1400"/>
            </a:pPr>
            <a:r>
              <a:rPr lang="en-US" kern="0" dirty="0" smtClean="0">
                <a:solidFill>
                  <a:schemeClr val="bg1"/>
                </a:solidFill>
              </a:rPr>
              <a:t>The </a:t>
            </a:r>
            <a:r>
              <a:rPr lang="en-US" b="1" kern="0" dirty="0" smtClean="0">
                <a:solidFill>
                  <a:schemeClr val="bg1"/>
                </a:solidFill>
              </a:rPr>
              <a:t>negative cases</a:t>
            </a:r>
            <a:r>
              <a:rPr lang="en-US" kern="0" dirty="0" smtClean="0">
                <a:solidFill>
                  <a:schemeClr val="bg1"/>
                </a:solidFill>
              </a:rPr>
              <a:t> are </a:t>
            </a:r>
            <a:r>
              <a:rPr lang="en-US" b="1" kern="0" dirty="0" smtClean="0">
                <a:solidFill>
                  <a:schemeClr val="bg1"/>
                </a:solidFill>
              </a:rPr>
              <a:t>more </a:t>
            </a:r>
            <a:r>
              <a:rPr lang="en-US" kern="0" dirty="0" smtClean="0">
                <a:solidFill>
                  <a:schemeClr val="bg1"/>
                </a:solidFill>
              </a:rPr>
              <a:t>for the </a:t>
            </a:r>
            <a:r>
              <a:rPr lang="en-US" b="1" kern="0" dirty="0" smtClean="0">
                <a:solidFill>
                  <a:schemeClr val="bg1"/>
                </a:solidFill>
              </a:rPr>
              <a:t>non smokers</a:t>
            </a:r>
            <a:r>
              <a:rPr lang="en-US" kern="0" dirty="0" smtClean="0">
                <a:solidFill>
                  <a:schemeClr val="bg1"/>
                </a:solidFill>
              </a:rPr>
              <a:t> compared to the positive cases for non smokers.</a:t>
            </a:r>
          </a:p>
          <a:p>
            <a:pPr indent="-317500">
              <a:spcBef>
                <a:spcPts val="600"/>
              </a:spcBef>
              <a:buSzPts val="1400"/>
            </a:pPr>
            <a:r>
              <a:rPr lang="en-US" kern="0" dirty="0" smtClean="0">
                <a:solidFill>
                  <a:schemeClr val="bg1"/>
                </a:solidFill>
              </a:rPr>
              <a:t>Statistically, </a:t>
            </a:r>
            <a:r>
              <a:rPr lang="en-US" b="1" kern="0" dirty="0" smtClean="0">
                <a:solidFill>
                  <a:schemeClr val="bg1"/>
                </a:solidFill>
              </a:rPr>
              <a:t>10 year risk of CHD</a:t>
            </a:r>
            <a:r>
              <a:rPr lang="en-US" kern="0" dirty="0" smtClean="0">
                <a:solidFill>
                  <a:schemeClr val="bg1"/>
                </a:solidFill>
              </a:rPr>
              <a:t> is </a:t>
            </a:r>
            <a:r>
              <a:rPr lang="en-US" b="1" kern="0" dirty="0" smtClean="0">
                <a:solidFill>
                  <a:schemeClr val="bg1"/>
                </a:solidFill>
              </a:rPr>
              <a:t>not dependent</a:t>
            </a:r>
            <a:r>
              <a:rPr lang="en-US" kern="0" dirty="0" smtClean="0">
                <a:solidFill>
                  <a:schemeClr val="bg1"/>
                </a:solidFill>
              </a:rPr>
              <a:t> on </a:t>
            </a:r>
            <a:r>
              <a:rPr lang="en-US" b="1" kern="0" dirty="0" smtClean="0">
                <a:solidFill>
                  <a:schemeClr val="bg1"/>
                </a:solidFill>
              </a:rPr>
              <a:t>smoking </a:t>
            </a:r>
            <a:r>
              <a:rPr lang="en-US" kern="0" dirty="0" smtClean="0">
                <a:solidFill>
                  <a:schemeClr val="bg1"/>
                </a:solidFill>
              </a:rPr>
              <a:t>with a 95% confidence.</a:t>
            </a:r>
            <a:endParaRPr lang="en-US" kern="0" dirty="0">
              <a:solidFill>
                <a:schemeClr val="bg1"/>
              </a:solidFill>
            </a:endParaRPr>
          </a:p>
        </p:txBody>
      </p:sp>
      <p:pic>
        <p:nvPicPr>
          <p:cNvPr id="5" name="Google Shape;954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7788" y="2372550"/>
            <a:ext cx="6686550" cy="41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00275"/>
            <a:ext cx="4929188" cy="450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628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</p:spPr>
        <p:txBody>
          <a:bodyPr/>
          <a:lstStyle/>
          <a:p>
            <a:pPr algn="ctr"/>
            <a:r>
              <a:rPr lang="en-US" sz="3200" b="1" dirty="0"/>
              <a:t>Other Notable Observations</a:t>
            </a:r>
          </a:p>
        </p:txBody>
      </p:sp>
      <p:sp>
        <p:nvSpPr>
          <p:cNvPr id="4" name="Google Shape;961;p44"/>
          <p:cNvSpPr txBox="1">
            <a:spLocks/>
          </p:cNvSpPr>
          <p:nvPr/>
        </p:nvSpPr>
        <p:spPr>
          <a:xfrm>
            <a:off x="153943" y="654906"/>
            <a:ext cx="11164325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17500">
              <a:lnSpc>
                <a:spcPct val="130000"/>
              </a:lnSpc>
              <a:spcBef>
                <a:spcPts val="600"/>
              </a:spcBef>
              <a:buSzPts val="1400"/>
            </a:pPr>
            <a:r>
              <a:rPr lang="en-US" b="1" kern="0" dirty="0" smtClean="0">
                <a:solidFill>
                  <a:schemeClr val="bg1"/>
                </a:solidFill>
              </a:rPr>
              <a:t>Patients </a:t>
            </a:r>
            <a:r>
              <a:rPr lang="en-US" kern="0" dirty="0" smtClean="0">
                <a:solidFill>
                  <a:schemeClr val="bg1"/>
                </a:solidFill>
              </a:rPr>
              <a:t>who have </a:t>
            </a:r>
            <a:r>
              <a:rPr lang="en-US" b="1" kern="0" dirty="0" smtClean="0">
                <a:solidFill>
                  <a:schemeClr val="bg1"/>
                </a:solidFill>
              </a:rPr>
              <a:t>high blood pressure</a:t>
            </a:r>
            <a:r>
              <a:rPr lang="en-US" kern="0" dirty="0" smtClean="0">
                <a:solidFill>
                  <a:schemeClr val="bg1"/>
                </a:solidFill>
              </a:rPr>
              <a:t> and have been </a:t>
            </a:r>
            <a:r>
              <a:rPr lang="en-US" b="1" kern="0" dirty="0" smtClean="0">
                <a:solidFill>
                  <a:schemeClr val="bg1"/>
                </a:solidFill>
              </a:rPr>
              <a:t>taking BP medication</a:t>
            </a:r>
            <a:r>
              <a:rPr lang="en-US" kern="0" dirty="0" smtClean="0">
                <a:solidFill>
                  <a:schemeClr val="bg1"/>
                </a:solidFill>
              </a:rPr>
              <a:t> have comparatively</a:t>
            </a:r>
            <a:r>
              <a:rPr lang="en-US" b="1" kern="0" dirty="0" smtClean="0">
                <a:solidFill>
                  <a:schemeClr val="bg1"/>
                </a:solidFill>
              </a:rPr>
              <a:t> higher risk of CHD</a:t>
            </a:r>
            <a:r>
              <a:rPr lang="en-US" kern="0" dirty="0" smtClean="0">
                <a:solidFill>
                  <a:schemeClr val="bg1"/>
                </a:solidFill>
              </a:rPr>
              <a:t>.</a:t>
            </a:r>
            <a:endParaRPr lang="en-US" kern="0" dirty="0">
              <a:solidFill>
                <a:schemeClr val="bg1"/>
              </a:solidFill>
            </a:endParaRPr>
          </a:p>
        </p:txBody>
      </p:sp>
      <p:pic>
        <p:nvPicPr>
          <p:cNvPr id="5" name="Google Shape;96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3943" y="2290963"/>
            <a:ext cx="3936600" cy="4149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543" y="2740856"/>
            <a:ext cx="3044338" cy="32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6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4881" y="2290963"/>
            <a:ext cx="5057119" cy="3507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99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350480"/>
            <a:ext cx="11360800" cy="763600"/>
          </a:xfrm>
        </p:spPr>
        <p:txBody>
          <a:bodyPr/>
          <a:lstStyle/>
          <a:p>
            <a:pPr algn="ctr"/>
            <a:r>
              <a:rPr lang="en-US" sz="3200" b="1" dirty="0"/>
              <a:t>Other Notable Observations</a:t>
            </a:r>
          </a:p>
        </p:txBody>
      </p:sp>
      <p:sp>
        <p:nvSpPr>
          <p:cNvPr id="4" name="Google Shape;970;p45"/>
          <p:cNvSpPr txBox="1">
            <a:spLocks/>
          </p:cNvSpPr>
          <p:nvPr/>
        </p:nvSpPr>
        <p:spPr>
          <a:xfrm>
            <a:off x="415600" y="1357128"/>
            <a:ext cx="10939225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17500">
              <a:lnSpc>
                <a:spcPct val="130000"/>
              </a:lnSpc>
              <a:spcBef>
                <a:spcPts val="600"/>
              </a:spcBef>
              <a:buSzPts val="1400"/>
            </a:pPr>
            <a:r>
              <a:rPr lang="en-US" b="1" kern="0" dirty="0" smtClean="0">
                <a:solidFill>
                  <a:schemeClr val="bg1"/>
                </a:solidFill>
              </a:rPr>
              <a:t>Patients </a:t>
            </a:r>
            <a:r>
              <a:rPr lang="en-US" kern="0" dirty="0" smtClean="0">
                <a:solidFill>
                  <a:schemeClr val="bg1"/>
                </a:solidFill>
              </a:rPr>
              <a:t>who have a </a:t>
            </a:r>
            <a:r>
              <a:rPr lang="en-US" b="1" kern="0" dirty="0" smtClean="0">
                <a:solidFill>
                  <a:schemeClr val="bg1"/>
                </a:solidFill>
              </a:rPr>
              <a:t>history of hypertension </a:t>
            </a:r>
            <a:r>
              <a:rPr lang="en-US" kern="0" dirty="0" smtClean="0">
                <a:solidFill>
                  <a:schemeClr val="bg1"/>
                </a:solidFill>
              </a:rPr>
              <a:t>and had a </a:t>
            </a:r>
            <a:r>
              <a:rPr lang="en-US" b="1" kern="0" dirty="0" smtClean="0">
                <a:solidFill>
                  <a:schemeClr val="bg1"/>
                </a:solidFill>
              </a:rPr>
              <a:t>stroke previously</a:t>
            </a:r>
            <a:r>
              <a:rPr lang="en-US" kern="0" dirty="0" smtClean="0">
                <a:solidFill>
                  <a:schemeClr val="bg1"/>
                </a:solidFill>
              </a:rPr>
              <a:t> have comparatively</a:t>
            </a:r>
            <a:r>
              <a:rPr lang="en-US" b="1" kern="0" dirty="0" smtClean="0">
                <a:solidFill>
                  <a:schemeClr val="bg1"/>
                </a:solidFill>
              </a:rPr>
              <a:t> higher risk of CHD</a:t>
            </a:r>
            <a:r>
              <a:rPr lang="en-US" kern="0" dirty="0" smtClean="0">
                <a:solidFill>
                  <a:schemeClr val="bg1"/>
                </a:solidFill>
              </a:rPr>
              <a:t>.</a:t>
            </a:r>
            <a:endParaRPr lang="en-US" kern="0" dirty="0">
              <a:solidFill>
                <a:schemeClr val="bg1"/>
              </a:solidFill>
            </a:endParaRPr>
          </a:p>
        </p:txBody>
      </p:sp>
      <p:pic>
        <p:nvPicPr>
          <p:cNvPr id="5" name="Google Shape;971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757488"/>
            <a:ext cx="7143750" cy="367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8525" y="2721120"/>
            <a:ext cx="6273475" cy="3708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078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36180"/>
            <a:ext cx="11360800" cy="763600"/>
          </a:xfrm>
        </p:spPr>
        <p:txBody>
          <a:bodyPr/>
          <a:lstStyle/>
          <a:p>
            <a:pPr algn="ctr"/>
            <a:r>
              <a:rPr lang="en-US" sz="3200" b="1" dirty="0"/>
              <a:t>Other Notable Observations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Google Shape;978;p46"/>
          <p:cNvSpPr txBox="1">
            <a:spLocks/>
          </p:cNvSpPr>
          <p:nvPr/>
        </p:nvSpPr>
        <p:spPr>
          <a:xfrm>
            <a:off x="837174" y="1143000"/>
            <a:ext cx="10939225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17500">
              <a:lnSpc>
                <a:spcPct val="130000"/>
              </a:lnSpc>
              <a:spcBef>
                <a:spcPts val="600"/>
              </a:spcBef>
              <a:buSzPts val="1400"/>
            </a:pPr>
            <a:r>
              <a:rPr lang="en-US" kern="0" dirty="0" smtClean="0">
                <a:solidFill>
                  <a:schemeClr val="bg1"/>
                </a:solidFill>
              </a:rPr>
              <a:t>Similarly</a:t>
            </a:r>
            <a:r>
              <a:rPr lang="en-US" b="1" kern="0" dirty="0" smtClean="0">
                <a:solidFill>
                  <a:schemeClr val="bg1"/>
                </a:solidFill>
              </a:rPr>
              <a:t>, patients </a:t>
            </a:r>
            <a:r>
              <a:rPr lang="en-US" kern="0" dirty="0" smtClean="0">
                <a:solidFill>
                  <a:schemeClr val="bg1"/>
                </a:solidFill>
              </a:rPr>
              <a:t>with </a:t>
            </a:r>
            <a:r>
              <a:rPr lang="en-US" b="1" kern="0" dirty="0" smtClean="0">
                <a:solidFill>
                  <a:schemeClr val="bg1"/>
                </a:solidFill>
              </a:rPr>
              <a:t>high cholesterol</a:t>
            </a:r>
            <a:r>
              <a:rPr lang="en-US" kern="0" dirty="0" smtClean="0">
                <a:solidFill>
                  <a:schemeClr val="bg1"/>
                </a:solidFill>
              </a:rPr>
              <a:t> and </a:t>
            </a:r>
            <a:r>
              <a:rPr lang="en-US" b="1" kern="0" dirty="0" smtClean="0">
                <a:solidFill>
                  <a:schemeClr val="bg1"/>
                </a:solidFill>
              </a:rPr>
              <a:t>glucose level</a:t>
            </a:r>
            <a:r>
              <a:rPr lang="en-US" kern="0" dirty="0" smtClean="0">
                <a:solidFill>
                  <a:schemeClr val="bg1"/>
                </a:solidFill>
              </a:rPr>
              <a:t> (with </a:t>
            </a:r>
            <a:r>
              <a:rPr lang="en-US" b="1" kern="0" dirty="0" smtClean="0">
                <a:solidFill>
                  <a:schemeClr val="bg1"/>
                </a:solidFill>
              </a:rPr>
              <a:t>diabetes</a:t>
            </a:r>
            <a:r>
              <a:rPr lang="en-US" kern="0" dirty="0" smtClean="0">
                <a:solidFill>
                  <a:schemeClr val="bg1"/>
                </a:solidFill>
              </a:rPr>
              <a:t>) have </a:t>
            </a:r>
            <a:r>
              <a:rPr lang="en-US" b="1" kern="0" dirty="0" smtClean="0">
                <a:solidFill>
                  <a:schemeClr val="bg1"/>
                </a:solidFill>
              </a:rPr>
              <a:t>higher risk </a:t>
            </a:r>
            <a:r>
              <a:rPr lang="en-US" kern="0" dirty="0" smtClean="0">
                <a:solidFill>
                  <a:schemeClr val="bg1"/>
                </a:solidFill>
              </a:rPr>
              <a:t>of having</a:t>
            </a:r>
            <a:r>
              <a:rPr lang="en-US" b="1" kern="0" dirty="0" smtClean="0">
                <a:solidFill>
                  <a:schemeClr val="bg1"/>
                </a:solidFill>
              </a:rPr>
              <a:t> CHD</a:t>
            </a:r>
            <a:r>
              <a:rPr lang="en-US" kern="0" dirty="0" smtClean="0">
                <a:solidFill>
                  <a:schemeClr val="bg1"/>
                </a:solidFill>
              </a:rPr>
              <a:t>.</a:t>
            </a:r>
            <a:endParaRPr lang="en-US" sz="1400" kern="0" dirty="0">
              <a:solidFill>
                <a:schemeClr val="bg1"/>
              </a:solidFill>
            </a:endParaRPr>
          </a:p>
        </p:txBody>
      </p:sp>
      <p:pic>
        <p:nvPicPr>
          <p:cNvPr id="5" name="Google Shape;979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999776"/>
            <a:ext cx="2973763" cy="3006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80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3763" y="2621157"/>
            <a:ext cx="4384300" cy="376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81;p46"/>
          <p:cNvPicPr preferRelativeResize="0"/>
          <p:nvPr/>
        </p:nvPicPr>
        <p:blipFill rotWithShape="1">
          <a:blip r:embed="rId4">
            <a:alphaModFix/>
          </a:blip>
          <a:srcRect t="922" b="922"/>
          <a:stretch/>
        </p:blipFill>
        <p:spPr>
          <a:xfrm>
            <a:off x="7358063" y="3000375"/>
            <a:ext cx="4662199" cy="3005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005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</p:spPr>
        <p:txBody>
          <a:bodyPr/>
          <a:lstStyle/>
          <a:p>
            <a:r>
              <a:rPr lang="en-US" dirty="0"/>
              <a:t>Correlation of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3600"/>
            <a:ext cx="12192000" cy="1350950"/>
          </a:xfrm>
        </p:spPr>
        <p:txBody>
          <a:bodyPr/>
          <a:lstStyle/>
          <a:p>
            <a:pPr lvl="0" indent="-317500">
              <a:lnSpc>
                <a:spcPct val="130000"/>
              </a:lnSpc>
              <a:spcBef>
                <a:spcPts val="600"/>
              </a:spcBef>
              <a:buSzPts val="1400"/>
            </a:pPr>
            <a:r>
              <a:rPr lang="en-US" dirty="0">
                <a:solidFill>
                  <a:schemeClr val="bg1"/>
                </a:solidFill>
              </a:rPr>
              <a:t>There is a </a:t>
            </a:r>
            <a:r>
              <a:rPr lang="en-US" b="1" dirty="0">
                <a:solidFill>
                  <a:schemeClr val="bg1"/>
                </a:solidFill>
              </a:rPr>
              <a:t>significant correlation</a:t>
            </a:r>
            <a:r>
              <a:rPr lang="en-US" dirty="0">
                <a:solidFill>
                  <a:schemeClr val="bg1"/>
                </a:solidFill>
              </a:rPr>
              <a:t> between </a:t>
            </a:r>
            <a:r>
              <a:rPr lang="en-US" b="1" dirty="0">
                <a:solidFill>
                  <a:schemeClr val="bg1"/>
                </a:solidFill>
              </a:rPr>
              <a:t>systolic BP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prevalent hypertension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0" indent="-317500">
              <a:lnSpc>
                <a:spcPct val="130000"/>
              </a:lnSpc>
              <a:spcBef>
                <a:spcPts val="600"/>
              </a:spcBef>
              <a:buSzPts val="1400"/>
            </a:pPr>
            <a:r>
              <a:rPr lang="en-US" dirty="0">
                <a:solidFill>
                  <a:schemeClr val="bg1"/>
                </a:solidFill>
              </a:rPr>
              <a:t>Similarly </a:t>
            </a:r>
            <a:r>
              <a:rPr lang="en-US" b="1" dirty="0">
                <a:solidFill>
                  <a:schemeClr val="bg1"/>
                </a:solidFill>
              </a:rPr>
              <a:t>diastolic BP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systolic BP</a:t>
            </a:r>
            <a:r>
              <a:rPr lang="en-US" dirty="0">
                <a:solidFill>
                  <a:schemeClr val="bg1"/>
                </a:solidFill>
              </a:rPr>
              <a:t> are </a:t>
            </a:r>
            <a:r>
              <a:rPr lang="en-US" b="1" dirty="0">
                <a:solidFill>
                  <a:schemeClr val="bg1"/>
                </a:solidFill>
              </a:rPr>
              <a:t>highly </a:t>
            </a:r>
            <a:r>
              <a:rPr lang="en-US" b="1" dirty="0" smtClean="0">
                <a:solidFill>
                  <a:schemeClr val="bg1"/>
                </a:solidFill>
              </a:rPr>
              <a:t>correlated</a:t>
            </a:r>
            <a:r>
              <a:rPr lang="en-US" dirty="0" smtClean="0">
                <a:solidFill>
                  <a:schemeClr val="bg1"/>
                </a:solidFill>
              </a:rPr>
              <a:t>. Also </a:t>
            </a:r>
            <a:r>
              <a:rPr lang="en-US" b="1" dirty="0">
                <a:solidFill>
                  <a:schemeClr val="bg1"/>
                </a:solidFill>
              </a:rPr>
              <a:t>glucose level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diabetes</a:t>
            </a:r>
            <a:r>
              <a:rPr lang="en-US" dirty="0">
                <a:solidFill>
                  <a:schemeClr val="bg1"/>
                </a:solidFill>
              </a:rPr>
              <a:t> are </a:t>
            </a:r>
            <a:r>
              <a:rPr lang="en-US" b="1" dirty="0">
                <a:solidFill>
                  <a:schemeClr val="bg1"/>
                </a:solidFill>
              </a:rPr>
              <a:t>correlated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Google Shape;98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088" y="1770725"/>
            <a:ext cx="9715499" cy="4844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473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4" name="Google Shape;1003;p49"/>
          <p:cNvSpPr txBox="1">
            <a:spLocks/>
          </p:cNvSpPr>
          <p:nvPr/>
        </p:nvSpPr>
        <p:spPr>
          <a:xfrm>
            <a:off x="747150" y="2248939"/>
            <a:ext cx="3981600" cy="2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lnSpc>
                <a:spcPct val="115000"/>
              </a:lnSpc>
              <a:spcBef>
                <a:spcPts val="600"/>
              </a:spcBef>
              <a:buSzPts val="1400"/>
              <a:buFont typeface="Arial"/>
              <a:buChar char="●"/>
            </a:pPr>
            <a:r>
              <a:rPr lang="en-US" kern="0" dirty="0" smtClean="0"/>
              <a:t>I choose the </a:t>
            </a:r>
            <a:r>
              <a:rPr lang="en-US" b="1" kern="0" dirty="0" smtClean="0"/>
              <a:t>chi-squared test</a:t>
            </a:r>
            <a:r>
              <a:rPr lang="en-US" kern="0" dirty="0" smtClean="0"/>
              <a:t> of independence </a:t>
            </a:r>
            <a:r>
              <a:rPr lang="en-US" b="1" kern="0" dirty="0" smtClean="0"/>
              <a:t>to test </a:t>
            </a:r>
            <a:r>
              <a:rPr lang="en-US" kern="0" dirty="0" smtClean="0"/>
              <a:t>the </a:t>
            </a:r>
            <a:r>
              <a:rPr lang="en-US" b="1" kern="0" dirty="0" smtClean="0"/>
              <a:t>hypothesis </a:t>
            </a:r>
            <a:r>
              <a:rPr lang="en-US" kern="0" dirty="0" smtClean="0"/>
              <a:t>that the </a:t>
            </a:r>
            <a:r>
              <a:rPr lang="en-US" b="1" kern="0" dirty="0" smtClean="0"/>
              <a:t>‘education’</a:t>
            </a:r>
            <a:r>
              <a:rPr lang="en-US" kern="0" dirty="0" smtClean="0"/>
              <a:t> column </a:t>
            </a:r>
            <a:r>
              <a:rPr lang="en-US" b="1" kern="0" dirty="0" smtClean="0"/>
              <a:t>does not impact</a:t>
            </a:r>
            <a:r>
              <a:rPr lang="en-US" kern="0" dirty="0" smtClean="0"/>
              <a:t> the </a:t>
            </a:r>
            <a:r>
              <a:rPr lang="en-US" b="1" kern="0" dirty="0" smtClean="0"/>
              <a:t>outcome of chronic heart disease (CHD)</a:t>
            </a:r>
            <a:r>
              <a:rPr lang="en-US" kern="0" dirty="0" smtClean="0"/>
              <a:t>.</a:t>
            </a:r>
          </a:p>
          <a:p>
            <a:pPr marL="457200" indent="-317500">
              <a:lnSpc>
                <a:spcPct val="115000"/>
              </a:lnSpc>
              <a:buSzPts val="1400"/>
              <a:buFont typeface="Arial"/>
              <a:buChar char="●"/>
            </a:pPr>
            <a:r>
              <a:rPr lang="en-US" kern="0" dirty="0" smtClean="0"/>
              <a:t>In this case, both </a:t>
            </a:r>
            <a:r>
              <a:rPr lang="en-US" b="1" kern="0" dirty="0" smtClean="0"/>
              <a:t>education level</a:t>
            </a:r>
            <a:r>
              <a:rPr lang="en-US" kern="0" dirty="0" smtClean="0"/>
              <a:t> and </a:t>
            </a:r>
            <a:r>
              <a:rPr lang="en-US" b="1" kern="0" dirty="0" smtClean="0"/>
              <a:t>CHD outcome</a:t>
            </a:r>
            <a:r>
              <a:rPr lang="en-US" kern="0" dirty="0" smtClean="0"/>
              <a:t> are </a:t>
            </a:r>
            <a:r>
              <a:rPr lang="en-US" b="1" kern="0" dirty="0" smtClean="0"/>
              <a:t>categorical variables</a:t>
            </a:r>
            <a:r>
              <a:rPr lang="en-US" kern="0" dirty="0" smtClean="0"/>
              <a:t>.</a:t>
            </a:r>
          </a:p>
          <a:p>
            <a:pPr>
              <a:spcBef>
                <a:spcPts val="500"/>
              </a:spcBef>
            </a:pPr>
            <a:endParaRPr lang="en-US" kern="0" dirty="0"/>
          </a:p>
        </p:txBody>
      </p:sp>
      <p:pic>
        <p:nvPicPr>
          <p:cNvPr id="5" name="Google Shape;1004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3149" y="1230574"/>
            <a:ext cx="9713913" cy="11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600" y="2350500"/>
            <a:ext cx="3690125" cy="19772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06;p49"/>
          <p:cNvSpPr txBox="1"/>
          <p:nvPr/>
        </p:nvSpPr>
        <p:spPr>
          <a:xfrm>
            <a:off x="747150" y="5555987"/>
            <a:ext cx="9182663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lang="en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p-value</a:t>
            </a: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is significantly</a:t>
            </a:r>
            <a:r>
              <a:rPr lang="en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lower than 0.05</a:t>
            </a: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so we </a:t>
            </a:r>
            <a:r>
              <a:rPr lang="en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reject </a:t>
            </a: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lang="en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null hypothesis</a:t>
            </a: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925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8587" y="381800"/>
            <a:ext cx="11360800" cy="4555200"/>
          </a:xfrm>
        </p:spPr>
        <p:txBody>
          <a:bodyPr/>
          <a:lstStyle/>
          <a:p>
            <a:pPr lvl="0" indent="-317500">
              <a:lnSpc>
                <a:spcPct val="130000"/>
              </a:lnSpc>
              <a:spcBef>
                <a:spcPts val="600"/>
              </a:spcBef>
              <a:buClr>
                <a:schemeClr val="bg1"/>
              </a:buClr>
              <a:buSzPts val="1400"/>
            </a:pPr>
            <a:r>
              <a:rPr lang="en-US" b="1" dirty="0" smtClean="0">
                <a:solidFill>
                  <a:schemeClr val="bg1"/>
                </a:solidFill>
              </a:rPr>
              <a:t>W</a:t>
            </a:r>
            <a:r>
              <a:rPr lang="en" b="1" dirty="0" smtClean="0">
                <a:solidFill>
                  <a:schemeClr val="bg1"/>
                </a:solidFill>
              </a:rPr>
              <a:t>e Encounter some Missing Values so we have to handle it first. </a:t>
            </a:r>
            <a:r>
              <a:rPr lang="en-US" dirty="0"/>
              <a:t>To </a:t>
            </a:r>
            <a:r>
              <a:rPr lang="en-US" b="1" dirty="0" smtClean="0"/>
              <a:t>fill </a:t>
            </a:r>
            <a:r>
              <a:rPr lang="en-US" b="1" dirty="0"/>
              <a:t>up</a:t>
            </a:r>
            <a:r>
              <a:rPr lang="en-US" dirty="0"/>
              <a:t> the </a:t>
            </a:r>
            <a:r>
              <a:rPr lang="en-US" b="1" dirty="0"/>
              <a:t>absence of data</a:t>
            </a:r>
            <a:r>
              <a:rPr lang="en-US" dirty="0"/>
              <a:t> in </a:t>
            </a:r>
            <a:r>
              <a:rPr lang="en-US" dirty="0">
                <a:solidFill>
                  <a:schemeClr val="bg1"/>
                </a:solidFill>
              </a:rPr>
              <a:t>our </a:t>
            </a:r>
            <a:r>
              <a:rPr lang="en-US" b="1" dirty="0">
                <a:solidFill>
                  <a:schemeClr val="bg1"/>
                </a:solidFill>
              </a:rPr>
              <a:t>categorical variables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have used </a:t>
            </a:r>
            <a:r>
              <a:rPr lang="en-US" b="1" dirty="0">
                <a:solidFill>
                  <a:schemeClr val="bg1"/>
                </a:solidFill>
              </a:rPr>
              <a:t>simple imputer </a:t>
            </a:r>
            <a:r>
              <a:rPr lang="en-US" dirty="0">
                <a:solidFill>
                  <a:schemeClr val="bg1"/>
                </a:solidFill>
              </a:rPr>
              <a:t>that </a:t>
            </a:r>
            <a:r>
              <a:rPr lang="en-US" b="1" dirty="0">
                <a:solidFill>
                  <a:schemeClr val="bg1"/>
                </a:solidFill>
              </a:rPr>
              <a:t>imputes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null values</a:t>
            </a:r>
            <a:r>
              <a:rPr lang="en-US" dirty="0">
                <a:solidFill>
                  <a:schemeClr val="bg1"/>
                </a:solidFill>
              </a:rPr>
              <a:t> with feature label that is </a:t>
            </a:r>
            <a:r>
              <a:rPr lang="en-US" b="1" dirty="0">
                <a:solidFill>
                  <a:schemeClr val="bg1"/>
                </a:solidFill>
              </a:rPr>
              <a:t>most frequent</a:t>
            </a:r>
            <a:r>
              <a:rPr lang="en-US" dirty="0">
                <a:solidFill>
                  <a:schemeClr val="bg1"/>
                </a:solidFill>
              </a:rPr>
              <a:t> in the </a:t>
            </a:r>
            <a:r>
              <a:rPr lang="en-US" b="1" dirty="0">
                <a:solidFill>
                  <a:schemeClr val="bg1"/>
                </a:solidFill>
              </a:rPr>
              <a:t>feature column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0" indent="-317500">
              <a:lnSpc>
                <a:spcPct val="130000"/>
              </a:lnSpc>
              <a:spcBef>
                <a:spcPts val="600"/>
              </a:spcBef>
              <a:buClr>
                <a:schemeClr val="bg1"/>
              </a:buClr>
              <a:buSzPts val="1400"/>
            </a:pP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b="1" dirty="0">
                <a:solidFill>
                  <a:schemeClr val="bg1"/>
                </a:solidFill>
              </a:rPr>
              <a:t>continuous variables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have used </a:t>
            </a:r>
            <a:r>
              <a:rPr lang="en-US" b="1" dirty="0">
                <a:solidFill>
                  <a:schemeClr val="bg1"/>
                </a:solidFill>
              </a:rPr>
              <a:t>KNN imputer</a:t>
            </a:r>
            <a:r>
              <a:rPr lang="en-US" dirty="0">
                <a:solidFill>
                  <a:schemeClr val="bg1"/>
                </a:solidFill>
              </a:rPr>
              <a:t> which uses a </a:t>
            </a:r>
            <a:r>
              <a:rPr lang="en-US" b="1" dirty="0">
                <a:solidFill>
                  <a:schemeClr val="bg1"/>
                </a:solidFill>
              </a:rPr>
              <a:t>unsupervised clustering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algorithm </a:t>
            </a:r>
            <a:r>
              <a:rPr lang="en-US" dirty="0">
                <a:solidFill>
                  <a:schemeClr val="bg1"/>
                </a:solidFill>
              </a:rPr>
              <a:t>to come up with values of the features.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Google Shape;1022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7976" y="2386013"/>
            <a:ext cx="8104700" cy="4471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66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9600"/>
            <a:ext cx="11360800" cy="4749867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" sz="3500" dirty="0" smtClean="0">
                <a:solidFill>
                  <a:srgbClr val="32356B"/>
                </a:solidFill>
                <a:latin typeface="Orelega One"/>
                <a:ea typeface="Orelega One"/>
                <a:cs typeface="Orelega One"/>
                <a:sym typeface="Orelega One"/>
              </a:rPr>
              <a:t>   Handling Outliers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Used the </a:t>
            </a:r>
            <a:r>
              <a:rPr lang="en-US" b="1" dirty="0">
                <a:solidFill>
                  <a:schemeClr val="bg1"/>
                </a:solidFill>
              </a:rPr>
              <a:t>Interquartile Range (IQR)</a:t>
            </a:r>
            <a:r>
              <a:rPr lang="en-US" dirty="0">
                <a:solidFill>
                  <a:schemeClr val="bg1"/>
                </a:solidFill>
              </a:rPr>
              <a:t> method to </a:t>
            </a:r>
            <a:r>
              <a:rPr lang="en-US" b="1" dirty="0">
                <a:solidFill>
                  <a:schemeClr val="bg1"/>
                </a:solidFill>
              </a:rPr>
              <a:t>identify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bg1"/>
                </a:solidFill>
              </a:rPr>
              <a:t>remove outliers</a:t>
            </a:r>
            <a:r>
              <a:rPr lang="en-US" dirty="0">
                <a:solidFill>
                  <a:schemeClr val="bg1"/>
                </a:solidFill>
              </a:rPr>
              <a:t> in the </a:t>
            </a:r>
            <a:r>
              <a:rPr lang="en-US" b="1" dirty="0">
                <a:solidFill>
                  <a:schemeClr val="bg1"/>
                </a:solidFill>
              </a:rPr>
              <a:t>continuous columns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b="1" dirty="0" err="1">
                <a:solidFill>
                  <a:schemeClr val="bg1"/>
                </a:solidFill>
              </a:rPr>
              <a:t>systolic_bp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diastolic_bp</a:t>
            </a:r>
            <a:r>
              <a:rPr lang="en-US" dirty="0">
                <a:solidFill>
                  <a:schemeClr val="bg1"/>
                </a:solidFill>
              </a:rPr>
              <a:t>,  </a:t>
            </a:r>
            <a:r>
              <a:rPr lang="en-US" b="1" dirty="0">
                <a:solidFill>
                  <a:schemeClr val="bg1"/>
                </a:solidFill>
              </a:rPr>
              <a:t>total cholesterol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glucose </a:t>
            </a:r>
            <a:r>
              <a:rPr lang="en-US" dirty="0">
                <a:solidFill>
                  <a:schemeClr val="bg1"/>
                </a:solidFill>
              </a:rPr>
              <a:t>etc.) of the dataset.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Google Shape;1029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0650" y="2169450"/>
            <a:ext cx="11210813" cy="428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4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Points of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00" y="1356967"/>
            <a:ext cx="11360800" cy="45552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indent="-51435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rgbClr val="32356B"/>
                </a:solidFill>
                <a:latin typeface="Orelega One"/>
                <a:ea typeface="Orelega One"/>
                <a:cs typeface="Orelega One"/>
                <a:sym typeface="Orelega One"/>
              </a:rPr>
              <a:t>Problem Statement</a:t>
            </a:r>
          </a:p>
          <a:p>
            <a:pPr marL="628650" indent="-51435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rgbClr val="32356B"/>
                </a:solidFill>
                <a:latin typeface="Orelega One"/>
                <a:ea typeface="Orelega One"/>
                <a:cs typeface="Orelega One"/>
                <a:sym typeface="Orelega One"/>
              </a:rPr>
              <a:t>Data Description</a:t>
            </a:r>
          </a:p>
          <a:p>
            <a:pPr marL="628650" indent="-51435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rgbClr val="32356B"/>
                </a:solidFill>
                <a:latin typeface="Orelega One"/>
                <a:ea typeface="Orelega One"/>
                <a:cs typeface="Orelega One"/>
                <a:sym typeface="Orelega One"/>
              </a:rPr>
              <a:t>Data Preparation and Cleaning</a:t>
            </a:r>
          </a:p>
          <a:p>
            <a:pPr marL="628650" indent="-51435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rgbClr val="32356B"/>
                </a:solidFill>
                <a:latin typeface="Orelega One"/>
                <a:ea typeface="Orelega One"/>
                <a:cs typeface="Orelega One"/>
                <a:sym typeface="Orelega One"/>
              </a:rPr>
              <a:t>EDA (Exploratory Data Analysis)</a:t>
            </a:r>
          </a:p>
          <a:p>
            <a:pPr marL="628650" indent="-51435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rgbClr val="32356B"/>
                </a:solidFill>
                <a:latin typeface="Orelega One"/>
                <a:ea typeface="Orelega One"/>
                <a:cs typeface="Orelega One"/>
                <a:sym typeface="Orelega One"/>
              </a:rPr>
              <a:t>Hypothesis Testing</a:t>
            </a:r>
          </a:p>
          <a:p>
            <a:pPr marL="628650" indent="-51435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rgbClr val="32356B"/>
                </a:solidFill>
                <a:latin typeface="Orelega One"/>
                <a:ea typeface="Orelega One"/>
                <a:cs typeface="Orelega One"/>
                <a:sym typeface="Orelega One"/>
              </a:rPr>
              <a:t>Feature Engineering</a:t>
            </a:r>
          </a:p>
          <a:p>
            <a:pPr marL="628650" indent="-51435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rgbClr val="32356B"/>
                </a:solidFill>
                <a:latin typeface="Orelega One"/>
                <a:ea typeface="Orelega One"/>
                <a:cs typeface="Orelega One"/>
                <a:sym typeface="Orelega One"/>
              </a:rPr>
              <a:t>Model Implementation</a:t>
            </a:r>
          </a:p>
          <a:p>
            <a:pPr marL="628650" indent="-51435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rgbClr val="32356B"/>
                </a:solidFill>
                <a:latin typeface="Orelega One"/>
                <a:ea typeface="Orelega One"/>
                <a:cs typeface="Orelega One"/>
                <a:sym typeface="Orelega One"/>
              </a:rPr>
              <a:t>Model Interpretation</a:t>
            </a:r>
          </a:p>
          <a:p>
            <a:pPr marL="628650" indent="-51435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srgbClr val="32356B"/>
                </a:solidFill>
                <a:latin typeface="Orelega One"/>
                <a:ea typeface="Orelega One"/>
                <a:cs typeface="Orelega One"/>
                <a:sym typeface="Orelega One"/>
              </a:rPr>
              <a:t>Conclusion</a:t>
            </a:r>
            <a:endParaRPr lang="en-US" sz="2800" dirty="0">
              <a:solidFill>
                <a:srgbClr val="32356B"/>
              </a:solidFill>
              <a:latin typeface="Orelega One"/>
              <a:ea typeface="Orelega One"/>
              <a:cs typeface="Orelega One"/>
              <a:sym typeface="Orelega One"/>
            </a:endParaRPr>
          </a:p>
        </p:txBody>
      </p:sp>
    </p:spTree>
    <p:extLst>
      <p:ext uri="{BB962C8B-B14F-4D97-AF65-F5344CB8AC3E}">
        <p14:creationId xmlns:p14="http://schemas.microsoft.com/office/powerpoint/2010/main" val="36142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3600"/>
            <a:ext cx="11360800" cy="45552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Handling </a:t>
            </a:r>
            <a:r>
              <a:rPr lang="en-US" b="1" dirty="0" smtClean="0">
                <a:solidFill>
                  <a:schemeClr val="bg1"/>
                </a:solidFill>
              </a:rPr>
              <a:t>Imbalanced Dataset </a:t>
            </a:r>
          </a:p>
          <a:p>
            <a:r>
              <a:rPr lang="en-US" b="1" dirty="0">
                <a:solidFill>
                  <a:schemeClr val="bg1"/>
                </a:solidFill>
              </a:rPr>
              <a:t>After splitting data into train and test sets with ratio 80:20,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have used </a:t>
            </a:r>
            <a:r>
              <a:rPr lang="en-US" b="1" dirty="0" err="1">
                <a:solidFill>
                  <a:schemeClr val="bg1"/>
                </a:solidFill>
              </a:rPr>
              <a:t>SMOTETomek</a:t>
            </a:r>
            <a:r>
              <a:rPr lang="en-US" b="1" dirty="0">
                <a:solidFill>
                  <a:schemeClr val="bg1"/>
                </a:solidFill>
              </a:rPr>
              <a:t> links to handle the imbalanced dataset.</a:t>
            </a:r>
          </a:p>
          <a:p>
            <a:r>
              <a:rPr lang="en-US" b="1" dirty="0">
                <a:solidFill>
                  <a:schemeClr val="bg1"/>
                </a:solidFill>
              </a:rPr>
              <a:t>By combining oversampling of the minority class with </a:t>
            </a:r>
            <a:r>
              <a:rPr lang="en-US" b="1" dirty="0" err="1">
                <a:solidFill>
                  <a:schemeClr val="bg1"/>
                </a:solidFill>
              </a:rPr>
              <a:t>undersampling</a:t>
            </a:r>
            <a:r>
              <a:rPr lang="en-US" b="1" dirty="0">
                <a:solidFill>
                  <a:schemeClr val="bg1"/>
                </a:solidFill>
              </a:rPr>
              <a:t> of the majority class, I was able to achieve a balanced dataset, where train set of size 4586 with 2712 samples of each of the class.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Google Shape;1036;p53"/>
          <p:cNvPicPr preferRelativeResize="0"/>
          <p:nvPr/>
        </p:nvPicPr>
        <p:blipFill rotWithShape="1">
          <a:blip r:embed="rId2">
            <a:alphaModFix/>
          </a:blip>
          <a:srcRect t="129" b="129"/>
          <a:stretch/>
        </p:blipFill>
        <p:spPr>
          <a:xfrm>
            <a:off x="0" y="2813850"/>
            <a:ext cx="3192261" cy="32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3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138" y="2813850"/>
            <a:ext cx="4035224" cy="319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3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5238" y="2737650"/>
            <a:ext cx="3939438" cy="334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188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</p:spPr>
        <p:txBody>
          <a:bodyPr/>
          <a:lstStyle/>
          <a:p>
            <a:r>
              <a:rPr lang="en" sz="3200" b="1" dirty="0"/>
              <a:t>Model Implementation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3600"/>
            <a:ext cx="11360800" cy="4555200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</a:rPr>
              <a:t>Since we’re trying to predict continuous variable, I trained various classification algorithms along with </a:t>
            </a:r>
            <a:r>
              <a:rPr lang="en-US" sz="2400" b="1" dirty="0" err="1" smtClean="0">
                <a:solidFill>
                  <a:schemeClr val="bg1"/>
                </a:solidFill>
              </a:rPr>
              <a:t>hyperparameter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tuning and cross validation to get the best model.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  <a:buClr>
                <a:schemeClr val="bg1"/>
              </a:buClr>
              <a:buFont typeface="+mj-lt"/>
              <a:buAutoNum type="arabicParenR"/>
            </a:pPr>
            <a:r>
              <a:rPr lang="en-US" sz="2000" b="1" dirty="0">
                <a:solidFill>
                  <a:schemeClr val="bg1"/>
                </a:solidFill>
              </a:rPr>
              <a:t>Logistic Regression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+mj-lt"/>
              <a:buAutoNum type="arabicParenR"/>
            </a:pPr>
            <a:r>
              <a:rPr lang="en-US" sz="2000" b="1" dirty="0">
                <a:solidFill>
                  <a:schemeClr val="bg1"/>
                </a:solidFill>
              </a:rPr>
              <a:t>Decision Tree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+mj-lt"/>
              <a:buAutoNum type="arabicParenR"/>
            </a:pPr>
            <a:r>
              <a:rPr lang="en-US" sz="2000" b="1" dirty="0">
                <a:solidFill>
                  <a:schemeClr val="bg1"/>
                </a:solidFill>
              </a:rPr>
              <a:t>Random Forest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+mj-lt"/>
              <a:buAutoNum type="arabicParenR"/>
            </a:pPr>
            <a:r>
              <a:rPr lang="en-US" sz="2000" b="1" dirty="0">
                <a:solidFill>
                  <a:schemeClr val="bg1"/>
                </a:solidFill>
              </a:rPr>
              <a:t>Support Vector Machine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+mj-lt"/>
              <a:buAutoNum type="arabicParenR"/>
            </a:pPr>
            <a:r>
              <a:rPr lang="en-US" sz="2000" b="1" dirty="0" err="1">
                <a:solidFill>
                  <a:schemeClr val="bg1"/>
                </a:solidFill>
              </a:rPr>
              <a:t>Xtreme</a:t>
            </a:r>
            <a:r>
              <a:rPr lang="en-US" sz="2000" b="1" dirty="0">
                <a:solidFill>
                  <a:schemeClr val="bg1"/>
                </a:solidFill>
              </a:rPr>
              <a:t> Gradient Boosting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+mj-lt"/>
              <a:buAutoNum type="arabicParenR"/>
            </a:pPr>
            <a:r>
              <a:rPr lang="en-US" sz="2000" b="1" dirty="0">
                <a:solidFill>
                  <a:schemeClr val="bg1"/>
                </a:solidFill>
              </a:rPr>
              <a:t>Naive Bayes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+mj-lt"/>
              <a:buAutoNum type="arabicParenR"/>
            </a:pPr>
            <a:r>
              <a:rPr lang="en-US" sz="2000" b="1" dirty="0">
                <a:solidFill>
                  <a:schemeClr val="bg1"/>
                </a:solidFill>
              </a:rPr>
              <a:t>Neural Network</a:t>
            </a:r>
          </a:p>
          <a:p>
            <a:pPr>
              <a:buClr>
                <a:schemeClr val="bg1"/>
              </a:buClr>
              <a:buFont typeface="+mj-lt"/>
              <a:buAutoNum type="arabicParenR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5" y="0"/>
            <a:ext cx="11360800" cy="763600"/>
          </a:xfrm>
        </p:spPr>
        <p:txBody>
          <a:bodyPr/>
          <a:lstStyle/>
          <a:p>
            <a:r>
              <a:rPr lang="en-US" dirty="0"/>
              <a:t>1. Logistic Regression</a:t>
            </a:r>
          </a:p>
        </p:txBody>
      </p:sp>
      <p:pic>
        <p:nvPicPr>
          <p:cNvPr id="4" name="Google Shape;1073;p56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475" y="763601"/>
            <a:ext cx="8934450" cy="28511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47411" y="3614739"/>
            <a:ext cx="1924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17500">
              <a:buClr>
                <a:schemeClr val="dk1"/>
              </a:buClr>
              <a:buSzPts val="1400"/>
              <a:buFont typeface="Poppins"/>
              <a:buChar char="❖"/>
            </a:pPr>
            <a:r>
              <a:rPr lang="en-US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After Tuned</a:t>
            </a:r>
            <a:endParaRPr lang="en-US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" name="Google Shape;107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475" y="3984071"/>
            <a:ext cx="8934450" cy="2702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438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67"/>
            <a:ext cx="11360800" cy="763600"/>
          </a:xfrm>
        </p:spPr>
        <p:txBody>
          <a:bodyPr/>
          <a:lstStyle/>
          <a:p>
            <a:r>
              <a:rPr lang="en-US" dirty="0"/>
              <a:t>2. Decision Tree</a:t>
            </a:r>
          </a:p>
        </p:txBody>
      </p:sp>
      <p:pic>
        <p:nvPicPr>
          <p:cNvPr id="4" name="Google Shape;1084;p57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307975" y="528292"/>
            <a:ext cx="9650413" cy="28435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0" y="3371850"/>
            <a:ext cx="1924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17500">
              <a:buClr>
                <a:schemeClr val="dk1"/>
              </a:buClr>
              <a:buSzPts val="1400"/>
              <a:buFont typeface="Poppins"/>
              <a:buChar char="❖"/>
            </a:pPr>
            <a:r>
              <a:rPr lang="en-US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After Tuned</a:t>
            </a:r>
            <a:endParaRPr lang="en-US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" name="Google Shape;1088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009" y="3878274"/>
            <a:ext cx="9159341" cy="2865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061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</p:spPr>
        <p:txBody>
          <a:bodyPr/>
          <a:lstStyle/>
          <a:p>
            <a:r>
              <a:rPr lang="en-US" dirty="0"/>
              <a:t>3.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3600"/>
            <a:ext cx="11360800" cy="4555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Google Shape;1095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662" y="794811"/>
            <a:ext cx="8230688" cy="28754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96;p58"/>
          <p:cNvSpPr txBox="1"/>
          <p:nvPr/>
        </p:nvSpPr>
        <p:spPr>
          <a:xfrm>
            <a:off x="0" y="3670274"/>
            <a:ext cx="3304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❖"/>
            </a:pPr>
            <a:r>
              <a:rPr lang="en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After Tuned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" name="Google Shape;109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985" y="4085174"/>
            <a:ext cx="7530603" cy="2772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16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</p:spPr>
        <p:txBody>
          <a:bodyPr/>
          <a:lstStyle/>
          <a:p>
            <a:r>
              <a:rPr lang="en-US" dirty="0"/>
              <a:t>4. SVM (Support Vector Machine)</a:t>
            </a:r>
          </a:p>
        </p:txBody>
      </p:sp>
      <p:pic>
        <p:nvPicPr>
          <p:cNvPr id="4" name="Google Shape;1106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1811" y="763599"/>
            <a:ext cx="8044951" cy="29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07;p59"/>
          <p:cNvSpPr txBox="1"/>
          <p:nvPr/>
        </p:nvSpPr>
        <p:spPr>
          <a:xfrm>
            <a:off x="189412" y="3578926"/>
            <a:ext cx="3304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❖"/>
            </a:pPr>
            <a:r>
              <a:rPr lang="en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After Tuned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" name="Google Shape;1110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811" y="3993826"/>
            <a:ext cx="7140076" cy="2815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498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Xtreme</a:t>
            </a:r>
            <a:r>
              <a:rPr lang="en-US" dirty="0"/>
              <a:t> Gradient Boosting</a:t>
            </a:r>
          </a:p>
        </p:txBody>
      </p:sp>
      <p:pic>
        <p:nvPicPr>
          <p:cNvPr id="4" name="Google Shape;1117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1474" y="584914"/>
            <a:ext cx="8677275" cy="29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18;p60"/>
          <p:cNvSpPr txBox="1"/>
          <p:nvPr/>
        </p:nvSpPr>
        <p:spPr>
          <a:xfrm>
            <a:off x="152400" y="3564639"/>
            <a:ext cx="3304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❖"/>
            </a:pPr>
            <a:r>
              <a:rPr lang="en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After Tuned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" name="Google Shape;1121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74" y="3979539"/>
            <a:ext cx="8029575" cy="2801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53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</p:spPr>
        <p:txBody>
          <a:bodyPr/>
          <a:lstStyle/>
          <a:p>
            <a:pPr lvl="0"/>
            <a:r>
              <a:rPr lang="en-US" dirty="0" smtClean="0"/>
              <a:t>6.</a:t>
            </a:r>
            <a:r>
              <a:rPr lang="en-US" dirty="0"/>
              <a:t> Naive Bayes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Google Shape;1128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8949" y="763600"/>
            <a:ext cx="7516313" cy="28724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29;p61"/>
          <p:cNvSpPr txBox="1"/>
          <p:nvPr/>
        </p:nvSpPr>
        <p:spPr>
          <a:xfrm>
            <a:off x="146550" y="3636076"/>
            <a:ext cx="3304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❖"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After Tuned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" name="Google Shape;1132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055" y="4229165"/>
            <a:ext cx="7340100" cy="2593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51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</p:spPr>
        <p:txBody>
          <a:bodyPr/>
          <a:lstStyle/>
          <a:p>
            <a:pPr lvl="0"/>
            <a:r>
              <a:rPr lang="en-US" dirty="0" smtClean="0"/>
              <a:t>7.</a:t>
            </a:r>
            <a:r>
              <a:rPr lang="en-US" dirty="0"/>
              <a:t> Neural Network</a:t>
            </a:r>
            <a:br>
              <a:rPr lang="en-US" dirty="0"/>
            </a:br>
            <a:endParaRPr lang="en-US" dirty="0"/>
          </a:p>
        </p:txBody>
      </p:sp>
      <p:pic>
        <p:nvPicPr>
          <p:cNvPr id="4" name="Google Shape;1139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59" y="598698"/>
            <a:ext cx="9087903" cy="31132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40;p62"/>
          <p:cNvSpPr txBox="1"/>
          <p:nvPr/>
        </p:nvSpPr>
        <p:spPr>
          <a:xfrm>
            <a:off x="0" y="3504449"/>
            <a:ext cx="3304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❖"/>
            </a:pPr>
            <a:r>
              <a:rPr lang="en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After Tuned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" name="Google Shape;1143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558" y="4061587"/>
            <a:ext cx="7973479" cy="2598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705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</p:spPr>
        <p:txBody>
          <a:bodyPr/>
          <a:lstStyle/>
          <a:p>
            <a:r>
              <a:rPr lang="en" b="1" dirty="0"/>
              <a:t>Selection of Best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3600"/>
            <a:ext cx="11360800" cy="4555200"/>
          </a:xfrm>
        </p:spPr>
        <p:txBody>
          <a:bodyPr/>
          <a:lstStyle/>
          <a:p>
            <a:pPr lvl="0" indent="-330200">
              <a:spcBef>
                <a:spcPts val="600"/>
              </a:spcBef>
              <a:buSzPts val="1600"/>
            </a:pPr>
            <a:r>
              <a:rPr lang="en-US" b="1" dirty="0">
                <a:solidFill>
                  <a:schemeClr val="bg1"/>
                </a:solidFill>
              </a:rPr>
              <a:t>Removing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 err="1">
                <a:solidFill>
                  <a:schemeClr val="bg1"/>
                </a:solidFill>
              </a:rPr>
              <a:t>overfitted</a:t>
            </a:r>
            <a:r>
              <a:rPr lang="en-US" b="1" dirty="0">
                <a:solidFill>
                  <a:schemeClr val="bg1"/>
                </a:solidFill>
              </a:rPr>
              <a:t> models</a:t>
            </a:r>
            <a:r>
              <a:rPr lang="en-US" dirty="0">
                <a:solidFill>
                  <a:schemeClr val="bg1"/>
                </a:solidFill>
              </a:rPr>
              <a:t> which have </a:t>
            </a:r>
            <a:r>
              <a:rPr lang="en-US" b="1" dirty="0">
                <a:solidFill>
                  <a:schemeClr val="bg1"/>
                </a:solidFill>
              </a:rPr>
              <a:t>recall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ROC-AUC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f1 scores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b="1" dirty="0">
                <a:solidFill>
                  <a:schemeClr val="bg1"/>
                </a:solidFill>
              </a:rPr>
              <a:t>train as 1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lvl="0" indent="-330200">
              <a:spcBef>
                <a:spcPts val="600"/>
              </a:spcBef>
              <a:buSzPts val="1600"/>
            </a:pPr>
            <a:r>
              <a:rPr lang="en-US" dirty="0">
                <a:solidFill>
                  <a:schemeClr val="bg1"/>
                </a:solidFill>
              </a:rPr>
              <a:t>Selected </a:t>
            </a:r>
            <a:r>
              <a:rPr lang="en-US" b="1" dirty="0">
                <a:solidFill>
                  <a:schemeClr val="bg1"/>
                </a:solidFill>
              </a:rPr>
              <a:t>recall </a:t>
            </a:r>
            <a:r>
              <a:rPr lang="en-US" dirty="0">
                <a:solidFill>
                  <a:schemeClr val="bg1"/>
                </a:solidFill>
              </a:rPr>
              <a:t>as the </a:t>
            </a:r>
            <a:r>
              <a:rPr lang="en-US" b="1" dirty="0">
                <a:solidFill>
                  <a:schemeClr val="bg1"/>
                </a:solidFill>
              </a:rPr>
              <a:t>primary evaluation metric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oogle Shape;115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426" y="1855650"/>
            <a:ext cx="10751374" cy="500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69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62" y="1356967"/>
            <a:ext cx="11360800" cy="45552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1"/>
                </a:solidFill>
              </a:rPr>
              <a:t>Cardiovascular diseases (CVDs) are the major cause of mortality worldwide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</a:rPr>
              <a:t>The dataset is from an ongoing cardiovascular study on residents of the town of Framingham, Massachusetts. The classification goal is to predict whether the patient has a 10-year risk of future coronary heart disease (CHD). The dataset provides the </a:t>
            </a:r>
            <a:r>
              <a:rPr lang="en-US" sz="2000" dirty="0" smtClean="0">
                <a:solidFill>
                  <a:schemeClr val="bg1"/>
                </a:solidFill>
              </a:rPr>
              <a:t>patients’ </a:t>
            </a:r>
            <a:r>
              <a:rPr lang="en-US" sz="2000" dirty="0">
                <a:solidFill>
                  <a:schemeClr val="bg1"/>
                </a:solidFill>
              </a:rPr>
              <a:t>information. It includes over 4,000 records and </a:t>
            </a:r>
            <a:r>
              <a:rPr lang="en-US" sz="2000" dirty="0" smtClean="0">
                <a:solidFill>
                  <a:schemeClr val="bg1"/>
                </a:solidFill>
              </a:rPr>
              <a:t>16 </a:t>
            </a:r>
            <a:r>
              <a:rPr lang="en-US" sz="2000" dirty="0">
                <a:solidFill>
                  <a:schemeClr val="bg1"/>
                </a:solidFill>
              </a:rPr>
              <a:t>attributes. Each attribute is a potential risk factor. There are both demographic, behavioral, and medical risk factors.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</p:spPr>
        <p:txBody>
          <a:bodyPr/>
          <a:lstStyle/>
          <a:p>
            <a:r>
              <a:rPr lang="en" sz="3200" b="1" dirty="0"/>
              <a:t>Model Interpretation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0045"/>
            <a:ext cx="11360800" cy="4555200"/>
          </a:xfrm>
        </p:spPr>
        <p:txBody>
          <a:bodyPr/>
          <a:lstStyle/>
          <a:p>
            <a:r>
              <a:rPr lang="en" sz="2400" b="1" dirty="0">
                <a:solidFill>
                  <a:schemeClr val="bg1"/>
                </a:solidFill>
              </a:rPr>
              <a:t>SHAP (SHapley Additive exPlanations)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Google Shape;1165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3949" y="1423965"/>
            <a:ext cx="8424376" cy="5248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266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75" y="236179"/>
            <a:ext cx="11360800" cy="763600"/>
          </a:xfrm>
        </p:spPr>
        <p:txBody>
          <a:bodyPr/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17500">
              <a:lnSpc>
                <a:spcPct val="13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bg1"/>
                </a:solidFill>
              </a:rPr>
              <a:t>Neural Network model (tuned) </a:t>
            </a:r>
            <a:r>
              <a:rPr lang="en-US" sz="2800" dirty="0">
                <a:solidFill>
                  <a:schemeClr val="bg1"/>
                </a:solidFill>
              </a:rPr>
              <a:t>was </a:t>
            </a:r>
            <a:r>
              <a:rPr lang="en-US" sz="2800" b="1" dirty="0">
                <a:solidFill>
                  <a:schemeClr val="bg1"/>
                </a:solidFill>
              </a:rPr>
              <a:t>chosen </a:t>
            </a:r>
            <a:r>
              <a:rPr lang="en-US" sz="2800" dirty="0">
                <a:solidFill>
                  <a:schemeClr val="bg1"/>
                </a:solidFill>
              </a:rPr>
              <a:t>as the</a:t>
            </a:r>
            <a:r>
              <a:rPr lang="en-US" sz="2800" b="1" dirty="0">
                <a:solidFill>
                  <a:schemeClr val="bg1"/>
                </a:solidFill>
              </a:rPr>
              <a:t> final prediction model </a:t>
            </a:r>
            <a:r>
              <a:rPr lang="en-US" sz="2800" dirty="0">
                <a:solidFill>
                  <a:schemeClr val="bg1"/>
                </a:solidFill>
              </a:rPr>
              <a:t>due to its </a:t>
            </a:r>
            <a:r>
              <a:rPr lang="en-US" sz="2800" b="1" dirty="0">
                <a:solidFill>
                  <a:schemeClr val="bg1"/>
                </a:solidFill>
              </a:rPr>
              <a:t>high recall score </a:t>
            </a:r>
            <a:r>
              <a:rPr lang="en-US" sz="2800" dirty="0">
                <a:solidFill>
                  <a:schemeClr val="bg1"/>
                </a:solidFill>
              </a:rPr>
              <a:t>compare to the other models.</a:t>
            </a:r>
          </a:p>
          <a:p>
            <a:pPr lvl="0" indent="-317500">
              <a:lnSpc>
                <a:spcPct val="13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en-US" sz="2800" dirty="0">
                <a:solidFill>
                  <a:schemeClr val="bg1"/>
                </a:solidFill>
              </a:rPr>
              <a:t>Due to the </a:t>
            </a:r>
            <a:r>
              <a:rPr lang="en-US" sz="2800" b="1" dirty="0">
                <a:solidFill>
                  <a:schemeClr val="bg1"/>
                </a:solidFill>
              </a:rPr>
              <a:t>presence </a:t>
            </a:r>
            <a:r>
              <a:rPr lang="en-US" sz="2800" dirty="0">
                <a:solidFill>
                  <a:schemeClr val="bg1"/>
                </a:solidFill>
              </a:rPr>
              <a:t>of much </a:t>
            </a:r>
            <a:r>
              <a:rPr lang="en-US" sz="2800" b="1" dirty="0">
                <a:solidFill>
                  <a:schemeClr val="bg1"/>
                </a:solidFill>
              </a:rPr>
              <a:t>missing/ null values</a:t>
            </a:r>
            <a:r>
              <a:rPr lang="en-US" sz="2800" dirty="0">
                <a:solidFill>
                  <a:schemeClr val="bg1"/>
                </a:solidFill>
              </a:rPr>
              <a:t> in dataset, the </a:t>
            </a:r>
            <a:r>
              <a:rPr lang="en-US" sz="2800" b="1" dirty="0">
                <a:solidFill>
                  <a:schemeClr val="bg1"/>
                </a:solidFill>
              </a:rPr>
              <a:t>accuracy </a:t>
            </a:r>
            <a:r>
              <a:rPr lang="en-US" sz="2800" dirty="0">
                <a:solidFill>
                  <a:schemeClr val="bg1"/>
                </a:solidFill>
              </a:rPr>
              <a:t>is </a:t>
            </a:r>
            <a:r>
              <a:rPr lang="en-US" sz="2800" b="1" dirty="0">
                <a:solidFill>
                  <a:schemeClr val="bg1"/>
                </a:solidFill>
              </a:rPr>
              <a:t>less</a:t>
            </a:r>
            <a:r>
              <a:rPr lang="en-US" sz="2800" dirty="0">
                <a:solidFill>
                  <a:schemeClr val="bg1"/>
                </a:solidFill>
              </a:rPr>
              <a:t>. But, its ok because it </a:t>
            </a:r>
            <a:r>
              <a:rPr lang="en-US" sz="2800" b="1" dirty="0">
                <a:solidFill>
                  <a:schemeClr val="bg1"/>
                </a:solidFill>
              </a:rPr>
              <a:t>not affects</a:t>
            </a:r>
            <a:r>
              <a:rPr lang="en-US" sz="2800" dirty="0">
                <a:solidFill>
                  <a:schemeClr val="bg1"/>
                </a:solidFill>
              </a:rPr>
              <a:t> in </a:t>
            </a:r>
            <a:r>
              <a:rPr lang="en-US" sz="2800" b="1" dirty="0">
                <a:solidFill>
                  <a:schemeClr val="bg1"/>
                </a:solidFill>
              </a:rPr>
              <a:t>life risk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79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312" y="2302800"/>
            <a:ext cx="11360800" cy="4555200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Thank You </a:t>
            </a:r>
            <a:r>
              <a:rPr lang="en-US" sz="5400" b="1" dirty="0" err="1" smtClean="0">
                <a:solidFill>
                  <a:schemeClr val="tx1"/>
                </a:solidFill>
              </a:rPr>
              <a:t>AlmaBetter</a:t>
            </a:r>
            <a:r>
              <a:rPr lang="en-US" sz="5400" b="1" dirty="0" smtClean="0">
                <a:solidFill>
                  <a:schemeClr val="tx1"/>
                </a:solidFill>
              </a:rPr>
              <a:t>!!!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</a:rPr>
              <a:t>There are a total of </a:t>
            </a:r>
            <a:r>
              <a:rPr lang="en-US" sz="2000" b="1" dirty="0">
                <a:solidFill>
                  <a:schemeClr val="bg1"/>
                </a:solidFill>
              </a:rPr>
              <a:t>16 feature columns where '</a:t>
            </a:r>
            <a:r>
              <a:rPr lang="en-US" sz="2000" b="1" dirty="0" err="1">
                <a:solidFill>
                  <a:schemeClr val="bg1"/>
                </a:solidFill>
              </a:rPr>
              <a:t>TenYearCHD</a:t>
            </a:r>
            <a:r>
              <a:rPr lang="en-US" sz="2000" b="1" dirty="0">
                <a:solidFill>
                  <a:schemeClr val="bg1"/>
                </a:solidFill>
              </a:rPr>
              <a:t>' </a:t>
            </a:r>
            <a:r>
              <a:rPr lang="en-US" sz="2000" dirty="0">
                <a:solidFill>
                  <a:schemeClr val="bg1"/>
                </a:solidFill>
              </a:rPr>
              <a:t>is the dependent variable column. The total number of observations(rows) are </a:t>
            </a:r>
            <a:r>
              <a:rPr lang="en-US" sz="2000" b="1" dirty="0">
                <a:solidFill>
                  <a:schemeClr val="bg1"/>
                </a:solidFill>
              </a:rPr>
              <a:t>3390.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</a:rPr>
              <a:t>There are </a:t>
            </a:r>
            <a:r>
              <a:rPr lang="en-US" sz="2000" b="1" dirty="0">
                <a:solidFill>
                  <a:schemeClr val="bg1"/>
                </a:solidFill>
              </a:rPr>
              <a:t>no duplicate rows</a:t>
            </a:r>
            <a:r>
              <a:rPr lang="en-US" sz="2000" dirty="0">
                <a:solidFill>
                  <a:schemeClr val="bg1"/>
                </a:solidFill>
              </a:rPr>
              <a:t> in the dataset.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</a:rPr>
              <a:t>Also there are missing values in the columns </a:t>
            </a:r>
            <a:r>
              <a:rPr lang="en-US" sz="2000" b="1" dirty="0">
                <a:solidFill>
                  <a:schemeClr val="bg1"/>
                </a:solidFill>
              </a:rPr>
              <a:t>education, cigs per day, BP meds, </a:t>
            </a:r>
            <a:r>
              <a:rPr lang="en-US" sz="2000" b="1" dirty="0" err="1">
                <a:solidFill>
                  <a:schemeClr val="bg1"/>
                </a:solidFill>
              </a:rPr>
              <a:t>totChol</a:t>
            </a:r>
            <a:r>
              <a:rPr lang="en-US" sz="2000" b="1" dirty="0">
                <a:solidFill>
                  <a:schemeClr val="bg1"/>
                </a:solidFill>
              </a:rPr>
              <a:t>, BMI, heart rate and glucose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Sum of all missing Values are 510.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</p:spPr>
        <p:txBody>
          <a:bodyPr/>
          <a:lstStyle/>
          <a:p>
            <a:r>
              <a:rPr lang="en-US" dirty="0"/>
              <a:t>2. Data Description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344801"/>
              </p:ext>
            </p:extLst>
          </p:nvPr>
        </p:nvGraphicFramePr>
        <p:xfrm>
          <a:off x="2228849" y="814388"/>
          <a:ext cx="8158163" cy="5857877"/>
        </p:xfrm>
        <a:graphic>
          <a:graphicData uri="http://schemas.openxmlformats.org/drawingml/2006/table">
            <a:tbl>
              <a:tblPr/>
              <a:tblGrid>
                <a:gridCol w="2960041">
                  <a:extLst>
                    <a:ext uri="{9D8B030D-6E8A-4147-A177-3AD203B41FA5}">
                      <a16:colId xmlns:a16="http://schemas.microsoft.com/office/drawing/2014/main" val="2375161361"/>
                    </a:ext>
                  </a:extLst>
                </a:gridCol>
                <a:gridCol w="5198122">
                  <a:extLst>
                    <a:ext uri="{9D8B030D-6E8A-4147-A177-3AD203B41FA5}">
                      <a16:colId xmlns:a16="http://schemas.microsoft.com/office/drawing/2014/main" val="1830035900"/>
                    </a:ext>
                  </a:extLst>
                </a:gridCol>
              </a:tblGrid>
              <a:tr h="34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Fields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138692"/>
                  </a:ext>
                </a:extLst>
              </a:tr>
              <a:tr h="34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442056"/>
                  </a:ext>
                </a:extLst>
              </a:tr>
              <a:tr h="34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599777"/>
                  </a:ext>
                </a:extLst>
              </a:tr>
              <a:tr h="34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level of education of the patient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72115"/>
                  </a:ext>
                </a:extLst>
              </a:tr>
              <a:tr h="34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is_smoking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Whether smoking currently or not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889970"/>
                  </a:ext>
                </a:extLst>
              </a:tr>
              <a:tr h="34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Cigs_Per_Day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Cigarettes smoked per 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70803"/>
                  </a:ext>
                </a:extLst>
              </a:tr>
              <a:tr h="34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BP_Meds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Whether taking BP meds or not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968512"/>
                  </a:ext>
                </a:extLst>
              </a:tr>
              <a:tr h="34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Prevalent Stroke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the patient has a history of stroke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39825"/>
                  </a:ext>
                </a:extLst>
              </a:tr>
              <a:tr h="34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Prevalent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the patient has a history of hypertension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216975"/>
                  </a:ext>
                </a:extLst>
              </a:tr>
              <a:tr h="34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has diabetes or not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101916"/>
                  </a:ext>
                </a:extLst>
              </a:tr>
              <a:tr h="34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Cholesterol measure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258469"/>
                  </a:ext>
                </a:extLst>
              </a:tr>
              <a:tr h="34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 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 measure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405071"/>
                  </a:ext>
                </a:extLst>
              </a:tr>
              <a:tr h="34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diastolic BP measure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55872"/>
                  </a:ext>
                </a:extLst>
              </a:tr>
              <a:tr h="34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Body Mass 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909253"/>
                  </a:ext>
                </a:extLst>
              </a:tr>
              <a:tr h="34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 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 Rate measure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218978"/>
                  </a:ext>
                </a:extLst>
              </a:tr>
              <a:tr h="34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glucose level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016147"/>
                  </a:ext>
                </a:extLst>
              </a:tr>
              <a:tr h="34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TenYearCHD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10-year risk of coronary heart disease CHD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035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31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dirty="0"/>
              <a:t>. 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00" y="1356967"/>
            <a:ext cx="11360800" cy="4555200"/>
          </a:xfrm>
        </p:spPr>
        <p:txBody>
          <a:bodyPr/>
          <a:lstStyle/>
          <a:p>
            <a:pPr lvl="0" indent="-311150">
              <a:spcBef>
                <a:spcPts val="600"/>
              </a:spcBef>
              <a:buClr>
                <a:srgbClr val="32356B"/>
              </a:buClr>
              <a:buSzPts val="1300"/>
              <a:buFont typeface="Poppins"/>
              <a:buChar char="➢"/>
            </a:pPr>
            <a:r>
              <a:rPr lang="en-US" sz="2000" b="1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Demographic</a:t>
            </a:r>
            <a:r>
              <a:rPr lang="en-US" b="1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:</a:t>
            </a:r>
          </a:p>
          <a:p>
            <a:pPr lvl="0" indent="-311150">
              <a:buClr>
                <a:srgbClr val="32356B"/>
              </a:buClr>
              <a:buSzPts val="1300"/>
              <a:buFont typeface="Poppins"/>
              <a:buChar char="●"/>
            </a:pPr>
            <a:r>
              <a:rPr lang="en-US" dirty="0">
                <a:solidFill>
                  <a:srgbClr val="32356B"/>
                </a:solidFill>
                <a:latin typeface="+mn-lt"/>
                <a:ea typeface="Poppins SemiBold"/>
                <a:cs typeface="Poppins SemiBold"/>
                <a:sym typeface="Poppins SemiBold"/>
              </a:rPr>
              <a:t>Sex</a:t>
            </a:r>
            <a:r>
              <a:rPr lang="en-US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: male or female ("M" or "F")</a:t>
            </a:r>
          </a:p>
          <a:p>
            <a:pPr lvl="0" indent="-311150">
              <a:buClr>
                <a:srgbClr val="32356B"/>
              </a:buClr>
              <a:buSzPts val="1300"/>
              <a:buFont typeface="Poppins"/>
              <a:buChar char="●"/>
            </a:pPr>
            <a:r>
              <a:rPr lang="en-US" dirty="0">
                <a:solidFill>
                  <a:srgbClr val="32356B"/>
                </a:solidFill>
                <a:latin typeface="+mn-lt"/>
                <a:ea typeface="Poppins SemiBold"/>
                <a:cs typeface="Poppins SemiBold"/>
                <a:sym typeface="Poppins SemiBold"/>
              </a:rPr>
              <a:t>Age</a:t>
            </a:r>
            <a:r>
              <a:rPr lang="en-US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: Age of the patient (Continuous - Although the recorded ages have been truncated to whole numbers, the concept of age is continuous)</a:t>
            </a:r>
          </a:p>
          <a:p>
            <a:pPr lvl="0" indent="-311150">
              <a:lnSpc>
                <a:spcPct val="120000"/>
              </a:lnSpc>
              <a:buClr>
                <a:srgbClr val="32356B"/>
              </a:buClr>
              <a:buSzPts val="1300"/>
              <a:buFont typeface="Poppins"/>
              <a:buChar char="●"/>
            </a:pPr>
            <a:r>
              <a:rPr lang="en-US" dirty="0">
                <a:solidFill>
                  <a:srgbClr val="32356B"/>
                </a:solidFill>
                <a:latin typeface="+mn-lt"/>
                <a:ea typeface="Poppins SemiBold"/>
                <a:cs typeface="Poppins SemiBold"/>
                <a:sym typeface="Poppins SemiBold"/>
              </a:rPr>
              <a:t>Education</a:t>
            </a:r>
            <a:r>
              <a:rPr lang="en-US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: The level of education of the patient (categorical values - 1,2,3,4)</a:t>
            </a:r>
          </a:p>
          <a:p>
            <a:pPr lvl="0" indent="-317500">
              <a:buClr>
                <a:srgbClr val="32356B"/>
              </a:buClr>
              <a:buSzPts val="1400"/>
              <a:buFont typeface="Poppins"/>
              <a:buChar char="➢"/>
            </a:pPr>
            <a:r>
              <a:rPr lang="en-US" sz="2000" b="1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Behavioral:</a:t>
            </a:r>
          </a:p>
          <a:p>
            <a:pPr lvl="0" indent="-311150">
              <a:buClr>
                <a:srgbClr val="32356B"/>
              </a:buClr>
              <a:buSzPts val="1300"/>
              <a:buFont typeface="Poppins"/>
              <a:buChar char="●"/>
            </a:pPr>
            <a:r>
              <a:rPr lang="en-US" dirty="0" err="1">
                <a:solidFill>
                  <a:srgbClr val="32356B"/>
                </a:solidFill>
                <a:latin typeface="+mn-lt"/>
                <a:ea typeface="Poppins SemiBold"/>
                <a:cs typeface="Poppins SemiBold"/>
                <a:sym typeface="Poppins SemiBold"/>
              </a:rPr>
              <a:t>is_smoking</a:t>
            </a:r>
            <a:r>
              <a:rPr lang="en-US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: whether or not the patient is a current smoker ("YES" or "NO")</a:t>
            </a:r>
          </a:p>
          <a:p>
            <a:pPr lvl="0" indent="-311150">
              <a:lnSpc>
                <a:spcPct val="120000"/>
              </a:lnSpc>
              <a:buClr>
                <a:srgbClr val="32356B"/>
              </a:buClr>
              <a:buSzPts val="1300"/>
              <a:buFont typeface="Poppins"/>
              <a:buChar char="●"/>
            </a:pPr>
            <a:r>
              <a:rPr lang="en-US" dirty="0">
                <a:solidFill>
                  <a:srgbClr val="32356B"/>
                </a:solidFill>
                <a:latin typeface="+mn-lt"/>
                <a:ea typeface="Poppins SemiBold"/>
                <a:cs typeface="Poppins SemiBold"/>
                <a:sym typeface="Poppins SemiBold"/>
              </a:rPr>
              <a:t>Cigs Per Day</a:t>
            </a:r>
            <a:r>
              <a:rPr lang="en-US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: the number of cigarettes that the person smoked on average in one day.(can be considered continuous as one can have any number of cigarettes, even half a cigarette.)</a:t>
            </a:r>
          </a:p>
          <a:p>
            <a:pPr lvl="0" indent="-317500">
              <a:buClr>
                <a:srgbClr val="32356B"/>
              </a:buClr>
              <a:buSzPts val="1400"/>
              <a:buFont typeface="Poppins"/>
              <a:buChar char="➢"/>
            </a:pPr>
            <a:r>
              <a:rPr lang="en-US" sz="2000" b="1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Medical (history</a:t>
            </a:r>
            <a:r>
              <a:rPr lang="en-US" sz="2000" b="1" dirty="0" smtClean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):</a:t>
            </a:r>
            <a:endParaRPr lang="en-US" sz="2000" b="1" dirty="0">
              <a:solidFill>
                <a:srgbClr val="32356B"/>
              </a:solidFill>
              <a:latin typeface="+mn-lt"/>
              <a:cs typeface="Poppins"/>
              <a:sym typeface="Poppins"/>
            </a:endParaRPr>
          </a:p>
          <a:p>
            <a:pPr lvl="0" indent="-311150">
              <a:buClr>
                <a:srgbClr val="32356B"/>
              </a:buClr>
              <a:buSzPts val="1300"/>
              <a:buFont typeface="Poppins"/>
              <a:buChar char="●"/>
            </a:pPr>
            <a:r>
              <a:rPr lang="en-US" dirty="0">
                <a:solidFill>
                  <a:srgbClr val="32356B"/>
                </a:solidFill>
                <a:latin typeface="+mn-lt"/>
                <a:ea typeface="Poppins SemiBold"/>
                <a:cs typeface="Poppins SemiBold"/>
                <a:sym typeface="Poppins SemiBold"/>
              </a:rPr>
              <a:t>BP Meds</a:t>
            </a:r>
            <a:r>
              <a:rPr lang="en-US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: whether or not the patient was on blood pressure medication (Nominal)</a:t>
            </a:r>
          </a:p>
          <a:p>
            <a:pPr lvl="0" indent="-311150">
              <a:buClr>
                <a:srgbClr val="32356B"/>
              </a:buClr>
              <a:buSzPts val="1300"/>
              <a:buFont typeface="Poppins"/>
              <a:buChar char="●"/>
            </a:pPr>
            <a:r>
              <a:rPr lang="en-US" dirty="0">
                <a:solidFill>
                  <a:srgbClr val="32356B"/>
                </a:solidFill>
                <a:latin typeface="+mn-lt"/>
                <a:ea typeface="Poppins SemiBold"/>
                <a:cs typeface="Poppins SemiBold"/>
                <a:sym typeface="Poppins SemiBold"/>
              </a:rPr>
              <a:t>Prevalent Stroke</a:t>
            </a:r>
            <a:r>
              <a:rPr lang="en-US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: whether or not the patient had previously had a stroke (Nominal)</a:t>
            </a:r>
          </a:p>
          <a:p>
            <a:pPr lvl="0" indent="-311150">
              <a:buClr>
                <a:srgbClr val="32356B"/>
              </a:buClr>
              <a:buSzPts val="1300"/>
              <a:buFont typeface="Poppins"/>
              <a:buChar char="●"/>
            </a:pPr>
            <a:r>
              <a:rPr lang="en-US" dirty="0">
                <a:solidFill>
                  <a:srgbClr val="32356B"/>
                </a:solidFill>
                <a:latin typeface="+mn-lt"/>
                <a:ea typeface="Poppins SemiBold"/>
                <a:cs typeface="Poppins SemiBold"/>
                <a:sym typeface="Poppins SemiBold"/>
              </a:rPr>
              <a:t>Prevalent </a:t>
            </a:r>
            <a:r>
              <a:rPr lang="en-US" dirty="0" err="1">
                <a:solidFill>
                  <a:srgbClr val="32356B"/>
                </a:solidFill>
                <a:latin typeface="+mn-lt"/>
                <a:ea typeface="Poppins SemiBold"/>
                <a:cs typeface="Poppins SemiBold"/>
                <a:sym typeface="Poppins SemiBold"/>
              </a:rPr>
              <a:t>Hyp</a:t>
            </a:r>
            <a:r>
              <a:rPr lang="en-US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: whether or not the patient was hypertensive (Nominal)</a:t>
            </a:r>
          </a:p>
          <a:p>
            <a:pPr lvl="0" indent="-311150">
              <a:buClr>
                <a:srgbClr val="32356B"/>
              </a:buClr>
              <a:buSzPts val="1300"/>
              <a:buFont typeface="Poppins"/>
              <a:buChar char="●"/>
            </a:pPr>
            <a:r>
              <a:rPr lang="en-US" dirty="0">
                <a:solidFill>
                  <a:srgbClr val="32356B"/>
                </a:solidFill>
                <a:latin typeface="+mn-lt"/>
                <a:ea typeface="Poppins SemiBold"/>
                <a:cs typeface="Poppins SemiBold"/>
                <a:sym typeface="Poppins SemiBold"/>
              </a:rPr>
              <a:t>Diabetes</a:t>
            </a:r>
            <a:r>
              <a:rPr lang="en-US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: whether or not the patient had diabetes (Nominal)</a:t>
            </a:r>
            <a:endParaRPr lang="en-US" sz="2000" dirty="0">
              <a:solidFill>
                <a:srgbClr val="32356B"/>
              </a:solidFill>
              <a:latin typeface="+mn-lt"/>
              <a:cs typeface="Poppins"/>
              <a:sym typeface="Poppins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4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00" y="1599855"/>
            <a:ext cx="11360800" cy="4555200"/>
          </a:xfrm>
        </p:spPr>
        <p:txBody>
          <a:bodyPr/>
          <a:lstStyle/>
          <a:p>
            <a:pPr lvl="0" indent="-317500">
              <a:spcBef>
                <a:spcPts val="600"/>
              </a:spcBef>
              <a:buClr>
                <a:srgbClr val="32356B"/>
              </a:buClr>
              <a:buSzPts val="1400"/>
              <a:buFont typeface="Poppins"/>
              <a:buChar char="➢"/>
            </a:pPr>
            <a:r>
              <a:rPr lang="en-US" sz="2400" b="1" dirty="0">
                <a:solidFill>
                  <a:srgbClr val="32356B"/>
                </a:solidFill>
                <a:latin typeface="+mn-lt"/>
                <a:ea typeface="Poppins"/>
                <a:cs typeface="Poppins"/>
                <a:sym typeface="Poppins"/>
              </a:rPr>
              <a:t>Medical (current):</a:t>
            </a:r>
          </a:p>
          <a:p>
            <a:pPr lvl="0" indent="-311150">
              <a:buClr>
                <a:srgbClr val="32356B"/>
              </a:buClr>
              <a:buSzPts val="1300"/>
              <a:buFont typeface="Poppins"/>
              <a:buChar char="●"/>
            </a:pPr>
            <a:r>
              <a:rPr lang="en-US" sz="2000" dirty="0">
                <a:solidFill>
                  <a:srgbClr val="32356B"/>
                </a:solidFill>
                <a:latin typeface="+mn-lt"/>
                <a:ea typeface="Poppins SemiBold"/>
                <a:cs typeface="Poppins SemiBold"/>
                <a:sym typeface="Poppins SemiBold"/>
              </a:rPr>
              <a:t>Tot </a:t>
            </a:r>
            <a:r>
              <a:rPr lang="en-US" sz="2000" dirty="0" err="1">
                <a:solidFill>
                  <a:srgbClr val="32356B"/>
                </a:solidFill>
                <a:latin typeface="+mn-lt"/>
                <a:ea typeface="Poppins SemiBold"/>
                <a:cs typeface="Poppins SemiBold"/>
                <a:sym typeface="Poppins SemiBold"/>
              </a:rPr>
              <a:t>Chol</a:t>
            </a:r>
            <a:r>
              <a:rPr lang="en-US" sz="2000" dirty="0">
                <a:solidFill>
                  <a:srgbClr val="32356B"/>
                </a:solidFill>
                <a:latin typeface="+mn-lt"/>
                <a:ea typeface="Poppins"/>
                <a:cs typeface="Poppins"/>
                <a:sym typeface="Poppins"/>
              </a:rPr>
              <a:t>: total cholesterol level (Continuous)</a:t>
            </a:r>
          </a:p>
          <a:p>
            <a:pPr lvl="0" indent="-311150">
              <a:buClr>
                <a:srgbClr val="32356B"/>
              </a:buClr>
              <a:buSzPts val="1300"/>
              <a:buFont typeface="Poppins"/>
              <a:buChar char="●"/>
            </a:pPr>
            <a:r>
              <a:rPr lang="en-US" sz="2000" dirty="0">
                <a:solidFill>
                  <a:srgbClr val="32356B"/>
                </a:solidFill>
                <a:latin typeface="+mn-lt"/>
                <a:ea typeface="Poppins SemiBold"/>
                <a:cs typeface="Poppins SemiBold"/>
                <a:sym typeface="Poppins SemiBold"/>
              </a:rPr>
              <a:t>Sys BP</a:t>
            </a:r>
            <a:r>
              <a:rPr lang="en-US" sz="2000" dirty="0">
                <a:solidFill>
                  <a:srgbClr val="32356B"/>
                </a:solidFill>
                <a:latin typeface="+mn-lt"/>
                <a:ea typeface="Poppins"/>
                <a:cs typeface="Poppins"/>
                <a:sym typeface="Poppins"/>
              </a:rPr>
              <a:t>: systolic blood pressure (Continuous)</a:t>
            </a:r>
          </a:p>
          <a:p>
            <a:pPr lvl="0" indent="-311150">
              <a:buClr>
                <a:srgbClr val="32356B"/>
              </a:buClr>
              <a:buSzPts val="1300"/>
              <a:buFont typeface="Poppins"/>
              <a:buChar char="●"/>
            </a:pPr>
            <a:r>
              <a:rPr lang="en-US" sz="2000" dirty="0" err="1">
                <a:solidFill>
                  <a:srgbClr val="32356B"/>
                </a:solidFill>
                <a:latin typeface="+mn-lt"/>
                <a:ea typeface="Poppins SemiBold"/>
                <a:cs typeface="Poppins SemiBold"/>
                <a:sym typeface="Poppins SemiBold"/>
              </a:rPr>
              <a:t>Dia</a:t>
            </a:r>
            <a:r>
              <a:rPr lang="en-US" sz="2000" dirty="0">
                <a:solidFill>
                  <a:srgbClr val="32356B"/>
                </a:solidFill>
                <a:latin typeface="+mn-lt"/>
                <a:ea typeface="Poppins SemiBold"/>
                <a:cs typeface="Poppins SemiBold"/>
                <a:sym typeface="Poppins SemiBold"/>
              </a:rPr>
              <a:t> BP</a:t>
            </a:r>
            <a:r>
              <a:rPr lang="en-US" sz="2000" dirty="0">
                <a:solidFill>
                  <a:srgbClr val="32356B"/>
                </a:solidFill>
                <a:latin typeface="+mn-lt"/>
                <a:ea typeface="Poppins"/>
                <a:cs typeface="Poppins"/>
                <a:sym typeface="Poppins"/>
              </a:rPr>
              <a:t>: diastolic blood pressure (Continuous)</a:t>
            </a:r>
          </a:p>
          <a:p>
            <a:pPr lvl="0" indent="-311150">
              <a:buClr>
                <a:srgbClr val="32356B"/>
              </a:buClr>
              <a:buSzPts val="1300"/>
              <a:buFont typeface="Poppins"/>
              <a:buChar char="●"/>
            </a:pPr>
            <a:r>
              <a:rPr lang="en-US" sz="2000" dirty="0">
                <a:solidFill>
                  <a:srgbClr val="32356B"/>
                </a:solidFill>
                <a:latin typeface="+mn-lt"/>
                <a:ea typeface="Poppins SemiBold"/>
                <a:cs typeface="Poppins SemiBold"/>
                <a:sym typeface="Poppins SemiBold"/>
              </a:rPr>
              <a:t>BMI</a:t>
            </a:r>
            <a:r>
              <a:rPr lang="en-US" sz="2000" dirty="0">
                <a:solidFill>
                  <a:srgbClr val="32356B"/>
                </a:solidFill>
                <a:latin typeface="+mn-lt"/>
                <a:ea typeface="Poppins"/>
                <a:cs typeface="Poppins"/>
                <a:sym typeface="Poppins"/>
              </a:rPr>
              <a:t>: Body Mass Index (Continuous)</a:t>
            </a:r>
          </a:p>
          <a:p>
            <a:pPr lvl="0" indent="-311150">
              <a:buClr>
                <a:srgbClr val="32356B"/>
              </a:buClr>
              <a:buSzPts val="1300"/>
              <a:buFont typeface="Poppins"/>
              <a:buChar char="●"/>
            </a:pPr>
            <a:r>
              <a:rPr lang="en-US" sz="2000" dirty="0">
                <a:solidFill>
                  <a:srgbClr val="32356B"/>
                </a:solidFill>
                <a:latin typeface="+mn-lt"/>
                <a:ea typeface="Poppins SemiBold"/>
                <a:cs typeface="Poppins SemiBold"/>
                <a:sym typeface="Poppins SemiBold"/>
              </a:rPr>
              <a:t>Heart Rate</a:t>
            </a:r>
            <a:r>
              <a:rPr lang="en-US" sz="2000" dirty="0">
                <a:solidFill>
                  <a:srgbClr val="32356B"/>
                </a:solidFill>
                <a:latin typeface="+mn-lt"/>
                <a:ea typeface="Poppins"/>
                <a:cs typeface="Poppins"/>
                <a:sym typeface="Poppins"/>
              </a:rPr>
              <a:t>: heart rate (Continuous - In medical research, variables such as heart rate though in fact discrete, yet are considered continuous because of large number of possible values.)</a:t>
            </a:r>
          </a:p>
          <a:p>
            <a:pPr lvl="0" indent="-311150">
              <a:lnSpc>
                <a:spcPct val="120000"/>
              </a:lnSpc>
              <a:buClr>
                <a:srgbClr val="32356B"/>
              </a:buClr>
              <a:buSzPts val="1300"/>
              <a:buFont typeface="Poppins"/>
              <a:buChar char="●"/>
            </a:pPr>
            <a:r>
              <a:rPr lang="en-US" sz="2000" dirty="0">
                <a:solidFill>
                  <a:srgbClr val="32356B"/>
                </a:solidFill>
                <a:latin typeface="+mn-lt"/>
                <a:ea typeface="Poppins SemiBold"/>
                <a:cs typeface="Poppins SemiBold"/>
                <a:sym typeface="Poppins SemiBold"/>
              </a:rPr>
              <a:t>Glucose</a:t>
            </a:r>
            <a:r>
              <a:rPr lang="en-US" sz="2000" dirty="0">
                <a:solidFill>
                  <a:srgbClr val="32356B"/>
                </a:solidFill>
                <a:latin typeface="+mn-lt"/>
                <a:ea typeface="Poppins"/>
                <a:cs typeface="Poppins"/>
                <a:sym typeface="Poppins"/>
              </a:rPr>
              <a:t>: glucose level (Continuous)</a:t>
            </a:r>
          </a:p>
          <a:p>
            <a:pPr lvl="0" indent="-317500">
              <a:buClr>
                <a:srgbClr val="32356B"/>
              </a:buClr>
              <a:buSzPts val="1400"/>
              <a:buFont typeface="Poppins"/>
              <a:buChar char="➢"/>
            </a:pPr>
            <a:r>
              <a:rPr lang="en-US" sz="2400" b="1" dirty="0">
                <a:solidFill>
                  <a:srgbClr val="32356B"/>
                </a:solidFill>
                <a:latin typeface="+mn-lt"/>
                <a:ea typeface="Poppins"/>
                <a:cs typeface="Poppins"/>
                <a:sym typeface="Poppins"/>
              </a:rPr>
              <a:t>Predict variable (desired target):</a:t>
            </a:r>
          </a:p>
          <a:p>
            <a:pPr lvl="0" indent="-311150">
              <a:buClr>
                <a:srgbClr val="32356B"/>
              </a:buClr>
              <a:buSzPts val="1300"/>
              <a:buFont typeface="Poppins"/>
              <a:buChar char="●"/>
            </a:pPr>
            <a:r>
              <a:rPr lang="en-US" sz="2000" dirty="0" err="1">
                <a:solidFill>
                  <a:srgbClr val="212121"/>
                </a:solidFill>
                <a:latin typeface="+mn-lt"/>
                <a:ea typeface="Poppins SemiBold"/>
                <a:cs typeface="Poppins SemiBold"/>
                <a:sym typeface="Poppins SemiBold"/>
              </a:rPr>
              <a:t>TenYearCHD</a:t>
            </a:r>
            <a:r>
              <a:rPr lang="en-US" sz="2000" dirty="0">
                <a:solidFill>
                  <a:srgbClr val="212121"/>
                </a:solidFill>
                <a:latin typeface="+mn-lt"/>
                <a:ea typeface="Poppins SemiBold"/>
                <a:cs typeface="Poppins SemiBold"/>
                <a:sym typeface="Poppins SemiBold"/>
              </a:rPr>
              <a:t>:</a:t>
            </a:r>
            <a:r>
              <a:rPr lang="en-US" sz="1600" b="1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>
                <a:solidFill>
                  <a:srgbClr val="32356B"/>
                </a:solidFill>
                <a:latin typeface="+mn-lt"/>
                <a:ea typeface="Poppins"/>
                <a:cs typeface="Poppins"/>
                <a:sym typeface="Poppins"/>
              </a:rPr>
              <a:t>10-year risk of coronary heart disease CHD(binary: “1”, means “Yes”, “0” means “No”)</a:t>
            </a:r>
            <a:endParaRPr lang="en-US" sz="2400" b="1" dirty="0">
              <a:solidFill>
                <a:srgbClr val="32356B"/>
              </a:solidFill>
              <a:latin typeface="+mn-lt"/>
              <a:ea typeface="Poppins"/>
              <a:cs typeface="Poppins"/>
              <a:sym typeface="Poppins"/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7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 Preparation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00" y="1536633"/>
            <a:ext cx="11360800" cy="4555200"/>
          </a:xfrm>
        </p:spPr>
        <p:txBody>
          <a:bodyPr/>
          <a:lstStyle/>
          <a:p>
            <a:pPr lvl="0" indent="-317500">
              <a:lnSpc>
                <a:spcPct val="130000"/>
              </a:lnSpc>
              <a:spcBef>
                <a:spcPts val="600"/>
              </a:spcBef>
              <a:buClr>
                <a:srgbClr val="32356B"/>
              </a:buClr>
              <a:buSzPts val="1400"/>
              <a:buFont typeface="PT Sans"/>
              <a:buChar char="●"/>
            </a:pPr>
            <a:r>
              <a:rPr lang="en-US" sz="2000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There are </a:t>
            </a:r>
            <a:r>
              <a:rPr lang="en-US" sz="2000" b="1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no duplicate rows</a:t>
            </a:r>
            <a:r>
              <a:rPr lang="en-US" sz="2000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 in the dataset.</a:t>
            </a:r>
          </a:p>
          <a:p>
            <a:pPr lvl="0" indent="-317500">
              <a:lnSpc>
                <a:spcPct val="130000"/>
              </a:lnSpc>
              <a:spcBef>
                <a:spcPts val="600"/>
              </a:spcBef>
              <a:buClr>
                <a:srgbClr val="32356B"/>
              </a:buClr>
              <a:buSzPts val="1400"/>
              <a:buFont typeface="PT Sans"/>
              <a:buChar char="●"/>
            </a:pPr>
            <a:r>
              <a:rPr lang="en-US" sz="2000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There are </a:t>
            </a:r>
            <a:r>
              <a:rPr lang="en-US" sz="2000" b="1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missing values</a:t>
            </a:r>
            <a:r>
              <a:rPr lang="en-US" sz="2000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 in the columns </a:t>
            </a:r>
            <a:r>
              <a:rPr lang="en-US" sz="2000" b="1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education</a:t>
            </a:r>
            <a:r>
              <a:rPr lang="en-US" sz="2000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, </a:t>
            </a:r>
            <a:r>
              <a:rPr lang="en-US" sz="2000" b="1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cigs per day</a:t>
            </a:r>
            <a:r>
              <a:rPr lang="en-US" sz="2000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, </a:t>
            </a:r>
            <a:r>
              <a:rPr lang="en-US" sz="2000" b="1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BP meds</a:t>
            </a:r>
            <a:r>
              <a:rPr lang="en-US" sz="2000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, </a:t>
            </a:r>
            <a:r>
              <a:rPr lang="en-US" sz="2000" b="1" dirty="0" err="1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totChol</a:t>
            </a:r>
            <a:r>
              <a:rPr lang="en-US" sz="2000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, </a:t>
            </a:r>
            <a:r>
              <a:rPr lang="en-US" sz="2000" b="1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BMI</a:t>
            </a:r>
            <a:r>
              <a:rPr lang="en-US" sz="2000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, </a:t>
            </a:r>
            <a:r>
              <a:rPr lang="en-US" sz="2000" b="1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heart rate</a:t>
            </a:r>
            <a:r>
              <a:rPr lang="en-US" sz="2000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 and</a:t>
            </a:r>
            <a:r>
              <a:rPr lang="en-US" sz="2000" b="1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 glucose</a:t>
            </a:r>
            <a:r>
              <a:rPr lang="en-US" sz="2000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.</a:t>
            </a:r>
          </a:p>
          <a:p>
            <a:pPr lvl="0" indent="-317500">
              <a:lnSpc>
                <a:spcPct val="130000"/>
              </a:lnSpc>
              <a:spcBef>
                <a:spcPts val="600"/>
              </a:spcBef>
              <a:buClr>
                <a:srgbClr val="32356B"/>
              </a:buClr>
              <a:buSzPts val="1400"/>
              <a:buFont typeface="PT Sans"/>
              <a:buChar char="●"/>
            </a:pPr>
            <a:r>
              <a:rPr lang="en-US" sz="2000" b="1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Changed the names</a:t>
            </a:r>
            <a:r>
              <a:rPr lang="en-US" sz="2000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 of all the </a:t>
            </a:r>
            <a:r>
              <a:rPr lang="en-US" sz="2000" b="1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columns </a:t>
            </a:r>
            <a:r>
              <a:rPr lang="en-US" sz="2000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for ease of use.</a:t>
            </a:r>
          </a:p>
          <a:p>
            <a:pPr lvl="0" indent="-317500">
              <a:lnSpc>
                <a:spcPct val="130000"/>
              </a:lnSpc>
              <a:spcBef>
                <a:spcPts val="600"/>
              </a:spcBef>
              <a:buClr>
                <a:srgbClr val="32356B"/>
              </a:buClr>
              <a:buSzPts val="1400"/>
              <a:buFont typeface="PT Sans"/>
              <a:buChar char="●"/>
            </a:pPr>
            <a:r>
              <a:rPr lang="en-US" sz="2000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I have also </a:t>
            </a:r>
            <a:r>
              <a:rPr lang="en-US" sz="2000" b="1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defined </a:t>
            </a:r>
            <a:r>
              <a:rPr lang="en-US" sz="2000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the </a:t>
            </a:r>
            <a:r>
              <a:rPr lang="en-US" sz="2000" b="1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continuous variables</a:t>
            </a:r>
            <a:r>
              <a:rPr lang="en-US" sz="2000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, </a:t>
            </a:r>
            <a:r>
              <a:rPr lang="en-US" sz="2000" b="1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dependent variable </a:t>
            </a:r>
            <a:r>
              <a:rPr lang="en-US" sz="2000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and </a:t>
            </a:r>
            <a:r>
              <a:rPr lang="en-US" sz="2000" b="1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categorical variables</a:t>
            </a:r>
            <a:r>
              <a:rPr lang="en-US" sz="2000" dirty="0">
                <a:solidFill>
                  <a:srgbClr val="32356B"/>
                </a:solidFill>
                <a:latin typeface="+mn-lt"/>
                <a:cs typeface="Poppins"/>
                <a:sym typeface="Poppins"/>
              </a:rPr>
              <a:t> for ease of plotting graphs.</a:t>
            </a:r>
          </a:p>
          <a:p>
            <a:endParaRPr lang="en-US" sz="2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74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EDA (Exploratory Data Analysis)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81" y="1356967"/>
            <a:ext cx="8868594" cy="5170460"/>
          </a:xfrm>
        </p:spPr>
      </p:pic>
    </p:spTree>
    <p:extLst>
      <p:ext uri="{BB962C8B-B14F-4D97-AF65-F5344CB8AC3E}">
        <p14:creationId xmlns:p14="http://schemas.microsoft.com/office/powerpoint/2010/main" val="2706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1303</Words>
  <Application>Microsoft Office PowerPoint</Application>
  <PresentationFormat>Widescreen</PresentationFormat>
  <Paragraphs>150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 New</vt:lpstr>
      <vt:lpstr>Montserrat</vt:lpstr>
      <vt:lpstr>Orelega One</vt:lpstr>
      <vt:lpstr>Poppins</vt:lpstr>
      <vt:lpstr>Poppins SemiBold</vt:lpstr>
      <vt:lpstr>PT Sans</vt:lpstr>
      <vt:lpstr>Simple Light</vt:lpstr>
      <vt:lpstr>           Capstone Project – 3      Classification "Cardiovascular Risk Prediction”    Presented By : Mr. Hasnain Mazhar Rizvi   </vt:lpstr>
      <vt:lpstr>Points of Discussion</vt:lpstr>
      <vt:lpstr>1. Problem Statement</vt:lpstr>
      <vt:lpstr>2. Data Description</vt:lpstr>
      <vt:lpstr>2. Data Description</vt:lpstr>
      <vt:lpstr>2. Data Description</vt:lpstr>
      <vt:lpstr>2. Data Description</vt:lpstr>
      <vt:lpstr>3. Data Preparation and Cleaning</vt:lpstr>
      <vt:lpstr>4. EDA (Exploratory Data Analysis)</vt:lpstr>
      <vt:lpstr>Ten Year CHD by Age</vt:lpstr>
      <vt:lpstr>Ten Year CHD by Sex </vt:lpstr>
      <vt:lpstr>Ten Year CHD by Smoking</vt:lpstr>
      <vt:lpstr>Other Notable Observations</vt:lpstr>
      <vt:lpstr>Other Notable Observations</vt:lpstr>
      <vt:lpstr>Other Notable Observations </vt:lpstr>
      <vt:lpstr>Correlation of features</vt:lpstr>
      <vt:lpstr>Hypothesis Testing</vt:lpstr>
      <vt:lpstr>Feature Engineering</vt:lpstr>
      <vt:lpstr>Feature Engineering</vt:lpstr>
      <vt:lpstr>Feature Engineering</vt:lpstr>
      <vt:lpstr>Model Implementation</vt:lpstr>
      <vt:lpstr>1. Logistic Regression</vt:lpstr>
      <vt:lpstr>2. Decision Tree</vt:lpstr>
      <vt:lpstr>3. Random Forest</vt:lpstr>
      <vt:lpstr>4. SVM (Support Vector Machine)</vt:lpstr>
      <vt:lpstr>5. Xtreme Gradient Boosting</vt:lpstr>
      <vt:lpstr>6. Naive Bayes </vt:lpstr>
      <vt:lpstr>7. Neural Network </vt:lpstr>
      <vt:lpstr>Selection of Best Model</vt:lpstr>
      <vt:lpstr>Model Interpretation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3      Classification "Cardiovascular Risk Prediction”    Presented By : Mr. Hasnain Mazhar Rizvi</dc:title>
  <dc:creator>segate 250 new</dc:creator>
  <cp:lastModifiedBy>segate 250 new</cp:lastModifiedBy>
  <cp:revision>42</cp:revision>
  <dcterms:created xsi:type="dcterms:W3CDTF">2023-10-14T13:30:38Z</dcterms:created>
  <dcterms:modified xsi:type="dcterms:W3CDTF">2023-10-17T17:19:09Z</dcterms:modified>
</cp:coreProperties>
</file>