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75" r:id="rId7"/>
    <p:sldId id="292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288" r:id="rId19"/>
    <p:sldId id="289" r:id="rId20"/>
    <p:sldId id="290" r:id="rId21"/>
    <p:sldId id="291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3CF34-5540-423B-A357-E452073F3B33}">
  <a:tblStyle styleId="{F5E3CF34-5540-423B-A357-E452073F3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bd758f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bd758f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do0M_Ngt63xyh2JfwYE2Uy07JHbDtmR?ts=5ff893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682907" y="428263"/>
            <a:ext cx="9954230" cy="429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– 2 Regression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“Transport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Demand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Prediction”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:-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Hasnain</a:t>
            </a:r>
            <a:r>
              <a:rPr lang="en-GB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Mazhar</a:t>
            </a:r>
            <a:r>
              <a:rPr lang="en-GB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Rizvi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/>
              <a:t>Hypothesis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77913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2.</a:t>
            </a: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number of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buses(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Nb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)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used in traveling is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same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as the number of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shuttles(Ns) used. </a:t>
            </a:r>
            <a:endParaRPr lang="en-US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28" y="1144552"/>
            <a:ext cx="6409272" cy="39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/>
              <a:t>Hypothesis </a:t>
            </a:r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6338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3. Most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tickets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are sold in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morning.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	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let’s: H0 =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Most tickets are sold in the morning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	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          H1 =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Most number of tickets are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NOT sold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in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morning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8" y="1666754"/>
            <a:ext cx="6312664" cy="35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21875"/>
            <a:ext cx="8520600" cy="572700"/>
          </a:xfrm>
        </p:spPr>
        <p:txBody>
          <a:bodyPr/>
          <a:lstStyle/>
          <a:p>
            <a:pPr lvl="0"/>
            <a:r>
              <a:rPr lang="en-US" dirty="0">
                <a:sym typeface="Montserrat"/>
              </a:rPr>
              <a:t>Feature Manipulation and selection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By Extracting variables from variables we found these things :</a:t>
            </a: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1.	Some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months have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 higher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frequency of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travel.</a:t>
            </a: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2.	Some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days in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year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have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 very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high frequency of travelers,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while 	others have a really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low frequency. This is because of more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traveling 	being done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in some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months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than others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3.	Some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days in a month have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 higher frequency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of travel than others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4.	Some periods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in the day have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 high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frequency of travel.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Feature Selections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05" y="572700"/>
            <a:ext cx="8520600" cy="341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6" y="746622"/>
            <a:ext cx="8395184" cy="4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11"/>
            <a:ext cx="8520600" cy="572700"/>
          </a:xfrm>
        </p:spPr>
        <p:txBody>
          <a:bodyPr/>
          <a:lstStyle/>
          <a:p>
            <a:r>
              <a:rPr lang="en-US" dirty="0"/>
              <a:t>Feature Selections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12611"/>
            <a:ext cx="8520600" cy="341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" y="786231"/>
            <a:ext cx="8383609" cy="41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/>
              <a:t>Feature Selections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8969" y="497218"/>
            <a:ext cx="8520600" cy="3416400"/>
          </a:xfrm>
        </p:spPr>
        <p:txBody>
          <a:bodyPr/>
          <a:lstStyle/>
          <a:p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Similar to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 above Graph, it’s a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seaborn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scatter plot for another view of visualization.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" y="1269581"/>
            <a:ext cx="7400789" cy="38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Data Preprocessing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2699"/>
            <a:ext cx="8520600" cy="4381265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To enhance the performance of the model, additional features have been generated. These new features aim to provide more relevant information and contribute to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improved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predictions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marL="114300" indent="0">
              <a:buNone/>
            </a:pP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Some columns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travel_month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travel_day_of_year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travel_day_of_month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and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time_period_of_day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have skewed data, to handle this, new weight wise columns have been created by taking log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transformation.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Montserrat"/>
            </a:endParaRPr>
          </a:p>
          <a:p>
            <a:pPr marL="114300" indent="0">
              <a:buClrTx/>
              <a:buNone/>
            </a:pPr>
            <a:endParaRPr lang="en-US" sz="1400" b="1" dirty="0">
              <a:solidFill>
                <a:schemeClr val="bg1"/>
              </a:solidFill>
              <a:latin typeface="Montserrat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Time_gap_btw_0_1_next_bus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Time_gap_btw_0_1_previous_bus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Time_gap_btw_0_2_next_bus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Time_gap_btw_0_2_previous_bus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Time_gap_btw_0_3_next_bus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Time_gap_btw_0_3_previous_bus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Time_gap_btw_next_previous_bus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1400" dirty="0" smtClean="0"/>
              <a:t>.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18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Montserrat"/>
              </a:rPr>
              <a:t>ML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Five models are implemented to predict the transport demand to Nairobi. These include: Linear Models: 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1. Linear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Regression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2. Lasso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Regression (L1)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3. Ridge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Regression (L2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 marL="114300" indent="0">
              <a:buNone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Ensemble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Models: </a:t>
            </a: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	1.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XGBoost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             2.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Random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Forest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301"/>
            <a:ext cx="8520600" cy="572700"/>
          </a:xfrm>
        </p:spPr>
        <p:txBody>
          <a:bodyPr/>
          <a:lstStyle/>
          <a:p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ML Models and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380"/>
              </p:ext>
            </p:extLst>
          </p:nvPr>
        </p:nvGraphicFramePr>
        <p:xfrm>
          <a:off x="1153611" y="1396277"/>
          <a:ext cx="6578277" cy="310942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92759">
                  <a:extLst>
                    <a:ext uri="{9D8B030D-6E8A-4147-A177-3AD203B41FA5}">
                      <a16:colId xmlns:a16="http://schemas.microsoft.com/office/drawing/2014/main" val="3754849789"/>
                    </a:ext>
                  </a:extLst>
                </a:gridCol>
                <a:gridCol w="2192759">
                  <a:extLst>
                    <a:ext uri="{9D8B030D-6E8A-4147-A177-3AD203B41FA5}">
                      <a16:colId xmlns:a16="http://schemas.microsoft.com/office/drawing/2014/main" val="2385644702"/>
                    </a:ext>
                  </a:extLst>
                </a:gridCol>
                <a:gridCol w="2192759">
                  <a:extLst>
                    <a:ext uri="{9D8B030D-6E8A-4147-A177-3AD203B41FA5}">
                      <a16:colId xmlns:a16="http://schemas.microsoft.com/office/drawing/2014/main" val="187252509"/>
                    </a:ext>
                  </a:extLst>
                </a:gridCol>
              </a:tblGrid>
              <a:tr h="548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Models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R2 - Score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Adjusted R2 - Score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95640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Linear 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989048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Lasso (L1)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0.248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0.225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55508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Ridge(L2)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0.356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0.337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227532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XGBoot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0.882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0.887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99109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0.944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0.946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1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677"/>
            <a:ext cx="9144000" cy="4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796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Hypothesis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Manipulation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 </a:t>
            </a: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 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 Implementation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 </a:t>
            </a: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Models and Metrics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55" y="1024781"/>
            <a:ext cx="5259645" cy="335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In our project, we employed diverse regression techniques to forecast transportation demand from different locations to Nairobi.</a:t>
            </a:r>
          </a:p>
          <a:p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Utilizing the available data, we engineered both the target variable and several other features crucial for enhancing our model's predictive performance.</a:t>
            </a:r>
          </a:p>
          <a:p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This project resulted in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hyperparameter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-tuned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Random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Forest-based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predictive model, achieving an R2 score of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94.4%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for training data and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94.6%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for test data.</a:t>
            </a:r>
          </a:p>
        </p:txBody>
      </p:sp>
    </p:spTree>
    <p:extLst>
      <p:ext uri="{BB962C8B-B14F-4D97-AF65-F5344CB8AC3E}">
        <p14:creationId xmlns:p14="http://schemas.microsoft.com/office/powerpoint/2010/main" val="6196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52" y="549197"/>
            <a:ext cx="8520600" cy="3416400"/>
          </a:xfrm>
        </p:spPr>
        <p:txBody>
          <a:bodyPr anchor="ctr"/>
          <a:lstStyle/>
          <a:p>
            <a:pPr marL="114300" indent="0" algn="ctr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r>
              <a:rPr lang="en-US" sz="4000" b="1" dirty="0">
                <a:solidFill>
                  <a:schemeClr val="dk1"/>
                </a:solidFill>
              </a:rPr>
              <a:t>Thank </a:t>
            </a:r>
            <a:r>
              <a:rPr lang="en-US" sz="4000" b="1" dirty="0" smtClean="0">
                <a:solidFill>
                  <a:schemeClr val="dk1"/>
                </a:solidFill>
              </a:rPr>
              <a:t>You </a:t>
            </a:r>
            <a:r>
              <a:rPr lang="en-US" sz="4000" b="1" dirty="0" err="1" smtClean="0">
                <a:solidFill>
                  <a:schemeClr val="dk1"/>
                </a:solidFill>
              </a:rPr>
              <a:t>AlmaBetter</a:t>
            </a:r>
            <a:r>
              <a:rPr lang="en-US" sz="4000" b="1" dirty="0" smtClean="0">
                <a:solidFill>
                  <a:schemeClr val="dk1"/>
                </a:solidFill>
              </a:rPr>
              <a:t>!</a:t>
            </a:r>
            <a:endParaRPr lang="en-US" sz="4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7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We're going to look at data from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Mobiticket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, which sells bus tickets. We'll focus on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towns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northwest of Nairobi towards Lake Victoria. Our goal is to figure out how many tickets will be sold for buses that arrive in Nairobi from those towns.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7" b="5711"/>
          <a:stretch/>
        </p:blipFill>
        <p:spPr>
          <a:xfrm>
            <a:off x="5791936" y="1534491"/>
            <a:ext cx="3040364" cy="281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67225" y="12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76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This dataset includes the variables from  17 October 2017 to  20 April 2018</a:t>
            </a:r>
            <a:endParaRPr sz="1500" dirty="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ride_id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unique ID of a vehicle on a specific route on a specific day and time.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seat_number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seat assigned to ticket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payment_method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method used by customer to purchase ticket from 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payment_receipt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unique id number for ticket purchased from 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Mobiticket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travel_date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date of ride departure. (MM</a:t>
            </a:r>
            <a:r>
              <a:rPr lang="en-GB" sz="1500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/DD/YYYY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travel_time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scheduled departure time of ride. Rides generally depart on time. (</a:t>
            </a:r>
            <a:r>
              <a:rPr lang="en-GB" sz="15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hh:mm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travel_from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town from which ride originated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travel_to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destination of ride. All rides are to Nairobi.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car_type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vehicle type (shuttle or bus)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max_capacity</a:t>
            </a:r>
            <a:r>
              <a:rPr lang="en-GB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number of seats on the vehicle</a:t>
            </a:r>
            <a:endParaRPr sz="15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Know </a:t>
            </a:r>
            <a:r>
              <a:rPr lang="en-US" sz="1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Your Data</a:t>
            </a:r>
          </a:p>
          <a:p>
            <a:pPr marL="114300" indent="0">
              <a:buNone/>
            </a:pP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Importing Basic libraries.</a:t>
            </a: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Loading Dataset</a:t>
            </a: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After doing some basic Python work we understand our dataset and see head() and tail() And we get to know we have 51645 Rows and 10 Columns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Duplicate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Values</a:t>
            </a: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Null/Missing Values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Data Wrangling</a:t>
            </a: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Visualization of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data</a:t>
            </a:r>
          </a:p>
          <a:p>
            <a:pPr marL="127000" indent="0">
              <a:buClr>
                <a:schemeClr val="lt1"/>
              </a:buClr>
              <a:buSzPts val="1600"/>
              <a:buNone/>
            </a:pP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127000" indent="0">
              <a:buClr>
                <a:schemeClr val="lt1"/>
              </a:buClr>
              <a:buSzPts val="1600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Note</a:t>
            </a:r>
            <a:r>
              <a:rPr lang="en-US" sz="1600" b="1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They didn’t give us a target variable so we have to find out it first and then we can visualize the data in a proper manner.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indent="-330200">
              <a:buClr>
                <a:schemeClr val="lt1"/>
              </a:buClr>
              <a:buSzPts val="1600"/>
              <a:buFont typeface="Montserrat"/>
              <a:buChar char="●"/>
            </a:pP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lvl="1">
              <a:buFont typeface="+mj-lt"/>
              <a:buAutoNum type="arabicPeriod"/>
            </a:pPr>
            <a:endParaRPr lang="en-US" sz="1200" b="1" dirty="0" smtClean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483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3155"/>
            <a:ext cx="8520600" cy="572700"/>
          </a:xfrm>
        </p:spPr>
        <p:txBody>
          <a:bodyPr/>
          <a:lstStyle/>
          <a:p>
            <a:r>
              <a:rPr lang="en-US" dirty="0" smtClean="0"/>
              <a:t>Visualization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7" y="622569"/>
            <a:ext cx="7731891" cy="44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2" y="0"/>
            <a:ext cx="7079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528"/>
            <a:ext cx="9144000" cy="49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Hypothesis 1: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03" y="578241"/>
            <a:ext cx="8890173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We Found Three Hypotheses after lots of charts so let’s discuss them one by one.  </a:t>
            </a:r>
          </a:p>
          <a:p>
            <a:pPr marL="114300" indent="0"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1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. There are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No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travel activities taking place during the afternoon.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2" y="1562581"/>
            <a:ext cx="6539696" cy="35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609</Words>
  <Application>Microsoft Office PowerPoint</Application>
  <PresentationFormat>On-screen Show (16:9)</PresentationFormat>
  <Paragraphs>119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Montserrat</vt:lpstr>
      <vt:lpstr>Simple Light</vt:lpstr>
      <vt:lpstr>Capstone Project – 2 Regression  “Transport Demand Prediction”       Presented By :- Hasnain Mazhar Rizvi</vt:lpstr>
      <vt:lpstr>Content</vt:lpstr>
      <vt:lpstr>Problem Statement</vt:lpstr>
      <vt:lpstr>Data Summary</vt:lpstr>
      <vt:lpstr>EDA</vt:lpstr>
      <vt:lpstr>Visualization </vt:lpstr>
      <vt:lpstr>PowerPoint Presentation</vt:lpstr>
      <vt:lpstr>Visualization</vt:lpstr>
      <vt:lpstr>Hypothesis 1:</vt:lpstr>
      <vt:lpstr>Hypothesis 2:</vt:lpstr>
      <vt:lpstr>Hypothesis 3:</vt:lpstr>
      <vt:lpstr>Feature Manipulation and selection </vt:lpstr>
      <vt:lpstr>Feature Selections</vt:lpstr>
      <vt:lpstr>Feature Selections</vt:lpstr>
      <vt:lpstr>Feature Selections</vt:lpstr>
      <vt:lpstr>Data Preprocessing :</vt:lpstr>
      <vt:lpstr>ML Implementation</vt:lpstr>
      <vt:lpstr>ML Models and Metrics</vt:lpstr>
      <vt:lpstr>Feature Importance</vt:lpstr>
      <vt:lpstr>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2 Regression  “Transport Demand Prediction”     Individual   Presented By :- Hasnain Mazhar Rizvi</dc:title>
  <dc:creator>segate_250_new</dc:creator>
  <cp:lastModifiedBy>segate 250 new</cp:lastModifiedBy>
  <cp:revision>43</cp:revision>
  <dcterms:modified xsi:type="dcterms:W3CDTF">2023-10-05T17:54:40Z</dcterms:modified>
</cp:coreProperties>
</file>