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4" r:id="rId6"/>
    <p:sldId id="275" r:id="rId7"/>
    <p:sldId id="292" r:id="rId8"/>
    <p:sldId id="279" r:id="rId9"/>
    <p:sldId id="278" r:id="rId10"/>
    <p:sldId id="280" r:id="rId11"/>
    <p:sldId id="281" r:id="rId12"/>
    <p:sldId id="282" r:id="rId13"/>
    <p:sldId id="283" r:id="rId14"/>
    <p:sldId id="284" r:id="rId15"/>
    <p:sldId id="285" r:id="rId16"/>
    <p:sldId id="287" r:id="rId17"/>
    <p:sldId id="286" r:id="rId18"/>
    <p:sldId id="288" r:id="rId19"/>
    <p:sldId id="289" r:id="rId20"/>
    <p:sldId id="290" r:id="rId21"/>
    <p:sldId id="291"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E3CF34-5540-423B-A357-E452073F3B33}">
  <a:tblStyle styleId="{F5E3CF34-5540-423B-A357-E452073F3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82907" y="428263"/>
            <a:ext cx="9954230" cy="4294207"/>
          </a:xfrm>
          <a:prstGeom prst="rect">
            <a:avLst/>
          </a:prstGeom>
          <a:noFill/>
          <a:ln>
            <a:noFill/>
          </a:ln>
        </p:spPr>
        <p:txBody>
          <a:bodyPr spcFirstLastPara="1" wrap="square" lIns="91425" tIns="91425" rIns="91425" bIns="91425" anchor="b" anchorCtr="0">
            <a:noAutofit/>
          </a:bodyPr>
          <a:lstStyle/>
          <a:p>
            <a:pPr marL="914400" lvl="0" indent="45720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Capstone </a:t>
            </a:r>
            <a:r>
              <a:rPr lang="en-GB" sz="4200" b="1" dirty="0">
                <a:solidFill>
                  <a:srgbClr val="CC0000"/>
                </a:solidFill>
                <a:latin typeface="Montserrat"/>
                <a:ea typeface="Montserrat"/>
                <a:cs typeface="Montserrat"/>
                <a:sym typeface="Montserrat"/>
              </a:rPr>
              <a:t>Project </a:t>
            </a:r>
            <a:r>
              <a:rPr lang="en-GB" sz="4200" b="1" dirty="0" smtClean="0">
                <a:solidFill>
                  <a:srgbClr val="CC0000"/>
                </a:solidFill>
                <a:latin typeface="Montserrat"/>
                <a:ea typeface="Montserrat"/>
                <a:cs typeface="Montserrat"/>
                <a:sym typeface="Montserrat"/>
              </a:rPr>
              <a:t>– 2 Regression</a:t>
            </a: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 “Transport </a:t>
            </a:r>
            <a:r>
              <a:rPr lang="en-GB" sz="3600" b="1" dirty="0">
                <a:solidFill>
                  <a:schemeClr val="lt1"/>
                </a:solidFill>
                <a:latin typeface="Montserrat"/>
                <a:ea typeface="Montserrat"/>
                <a:cs typeface="Montserrat"/>
                <a:sym typeface="Montserrat"/>
              </a:rPr>
              <a:t>Demand </a:t>
            </a:r>
            <a:r>
              <a:rPr lang="en-GB" sz="3600" b="1" dirty="0" smtClean="0">
                <a:solidFill>
                  <a:schemeClr val="lt1"/>
                </a:solidFill>
                <a:latin typeface="Montserrat"/>
                <a:ea typeface="Montserrat"/>
                <a:cs typeface="Montserrat"/>
                <a:sym typeface="Montserrat"/>
              </a:rPr>
              <a:t>Prediction”</a:t>
            </a:r>
            <a:endParaRPr sz="3600" b="1" dirty="0">
              <a:solidFill>
                <a:schemeClr val="lt1"/>
              </a:solidFill>
              <a:latin typeface="Montserrat"/>
              <a:ea typeface="Montserrat"/>
              <a:cs typeface="Montserrat"/>
              <a:sym typeface="Montserrat"/>
            </a:endParaRPr>
          </a:p>
          <a:p>
            <a:pPr lvl="0"/>
            <a:r>
              <a:rPr lang="en-GB" sz="3600" b="1" dirty="0" smtClean="0">
                <a:solidFill>
                  <a:schemeClr val="lt1"/>
                </a:solidFill>
                <a:latin typeface="Montserrat"/>
                <a:ea typeface="Montserrat"/>
                <a:cs typeface="Montserrat"/>
                <a:sym typeface="Montserrat"/>
              </a:rPr>
              <a:t>    </a:t>
            </a:r>
            <a:br>
              <a:rPr lang="en-GB" sz="3600" b="1" dirty="0" smtClean="0">
                <a:solidFill>
                  <a:schemeClr val="lt1"/>
                </a:solidFill>
                <a:latin typeface="Montserrat"/>
                <a:ea typeface="Montserrat"/>
                <a:cs typeface="Montserrat"/>
                <a:sym typeface="Montserrat"/>
              </a:rPr>
            </a:br>
            <a:r>
              <a:rPr lang="en-GB" sz="3600" b="1" dirty="0" smtClean="0">
                <a:solidFill>
                  <a:schemeClr val="lt1"/>
                </a:solidFill>
                <a:latin typeface="Montserrat"/>
                <a:ea typeface="Montserrat"/>
                <a:cs typeface="Montserrat"/>
                <a:sym typeface="Montserrat"/>
              </a:rPr>
              <a:t/>
            </a:r>
            <a:br>
              <a:rPr lang="en-GB" sz="3600" b="1" dirty="0" smtClean="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GB" sz="1800" b="1" dirty="0">
                <a:solidFill>
                  <a:schemeClr val="lt1"/>
                </a:solidFill>
                <a:latin typeface="Montserrat"/>
                <a:ea typeface="Montserrat"/>
                <a:cs typeface="Montserrat"/>
                <a:sym typeface="Montserrat"/>
              </a:rPr>
              <a:t>Presented By :-</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GB" sz="1800" b="1" dirty="0" err="1" smtClean="0">
                <a:solidFill>
                  <a:schemeClr val="lt1"/>
                </a:solidFill>
                <a:latin typeface="Montserrat"/>
                <a:ea typeface="Montserrat"/>
                <a:cs typeface="Montserrat"/>
                <a:sym typeface="Montserrat"/>
              </a:rPr>
              <a:t>Hasnain</a:t>
            </a:r>
            <a:r>
              <a:rPr lang="en-GB" sz="1800" b="1" dirty="0" smtClean="0">
                <a:solidFill>
                  <a:schemeClr val="lt1"/>
                </a:solidFill>
                <a:latin typeface="Montserrat"/>
                <a:ea typeface="Montserrat"/>
                <a:cs typeface="Montserrat"/>
                <a:sym typeface="Montserrat"/>
              </a:rPr>
              <a:t> </a:t>
            </a:r>
            <a:r>
              <a:rPr lang="en-GB" sz="1800" b="1" dirty="0" err="1" smtClean="0">
                <a:solidFill>
                  <a:schemeClr val="lt1"/>
                </a:solidFill>
                <a:latin typeface="Montserrat"/>
                <a:ea typeface="Montserrat"/>
                <a:cs typeface="Montserrat"/>
                <a:sym typeface="Montserrat"/>
              </a:rPr>
              <a:t>Mazhar</a:t>
            </a:r>
            <a:r>
              <a:rPr lang="en-GB" sz="1800" b="1" dirty="0" smtClean="0">
                <a:solidFill>
                  <a:schemeClr val="lt1"/>
                </a:solidFill>
                <a:latin typeface="Montserrat"/>
                <a:ea typeface="Montserrat"/>
                <a:cs typeface="Montserrat"/>
                <a:sym typeface="Montserrat"/>
              </a:rPr>
              <a:t> Rizvi</a:t>
            </a:r>
            <a:endParaRPr sz="1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t>Hypothesis </a:t>
            </a:r>
            <a:r>
              <a:rPr lang="en-US" dirty="0" smtClean="0"/>
              <a:t>2:</a:t>
            </a:r>
            <a:endParaRPr lang="en-US" dirty="0"/>
          </a:p>
        </p:txBody>
      </p:sp>
      <p:sp>
        <p:nvSpPr>
          <p:cNvPr id="3" name="Text Placeholder 2"/>
          <p:cNvSpPr>
            <a:spLocks noGrp="1"/>
          </p:cNvSpPr>
          <p:nvPr>
            <p:ph type="body" idx="1"/>
          </p:nvPr>
        </p:nvSpPr>
        <p:spPr>
          <a:xfrm>
            <a:off x="0" y="677913"/>
            <a:ext cx="8520600" cy="3416400"/>
          </a:xfrm>
        </p:spPr>
        <p:txBody>
          <a:bodyPr/>
          <a:lstStyle/>
          <a:p>
            <a:pPr marL="114300" indent="0">
              <a:buNone/>
            </a:pPr>
            <a:r>
              <a:rPr lang="en-US" sz="1600" b="1" dirty="0" smtClean="0">
                <a:solidFill>
                  <a:schemeClr val="lt1"/>
                </a:solidFill>
                <a:latin typeface="Montserrat"/>
                <a:ea typeface="Montserrat"/>
                <a:cs typeface="Montserrat"/>
              </a:rPr>
              <a:t>2.</a:t>
            </a:r>
            <a:r>
              <a:rPr lang="en-US" b="1" dirty="0" smtClean="0">
                <a:solidFill>
                  <a:schemeClr val="lt1"/>
                </a:solidFill>
                <a:latin typeface="Montserrat"/>
                <a:ea typeface="Montserrat"/>
                <a:cs typeface="Montserrat"/>
              </a:rPr>
              <a:t> </a:t>
            </a:r>
            <a:r>
              <a:rPr lang="en-US" sz="1600" b="1" dirty="0">
                <a:solidFill>
                  <a:schemeClr val="lt1"/>
                </a:solidFill>
                <a:latin typeface="Montserrat"/>
                <a:ea typeface="Montserrat"/>
                <a:cs typeface="Montserrat"/>
              </a:rPr>
              <a:t>The number of </a:t>
            </a:r>
            <a:r>
              <a:rPr lang="en-US" sz="1600" b="1" dirty="0" smtClean="0">
                <a:solidFill>
                  <a:schemeClr val="lt1"/>
                </a:solidFill>
                <a:latin typeface="Montserrat"/>
                <a:ea typeface="Montserrat"/>
                <a:cs typeface="Montserrat"/>
              </a:rPr>
              <a:t>buses(</a:t>
            </a:r>
            <a:r>
              <a:rPr lang="en-US" sz="1600" b="1" dirty="0" err="1" smtClean="0">
                <a:solidFill>
                  <a:schemeClr val="lt1"/>
                </a:solidFill>
                <a:latin typeface="Montserrat"/>
                <a:ea typeface="Montserrat"/>
                <a:cs typeface="Montserrat"/>
              </a:rPr>
              <a:t>Nb</a:t>
            </a:r>
            <a:r>
              <a:rPr lang="en-US" sz="1600" b="1" dirty="0" smtClean="0">
                <a:solidFill>
                  <a:schemeClr val="lt1"/>
                </a:solidFill>
                <a:latin typeface="Montserrat"/>
                <a:ea typeface="Montserrat"/>
                <a:cs typeface="Montserrat"/>
              </a:rPr>
              <a:t>) </a:t>
            </a:r>
            <a:r>
              <a:rPr lang="en-US" sz="1600" b="1" dirty="0">
                <a:solidFill>
                  <a:schemeClr val="lt1"/>
                </a:solidFill>
                <a:latin typeface="Montserrat"/>
                <a:ea typeface="Montserrat"/>
                <a:cs typeface="Montserrat"/>
              </a:rPr>
              <a:t>used in traveling is </a:t>
            </a:r>
            <a:r>
              <a:rPr lang="en-US" sz="1600" b="1" dirty="0" smtClean="0">
                <a:solidFill>
                  <a:schemeClr val="lt1"/>
                </a:solidFill>
                <a:latin typeface="Montserrat"/>
                <a:ea typeface="Montserrat"/>
                <a:cs typeface="Montserrat"/>
              </a:rPr>
              <a:t>the same </a:t>
            </a:r>
            <a:r>
              <a:rPr lang="en-US" sz="1600" b="1" dirty="0">
                <a:solidFill>
                  <a:schemeClr val="lt1"/>
                </a:solidFill>
                <a:latin typeface="Montserrat"/>
                <a:ea typeface="Montserrat"/>
                <a:cs typeface="Montserrat"/>
              </a:rPr>
              <a:t>as the number of </a:t>
            </a:r>
            <a:r>
              <a:rPr lang="en-US" sz="1600" b="1" dirty="0" smtClean="0">
                <a:solidFill>
                  <a:schemeClr val="lt1"/>
                </a:solidFill>
                <a:latin typeface="Montserrat"/>
                <a:ea typeface="Montserrat"/>
                <a:cs typeface="Montserrat"/>
              </a:rPr>
              <a:t>shuttles(Ns) used. </a:t>
            </a:r>
            <a:endParaRPr lang="en-US" b="1" dirty="0">
              <a:solidFill>
                <a:schemeClr val="lt1"/>
              </a:solidFill>
              <a:latin typeface="Montserrat"/>
              <a:ea typeface="Montserrat"/>
              <a:cs typeface="Montserrat"/>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328" y="1144552"/>
            <a:ext cx="6409272" cy="3998948"/>
          </a:xfrm>
          <a:prstGeom prst="rect">
            <a:avLst/>
          </a:prstGeom>
        </p:spPr>
      </p:pic>
    </p:spTree>
    <p:extLst>
      <p:ext uri="{BB962C8B-B14F-4D97-AF65-F5344CB8AC3E}">
        <p14:creationId xmlns:p14="http://schemas.microsoft.com/office/powerpoint/2010/main" val="377822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t>Hypothesis </a:t>
            </a:r>
            <a:r>
              <a:rPr lang="en-US" dirty="0" smtClean="0"/>
              <a:t>3:</a:t>
            </a:r>
            <a:endParaRPr lang="en-US" dirty="0"/>
          </a:p>
        </p:txBody>
      </p:sp>
      <p:sp>
        <p:nvSpPr>
          <p:cNvPr id="3" name="Text Placeholder 2"/>
          <p:cNvSpPr>
            <a:spLocks noGrp="1"/>
          </p:cNvSpPr>
          <p:nvPr>
            <p:ph type="body" idx="1"/>
          </p:nvPr>
        </p:nvSpPr>
        <p:spPr>
          <a:xfrm>
            <a:off x="0" y="666338"/>
            <a:ext cx="8520600" cy="3416400"/>
          </a:xfrm>
        </p:spPr>
        <p:txBody>
          <a:bodyPr/>
          <a:lstStyle/>
          <a:p>
            <a:pPr marL="114300" indent="0">
              <a:buNone/>
            </a:pPr>
            <a:r>
              <a:rPr lang="en-US" sz="1600" b="1" dirty="0">
                <a:solidFill>
                  <a:schemeClr val="lt1"/>
                </a:solidFill>
                <a:latin typeface="Montserrat"/>
                <a:ea typeface="Montserrat"/>
                <a:cs typeface="Montserrat"/>
              </a:rPr>
              <a:t>3. Most </a:t>
            </a:r>
            <a:r>
              <a:rPr lang="en-US" sz="1600" b="1" dirty="0" smtClean="0">
                <a:solidFill>
                  <a:schemeClr val="lt1"/>
                </a:solidFill>
                <a:latin typeface="Montserrat"/>
                <a:ea typeface="Montserrat"/>
                <a:cs typeface="Montserrat"/>
              </a:rPr>
              <a:t>tickets </a:t>
            </a:r>
            <a:r>
              <a:rPr lang="en-US" sz="1600" b="1" dirty="0">
                <a:solidFill>
                  <a:schemeClr val="lt1"/>
                </a:solidFill>
                <a:latin typeface="Montserrat"/>
                <a:ea typeface="Montserrat"/>
                <a:cs typeface="Montserrat"/>
              </a:rPr>
              <a:t>are sold in </a:t>
            </a:r>
            <a:r>
              <a:rPr lang="en-US" sz="1600" b="1" dirty="0" smtClean="0">
                <a:solidFill>
                  <a:schemeClr val="lt1"/>
                </a:solidFill>
                <a:latin typeface="Montserrat"/>
                <a:ea typeface="Montserrat"/>
                <a:cs typeface="Montserrat"/>
              </a:rPr>
              <a:t>the morning.</a:t>
            </a:r>
          </a:p>
          <a:p>
            <a:pPr marL="114300" indent="0">
              <a:buNone/>
            </a:pPr>
            <a:r>
              <a:rPr lang="en-US" sz="1600" b="1" dirty="0">
                <a:solidFill>
                  <a:schemeClr val="lt1"/>
                </a:solidFill>
                <a:latin typeface="Montserrat"/>
                <a:ea typeface="Montserrat"/>
                <a:cs typeface="Montserrat"/>
              </a:rPr>
              <a:t>	</a:t>
            </a:r>
            <a:r>
              <a:rPr lang="en-US" sz="1600" b="1" dirty="0" smtClean="0">
                <a:solidFill>
                  <a:schemeClr val="lt1"/>
                </a:solidFill>
                <a:latin typeface="Montserrat"/>
                <a:ea typeface="Montserrat"/>
                <a:cs typeface="Montserrat"/>
              </a:rPr>
              <a:t>let’s: H0 = </a:t>
            </a:r>
            <a:r>
              <a:rPr lang="en-US" sz="1600" b="1" dirty="0">
                <a:solidFill>
                  <a:schemeClr val="lt1"/>
                </a:solidFill>
                <a:latin typeface="Montserrat"/>
                <a:ea typeface="Montserrat"/>
                <a:cs typeface="Montserrat"/>
              </a:rPr>
              <a:t>Most tickets are sold in the morning</a:t>
            </a:r>
            <a:r>
              <a:rPr lang="en-US" sz="1600" b="1" dirty="0" smtClean="0">
                <a:solidFill>
                  <a:schemeClr val="lt1"/>
                </a:solidFill>
                <a:latin typeface="Montserrat"/>
                <a:ea typeface="Montserrat"/>
                <a:cs typeface="Montserrat"/>
              </a:rPr>
              <a:t>.</a:t>
            </a:r>
          </a:p>
          <a:p>
            <a:pPr marL="114300" indent="0">
              <a:buNone/>
            </a:pPr>
            <a:r>
              <a:rPr lang="en-US" sz="1600" b="1" dirty="0">
                <a:solidFill>
                  <a:schemeClr val="lt1"/>
                </a:solidFill>
                <a:latin typeface="Montserrat"/>
                <a:ea typeface="Montserrat"/>
                <a:cs typeface="Montserrat"/>
              </a:rPr>
              <a:t>	</a:t>
            </a:r>
            <a:r>
              <a:rPr lang="en-US" sz="1600" b="1" dirty="0" smtClean="0">
                <a:solidFill>
                  <a:schemeClr val="lt1"/>
                </a:solidFill>
                <a:latin typeface="Montserrat"/>
                <a:ea typeface="Montserrat"/>
                <a:cs typeface="Montserrat"/>
              </a:rPr>
              <a:t>           H1 = </a:t>
            </a:r>
            <a:r>
              <a:rPr lang="en-US" sz="1600" b="1" dirty="0">
                <a:solidFill>
                  <a:schemeClr val="lt1"/>
                </a:solidFill>
                <a:latin typeface="Montserrat"/>
                <a:ea typeface="Montserrat"/>
                <a:cs typeface="Montserrat"/>
              </a:rPr>
              <a:t>Most number of tickets are </a:t>
            </a:r>
            <a:r>
              <a:rPr lang="en-US" sz="1600" b="1" dirty="0" smtClean="0">
                <a:solidFill>
                  <a:schemeClr val="lt1"/>
                </a:solidFill>
                <a:latin typeface="Montserrat"/>
                <a:ea typeface="Montserrat"/>
                <a:cs typeface="Montserrat"/>
              </a:rPr>
              <a:t>NOT sold </a:t>
            </a:r>
            <a:r>
              <a:rPr lang="en-US" sz="1600" b="1" dirty="0">
                <a:solidFill>
                  <a:schemeClr val="lt1"/>
                </a:solidFill>
                <a:latin typeface="Montserrat"/>
                <a:ea typeface="Montserrat"/>
                <a:cs typeface="Montserrat"/>
              </a:rPr>
              <a:t>in </a:t>
            </a:r>
            <a:r>
              <a:rPr lang="en-US" sz="1600" b="1" dirty="0" smtClean="0">
                <a:solidFill>
                  <a:schemeClr val="lt1"/>
                </a:solidFill>
                <a:latin typeface="Montserrat"/>
                <a:ea typeface="Montserrat"/>
                <a:cs typeface="Montserrat"/>
              </a:rPr>
              <a:t>the morning</a:t>
            </a:r>
            <a:endParaRPr lang="en-US" sz="1600" b="1" dirty="0">
              <a:solidFill>
                <a:schemeClr val="lt1"/>
              </a:solidFill>
              <a:latin typeface="Montserrat"/>
              <a:ea typeface="Montserrat"/>
              <a:cs typeface="Montserra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28" y="1666754"/>
            <a:ext cx="6312664" cy="3528584"/>
          </a:xfrm>
          <a:prstGeom prst="rect">
            <a:avLst/>
          </a:prstGeom>
        </p:spPr>
      </p:pic>
    </p:spTree>
    <p:extLst>
      <p:ext uri="{BB962C8B-B14F-4D97-AF65-F5344CB8AC3E}">
        <p14:creationId xmlns:p14="http://schemas.microsoft.com/office/powerpoint/2010/main" val="175602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21875"/>
            <a:ext cx="8520600" cy="572700"/>
          </a:xfrm>
        </p:spPr>
        <p:txBody>
          <a:bodyPr/>
          <a:lstStyle/>
          <a:p>
            <a:pPr lvl="0"/>
            <a:r>
              <a:rPr lang="en-US" dirty="0">
                <a:sym typeface="Montserrat"/>
              </a:rPr>
              <a:t>Feature Manipulation and selection</a:t>
            </a:r>
            <a:r>
              <a:rPr lang="en-US" b="1" dirty="0">
                <a:solidFill>
                  <a:schemeClr val="lt1"/>
                </a:solidFill>
                <a:latin typeface="Montserrat"/>
                <a:ea typeface="Montserrat"/>
                <a:cs typeface="Montserrat"/>
                <a:sym typeface="Montserrat"/>
              </a:rPr>
              <a:t/>
            </a:r>
            <a:br>
              <a:rPr lang="en-US" b="1" dirty="0">
                <a:solidFill>
                  <a:schemeClr val="lt1"/>
                </a:solidFill>
                <a:latin typeface="Montserrat"/>
                <a:ea typeface="Montserrat"/>
                <a:cs typeface="Montserrat"/>
                <a:sym typeface="Montserrat"/>
              </a:rPr>
            </a:br>
            <a:endParaRPr lang="en-US" dirty="0"/>
          </a:p>
        </p:txBody>
      </p:sp>
      <p:sp>
        <p:nvSpPr>
          <p:cNvPr id="3" name="Text Placeholder 2"/>
          <p:cNvSpPr>
            <a:spLocks noGrp="1"/>
          </p:cNvSpPr>
          <p:nvPr>
            <p:ph type="body" idx="1"/>
          </p:nvPr>
        </p:nvSpPr>
        <p:spPr/>
        <p:txBody>
          <a:bodyPr/>
          <a:lstStyle/>
          <a:p>
            <a:pPr>
              <a:buFont typeface="+mj-lt"/>
              <a:buAutoNum type="arabicPeriod"/>
            </a:pPr>
            <a:r>
              <a:rPr lang="en-US" b="1" dirty="0" smtClean="0">
                <a:solidFill>
                  <a:schemeClr val="lt1"/>
                </a:solidFill>
                <a:latin typeface="Montserrat"/>
                <a:ea typeface="Montserrat"/>
                <a:cs typeface="Montserrat"/>
              </a:rPr>
              <a:t>By Extracting variables from variables we found these things :</a:t>
            </a:r>
          </a:p>
          <a:p>
            <a:pPr>
              <a:buFont typeface="+mj-lt"/>
              <a:buAutoNum type="arabicPeriod"/>
            </a:pPr>
            <a:endParaRPr lang="en-US" sz="1600" b="1" dirty="0">
              <a:solidFill>
                <a:schemeClr val="lt1"/>
              </a:solidFill>
              <a:latin typeface="Montserrat"/>
              <a:ea typeface="Montserrat"/>
              <a:cs typeface="Montserrat"/>
            </a:endParaRPr>
          </a:p>
          <a:p>
            <a:pPr>
              <a:buFont typeface="+mj-lt"/>
              <a:buAutoNum type="arabicPeriod"/>
            </a:pPr>
            <a:r>
              <a:rPr lang="en-US" sz="1600" b="1" dirty="0" smtClean="0">
                <a:solidFill>
                  <a:schemeClr val="lt1"/>
                </a:solidFill>
                <a:latin typeface="Montserrat"/>
                <a:ea typeface="Montserrat"/>
                <a:cs typeface="Montserrat"/>
              </a:rPr>
              <a:t>1.	Some </a:t>
            </a:r>
            <a:r>
              <a:rPr lang="en-US" sz="1600" b="1" dirty="0">
                <a:solidFill>
                  <a:schemeClr val="lt1"/>
                </a:solidFill>
                <a:latin typeface="Montserrat"/>
                <a:ea typeface="Montserrat"/>
                <a:cs typeface="Montserrat"/>
              </a:rPr>
              <a:t>months have </a:t>
            </a:r>
            <a:r>
              <a:rPr lang="en-US" sz="1600" b="1" dirty="0" smtClean="0">
                <a:solidFill>
                  <a:schemeClr val="lt1"/>
                </a:solidFill>
                <a:latin typeface="Montserrat"/>
                <a:ea typeface="Montserrat"/>
                <a:cs typeface="Montserrat"/>
              </a:rPr>
              <a:t>a higher </a:t>
            </a:r>
            <a:r>
              <a:rPr lang="en-US" sz="1600" b="1" dirty="0">
                <a:solidFill>
                  <a:schemeClr val="lt1"/>
                </a:solidFill>
                <a:latin typeface="Montserrat"/>
                <a:ea typeface="Montserrat"/>
                <a:cs typeface="Montserrat"/>
              </a:rPr>
              <a:t>frequency of </a:t>
            </a:r>
            <a:r>
              <a:rPr lang="en-US" sz="1600" b="1" dirty="0" smtClean="0">
                <a:solidFill>
                  <a:schemeClr val="lt1"/>
                </a:solidFill>
                <a:latin typeface="Montserrat"/>
                <a:ea typeface="Montserrat"/>
                <a:cs typeface="Montserrat"/>
              </a:rPr>
              <a:t>travel.</a:t>
            </a:r>
          </a:p>
          <a:p>
            <a:pPr>
              <a:buFont typeface="+mj-lt"/>
              <a:buAutoNum type="arabicPeriod"/>
            </a:pPr>
            <a:endParaRPr lang="en-US" sz="1600" b="1" dirty="0">
              <a:solidFill>
                <a:schemeClr val="lt1"/>
              </a:solidFill>
              <a:latin typeface="Montserrat"/>
              <a:ea typeface="Montserrat"/>
              <a:cs typeface="Montserrat"/>
            </a:endParaRPr>
          </a:p>
          <a:p>
            <a:r>
              <a:rPr lang="en-US" sz="1600" b="1" dirty="0" smtClean="0">
                <a:solidFill>
                  <a:schemeClr val="lt1"/>
                </a:solidFill>
                <a:latin typeface="Montserrat"/>
                <a:ea typeface="Montserrat"/>
                <a:cs typeface="Montserrat"/>
              </a:rPr>
              <a:t>2.	Some </a:t>
            </a:r>
            <a:r>
              <a:rPr lang="en-US" sz="1600" b="1" dirty="0">
                <a:solidFill>
                  <a:schemeClr val="lt1"/>
                </a:solidFill>
                <a:latin typeface="Montserrat"/>
                <a:ea typeface="Montserrat"/>
                <a:cs typeface="Montserrat"/>
              </a:rPr>
              <a:t>days in </a:t>
            </a:r>
            <a:r>
              <a:rPr lang="en-US" sz="1600" b="1" dirty="0" smtClean="0">
                <a:solidFill>
                  <a:schemeClr val="lt1"/>
                </a:solidFill>
                <a:latin typeface="Montserrat"/>
                <a:ea typeface="Montserrat"/>
                <a:cs typeface="Montserrat"/>
              </a:rPr>
              <a:t>the year </a:t>
            </a:r>
            <a:r>
              <a:rPr lang="en-US" sz="1600" b="1" dirty="0">
                <a:solidFill>
                  <a:schemeClr val="lt1"/>
                </a:solidFill>
                <a:latin typeface="Montserrat"/>
                <a:ea typeface="Montserrat"/>
                <a:cs typeface="Montserrat"/>
              </a:rPr>
              <a:t>have </a:t>
            </a:r>
            <a:r>
              <a:rPr lang="en-US" sz="1600" b="1" dirty="0" smtClean="0">
                <a:solidFill>
                  <a:schemeClr val="lt1"/>
                </a:solidFill>
                <a:latin typeface="Montserrat"/>
                <a:ea typeface="Montserrat"/>
                <a:cs typeface="Montserrat"/>
              </a:rPr>
              <a:t>a very </a:t>
            </a:r>
            <a:r>
              <a:rPr lang="en-US" sz="1600" b="1" dirty="0">
                <a:solidFill>
                  <a:schemeClr val="lt1"/>
                </a:solidFill>
                <a:latin typeface="Montserrat"/>
                <a:ea typeface="Montserrat"/>
                <a:cs typeface="Montserrat"/>
              </a:rPr>
              <a:t>high frequency of travelers, </a:t>
            </a:r>
            <a:r>
              <a:rPr lang="en-US" sz="1600" b="1" dirty="0" smtClean="0">
                <a:solidFill>
                  <a:schemeClr val="lt1"/>
                </a:solidFill>
                <a:latin typeface="Montserrat"/>
                <a:ea typeface="Montserrat"/>
                <a:cs typeface="Montserrat"/>
              </a:rPr>
              <a:t>while 	others have a really </a:t>
            </a:r>
            <a:r>
              <a:rPr lang="en-US" sz="1600" b="1" dirty="0">
                <a:solidFill>
                  <a:schemeClr val="lt1"/>
                </a:solidFill>
                <a:latin typeface="Montserrat"/>
                <a:ea typeface="Montserrat"/>
                <a:cs typeface="Montserrat"/>
              </a:rPr>
              <a:t>low frequency. This is because of more </a:t>
            </a:r>
            <a:r>
              <a:rPr lang="en-US" sz="1600" b="1" dirty="0" smtClean="0">
                <a:solidFill>
                  <a:schemeClr val="lt1"/>
                </a:solidFill>
                <a:latin typeface="Montserrat"/>
                <a:ea typeface="Montserrat"/>
                <a:cs typeface="Montserrat"/>
              </a:rPr>
              <a:t>traveling 	being done </a:t>
            </a:r>
            <a:r>
              <a:rPr lang="en-US" sz="1600" b="1" dirty="0">
                <a:solidFill>
                  <a:schemeClr val="lt1"/>
                </a:solidFill>
                <a:latin typeface="Montserrat"/>
                <a:ea typeface="Montserrat"/>
                <a:cs typeface="Montserrat"/>
              </a:rPr>
              <a:t>in some </a:t>
            </a:r>
            <a:r>
              <a:rPr lang="en-US" sz="1600" b="1" dirty="0" smtClean="0">
                <a:solidFill>
                  <a:schemeClr val="lt1"/>
                </a:solidFill>
                <a:latin typeface="Montserrat"/>
                <a:ea typeface="Montserrat"/>
                <a:cs typeface="Montserrat"/>
              </a:rPr>
              <a:t>months </a:t>
            </a:r>
            <a:r>
              <a:rPr lang="en-US" sz="1600" b="1" dirty="0">
                <a:solidFill>
                  <a:schemeClr val="lt1"/>
                </a:solidFill>
                <a:latin typeface="Montserrat"/>
                <a:ea typeface="Montserrat"/>
                <a:cs typeface="Montserrat"/>
              </a:rPr>
              <a:t>than others</a:t>
            </a:r>
            <a:r>
              <a:rPr lang="en-US" sz="1600" b="1" dirty="0" smtClean="0">
                <a:solidFill>
                  <a:schemeClr val="lt1"/>
                </a:solidFill>
                <a:latin typeface="Montserrat"/>
                <a:ea typeface="Montserrat"/>
                <a:cs typeface="Montserrat"/>
              </a:rPr>
              <a:t>.</a:t>
            </a:r>
          </a:p>
          <a:p>
            <a:endParaRPr lang="en-US" sz="1600" b="1" dirty="0">
              <a:solidFill>
                <a:schemeClr val="lt1"/>
              </a:solidFill>
              <a:latin typeface="Montserrat"/>
              <a:ea typeface="Montserrat"/>
              <a:cs typeface="Montserrat"/>
            </a:endParaRPr>
          </a:p>
          <a:p>
            <a:r>
              <a:rPr lang="en-US" sz="1600" b="1" dirty="0" smtClean="0">
                <a:solidFill>
                  <a:schemeClr val="lt1"/>
                </a:solidFill>
                <a:latin typeface="Montserrat"/>
                <a:ea typeface="Montserrat"/>
                <a:cs typeface="Montserrat"/>
              </a:rPr>
              <a:t>3.	Some </a:t>
            </a:r>
            <a:r>
              <a:rPr lang="en-US" sz="1600" b="1" dirty="0">
                <a:solidFill>
                  <a:schemeClr val="lt1"/>
                </a:solidFill>
                <a:latin typeface="Montserrat"/>
                <a:ea typeface="Montserrat"/>
                <a:cs typeface="Montserrat"/>
              </a:rPr>
              <a:t>days in a month have </a:t>
            </a:r>
            <a:r>
              <a:rPr lang="en-US" sz="1600" b="1" dirty="0" smtClean="0">
                <a:solidFill>
                  <a:schemeClr val="lt1"/>
                </a:solidFill>
                <a:latin typeface="Montserrat"/>
                <a:ea typeface="Montserrat"/>
                <a:cs typeface="Montserrat"/>
              </a:rPr>
              <a:t>a higher frequency </a:t>
            </a:r>
            <a:r>
              <a:rPr lang="en-US" sz="1600" b="1" dirty="0">
                <a:solidFill>
                  <a:schemeClr val="lt1"/>
                </a:solidFill>
                <a:latin typeface="Montserrat"/>
                <a:ea typeface="Montserrat"/>
                <a:cs typeface="Montserrat"/>
              </a:rPr>
              <a:t>of travel than others</a:t>
            </a:r>
            <a:r>
              <a:rPr lang="en-US" sz="1600" b="1" dirty="0" smtClean="0">
                <a:solidFill>
                  <a:schemeClr val="lt1"/>
                </a:solidFill>
                <a:latin typeface="Montserrat"/>
                <a:ea typeface="Montserrat"/>
                <a:cs typeface="Montserrat"/>
              </a:rPr>
              <a:t>.</a:t>
            </a:r>
          </a:p>
          <a:p>
            <a:endParaRPr lang="en-US" sz="1600" b="1" dirty="0">
              <a:solidFill>
                <a:schemeClr val="lt1"/>
              </a:solidFill>
              <a:latin typeface="Montserrat"/>
              <a:ea typeface="Montserrat"/>
              <a:cs typeface="Montserrat"/>
            </a:endParaRPr>
          </a:p>
          <a:p>
            <a:r>
              <a:rPr lang="en-US" sz="1600" b="1" dirty="0" smtClean="0">
                <a:solidFill>
                  <a:schemeClr val="lt1"/>
                </a:solidFill>
                <a:latin typeface="Montserrat"/>
                <a:ea typeface="Montserrat"/>
                <a:cs typeface="Montserrat"/>
              </a:rPr>
              <a:t>4.	Some periods </a:t>
            </a:r>
            <a:r>
              <a:rPr lang="en-US" sz="1600" b="1" dirty="0">
                <a:solidFill>
                  <a:schemeClr val="lt1"/>
                </a:solidFill>
                <a:latin typeface="Montserrat"/>
                <a:ea typeface="Montserrat"/>
                <a:cs typeface="Montserrat"/>
              </a:rPr>
              <a:t>in the day have </a:t>
            </a:r>
            <a:r>
              <a:rPr lang="en-US" sz="1600" b="1" dirty="0" smtClean="0">
                <a:solidFill>
                  <a:schemeClr val="lt1"/>
                </a:solidFill>
                <a:latin typeface="Montserrat"/>
                <a:ea typeface="Montserrat"/>
                <a:cs typeface="Montserrat"/>
              </a:rPr>
              <a:t>a high </a:t>
            </a:r>
            <a:r>
              <a:rPr lang="en-US" sz="1600" b="1" dirty="0">
                <a:solidFill>
                  <a:schemeClr val="lt1"/>
                </a:solidFill>
                <a:latin typeface="Montserrat"/>
                <a:ea typeface="Montserrat"/>
                <a:cs typeface="Montserrat"/>
              </a:rPr>
              <a:t>frequency of travel.</a:t>
            </a:r>
          </a:p>
          <a:p>
            <a:endParaRPr lang="en-US" dirty="0"/>
          </a:p>
        </p:txBody>
      </p:sp>
    </p:spTree>
    <p:extLst>
      <p:ext uri="{BB962C8B-B14F-4D97-AF65-F5344CB8AC3E}">
        <p14:creationId xmlns:p14="http://schemas.microsoft.com/office/powerpoint/2010/main" val="209969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Feature Selections</a:t>
            </a:r>
            <a:endParaRPr lang="en-US" dirty="0"/>
          </a:p>
        </p:txBody>
      </p:sp>
      <p:sp>
        <p:nvSpPr>
          <p:cNvPr id="3" name="Text Placeholder 2"/>
          <p:cNvSpPr>
            <a:spLocks noGrp="1"/>
          </p:cNvSpPr>
          <p:nvPr>
            <p:ph type="body" idx="1"/>
          </p:nvPr>
        </p:nvSpPr>
        <p:spPr>
          <a:xfrm>
            <a:off x="126505" y="572700"/>
            <a:ext cx="8520600" cy="3416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16" y="746622"/>
            <a:ext cx="8395184" cy="4269556"/>
          </a:xfrm>
          <a:prstGeom prst="rect">
            <a:avLst/>
          </a:prstGeom>
        </p:spPr>
      </p:pic>
    </p:spTree>
    <p:extLst>
      <p:ext uri="{BB962C8B-B14F-4D97-AF65-F5344CB8AC3E}">
        <p14:creationId xmlns:p14="http://schemas.microsoft.com/office/powerpoint/2010/main" val="373928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911"/>
            <a:ext cx="8520600" cy="572700"/>
          </a:xfrm>
        </p:spPr>
        <p:txBody>
          <a:bodyPr/>
          <a:lstStyle/>
          <a:p>
            <a:r>
              <a:rPr lang="en-US" dirty="0"/>
              <a:t>Feature Selections</a:t>
            </a:r>
          </a:p>
        </p:txBody>
      </p:sp>
      <p:sp>
        <p:nvSpPr>
          <p:cNvPr id="3" name="Text Placeholder 2"/>
          <p:cNvSpPr>
            <a:spLocks noGrp="1"/>
          </p:cNvSpPr>
          <p:nvPr>
            <p:ph type="body" idx="1"/>
          </p:nvPr>
        </p:nvSpPr>
        <p:spPr>
          <a:xfrm>
            <a:off x="0" y="612611"/>
            <a:ext cx="8520600" cy="3416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5" y="786231"/>
            <a:ext cx="8383609" cy="4148924"/>
          </a:xfrm>
          <a:prstGeom prst="rect">
            <a:avLst/>
          </a:prstGeom>
        </p:spPr>
      </p:pic>
    </p:spTree>
    <p:extLst>
      <p:ext uri="{BB962C8B-B14F-4D97-AF65-F5344CB8AC3E}">
        <p14:creationId xmlns:p14="http://schemas.microsoft.com/office/powerpoint/2010/main" val="286307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t>Feature Selections</a:t>
            </a:r>
          </a:p>
        </p:txBody>
      </p:sp>
      <p:sp>
        <p:nvSpPr>
          <p:cNvPr id="3" name="Text Placeholder 2"/>
          <p:cNvSpPr>
            <a:spLocks noGrp="1"/>
          </p:cNvSpPr>
          <p:nvPr>
            <p:ph type="body" idx="1"/>
          </p:nvPr>
        </p:nvSpPr>
        <p:spPr>
          <a:xfrm>
            <a:off x="-98969" y="497218"/>
            <a:ext cx="8520600" cy="3416400"/>
          </a:xfrm>
        </p:spPr>
        <p:txBody>
          <a:bodyPr/>
          <a:lstStyle/>
          <a:p>
            <a:r>
              <a:rPr lang="en-US" sz="1600" b="1" dirty="0">
                <a:solidFill>
                  <a:schemeClr val="lt1"/>
                </a:solidFill>
                <a:latin typeface="Montserrat"/>
                <a:ea typeface="Montserrat"/>
                <a:cs typeface="Montserrat"/>
              </a:rPr>
              <a:t>Similar to </a:t>
            </a:r>
            <a:r>
              <a:rPr lang="en-US" sz="1600" b="1" dirty="0" smtClean="0">
                <a:solidFill>
                  <a:schemeClr val="lt1"/>
                </a:solidFill>
                <a:latin typeface="Montserrat"/>
                <a:ea typeface="Montserrat"/>
                <a:cs typeface="Montserrat"/>
              </a:rPr>
              <a:t>the above Graph, it’s a </a:t>
            </a:r>
            <a:r>
              <a:rPr lang="en-US" sz="1600" b="1" dirty="0" err="1" smtClean="0">
                <a:solidFill>
                  <a:schemeClr val="lt1"/>
                </a:solidFill>
                <a:latin typeface="Montserrat"/>
                <a:ea typeface="Montserrat"/>
                <a:cs typeface="Montserrat"/>
              </a:rPr>
              <a:t>seaborn</a:t>
            </a:r>
            <a:r>
              <a:rPr lang="en-US" sz="1600" b="1" dirty="0" smtClean="0">
                <a:solidFill>
                  <a:schemeClr val="lt1"/>
                </a:solidFill>
                <a:latin typeface="Montserrat"/>
                <a:ea typeface="Montserrat"/>
                <a:cs typeface="Montserrat"/>
              </a:rPr>
              <a:t> scatter plot for another view of visualization.</a:t>
            </a:r>
            <a:endParaRPr lang="en-US" sz="1600" b="1" dirty="0">
              <a:solidFill>
                <a:schemeClr val="lt1"/>
              </a:solidFill>
              <a:latin typeface="Montserrat"/>
              <a:ea typeface="Montserrat"/>
              <a:cs typeface="Montserra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93" y="1269581"/>
            <a:ext cx="7400789" cy="3873919"/>
          </a:xfrm>
          <a:prstGeom prst="rect">
            <a:avLst/>
          </a:prstGeom>
        </p:spPr>
      </p:pic>
    </p:spTree>
    <p:extLst>
      <p:ext uri="{BB962C8B-B14F-4D97-AF65-F5344CB8AC3E}">
        <p14:creationId xmlns:p14="http://schemas.microsoft.com/office/powerpoint/2010/main" val="285456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Data Preprocessing :</a:t>
            </a:r>
            <a:endParaRPr lang="en-US" dirty="0"/>
          </a:p>
        </p:txBody>
      </p:sp>
      <p:sp>
        <p:nvSpPr>
          <p:cNvPr id="3" name="Text Placeholder 2"/>
          <p:cNvSpPr>
            <a:spLocks noGrp="1"/>
          </p:cNvSpPr>
          <p:nvPr>
            <p:ph type="body" idx="1"/>
          </p:nvPr>
        </p:nvSpPr>
        <p:spPr>
          <a:xfrm>
            <a:off x="0" y="572699"/>
            <a:ext cx="8520600" cy="4381265"/>
          </a:xfrm>
        </p:spPr>
        <p:txBody>
          <a:bodyPr/>
          <a:lstStyle/>
          <a:p>
            <a:pPr marL="114300" indent="0">
              <a:buNone/>
            </a:pPr>
            <a:r>
              <a:rPr lang="en-US" sz="1400" b="1" dirty="0">
                <a:solidFill>
                  <a:schemeClr val="lt1"/>
                </a:solidFill>
                <a:latin typeface="Montserrat"/>
                <a:ea typeface="Montserrat"/>
                <a:cs typeface="Montserrat"/>
              </a:rPr>
              <a:t>To enhance the performance of the model, additional features have been generated. These new features aim to provide more relevant information and contribute to </a:t>
            </a:r>
            <a:r>
              <a:rPr lang="en-US" sz="1400" b="1" dirty="0" smtClean="0">
                <a:solidFill>
                  <a:schemeClr val="lt1"/>
                </a:solidFill>
                <a:latin typeface="Montserrat"/>
                <a:ea typeface="Montserrat"/>
                <a:cs typeface="Montserrat"/>
              </a:rPr>
              <a:t>improved </a:t>
            </a:r>
            <a:r>
              <a:rPr lang="en-US" sz="1400" b="1" dirty="0">
                <a:solidFill>
                  <a:schemeClr val="lt1"/>
                </a:solidFill>
                <a:latin typeface="Montserrat"/>
                <a:ea typeface="Montserrat"/>
                <a:cs typeface="Montserrat"/>
              </a:rPr>
              <a:t>predictions</a:t>
            </a:r>
            <a:r>
              <a:rPr lang="en-US" sz="1400" b="1" dirty="0" smtClean="0">
                <a:solidFill>
                  <a:schemeClr val="lt1"/>
                </a:solidFill>
                <a:latin typeface="Montserrat"/>
                <a:ea typeface="Montserrat"/>
                <a:cs typeface="Montserrat"/>
              </a:rPr>
              <a:t>.</a:t>
            </a:r>
          </a:p>
          <a:p>
            <a:pPr marL="114300" indent="0">
              <a:buNone/>
            </a:pPr>
            <a:endParaRPr lang="en-US" sz="1400" b="1" dirty="0" smtClean="0">
              <a:solidFill>
                <a:schemeClr val="lt1"/>
              </a:solidFill>
              <a:latin typeface="Montserrat"/>
              <a:ea typeface="Montserrat"/>
              <a:cs typeface="Montserrat"/>
            </a:endParaRPr>
          </a:p>
          <a:p>
            <a:pPr>
              <a:buClrTx/>
              <a:buFont typeface="Arial" panose="020B0604020202020204" pitchFamily="34" charset="0"/>
              <a:buChar char="•"/>
            </a:pPr>
            <a:r>
              <a:rPr lang="en-US" sz="1400" b="1" dirty="0">
                <a:solidFill>
                  <a:schemeClr val="lt1"/>
                </a:solidFill>
                <a:latin typeface="Montserrat"/>
                <a:ea typeface="Montserrat"/>
                <a:cs typeface="Montserrat"/>
              </a:rPr>
              <a:t>Some columns </a:t>
            </a:r>
            <a:r>
              <a:rPr lang="en-US" sz="1400" b="1" dirty="0" err="1">
                <a:solidFill>
                  <a:schemeClr val="lt1"/>
                </a:solidFill>
                <a:latin typeface="Montserrat"/>
                <a:ea typeface="Montserrat"/>
                <a:cs typeface="Montserrat"/>
              </a:rPr>
              <a:t>travel_month</a:t>
            </a:r>
            <a:r>
              <a:rPr lang="en-US" sz="1400" b="1" dirty="0">
                <a:solidFill>
                  <a:schemeClr val="lt1"/>
                </a:solidFill>
                <a:latin typeface="Montserrat"/>
                <a:ea typeface="Montserrat"/>
                <a:cs typeface="Montserrat"/>
              </a:rPr>
              <a:t>, </a:t>
            </a:r>
            <a:r>
              <a:rPr lang="en-US" sz="1400" b="1" dirty="0" err="1">
                <a:solidFill>
                  <a:schemeClr val="lt1"/>
                </a:solidFill>
                <a:latin typeface="Montserrat"/>
                <a:ea typeface="Montserrat"/>
                <a:cs typeface="Montserrat"/>
              </a:rPr>
              <a:t>travel_day_of_year</a:t>
            </a:r>
            <a:r>
              <a:rPr lang="en-US" sz="1400" b="1" dirty="0">
                <a:solidFill>
                  <a:schemeClr val="lt1"/>
                </a:solidFill>
                <a:latin typeface="Montserrat"/>
                <a:ea typeface="Montserrat"/>
                <a:cs typeface="Montserrat"/>
              </a:rPr>
              <a:t>, </a:t>
            </a:r>
            <a:r>
              <a:rPr lang="en-US" sz="1400" b="1" dirty="0" err="1">
                <a:solidFill>
                  <a:schemeClr val="lt1"/>
                </a:solidFill>
                <a:latin typeface="Montserrat"/>
                <a:ea typeface="Montserrat"/>
                <a:cs typeface="Montserrat"/>
              </a:rPr>
              <a:t>travel_day_of_month</a:t>
            </a:r>
            <a:r>
              <a:rPr lang="en-US" sz="1400" b="1" dirty="0">
                <a:solidFill>
                  <a:schemeClr val="lt1"/>
                </a:solidFill>
                <a:latin typeface="Montserrat"/>
                <a:ea typeface="Montserrat"/>
                <a:cs typeface="Montserrat"/>
              </a:rPr>
              <a:t> and </a:t>
            </a:r>
            <a:r>
              <a:rPr lang="en-US" sz="1400" b="1" dirty="0" err="1">
                <a:solidFill>
                  <a:schemeClr val="lt1"/>
                </a:solidFill>
                <a:latin typeface="Montserrat"/>
                <a:ea typeface="Montserrat"/>
                <a:cs typeface="Montserrat"/>
              </a:rPr>
              <a:t>time_period_of_day</a:t>
            </a:r>
            <a:r>
              <a:rPr lang="en-US" sz="1400" b="1" dirty="0">
                <a:solidFill>
                  <a:schemeClr val="lt1"/>
                </a:solidFill>
                <a:latin typeface="Montserrat"/>
                <a:ea typeface="Montserrat"/>
                <a:cs typeface="Montserrat"/>
              </a:rPr>
              <a:t> have skewed data, to handle this, new weight wise columns have been created by taking log </a:t>
            </a:r>
            <a:r>
              <a:rPr lang="en-US" sz="1400" b="1" dirty="0" smtClean="0">
                <a:solidFill>
                  <a:schemeClr val="lt1"/>
                </a:solidFill>
                <a:latin typeface="Montserrat"/>
                <a:ea typeface="Montserrat"/>
                <a:cs typeface="Montserrat"/>
              </a:rPr>
              <a:t>transformation.</a:t>
            </a:r>
          </a:p>
          <a:p>
            <a:pPr>
              <a:buClrTx/>
              <a:buFont typeface="Arial" panose="020B0604020202020204" pitchFamily="34" charset="0"/>
              <a:buChar char="•"/>
            </a:pPr>
            <a:endParaRPr lang="en-US" sz="1400" b="1" dirty="0" smtClean="0">
              <a:solidFill>
                <a:schemeClr val="bg1"/>
              </a:solidFill>
              <a:latin typeface="Montserrat"/>
            </a:endParaRPr>
          </a:p>
          <a:p>
            <a:pPr marL="114300" indent="0">
              <a:buClrTx/>
              <a:buNone/>
            </a:pPr>
            <a:endParaRPr lang="en-US" sz="1400" b="1" dirty="0">
              <a:solidFill>
                <a:schemeClr val="bg1"/>
              </a:solidFill>
              <a:latin typeface="Montserrat"/>
            </a:endParaRPr>
          </a:p>
          <a:p>
            <a:pPr>
              <a:buClrTx/>
              <a:buSzPct val="100000"/>
              <a:buFont typeface="+mj-lt"/>
              <a:buAutoNum type="arabicPeriod"/>
            </a:pPr>
            <a:r>
              <a:rPr lang="en-US" sz="1400" b="1" dirty="0">
                <a:solidFill>
                  <a:schemeClr val="lt1"/>
                </a:solidFill>
                <a:latin typeface="Montserrat"/>
                <a:ea typeface="Montserrat"/>
                <a:cs typeface="Montserrat"/>
              </a:rPr>
              <a:t>Time_gap_btw_0_1_next_bus</a:t>
            </a:r>
          </a:p>
          <a:p>
            <a:pPr>
              <a:buClrTx/>
              <a:buSzPct val="100000"/>
              <a:buFont typeface="+mj-lt"/>
              <a:buAutoNum type="arabicPeriod"/>
            </a:pPr>
            <a:r>
              <a:rPr lang="en-US" sz="1400" b="1" dirty="0">
                <a:solidFill>
                  <a:schemeClr val="lt1"/>
                </a:solidFill>
                <a:latin typeface="Montserrat"/>
                <a:ea typeface="Montserrat"/>
                <a:cs typeface="Montserrat"/>
              </a:rPr>
              <a:t>Time_gap_btw_0_1_previous_bus</a:t>
            </a:r>
          </a:p>
          <a:p>
            <a:pPr>
              <a:buClrTx/>
              <a:buSzPct val="100000"/>
              <a:buFont typeface="+mj-lt"/>
              <a:buAutoNum type="arabicPeriod"/>
            </a:pPr>
            <a:r>
              <a:rPr lang="en-US" sz="1400" b="1" dirty="0">
                <a:solidFill>
                  <a:schemeClr val="lt1"/>
                </a:solidFill>
                <a:latin typeface="Montserrat"/>
                <a:ea typeface="Montserrat"/>
                <a:cs typeface="Montserrat"/>
              </a:rPr>
              <a:t>Time_gap_btw_0_2_next_bus</a:t>
            </a:r>
          </a:p>
          <a:p>
            <a:pPr>
              <a:buClrTx/>
              <a:buSzPct val="100000"/>
              <a:buFont typeface="+mj-lt"/>
              <a:buAutoNum type="arabicPeriod"/>
            </a:pPr>
            <a:r>
              <a:rPr lang="en-US" sz="1400" b="1" dirty="0">
                <a:solidFill>
                  <a:schemeClr val="lt1"/>
                </a:solidFill>
                <a:latin typeface="Montserrat"/>
                <a:ea typeface="Montserrat"/>
                <a:cs typeface="Montserrat"/>
              </a:rPr>
              <a:t>Time_gap_btw_0_2_previous_bus</a:t>
            </a:r>
          </a:p>
          <a:p>
            <a:pPr>
              <a:buClrTx/>
              <a:buSzPct val="100000"/>
              <a:buFont typeface="+mj-lt"/>
              <a:buAutoNum type="arabicPeriod"/>
            </a:pPr>
            <a:r>
              <a:rPr lang="en-US" sz="1400" b="1" dirty="0">
                <a:solidFill>
                  <a:schemeClr val="lt1"/>
                </a:solidFill>
                <a:latin typeface="Montserrat"/>
                <a:ea typeface="Montserrat"/>
                <a:cs typeface="Montserrat"/>
              </a:rPr>
              <a:t>Time_gap_btw_0_3_next_bus</a:t>
            </a:r>
          </a:p>
          <a:p>
            <a:pPr>
              <a:buClrTx/>
              <a:buSzPct val="100000"/>
              <a:buFont typeface="+mj-lt"/>
              <a:buAutoNum type="arabicPeriod"/>
            </a:pPr>
            <a:r>
              <a:rPr lang="en-US" sz="1400" b="1" dirty="0">
                <a:solidFill>
                  <a:schemeClr val="lt1"/>
                </a:solidFill>
                <a:latin typeface="Montserrat"/>
                <a:ea typeface="Montserrat"/>
                <a:cs typeface="Montserrat"/>
              </a:rPr>
              <a:t>Time_gap_btw_0_3_previous_bus</a:t>
            </a:r>
          </a:p>
          <a:p>
            <a:pPr>
              <a:buClrTx/>
              <a:buSzPct val="100000"/>
              <a:buFont typeface="+mj-lt"/>
              <a:buAutoNum type="arabicPeriod"/>
            </a:pPr>
            <a:r>
              <a:rPr lang="en-US" sz="1400" b="1" dirty="0" err="1">
                <a:solidFill>
                  <a:schemeClr val="lt1"/>
                </a:solidFill>
                <a:latin typeface="Montserrat"/>
                <a:ea typeface="Montserrat"/>
                <a:cs typeface="Montserrat"/>
              </a:rPr>
              <a:t>Time_gap_btw_next_previous_bus</a:t>
            </a:r>
            <a:endParaRPr lang="en-US" sz="1400" b="1" dirty="0">
              <a:solidFill>
                <a:schemeClr val="lt1"/>
              </a:solidFill>
              <a:latin typeface="Montserrat"/>
              <a:ea typeface="Montserrat"/>
              <a:cs typeface="Montserrat"/>
            </a:endParaRPr>
          </a:p>
          <a:p>
            <a:pPr>
              <a:buClrTx/>
              <a:buFont typeface="+mj-lt"/>
              <a:buAutoNum type="arabicPeriod"/>
            </a:pPr>
            <a:r>
              <a:rPr lang="en-US" sz="1400" dirty="0" smtClean="0"/>
              <a:t>.</a:t>
            </a:r>
            <a:endParaRPr lang="en-US" sz="1400" b="1" dirty="0">
              <a:solidFill>
                <a:schemeClr val="lt1"/>
              </a:solidFill>
              <a:latin typeface="Montserrat"/>
              <a:ea typeface="Montserrat"/>
              <a:cs typeface="Montserrat"/>
            </a:endParaRPr>
          </a:p>
        </p:txBody>
      </p:sp>
    </p:spTree>
    <p:extLst>
      <p:ext uri="{BB962C8B-B14F-4D97-AF65-F5344CB8AC3E}">
        <p14:creationId xmlns:p14="http://schemas.microsoft.com/office/powerpoint/2010/main" val="8180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ontserrat"/>
              </a:rPr>
              <a:t>ML Implementation</a:t>
            </a:r>
            <a:endParaRPr lang="en-US" dirty="0"/>
          </a:p>
        </p:txBody>
      </p:sp>
      <p:sp>
        <p:nvSpPr>
          <p:cNvPr id="3" name="Text Placeholder 2"/>
          <p:cNvSpPr>
            <a:spLocks noGrp="1"/>
          </p:cNvSpPr>
          <p:nvPr>
            <p:ph type="body" idx="1"/>
          </p:nvPr>
        </p:nvSpPr>
        <p:spPr/>
        <p:txBody>
          <a:bodyPr/>
          <a:lstStyle/>
          <a:p>
            <a:r>
              <a:rPr lang="en-US" sz="1600" b="1" dirty="0">
                <a:solidFill>
                  <a:schemeClr val="lt1"/>
                </a:solidFill>
                <a:latin typeface="Montserrat"/>
                <a:ea typeface="Montserrat"/>
                <a:cs typeface="Montserrat"/>
              </a:rPr>
              <a:t>Five models are implemented to predict the transport demand to Nairobi. These include: Linear Models: </a:t>
            </a:r>
          </a:p>
          <a:p>
            <a:pPr marL="596900" lvl="1" indent="0">
              <a:lnSpc>
                <a:spcPct val="100000"/>
              </a:lnSpc>
              <a:buNone/>
            </a:pPr>
            <a:r>
              <a:rPr lang="en-US" sz="1600" b="1" dirty="0" smtClean="0">
                <a:solidFill>
                  <a:schemeClr val="lt1"/>
                </a:solidFill>
                <a:latin typeface="Montserrat"/>
                <a:ea typeface="Montserrat"/>
                <a:cs typeface="Montserrat"/>
              </a:rPr>
              <a:t>1. Linear </a:t>
            </a:r>
            <a:r>
              <a:rPr lang="en-US" sz="1600" b="1" dirty="0">
                <a:solidFill>
                  <a:schemeClr val="lt1"/>
                </a:solidFill>
                <a:latin typeface="Montserrat"/>
                <a:ea typeface="Montserrat"/>
                <a:cs typeface="Montserrat"/>
              </a:rPr>
              <a:t>Regression</a:t>
            </a:r>
          </a:p>
          <a:p>
            <a:pPr marL="596900" lvl="1" indent="0">
              <a:lnSpc>
                <a:spcPct val="100000"/>
              </a:lnSpc>
              <a:buNone/>
            </a:pPr>
            <a:r>
              <a:rPr lang="en-US" sz="1600" b="1" dirty="0" smtClean="0">
                <a:solidFill>
                  <a:schemeClr val="lt1"/>
                </a:solidFill>
                <a:latin typeface="Montserrat"/>
                <a:ea typeface="Montserrat"/>
                <a:cs typeface="Montserrat"/>
              </a:rPr>
              <a:t>2. Lasso </a:t>
            </a:r>
            <a:r>
              <a:rPr lang="en-US" sz="1600" b="1" dirty="0">
                <a:solidFill>
                  <a:schemeClr val="lt1"/>
                </a:solidFill>
                <a:latin typeface="Montserrat"/>
                <a:ea typeface="Montserrat"/>
                <a:cs typeface="Montserrat"/>
              </a:rPr>
              <a:t>Regression (L1)</a:t>
            </a:r>
          </a:p>
          <a:p>
            <a:pPr marL="596900" lvl="1" indent="0">
              <a:lnSpc>
                <a:spcPct val="100000"/>
              </a:lnSpc>
              <a:buNone/>
            </a:pPr>
            <a:r>
              <a:rPr lang="en-US" sz="1600" b="1" dirty="0" smtClean="0">
                <a:solidFill>
                  <a:schemeClr val="lt1"/>
                </a:solidFill>
                <a:latin typeface="Montserrat"/>
                <a:ea typeface="Montserrat"/>
                <a:cs typeface="Montserrat"/>
              </a:rPr>
              <a:t>3. Ridge </a:t>
            </a:r>
            <a:r>
              <a:rPr lang="en-US" sz="1600" b="1" dirty="0">
                <a:solidFill>
                  <a:schemeClr val="lt1"/>
                </a:solidFill>
                <a:latin typeface="Montserrat"/>
                <a:ea typeface="Montserrat"/>
                <a:cs typeface="Montserrat"/>
              </a:rPr>
              <a:t>Regression (L2</a:t>
            </a:r>
            <a:r>
              <a:rPr lang="en-US" sz="1600" b="1" dirty="0" smtClean="0">
                <a:solidFill>
                  <a:schemeClr val="lt1"/>
                </a:solidFill>
                <a:latin typeface="Montserrat"/>
                <a:ea typeface="Montserrat"/>
                <a:cs typeface="Montserrat"/>
              </a:rPr>
              <a:t>)</a:t>
            </a:r>
          </a:p>
          <a:p>
            <a:pPr marL="114300" indent="0">
              <a:buNone/>
            </a:pPr>
            <a:endParaRPr lang="en-US" sz="1600" b="1" dirty="0">
              <a:solidFill>
                <a:schemeClr val="lt1"/>
              </a:solidFill>
              <a:latin typeface="Montserrat"/>
              <a:ea typeface="Montserrat"/>
              <a:cs typeface="Montserrat"/>
            </a:endParaRPr>
          </a:p>
          <a:p>
            <a:pPr marL="114300" indent="0">
              <a:buNone/>
            </a:pPr>
            <a:r>
              <a:rPr lang="en-US" sz="1600" b="1" dirty="0" smtClean="0">
                <a:solidFill>
                  <a:schemeClr val="lt1"/>
                </a:solidFill>
                <a:latin typeface="Montserrat"/>
                <a:ea typeface="Montserrat"/>
                <a:cs typeface="Montserrat"/>
              </a:rPr>
              <a:t>Ensemble </a:t>
            </a:r>
            <a:r>
              <a:rPr lang="en-US" sz="1600" b="1" dirty="0">
                <a:solidFill>
                  <a:schemeClr val="lt1"/>
                </a:solidFill>
                <a:latin typeface="Montserrat"/>
                <a:ea typeface="Montserrat"/>
                <a:cs typeface="Montserrat"/>
              </a:rPr>
              <a:t>Models: </a:t>
            </a:r>
            <a:endParaRPr lang="en-US" sz="1600" b="1" dirty="0" smtClean="0">
              <a:solidFill>
                <a:schemeClr val="lt1"/>
              </a:solidFill>
              <a:latin typeface="Montserrat"/>
              <a:ea typeface="Montserrat"/>
              <a:cs typeface="Montserrat"/>
            </a:endParaRPr>
          </a:p>
          <a:p>
            <a:pPr marL="114300" indent="0">
              <a:buNone/>
            </a:pPr>
            <a:r>
              <a:rPr lang="en-US" sz="1600" b="1" dirty="0" smtClean="0">
                <a:solidFill>
                  <a:schemeClr val="lt1"/>
                </a:solidFill>
                <a:latin typeface="Montserrat"/>
                <a:ea typeface="Montserrat"/>
                <a:cs typeface="Montserrat"/>
              </a:rPr>
              <a:t>	1. </a:t>
            </a:r>
            <a:r>
              <a:rPr lang="en-US" sz="1600" b="1" dirty="0" err="1">
                <a:solidFill>
                  <a:schemeClr val="lt1"/>
                </a:solidFill>
                <a:latin typeface="Montserrat"/>
                <a:ea typeface="Montserrat"/>
                <a:cs typeface="Montserrat"/>
              </a:rPr>
              <a:t>XGBoost</a:t>
            </a:r>
            <a:endParaRPr lang="en-US" sz="1600" b="1" dirty="0">
              <a:solidFill>
                <a:schemeClr val="lt1"/>
              </a:solidFill>
              <a:latin typeface="Montserrat"/>
              <a:ea typeface="Montserrat"/>
              <a:cs typeface="Montserrat"/>
            </a:endParaRPr>
          </a:p>
          <a:p>
            <a:pPr marL="114300" indent="0">
              <a:buNone/>
            </a:pPr>
            <a:r>
              <a:rPr lang="en-US" sz="1600" b="1" dirty="0" smtClean="0">
                <a:solidFill>
                  <a:schemeClr val="lt1"/>
                </a:solidFill>
                <a:latin typeface="Montserrat"/>
                <a:ea typeface="Montserrat"/>
                <a:cs typeface="Montserrat"/>
              </a:rPr>
              <a:t>              2. </a:t>
            </a:r>
            <a:r>
              <a:rPr lang="en-US" sz="1600" b="1" dirty="0">
                <a:solidFill>
                  <a:schemeClr val="lt1"/>
                </a:solidFill>
                <a:latin typeface="Montserrat"/>
                <a:ea typeface="Montserrat"/>
                <a:cs typeface="Montserrat"/>
              </a:rPr>
              <a:t>Random </a:t>
            </a:r>
            <a:r>
              <a:rPr lang="en-US" sz="1600" b="1" dirty="0" smtClean="0">
                <a:solidFill>
                  <a:schemeClr val="lt1"/>
                </a:solidFill>
                <a:latin typeface="Montserrat"/>
                <a:ea typeface="Montserrat"/>
                <a:cs typeface="Montserrat"/>
              </a:rPr>
              <a:t>Forest</a:t>
            </a:r>
            <a:endParaRPr lang="en-US" sz="1600" b="1" dirty="0">
              <a:solidFill>
                <a:schemeClr val="lt1"/>
              </a:solidFill>
              <a:latin typeface="Montserrat"/>
              <a:ea typeface="Montserrat"/>
              <a:cs typeface="Montserrat"/>
            </a:endParaRPr>
          </a:p>
          <a:p>
            <a:endParaRPr lang="en-US" dirty="0">
              <a:solidFill>
                <a:srgbClr val="FF0000"/>
              </a:solidFill>
            </a:endParaRPr>
          </a:p>
        </p:txBody>
      </p:sp>
    </p:spTree>
    <p:extLst>
      <p:ext uri="{BB962C8B-B14F-4D97-AF65-F5344CB8AC3E}">
        <p14:creationId xmlns:p14="http://schemas.microsoft.com/office/powerpoint/2010/main" val="1817220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301"/>
            <a:ext cx="8520600" cy="572700"/>
          </a:xfrm>
        </p:spPr>
        <p:txBody>
          <a:bodyPr/>
          <a:lstStyle/>
          <a:p>
            <a:r>
              <a:rPr lang="en-GB" b="1" dirty="0">
                <a:latin typeface="Montserrat"/>
                <a:ea typeface="Montserrat"/>
                <a:cs typeface="Montserrat"/>
                <a:sym typeface="Montserrat"/>
              </a:rPr>
              <a:t>ML Models and Metrics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637380"/>
              </p:ext>
            </p:extLst>
          </p:nvPr>
        </p:nvGraphicFramePr>
        <p:xfrm>
          <a:off x="1153611" y="1396277"/>
          <a:ext cx="6578277" cy="3109425"/>
        </p:xfrm>
        <a:graphic>
          <a:graphicData uri="http://schemas.openxmlformats.org/drawingml/2006/table">
            <a:tbl>
              <a:tblPr firstRow="1" bandRow="1">
                <a:tableStyleId>{69C7853C-536D-4A76-A0AE-DD22124D55A5}</a:tableStyleId>
              </a:tblPr>
              <a:tblGrid>
                <a:gridCol w="2192759">
                  <a:extLst>
                    <a:ext uri="{9D8B030D-6E8A-4147-A177-3AD203B41FA5}">
                      <a16:colId xmlns:a16="http://schemas.microsoft.com/office/drawing/2014/main" val="3754849789"/>
                    </a:ext>
                  </a:extLst>
                </a:gridCol>
                <a:gridCol w="2192759">
                  <a:extLst>
                    <a:ext uri="{9D8B030D-6E8A-4147-A177-3AD203B41FA5}">
                      <a16:colId xmlns:a16="http://schemas.microsoft.com/office/drawing/2014/main" val="2385644702"/>
                    </a:ext>
                  </a:extLst>
                </a:gridCol>
                <a:gridCol w="2192759">
                  <a:extLst>
                    <a:ext uri="{9D8B030D-6E8A-4147-A177-3AD203B41FA5}">
                      <a16:colId xmlns:a16="http://schemas.microsoft.com/office/drawing/2014/main" val="187252509"/>
                    </a:ext>
                  </a:extLst>
                </a:gridCol>
              </a:tblGrid>
              <a:tr h="548270">
                <a:tc>
                  <a:txBody>
                    <a:bodyPr/>
                    <a:lstStyle/>
                    <a:p>
                      <a:pPr algn="ctr"/>
                      <a:r>
                        <a:rPr lang="en-US" sz="1600" dirty="0" smtClean="0">
                          <a:solidFill>
                            <a:schemeClr val="accent6"/>
                          </a:solidFill>
                        </a:rPr>
                        <a:t>Models</a:t>
                      </a:r>
                      <a:endParaRPr lang="en-US" sz="1600" dirty="0">
                        <a:solidFill>
                          <a:schemeClr val="accent6"/>
                        </a:solidFill>
                      </a:endParaRPr>
                    </a:p>
                  </a:txBody>
                  <a:tcPr anchor="ctr"/>
                </a:tc>
                <a:tc>
                  <a:txBody>
                    <a:bodyPr/>
                    <a:lstStyle/>
                    <a:p>
                      <a:pPr algn="ctr"/>
                      <a:r>
                        <a:rPr lang="en-US" sz="1600" dirty="0" smtClean="0">
                          <a:solidFill>
                            <a:schemeClr val="accent6"/>
                          </a:solidFill>
                        </a:rPr>
                        <a:t>R2 - Score</a:t>
                      </a:r>
                      <a:endParaRPr lang="en-US" sz="1600" dirty="0">
                        <a:solidFill>
                          <a:schemeClr val="accent6"/>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solidFill>
                            <a:schemeClr val="accent6"/>
                          </a:solidFill>
                        </a:rPr>
                        <a:t>Adjusted R2 - Score</a:t>
                      </a:r>
                    </a:p>
                    <a:p>
                      <a:endParaRPr lang="en-US" dirty="0"/>
                    </a:p>
                  </a:txBody>
                  <a:tcPr anchor="ctr"/>
                </a:tc>
                <a:extLst>
                  <a:ext uri="{0D108BD9-81ED-4DB2-BD59-A6C34878D82A}">
                    <a16:rowId xmlns:a16="http://schemas.microsoft.com/office/drawing/2014/main" val="2921795640"/>
                  </a:ext>
                </a:extLst>
              </a:tr>
              <a:tr h="469485">
                <a:tc>
                  <a:txBody>
                    <a:bodyPr/>
                    <a:lstStyle/>
                    <a:p>
                      <a:pPr algn="ctr"/>
                      <a:r>
                        <a:rPr lang="en-US" b="1" dirty="0" smtClean="0"/>
                        <a:t>Linear Regression</a:t>
                      </a:r>
                      <a:endParaRPr lang="en-US" b="1" dirty="0"/>
                    </a:p>
                  </a:txBody>
                  <a:tcPr anchor="ctr"/>
                </a:tc>
                <a:tc>
                  <a:txBody>
                    <a:bodyPr/>
                    <a:lstStyle/>
                    <a:p>
                      <a:pPr algn="ctr"/>
                      <a:r>
                        <a:rPr lang="en-US" b="0" dirty="0" smtClean="0"/>
                        <a:t>0.35</a:t>
                      </a:r>
                      <a:endParaRPr lang="en-US" b="0" dirty="0"/>
                    </a:p>
                  </a:txBody>
                  <a:tcPr anchor="ctr"/>
                </a:tc>
                <a:tc>
                  <a:txBody>
                    <a:bodyPr/>
                    <a:lstStyle/>
                    <a:p>
                      <a:pPr algn="ctr"/>
                      <a:r>
                        <a:rPr lang="en-US" b="0" dirty="0" smtClean="0"/>
                        <a:t>0.33</a:t>
                      </a:r>
                      <a:endParaRPr lang="en-US" b="0" dirty="0"/>
                    </a:p>
                  </a:txBody>
                  <a:tcPr anchor="ctr"/>
                </a:tc>
                <a:extLst>
                  <a:ext uri="{0D108BD9-81ED-4DB2-BD59-A6C34878D82A}">
                    <a16:rowId xmlns:a16="http://schemas.microsoft.com/office/drawing/2014/main" val="1433989048"/>
                  </a:ext>
                </a:extLst>
              </a:tr>
              <a:tr h="469485">
                <a:tc>
                  <a:txBody>
                    <a:bodyPr/>
                    <a:lstStyle/>
                    <a:p>
                      <a:pPr marR="0" algn="ctr" rtl="0">
                        <a:lnSpc>
                          <a:spcPct val="100000"/>
                        </a:lnSpc>
                        <a:spcBef>
                          <a:spcPts val="0"/>
                        </a:spcBef>
                        <a:spcAft>
                          <a:spcPts val="0"/>
                        </a:spcAft>
                        <a:buClr>
                          <a:srgbClr val="000000"/>
                        </a:buClr>
                        <a:buFont typeface="Arial"/>
                      </a:pPr>
                      <a:r>
                        <a:rPr lang="en-US" sz="1400" b="1" i="0" u="none" strike="noStrike" cap="none" dirty="0" smtClean="0">
                          <a:solidFill>
                            <a:schemeClr val="dk1"/>
                          </a:solidFill>
                          <a:latin typeface="+mn-lt"/>
                          <a:ea typeface="+mn-ea"/>
                          <a:cs typeface="+mn-cs"/>
                          <a:sym typeface="Arial"/>
                        </a:rPr>
                        <a:t>Lasso (L1)</a:t>
                      </a:r>
                      <a:endParaRPr lang="en-US" sz="1400" b="1"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0.248</a:t>
                      </a:r>
                      <a:endParaRPr lang="en-US" sz="1400" b="0"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0.225</a:t>
                      </a:r>
                      <a:endParaRPr lang="en-US" sz="1400" b="0" i="0" u="none" strike="noStrike" cap="none" dirty="0">
                        <a:solidFill>
                          <a:schemeClr val="dk1"/>
                        </a:solidFill>
                        <a:latin typeface="+mn-lt"/>
                        <a:ea typeface="+mn-ea"/>
                        <a:cs typeface="+mn-cs"/>
                        <a:sym typeface="Arial"/>
                      </a:endParaRPr>
                    </a:p>
                  </a:txBody>
                  <a:tcPr anchor="ctr"/>
                </a:tc>
                <a:extLst>
                  <a:ext uri="{0D108BD9-81ED-4DB2-BD59-A6C34878D82A}">
                    <a16:rowId xmlns:a16="http://schemas.microsoft.com/office/drawing/2014/main" val="3260855508"/>
                  </a:ext>
                </a:extLst>
              </a:tr>
              <a:tr h="469485">
                <a:tc>
                  <a:txBody>
                    <a:bodyPr/>
                    <a:lstStyle/>
                    <a:p>
                      <a:pPr marR="0" algn="ctr" rtl="0">
                        <a:lnSpc>
                          <a:spcPct val="100000"/>
                        </a:lnSpc>
                        <a:spcBef>
                          <a:spcPts val="0"/>
                        </a:spcBef>
                        <a:spcAft>
                          <a:spcPts val="0"/>
                        </a:spcAft>
                        <a:buClr>
                          <a:srgbClr val="000000"/>
                        </a:buClr>
                        <a:buFont typeface="Arial"/>
                      </a:pPr>
                      <a:r>
                        <a:rPr lang="en-US" sz="1400" b="1" i="0" u="none" strike="noStrike" cap="none" dirty="0" smtClean="0">
                          <a:solidFill>
                            <a:schemeClr val="dk1"/>
                          </a:solidFill>
                          <a:latin typeface="+mn-lt"/>
                          <a:ea typeface="+mn-ea"/>
                          <a:cs typeface="+mn-cs"/>
                          <a:sym typeface="Arial"/>
                        </a:rPr>
                        <a:t>Ridge(L2)</a:t>
                      </a:r>
                      <a:endParaRPr lang="en-US" sz="1400" b="1"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0.356</a:t>
                      </a:r>
                      <a:endParaRPr lang="en-US" sz="1400" b="0"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0.337</a:t>
                      </a:r>
                      <a:endParaRPr lang="en-US" sz="1400" b="0" i="0" u="none" strike="noStrike" cap="none" dirty="0">
                        <a:solidFill>
                          <a:schemeClr val="dk1"/>
                        </a:solidFill>
                        <a:latin typeface="+mn-lt"/>
                        <a:ea typeface="+mn-ea"/>
                        <a:cs typeface="+mn-cs"/>
                        <a:sym typeface="Arial"/>
                      </a:endParaRPr>
                    </a:p>
                  </a:txBody>
                  <a:tcPr anchor="ctr"/>
                </a:tc>
                <a:extLst>
                  <a:ext uri="{0D108BD9-81ED-4DB2-BD59-A6C34878D82A}">
                    <a16:rowId xmlns:a16="http://schemas.microsoft.com/office/drawing/2014/main" val="2080227532"/>
                  </a:ext>
                </a:extLst>
              </a:tr>
              <a:tr h="469485">
                <a:tc>
                  <a:txBody>
                    <a:bodyPr/>
                    <a:lstStyle/>
                    <a:p>
                      <a:pPr marR="0" algn="ctr" rtl="0">
                        <a:lnSpc>
                          <a:spcPct val="100000"/>
                        </a:lnSpc>
                        <a:spcBef>
                          <a:spcPts val="0"/>
                        </a:spcBef>
                        <a:spcAft>
                          <a:spcPts val="0"/>
                        </a:spcAft>
                        <a:buClr>
                          <a:srgbClr val="000000"/>
                        </a:buClr>
                        <a:buFont typeface="Arial"/>
                      </a:pPr>
                      <a:r>
                        <a:rPr lang="en-US" sz="1400" b="1" i="0" u="none" strike="noStrike" cap="none" dirty="0" err="1" smtClean="0">
                          <a:solidFill>
                            <a:schemeClr val="dk1"/>
                          </a:solidFill>
                          <a:latin typeface="+mn-lt"/>
                          <a:ea typeface="+mn-ea"/>
                          <a:cs typeface="+mn-cs"/>
                          <a:sym typeface="Arial"/>
                        </a:rPr>
                        <a:t>XGBoot</a:t>
                      </a:r>
                      <a:endParaRPr lang="en-US" sz="1400" b="1"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0.882</a:t>
                      </a:r>
                      <a:endParaRPr lang="en-US" sz="1400" b="0"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400" b="0" i="0" u="none" strike="noStrike" cap="none" dirty="0" smtClean="0">
                          <a:solidFill>
                            <a:schemeClr val="dk1"/>
                          </a:solidFill>
                          <a:latin typeface="+mn-lt"/>
                          <a:ea typeface="+mn-ea"/>
                          <a:cs typeface="+mn-cs"/>
                          <a:sym typeface="Arial"/>
                        </a:rPr>
                        <a:t>0.887</a:t>
                      </a:r>
                      <a:endParaRPr lang="en-US" sz="1400" b="0" i="0" u="none" strike="noStrike" cap="none" dirty="0">
                        <a:solidFill>
                          <a:schemeClr val="dk1"/>
                        </a:solidFill>
                        <a:latin typeface="+mn-lt"/>
                        <a:ea typeface="+mn-ea"/>
                        <a:cs typeface="+mn-cs"/>
                        <a:sym typeface="Arial"/>
                      </a:endParaRPr>
                    </a:p>
                  </a:txBody>
                  <a:tcPr anchor="ctr"/>
                </a:tc>
                <a:extLst>
                  <a:ext uri="{0D108BD9-81ED-4DB2-BD59-A6C34878D82A}">
                    <a16:rowId xmlns:a16="http://schemas.microsoft.com/office/drawing/2014/main" val="741991093"/>
                  </a:ext>
                </a:extLst>
              </a:tr>
              <a:tr h="469485">
                <a:tc>
                  <a:txBody>
                    <a:bodyPr/>
                    <a:lstStyle/>
                    <a:p>
                      <a:pPr marR="0" algn="ctr" rtl="0">
                        <a:lnSpc>
                          <a:spcPct val="100000"/>
                        </a:lnSpc>
                        <a:spcBef>
                          <a:spcPts val="0"/>
                        </a:spcBef>
                        <a:spcAft>
                          <a:spcPts val="0"/>
                        </a:spcAft>
                        <a:buClr>
                          <a:srgbClr val="000000"/>
                        </a:buClr>
                        <a:buFont typeface="Arial"/>
                      </a:pPr>
                      <a:r>
                        <a:rPr lang="en-US" sz="1400" b="1" i="0" u="none" strike="noStrike" cap="none" dirty="0" smtClean="0">
                          <a:solidFill>
                            <a:schemeClr val="dk1"/>
                          </a:solidFill>
                          <a:latin typeface="+mn-lt"/>
                          <a:ea typeface="+mn-ea"/>
                          <a:cs typeface="+mn-cs"/>
                          <a:sym typeface="Arial"/>
                        </a:rPr>
                        <a:t>Random Forest</a:t>
                      </a:r>
                      <a:endParaRPr lang="en-US" sz="1400" b="1"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dk1"/>
                          </a:solidFill>
                          <a:latin typeface="+mn-lt"/>
                          <a:ea typeface="+mn-ea"/>
                          <a:cs typeface="+mn-cs"/>
                          <a:sym typeface="Arial"/>
                        </a:rPr>
                        <a:t>0.944</a:t>
                      </a:r>
                      <a:endParaRPr lang="en-US" sz="1600" b="1" i="0" u="none" strike="noStrike" cap="none" dirty="0">
                        <a:solidFill>
                          <a:schemeClr val="dk1"/>
                        </a:solidFill>
                        <a:latin typeface="+mn-lt"/>
                        <a:ea typeface="+mn-ea"/>
                        <a:cs typeface="+mn-cs"/>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1600" b="1" i="0" u="none" strike="noStrike" cap="none" dirty="0" smtClean="0">
                          <a:solidFill>
                            <a:schemeClr val="dk1"/>
                          </a:solidFill>
                          <a:latin typeface="+mn-lt"/>
                          <a:ea typeface="+mn-ea"/>
                          <a:cs typeface="+mn-cs"/>
                          <a:sym typeface="Arial"/>
                        </a:rPr>
                        <a:t>0.946</a:t>
                      </a:r>
                      <a:endParaRPr lang="en-US" sz="1600" b="1" i="0" u="none" strike="noStrike" cap="none" dirty="0">
                        <a:solidFill>
                          <a:schemeClr val="dk1"/>
                        </a:solidFill>
                        <a:latin typeface="+mn-lt"/>
                        <a:ea typeface="+mn-ea"/>
                        <a:cs typeface="+mn-cs"/>
                        <a:sym typeface="Arial"/>
                      </a:endParaRPr>
                    </a:p>
                  </a:txBody>
                  <a:tcPr anchor="ctr"/>
                </a:tc>
                <a:extLst>
                  <a:ext uri="{0D108BD9-81ED-4DB2-BD59-A6C34878D82A}">
                    <a16:rowId xmlns:a16="http://schemas.microsoft.com/office/drawing/2014/main" val="401970781"/>
                  </a:ext>
                </a:extLst>
              </a:tr>
            </a:tbl>
          </a:graphicData>
        </a:graphic>
      </p:graphicFrame>
    </p:spTree>
    <p:extLst>
      <p:ext uri="{BB962C8B-B14F-4D97-AF65-F5344CB8AC3E}">
        <p14:creationId xmlns:p14="http://schemas.microsoft.com/office/powerpoint/2010/main" val="167414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Feature Importance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677"/>
            <a:ext cx="9144000" cy="4570800"/>
          </a:xfrm>
          <a:prstGeom prst="rect">
            <a:avLst/>
          </a:prstGeom>
        </p:spPr>
      </p:pic>
    </p:spTree>
    <p:extLst>
      <p:ext uri="{BB962C8B-B14F-4D97-AF65-F5344CB8AC3E}">
        <p14:creationId xmlns:p14="http://schemas.microsoft.com/office/powerpoint/2010/main" val="417440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Problem Statement</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Data Summary</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US" sz="1600" b="1" dirty="0" smtClean="0">
                <a:solidFill>
                  <a:schemeClr val="lt1"/>
                </a:solidFill>
                <a:latin typeface="Montserrat"/>
                <a:ea typeface="Montserrat"/>
                <a:cs typeface="Montserrat"/>
                <a:sym typeface="Montserrat"/>
              </a:rPr>
              <a:t>EDA</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US" sz="1600" b="1" dirty="0" smtClean="0">
                <a:solidFill>
                  <a:schemeClr val="lt1"/>
                </a:solidFill>
                <a:latin typeface="Montserrat"/>
                <a:ea typeface="Montserrat"/>
                <a:cs typeface="Montserrat"/>
                <a:sym typeface="Montserrat"/>
              </a:rPr>
              <a:t>Hypothesis</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US" sz="1600" b="1" dirty="0" smtClean="0">
                <a:solidFill>
                  <a:schemeClr val="lt1"/>
                </a:solidFill>
                <a:latin typeface="Montserrat"/>
                <a:ea typeface="Montserrat"/>
                <a:cs typeface="Montserrat"/>
                <a:sym typeface="Montserrat"/>
              </a:rPr>
              <a:t>Feature Manipulation</a:t>
            </a:r>
            <a:endParaRPr sz="1600" b="1" dirty="0">
              <a:solidFill>
                <a:schemeClr val="lt1"/>
              </a:solidFill>
              <a:latin typeface="Montserrat"/>
              <a:ea typeface="Montserrat"/>
              <a:cs typeface="Montserrat"/>
              <a:sym typeface="Montserrat"/>
            </a:endParaRPr>
          </a:p>
          <a:p>
            <a:pPr lvl="0" indent="-330200">
              <a:buClr>
                <a:schemeClr val="lt1"/>
              </a:buClr>
              <a:buSzPts val="1600"/>
              <a:buFont typeface="Montserrat"/>
              <a:buChar char="●"/>
            </a:pPr>
            <a:r>
              <a:rPr lang="en-US" sz="1600" b="1" dirty="0">
                <a:solidFill>
                  <a:schemeClr val="lt1"/>
                </a:solidFill>
                <a:latin typeface="Montserrat"/>
                <a:ea typeface="Montserrat"/>
                <a:cs typeface="Montserrat"/>
                <a:sym typeface="Montserrat"/>
              </a:rPr>
              <a:t>Feature selection </a:t>
            </a:r>
            <a:endParaRPr lang="en-US" sz="1600" b="1" dirty="0" smtClean="0">
              <a:solidFill>
                <a:schemeClr val="lt1"/>
              </a:solidFill>
              <a:latin typeface="Montserrat"/>
              <a:ea typeface="Montserrat"/>
              <a:cs typeface="Montserrat"/>
              <a:sym typeface="Montserrat"/>
            </a:endParaRPr>
          </a:p>
          <a:p>
            <a:pPr lvl="0" indent="-330200">
              <a:buClr>
                <a:schemeClr val="lt1"/>
              </a:buClr>
              <a:buSzPts val="1600"/>
              <a:buFont typeface="Montserrat"/>
              <a:buChar char="●"/>
            </a:pPr>
            <a:r>
              <a:rPr lang="en-US" sz="1600" b="1" dirty="0" smtClean="0">
                <a:solidFill>
                  <a:schemeClr val="lt1"/>
                </a:solidFill>
                <a:latin typeface="Montserrat"/>
                <a:ea typeface="Montserrat"/>
                <a:cs typeface="Montserrat"/>
                <a:sym typeface="Montserrat"/>
              </a:rPr>
              <a:t>Data Preprocessing </a:t>
            </a:r>
            <a:endParaRPr sz="1600" b="1" dirty="0">
              <a:solidFill>
                <a:schemeClr val="lt1"/>
              </a:solidFill>
              <a:latin typeface="Montserrat"/>
              <a:ea typeface="Montserrat"/>
              <a:cs typeface="Montserrat"/>
              <a:sym typeface="Montserrat"/>
            </a:endParaRPr>
          </a:p>
          <a:p>
            <a:pPr lvl="0" indent="-330200">
              <a:buClr>
                <a:schemeClr val="lt1"/>
              </a:buClr>
              <a:buSzPts val="1600"/>
              <a:buFont typeface="Montserrat"/>
              <a:buChar char="●"/>
            </a:pPr>
            <a:r>
              <a:rPr lang="en-US" sz="1600" b="1" dirty="0">
                <a:solidFill>
                  <a:schemeClr val="lt1"/>
                </a:solidFill>
                <a:latin typeface="Montserrat"/>
                <a:ea typeface="Montserrat"/>
                <a:cs typeface="Montserrat"/>
                <a:sym typeface="Montserrat"/>
              </a:rPr>
              <a:t>ML Implementation</a:t>
            </a:r>
          </a:p>
          <a:p>
            <a:pPr marL="457200" lvl="0" indent="-330200" algn="l" rtl="0">
              <a:spcBef>
                <a:spcPts val="0"/>
              </a:spcBef>
              <a:spcAft>
                <a:spcPts val="0"/>
              </a:spcAft>
              <a:buClr>
                <a:schemeClr val="lt1"/>
              </a:buClr>
              <a:buSzPts val="1600"/>
              <a:buFont typeface="Montserrat"/>
              <a:buChar char="●"/>
            </a:pPr>
            <a:r>
              <a:rPr lang="en-GB" sz="1600" b="1" dirty="0" smtClean="0">
                <a:solidFill>
                  <a:schemeClr val="lt1"/>
                </a:solidFill>
                <a:latin typeface="Montserrat"/>
                <a:ea typeface="Montserrat"/>
                <a:cs typeface="Montserrat"/>
                <a:sym typeface="Montserrat"/>
              </a:rPr>
              <a:t>ML </a:t>
            </a:r>
            <a:r>
              <a:rPr lang="en-GB" sz="1600" b="1" dirty="0">
                <a:solidFill>
                  <a:schemeClr val="lt1"/>
                </a:solidFill>
                <a:latin typeface="Montserrat"/>
                <a:ea typeface="Montserrat"/>
                <a:cs typeface="Montserrat"/>
                <a:sym typeface="Montserrat"/>
              </a:rPr>
              <a:t>Models and Metrics</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US" sz="1600" b="1" dirty="0" smtClean="0">
                <a:solidFill>
                  <a:schemeClr val="lt1"/>
                </a:solidFill>
                <a:latin typeface="Montserrat"/>
                <a:ea typeface="Montserrat"/>
                <a:cs typeface="Montserrat"/>
                <a:sym typeface="Montserrat"/>
              </a:rPr>
              <a:t>Feature Importance</a:t>
            </a:r>
            <a:endParaRPr sz="1600" b="1" dirty="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Conclusion</a:t>
            </a:r>
            <a:endParaRPr sz="1600" b="1" dirty="0">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151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latin typeface="Montserrat"/>
                <a:ea typeface="Montserrat"/>
                <a:cs typeface="Montserrat"/>
                <a:sym typeface="Montserrat"/>
              </a:rPr>
              <a:t>Content</a:t>
            </a:r>
            <a:endParaRPr sz="3000" b="1">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655" y="1024781"/>
            <a:ext cx="5259645" cy="3350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a:t>
            </a:r>
            <a:endParaRPr lang="en-US" dirty="0"/>
          </a:p>
        </p:txBody>
      </p:sp>
      <p:sp>
        <p:nvSpPr>
          <p:cNvPr id="3" name="Text Placeholder 2"/>
          <p:cNvSpPr>
            <a:spLocks noGrp="1"/>
          </p:cNvSpPr>
          <p:nvPr>
            <p:ph type="body" idx="1"/>
          </p:nvPr>
        </p:nvSpPr>
        <p:spPr/>
        <p:txBody>
          <a:bodyPr/>
          <a:lstStyle/>
          <a:p>
            <a:r>
              <a:rPr lang="en-US" sz="1600" b="1" dirty="0">
                <a:solidFill>
                  <a:schemeClr val="lt1"/>
                </a:solidFill>
                <a:latin typeface="Montserrat"/>
                <a:ea typeface="Montserrat"/>
                <a:cs typeface="Montserrat"/>
              </a:rPr>
              <a:t>In our project, we employed diverse regression techniques to forecast transportation demand from different locations to Nairobi.</a:t>
            </a:r>
          </a:p>
          <a:p>
            <a:r>
              <a:rPr lang="en-US" sz="1600" b="1" dirty="0">
                <a:solidFill>
                  <a:schemeClr val="lt1"/>
                </a:solidFill>
                <a:latin typeface="Montserrat"/>
                <a:ea typeface="Montserrat"/>
                <a:cs typeface="Montserrat"/>
              </a:rPr>
              <a:t>Utilizing the available data, we engineered both the target variable and several other features crucial for enhancing our model's predictive performance.</a:t>
            </a:r>
          </a:p>
          <a:p>
            <a:endParaRPr lang="en-US" sz="1600" b="1" dirty="0">
              <a:solidFill>
                <a:schemeClr val="lt1"/>
              </a:solidFill>
              <a:latin typeface="Montserrat"/>
              <a:ea typeface="Montserrat"/>
              <a:cs typeface="Montserrat"/>
            </a:endParaRPr>
          </a:p>
          <a:p>
            <a:r>
              <a:rPr lang="en-US" sz="1600" b="1" dirty="0">
                <a:solidFill>
                  <a:schemeClr val="lt1"/>
                </a:solidFill>
                <a:latin typeface="Montserrat"/>
                <a:ea typeface="Montserrat"/>
                <a:cs typeface="Montserrat"/>
              </a:rPr>
              <a:t>This project resulted in </a:t>
            </a:r>
            <a:r>
              <a:rPr lang="en-US" sz="1600" b="1" dirty="0" smtClean="0">
                <a:solidFill>
                  <a:schemeClr val="lt1"/>
                </a:solidFill>
                <a:latin typeface="Montserrat"/>
                <a:ea typeface="Montserrat"/>
                <a:cs typeface="Montserrat"/>
              </a:rPr>
              <a:t>a </a:t>
            </a:r>
            <a:r>
              <a:rPr lang="en-US" sz="1600" b="1" dirty="0" err="1" smtClean="0">
                <a:solidFill>
                  <a:schemeClr val="lt1"/>
                </a:solidFill>
                <a:latin typeface="Montserrat"/>
                <a:ea typeface="Montserrat"/>
                <a:cs typeface="Montserrat"/>
              </a:rPr>
              <a:t>hyperparameter</a:t>
            </a:r>
            <a:r>
              <a:rPr lang="en-US" sz="1600" b="1" dirty="0" smtClean="0">
                <a:solidFill>
                  <a:schemeClr val="lt1"/>
                </a:solidFill>
                <a:latin typeface="Montserrat"/>
                <a:ea typeface="Montserrat"/>
                <a:cs typeface="Montserrat"/>
              </a:rPr>
              <a:t>-tuned </a:t>
            </a:r>
            <a:r>
              <a:rPr lang="en-US" sz="1600" b="1" dirty="0">
                <a:solidFill>
                  <a:schemeClr val="lt1"/>
                </a:solidFill>
                <a:latin typeface="Montserrat"/>
                <a:ea typeface="Montserrat"/>
                <a:cs typeface="Montserrat"/>
              </a:rPr>
              <a:t>Random </a:t>
            </a:r>
            <a:r>
              <a:rPr lang="en-US" sz="1600" b="1" dirty="0" smtClean="0">
                <a:solidFill>
                  <a:schemeClr val="lt1"/>
                </a:solidFill>
                <a:latin typeface="Montserrat"/>
                <a:ea typeface="Montserrat"/>
                <a:cs typeface="Montserrat"/>
              </a:rPr>
              <a:t>Forest-based </a:t>
            </a:r>
            <a:r>
              <a:rPr lang="en-US" sz="1600" b="1" dirty="0">
                <a:solidFill>
                  <a:schemeClr val="lt1"/>
                </a:solidFill>
                <a:latin typeface="Montserrat"/>
                <a:ea typeface="Montserrat"/>
                <a:cs typeface="Montserrat"/>
              </a:rPr>
              <a:t>predictive model, achieving an R2 score of </a:t>
            </a:r>
            <a:r>
              <a:rPr lang="en-US" sz="1600" b="1" dirty="0" smtClean="0">
                <a:solidFill>
                  <a:schemeClr val="lt1"/>
                </a:solidFill>
                <a:latin typeface="Montserrat"/>
                <a:ea typeface="Montserrat"/>
                <a:cs typeface="Montserrat"/>
              </a:rPr>
              <a:t>94.4% </a:t>
            </a:r>
            <a:r>
              <a:rPr lang="en-US" sz="1600" b="1" dirty="0">
                <a:solidFill>
                  <a:schemeClr val="lt1"/>
                </a:solidFill>
                <a:latin typeface="Montserrat"/>
                <a:ea typeface="Montserrat"/>
                <a:cs typeface="Montserrat"/>
              </a:rPr>
              <a:t>for training data and </a:t>
            </a:r>
            <a:r>
              <a:rPr lang="en-US" sz="1600" b="1" dirty="0" smtClean="0">
                <a:solidFill>
                  <a:schemeClr val="lt1"/>
                </a:solidFill>
                <a:latin typeface="Montserrat"/>
                <a:ea typeface="Montserrat"/>
                <a:cs typeface="Montserrat"/>
              </a:rPr>
              <a:t>94.6% </a:t>
            </a:r>
            <a:r>
              <a:rPr lang="en-US" sz="1600" b="1" dirty="0">
                <a:solidFill>
                  <a:schemeClr val="lt1"/>
                </a:solidFill>
                <a:latin typeface="Montserrat"/>
                <a:ea typeface="Montserrat"/>
                <a:cs typeface="Montserrat"/>
              </a:rPr>
              <a:t>for test data.</a:t>
            </a:r>
          </a:p>
        </p:txBody>
      </p:sp>
    </p:spTree>
    <p:extLst>
      <p:ext uri="{BB962C8B-B14F-4D97-AF65-F5344CB8AC3E}">
        <p14:creationId xmlns:p14="http://schemas.microsoft.com/office/powerpoint/2010/main" val="61964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2252" y="549197"/>
            <a:ext cx="8520600" cy="3416400"/>
          </a:xfrm>
        </p:spPr>
        <p:txBody>
          <a:bodyPr anchor="ctr"/>
          <a:lstStyle/>
          <a:p>
            <a:pPr marL="114300" indent="0" algn="ctr">
              <a:lnSpc>
                <a:spcPct val="100000"/>
              </a:lnSpc>
              <a:buClr>
                <a:schemeClr val="dk1"/>
              </a:buClr>
              <a:buSzPts val="2800"/>
              <a:buNone/>
            </a:pPr>
            <a:r>
              <a:rPr lang="en-US" sz="4000" b="1" dirty="0">
                <a:solidFill>
                  <a:schemeClr val="dk1"/>
                </a:solidFill>
              </a:rPr>
              <a:t>Thank </a:t>
            </a:r>
            <a:r>
              <a:rPr lang="en-US" sz="4000" b="1" dirty="0" smtClean="0">
                <a:solidFill>
                  <a:schemeClr val="dk1"/>
                </a:solidFill>
              </a:rPr>
              <a:t>You </a:t>
            </a:r>
            <a:r>
              <a:rPr lang="en-US" sz="4000" b="1" dirty="0" err="1" smtClean="0">
                <a:solidFill>
                  <a:schemeClr val="dk1"/>
                </a:solidFill>
              </a:rPr>
              <a:t>AlmaBetter</a:t>
            </a:r>
            <a:r>
              <a:rPr lang="en-US" sz="4000" b="1" dirty="0" smtClean="0">
                <a:solidFill>
                  <a:schemeClr val="dk1"/>
                </a:solidFill>
              </a:rPr>
              <a:t>!</a:t>
            </a:r>
            <a:endParaRPr lang="en-US" sz="4000" b="1" dirty="0">
              <a:solidFill>
                <a:schemeClr val="dk1"/>
              </a:solidFill>
            </a:endParaRPr>
          </a:p>
        </p:txBody>
      </p:sp>
    </p:spTree>
    <p:extLst>
      <p:ext uri="{BB962C8B-B14F-4D97-AF65-F5344CB8AC3E}">
        <p14:creationId xmlns:p14="http://schemas.microsoft.com/office/powerpoint/2010/main" val="67880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latin typeface="Montserrat"/>
                <a:ea typeface="Montserrat"/>
                <a:cs typeface="Montserrat"/>
                <a:sym typeface="Montserrat"/>
              </a:rPr>
              <a:t>Problem Statement</a:t>
            </a:r>
            <a:endParaRPr sz="3000"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spcBef>
                <a:spcPts val="700"/>
              </a:spcBef>
              <a:buNone/>
            </a:pPr>
            <a:r>
              <a:rPr lang="en-US" sz="1600" b="1" dirty="0">
                <a:solidFill>
                  <a:schemeClr val="lt1"/>
                </a:solidFill>
                <a:latin typeface="Montserrat"/>
                <a:ea typeface="Montserrat"/>
                <a:cs typeface="Montserrat"/>
              </a:rPr>
              <a:t>We're going to look at data from </a:t>
            </a:r>
            <a:r>
              <a:rPr lang="en-US" sz="1600" b="1" dirty="0" err="1">
                <a:solidFill>
                  <a:schemeClr val="lt1"/>
                </a:solidFill>
                <a:latin typeface="Montserrat"/>
                <a:ea typeface="Montserrat"/>
                <a:cs typeface="Montserrat"/>
              </a:rPr>
              <a:t>Mobiticket</a:t>
            </a:r>
            <a:r>
              <a:rPr lang="en-US" sz="1600" b="1" dirty="0">
                <a:solidFill>
                  <a:schemeClr val="lt1"/>
                </a:solidFill>
                <a:latin typeface="Montserrat"/>
                <a:ea typeface="Montserrat"/>
                <a:cs typeface="Montserrat"/>
              </a:rPr>
              <a:t>, which sells bus tickets. We'll focus on 14 towns northwest of Nairobi towards Lake Victoria. Our goal is to figure out how many tickets will be sold for buses that arrive in Nairobi from those towns.</a:t>
            </a: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0077" b="5711"/>
          <a:stretch/>
        </p:blipFill>
        <p:spPr>
          <a:xfrm>
            <a:off x="5791936" y="1534491"/>
            <a:ext cx="3040364" cy="2817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67225" y="124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500" dirty="0">
              <a:solidFill>
                <a:schemeClr val="lt1"/>
              </a:solidFill>
              <a:highlight>
                <a:srgbClr val="FFFFFF"/>
              </a:highlight>
              <a:latin typeface="Montserrat"/>
              <a:ea typeface="Montserrat"/>
              <a:cs typeface="Montserrat"/>
              <a:sym typeface="Montserrat"/>
            </a:endParaRPr>
          </a:p>
          <a:p>
            <a:pPr marL="457200" lvl="0" indent="-323850" algn="l" rtl="0">
              <a:spcBef>
                <a:spcPts val="60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ride_id</a:t>
            </a:r>
            <a:r>
              <a:rPr lang="en-GB" sz="1500" dirty="0">
                <a:solidFill>
                  <a:schemeClr val="lt1"/>
                </a:solidFill>
                <a:latin typeface="Montserrat"/>
                <a:ea typeface="Montserrat"/>
                <a:cs typeface="Montserrat"/>
                <a:sym typeface="Montserrat"/>
              </a:rPr>
              <a:t>: unique ID of a vehicle on a specific route on a specific day and time.</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seat_number</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seat assigned to ticket</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payment_method</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method used by customer to purchase ticket from </a:t>
            </a:r>
            <a:r>
              <a:rPr lang="en-GB" sz="1500" dirty="0" err="1">
                <a:solidFill>
                  <a:schemeClr val="lt1"/>
                </a:solidFill>
                <a:latin typeface="Montserrat"/>
                <a:ea typeface="Montserrat"/>
                <a:cs typeface="Montserrat"/>
                <a:sym typeface="Montserrat"/>
              </a:rPr>
              <a:t>Mobiticket</a:t>
            </a:r>
            <a:r>
              <a:rPr lang="en-GB" sz="1500" dirty="0">
                <a:solidFill>
                  <a:schemeClr val="lt1"/>
                </a:solidFill>
                <a:latin typeface="Montserrat"/>
                <a:ea typeface="Montserrat"/>
                <a:cs typeface="Montserrat"/>
                <a:sym typeface="Montserrat"/>
              </a:rPr>
              <a:t> </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payment_receipt</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unique id number for ticket purchased from </a:t>
            </a:r>
            <a:r>
              <a:rPr lang="en-GB" sz="1500" dirty="0" err="1">
                <a:solidFill>
                  <a:schemeClr val="lt1"/>
                </a:solidFill>
                <a:latin typeface="Montserrat"/>
                <a:ea typeface="Montserrat"/>
                <a:cs typeface="Montserrat"/>
                <a:sym typeface="Montserrat"/>
              </a:rPr>
              <a:t>Mobiticket</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travel_date</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date of ride departure. (MM</a:t>
            </a:r>
            <a:r>
              <a:rPr lang="en-GB" sz="1500" u="sng" dirty="0">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/DD/YYYY</a:t>
            </a:r>
            <a:r>
              <a:rPr lang="en-GB" sz="1500" dirty="0">
                <a:solidFill>
                  <a:schemeClr val="lt1"/>
                </a:solidFill>
                <a:latin typeface="Montserrat"/>
                <a:ea typeface="Montserrat"/>
                <a:cs typeface="Montserrat"/>
                <a:sym typeface="Montserrat"/>
              </a:rPr>
              <a:t>)</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travel_time</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scheduled departure time of ride. Rides generally depart on time. (</a:t>
            </a:r>
            <a:r>
              <a:rPr lang="en-GB" sz="1500" dirty="0" err="1">
                <a:solidFill>
                  <a:schemeClr val="lt1"/>
                </a:solidFill>
                <a:latin typeface="Montserrat"/>
                <a:ea typeface="Montserrat"/>
                <a:cs typeface="Montserrat"/>
                <a:sym typeface="Montserrat"/>
              </a:rPr>
              <a:t>hh:mm</a:t>
            </a:r>
            <a:r>
              <a:rPr lang="en-GB" sz="1500" dirty="0">
                <a:solidFill>
                  <a:schemeClr val="lt1"/>
                </a:solidFill>
                <a:latin typeface="Montserrat"/>
                <a:ea typeface="Montserrat"/>
                <a:cs typeface="Montserrat"/>
                <a:sym typeface="Montserrat"/>
              </a:rPr>
              <a:t>)</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travel_from</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town from which ride originated</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travel_to</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destination of ride. All rides are to Nairobi.</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car_type</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vehicle type (shuttle or bus)</a:t>
            </a:r>
            <a:endParaRPr sz="1500" dirty="0">
              <a:solidFill>
                <a:schemeClr val="lt1"/>
              </a:solidFill>
              <a:latin typeface="Montserrat"/>
              <a:ea typeface="Montserrat"/>
              <a:cs typeface="Montserrat"/>
              <a:sym typeface="Montserrat"/>
            </a:endParaRPr>
          </a:p>
          <a:p>
            <a:pPr marL="457200" lvl="0" indent="-323850" algn="l" rtl="0">
              <a:spcBef>
                <a:spcPts val="0"/>
              </a:spcBef>
              <a:spcAft>
                <a:spcPts val="0"/>
              </a:spcAft>
              <a:buClr>
                <a:schemeClr val="lt1"/>
              </a:buClr>
              <a:buSzPts val="1500"/>
              <a:buFont typeface="Montserrat"/>
              <a:buChar char="●"/>
            </a:pPr>
            <a:r>
              <a:rPr lang="en-GB" sz="1500" b="1" dirty="0" err="1">
                <a:solidFill>
                  <a:schemeClr val="lt1"/>
                </a:solidFill>
                <a:latin typeface="Montserrat"/>
                <a:ea typeface="Montserrat"/>
                <a:cs typeface="Montserrat"/>
                <a:sym typeface="Montserrat"/>
              </a:rPr>
              <a:t>max_capacity</a:t>
            </a:r>
            <a:r>
              <a:rPr lang="en-GB" sz="1500" b="1" dirty="0">
                <a:solidFill>
                  <a:schemeClr val="lt1"/>
                </a:solidFill>
                <a:latin typeface="Montserrat"/>
                <a:ea typeface="Montserrat"/>
                <a:cs typeface="Montserrat"/>
                <a:sym typeface="Montserrat"/>
              </a:rPr>
              <a:t>:</a:t>
            </a:r>
            <a:r>
              <a:rPr lang="en-GB" sz="1500" dirty="0">
                <a:solidFill>
                  <a:schemeClr val="lt1"/>
                </a:solidFill>
                <a:latin typeface="Montserrat"/>
                <a:ea typeface="Montserrat"/>
                <a:cs typeface="Montserrat"/>
                <a:sym typeface="Montserrat"/>
              </a:rPr>
              <a:t> number of seats on the vehicle</a:t>
            </a:r>
            <a:endParaRPr sz="1500" dirty="0">
              <a:solidFill>
                <a:schemeClr val="lt1"/>
              </a:solidFill>
              <a:latin typeface="Montserrat"/>
              <a:ea typeface="Montserrat"/>
              <a:cs typeface="Montserrat"/>
              <a:sym typeface="Montserrat"/>
            </a:endParaRPr>
          </a:p>
          <a:p>
            <a:pPr marL="0" lvl="0" indent="0" algn="l" rtl="0">
              <a:spcBef>
                <a:spcPts val="500"/>
              </a:spcBef>
              <a:spcAft>
                <a:spcPts val="0"/>
              </a:spcAft>
              <a:buNone/>
            </a:pPr>
            <a:endParaRPr sz="1500" dirty="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3" name="Text Placeholder 2"/>
          <p:cNvSpPr>
            <a:spLocks noGrp="1"/>
          </p:cNvSpPr>
          <p:nvPr>
            <p:ph type="body" idx="1"/>
          </p:nvPr>
        </p:nvSpPr>
        <p:spPr/>
        <p:txBody>
          <a:bodyPr/>
          <a:lstStyle/>
          <a:p>
            <a:pPr marL="114300" indent="0">
              <a:buNone/>
            </a:pPr>
            <a:r>
              <a:rPr lang="en-US" sz="1600" b="1" u="sng" dirty="0" smtClean="0">
                <a:solidFill>
                  <a:schemeClr val="lt1"/>
                </a:solidFill>
                <a:latin typeface="Montserrat"/>
                <a:ea typeface="Montserrat"/>
                <a:cs typeface="Montserrat"/>
              </a:rPr>
              <a:t>Know </a:t>
            </a:r>
            <a:r>
              <a:rPr lang="en-US" sz="1600" b="1" u="sng" dirty="0">
                <a:solidFill>
                  <a:schemeClr val="lt1"/>
                </a:solidFill>
                <a:latin typeface="Montserrat"/>
                <a:ea typeface="Montserrat"/>
                <a:cs typeface="Montserrat"/>
              </a:rPr>
              <a:t>Your Data</a:t>
            </a:r>
          </a:p>
          <a:p>
            <a:pPr marL="114300" indent="0">
              <a:buNone/>
            </a:pPr>
            <a:endParaRPr lang="en-US" sz="1600" b="1" dirty="0" smtClean="0">
              <a:solidFill>
                <a:schemeClr val="lt1"/>
              </a:solidFill>
              <a:latin typeface="Montserrat"/>
              <a:ea typeface="Montserrat"/>
              <a:cs typeface="Montserrat"/>
            </a:endParaRPr>
          </a:p>
          <a:p>
            <a:pPr indent="-330200">
              <a:buClr>
                <a:schemeClr val="lt1"/>
              </a:buClr>
              <a:buSzPts val="1600"/>
              <a:buFont typeface="Montserrat"/>
              <a:buChar char="●"/>
            </a:pPr>
            <a:r>
              <a:rPr lang="en-US" sz="1400" b="1" dirty="0" smtClean="0">
                <a:solidFill>
                  <a:schemeClr val="lt1"/>
                </a:solidFill>
                <a:latin typeface="Montserrat"/>
                <a:ea typeface="Montserrat"/>
                <a:cs typeface="Montserrat"/>
              </a:rPr>
              <a:t>Importing Basic libraries.</a:t>
            </a:r>
          </a:p>
          <a:p>
            <a:pPr indent="-330200">
              <a:buClr>
                <a:schemeClr val="lt1"/>
              </a:buClr>
              <a:buSzPts val="1600"/>
              <a:buFont typeface="Montserrat"/>
              <a:buChar char="●"/>
            </a:pPr>
            <a:r>
              <a:rPr lang="en-US" sz="1400" b="1" dirty="0" smtClean="0">
                <a:solidFill>
                  <a:schemeClr val="lt1"/>
                </a:solidFill>
                <a:latin typeface="Montserrat"/>
                <a:ea typeface="Montserrat"/>
                <a:cs typeface="Montserrat"/>
              </a:rPr>
              <a:t>Loading Dataset</a:t>
            </a:r>
          </a:p>
          <a:p>
            <a:pPr indent="-330200">
              <a:buClr>
                <a:schemeClr val="lt1"/>
              </a:buClr>
              <a:buSzPts val="1600"/>
              <a:buFont typeface="Montserrat"/>
              <a:buChar char="●"/>
            </a:pPr>
            <a:r>
              <a:rPr lang="en-US" sz="1400" b="1" dirty="0" smtClean="0">
                <a:solidFill>
                  <a:schemeClr val="lt1"/>
                </a:solidFill>
                <a:latin typeface="Montserrat"/>
                <a:ea typeface="Montserrat"/>
                <a:cs typeface="Montserrat"/>
              </a:rPr>
              <a:t>After doing some basic Python work we understand our dataset and see head() and tail() And we get to know we have 51645 Rows and 10 Columns</a:t>
            </a:r>
            <a:r>
              <a:rPr lang="en-US" sz="1600" b="1" dirty="0" smtClean="0">
                <a:solidFill>
                  <a:schemeClr val="lt1"/>
                </a:solidFill>
                <a:latin typeface="Montserrat"/>
                <a:ea typeface="Montserrat"/>
                <a:cs typeface="Montserrat"/>
              </a:rPr>
              <a:t>.</a:t>
            </a:r>
          </a:p>
          <a:p>
            <a:pPr indent="-330200">
              <a:buClr>
                <a:schemeClr val="lt1"/>
              </a:buClr>
              <a:buSzPts val="1600"/>
              <a:buFont typeface="Montserrat"/>
              <a:buChar char="●"/>
            </a:pPr>
            <a:r>
              <a:rPr lang="en-US" sz="1400" b="1" dirty="0">
                <a:solidFill>
                  <a:schemeClr val="lt1"/>
                </a:solidFill>
                <a:latin typeface="Montserrat"/>
                <a:ea typeface="Montserrat"/>
                <a:cs typeface="Montserrat"/>
              </a:rPr>
              <a:t>Duplicate </a:t>
            </a:r>
            <a:r>
              <a:rPr lang="en-US" sz="1400" b="1" dirty="0" smtClean="0">
                <a:solidFill>
                  <a:schemeClr val="lt1"/>
                </a:solidFill>
                <a:latin typeface="Montserrat"/>
                <a:ea typeface="Montserrat"/>
                <a:cs typeface="Montserrat"/>
              </a:rPr>
              <a:t>Values</a:t>
            </a:r>
          </a:p>
          <a:p>
            <a:pPr indent="-330200">
              <a:buClr>
                <a:schemeClr val="lt1"/>
              </a:buClr>
              <a:buSzPts val="1600"/>
              <a:buFont typeface="Montserrat"/>
              <a:buChar char="●"/>
            </a:pPr>
            <a:r>
              <a:rPr lang="en-US" sz="1400" b="1" dirty="0" smtClean="0">
                <a:solidFill>
                  <a:schemeClr val="lt1"/>
                </a:solidFill>
                <a:latin typeface="Montserrat"/>
                <a:ea typeface="Montserrat"/>
                <a:cs typeface="Montserrat"/>
              </a:rPr>
              <a:t>Null/Missing Values</a:t>
            </a:r>
            <a:endParaRPr lang="en-US" sz="1400" b="1" dirty="0">
              <a:solidFill>
                <a:schemeClr val="lt1"/>
              </a:solidFill>
              <a:latin typeface="Montserrat"/>
              <a:ea typeface="Montserrat"/>
              <a:cs typeface="Montserrat"/>
            </a:endParaRPr>
          </a:p>
          <a:p>
            <a:pPr indent="-330200">
              <a:buClr>
                <a:schemeClr val="lt1"/>
              </a:buClr>
              <a:buSzPts val="1600"/>
              <a:buFont typeface="Montserrat"/>
              <a:buChar char="●"/>
            </a:pPr>
            <a:r>
              <a:rPr lang="en-US" sz="1400" b="1" dirty="0">
                <a:solidFill>
                  <a:schemeClr val="lt1"/>
                </a:solidFill>
                <a:latin typeface="Montserrat"/>
                <a:ea typeface="Montserrat"/>
                <a:cs typeface="Montserrat"/>
              </a:rPr>
              <a:t>Data Wrangling</a:t>
            </a:r>
          </a:p>
          <a:p>
            <a:pPr indent="-330200">
              <a:buClr>
                <a:schemeClr val="lt1"/>
              </a:buClr>
              <a:buSzPts val="1600"/>
              <a:buFont typeface="Montserrat"/>
              <a:buChar char="●"/>
            </a:pPr>
            <a:r>
              <a:rPr lang="en-US" sz="1400" b="1" dirty="0">
                <a:solidFill>
                  <a:schemeClr val="lt1"/>
                </a:solidFill>
                <a:latin typeface="Montserrat"/>
                <a:ea typeface="Montserrat"/>
                <a:cs typeface="Montserrat"/>
              </a:rPr>
              <a:t>Visualization of </a:t>
            </a:r>
            <a:r>
              <a:rPr lang="en-US" sz="1400" b="1" dirty="0" smtClean="0">
                <a:solidFill>
                  <a:schemeClr val="lt1"/>
                </a:solidFill>
                <a:latin typeface="Montserrat"/>
                <a:ea typeface="Montserrat"/>
                <a:cs typeface="Montserrat"/>
              </a:rPr>
              <a:t>data</a:t>
            </a:r>
          </a:p>
          <a:p>
            <a:pPr marL="127000" indent="0">
              <a:buClr>
                <a:schemeClr val="lt1"/>
              </a:buClr>
              <a:buSzPts val="1600"/>
              <a:buNone/>
            </a:pPr>
            <a:endParaRPr lang="en-US" sz="1400" b="1" dirty="0">
              <a:solidFill>
                <a:schemeClr val="lt1"/>
              </a:solidFill>
              <a:latin typeface="Montserrat"/>
              <a:ea typeface="Montserrat"/>
              <a:cs typeface="Montserrat"/>
            </a:endParaRPr>
          </a:p>
          <a:p>
            <a:pPr marL="127000" indent="0">
              <a:buClr>
                <a:schemeClr val="lt1"/>
              </a:buClr>
              <a:buSzPts val="1600"/>
              <a:buNone/>
            </a:pPr>
            <a:r>
              <a:rPr lang="en-US" sz="1600" b="1" dirty="0" smtClean="0">
                <a:solidFill>
                  <a:schemeClr val="tx1"/>
                </a:solidFill>
                <a:latin typeface="Montserrat"/>
                <a:ea typeface="Montserrat"/>
                <a:cs typeface="Montserrat"/>
              </a:rPr>
              <a:t>Note</a:t>
            </a:r>
            <a:r>
              <a:rPr lang="en-US" sz="1600" b="1" dirty="0" smtClean="0">
                <a:solidFill>
                  <a:schemeClr val="bg1">
                    <a:lumMod val="40000"/>
                    <a:lumOff val="60000"/>
                  </a:schemeClr>
                </a:solidFill>
                <a:latin typeface="Montserrat"/>
                <a:ea typeface="Montserrat"/>
                <a:cs typeface="Montserrat"/>
              </a:rPr>
              <a:t>: </a:t>
            </a:r>
            <a:r>
              <a:rPr lang="en-US" sz="1400" b="1" dirty="0" smtClean="0">
                <a:solidFill>
                  <a:schemeClr val="lt1"/>
                </a:solidFill>
                <a:latin typeface="Montserrat"/>
                <a:ea typeface="Montserrat"/>
                <a:cs typeface="Montserrat"/>
              </a:rPr>
              <a:t>They didn’t give us a target variable so we have to find out it first and then we can visualize the data in a proper manner.</a:t>
            </a:r>
            <a:endParaRPr lang="en-US" sz="1400" b="1" dirty="0">
              <a:solidFill>
                <a:schemeClr val="lt1"/>
              </a:solidFill>
              <a:latin typeface="Montserrat"/>
              <a:ea typeface="Montserrat"/>
              <a:cs typeface="Montserrat"/>
            </a:endParaRPr>
          </a:p>
          <a:p>
            <a:pPr indent="-330200">
              <a:buClr>
                <a:schemeClr val="lt1"/>
              </a:buClr>
              <a:buSzPts val="1600"/>
              <a:buFont typeface="Montserrat"/>
              <a:buChar char="●"/>
            </a:pPr>
            <a:endParaRPr lang="en-US" sz="1600" b="1" dirty="0" smtClean="0">
              <a:solidFill>
                <a:schemeClr val="lt1"/>
              </a:solidFill>
              <a:latin typeface="Montserrat"/>
              <a:ea typeface="Montserrat"/>
              <a:cs typeface="Montserrat"/>
            </a:endParaRPr>
          </a:p>
          <a:p>
            <a:pPr lvl="1">
              <a:buFont typeface="+mj-lt"/>
              <a:buAutoNum type="arabicPeriod"/>
            </a:pPr>
            <a:endParaRPr lang="en-US" sz="1200" b="1" dirty="0" smtClean="0">
              <a:solidFill>
                <a:schemeClr val="lt1"/>
              </a:solidFill>
              <a:latin typeface="Montserrat"/>
              <a:ea typeface="Montserrat"/>
              <a:cs typeface="Montserrat"/>
            </a:endParaRPr>
          </a:p>
        </p:txBody>
      </p:sp>
    </p:spTree>
    <p:extLst>
      <p:ext uri="{BB962C8B-B14F-4D97-AF65-F5344CB8AC3E}">
        <p14:creationId xmlns:p14="http://schemas.microsoft.com/office/powerpoint/2010/main" val="6483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3155"/>
            <a:ext cx="8520600" cy="572700"/>
          </a:xfrm>
        </p:spPr>
        <p:txBody>
          <a:bodyPr/>
          <a:lstStyle/>
          <a:p>
            <a:r>
              <a:rPr lang="en-US" dirty="0" smtClean="0"/>
              <a:t>Visualization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17" y="622569"/>
            <a:ext cx="7731891" cy="4476212"/>
          </a:xfrm>
          <a:prstGeom prst="rect">
            <a:avLst/>
          </a:prstGeom>
        </p:spPr>
      </p:pic>
    </p:spTree>
    <p:extLst>
      <p:ext uri="{BB962C8B-B14F-4D97-AF65-F5344CB8AC3E}">
        <p14:creationId xmlns:p14="http://schemas.microsoft.com/office/powerpoint/2010/main" val="28997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92" y="0"/>
            <a:ext cx="7079678" cy="5143500"/>
          </a:xfrm>
          <a:prstGeom prst="rect">
            <a:avLst/>
          </a:prstGeom>
        </p:spPr>
      </p:pic>
    </p:spTree>
    <p:extLst>
      <p:ext uri="{BB962C8B-B14F-4D97-AF65-F5344CB8AC3E}">
        <p14:creationId xmlns:p14="http://schemas.microsoft.com/office/powerpoint/2010/main" val="205732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Visualization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528"/>
            <a:ext cx="9144000" cy="4928560"/>
          </a:xfrm>
          <a:prstGeom prst="rect">
            <a:avLst/>
          </a:prstGeom>
        </p:spPr>
      </p:pic>
    </p:spTree>
    <p:extLst>
      <p:ext uri="{BB962C8B-B14F-4D97-AF65-F5344CB8AC3E}">
        <p14:creationId xmlns:p14="http://schemas.microsoft.com/office/powerpoint/2010/main" val="56380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Hypothesis 1:</a:t>
            </a:r>
            <a:endParaRPr lang="en-US" dirty="0"/>
          </a:p>
        </p:txBody>
      </p:sp>
      <p:sp>
        <p:nvSpPr>
          <p:cNvPr id="3" name="Text Placeholder 2"/>
          <p:cNvSpPr>
            <a:spLocks noGrp="1"/>
          </p:cNvSpPr>
          <p:nvPr>
            <p:ph type="body" idx="1"/>
          </p:nvPr>
        </p:nvSpPr>
        <p:spPr>
          <a:xfrm>
            <a:off x="172803" y="578241"/>
            <a:ext cx="8890173" cy="3416400"/>
          </a:xfrm>
        </p:spPr>
        <p:txBody>
          <a:bodyPr/>
          <a:lstStyle/>
          <a:p>
            <a:pPr marL="114300" indent="0">
              <a:buNone/>
            </a:pPr>
            <a:r>
              <a:rPr lang="en-US" sz="1600" b="1" dirty="0" smtClean="0">
                <a:solidFill>
                  <a:schemeClr val="lt1"/>
                </a:solidFill>
                <a:latin typeface="Montserrat"/>
                <a:ea typeface="Montserrat"/>
                <a:cs typeface="Montserrat"/>
              </a:rPr>
              <a:t>We Found Three Hypotheses after lots of charts so let’s discuss them one by one.  </a:t>
            </a:r>
          </a:p>
          <a:p>
            <a:pPr marL="114300" indent="0">
              <a:buNone/>
            </a:pPr>
            <a:r>
              <a:rPr lang="en-US" sz="1600" b="1" dirty="0" smtClean="0">
                <a:solidFill>
                  <a:schemeClr val="lt1"/>
                </a:solidFill>
                <a:latin typeface="Montserrat"/>
                <a:ea typeface="Montserrat"/>
                <a:cs typeface="Montserrat"/>
              </a:rPr>
              <a:t>1</a:t>
            </a:r>
            <a:r>
              <a:rPr lang="en-US" sz="1600" b="1" dirty="0">
                <a:solidFill>
                  <a:schemeClr val="lt1"/>
                </a:solidFill>
                <a:latin typeface="Montserrat"/>
                <a:ea typeface="Montserrat"/>
                <a:cs typeface="Montserrat"/>
              </a:rPr>
              <a:t>. There are </a:t>
            </a:r>
            <a:r>
              <a:rPr lang="en-US" sz="1600" b="1" dirty="0" smtClean="0">
                <a:solidFill>
                  <a:schemeClr val="lt1"/>
                </a:solidFill>
                <a:latin typeface="Montserrat"/>
                <a:ea typeface="Montserrat"/>
                <a:cs typeface="Montserrat"/>
              </a:rPr>
              <a:t>No </a:t>
            </a:r>
            <a:r>
              <a:rPr lang="en-US" sz="1600" b="1" dirty="0">
                <a:solidFill>
                  <a:schemeClr val="lt1"/>
                </a:solidFill>
                <a:latin typeface="Montserrat"/>
                <a:ea typeface="Montserrat"/>
                <a:cs typeface="Montserrat"/>
              </a:rPr>
              <a:t>travel activities taking place during the afternoon.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452" y="1562581"/>
            <a:ext cx="6539696" cy="3580919"/>
          </a:xfrm>
          <a:prstGeom prst="rect">
            <a:avLst/>
          </a:prstGeom>
        </p:spPr>
      </p:pic>
    </p:spTree>
    <p:extLst>
      <p:ext uri="{BB962C8B-B14F-4D97-AF65-F5344CB8AC3E}">
        <p14:creationId xmlns:p14="http://schemas.microsoft.com/office/powerpoint/2010/main" val="153859222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610</Words>
  <Application>Microsoft Office PowerPoint</Application>
  <PresentationFormat>On-screen Show (16:9)</PresentationFormat>
  <Paragraphs>119</Paragraphs>
  <Slides>21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Capstone Project – 2 Regression  “Transport Demand Prediction”        Presented By :- Hasnain Mazhar Rizvi</vt:lpstr>
      <vt:lpstr>Content</vt:lpstr>
      <vt:lpstr>Problem Statement</vt:lpstr>
      <vt:lpstr>Data Summary</vt:lpstr>
      <vt:lpstr>EDA</vt:lpstr>
      <vt:lpstr>Visualization </vt:lpstr>
      <vt:lpstr>PowerPoint Presentation</vt:lpstr>
      <vt:lpstr>Visualization</vt:lpstr>
      <vt:lpstr>Hypothesis 1:</vt:lpstr>
      <vt:lpstr>Hypothesis 2:</vt:lpstr>
      <vt:lpstr>Hypothesis 3:</vt:lpstr>
      <vt:lpstr>Feature Manipulation and selection </vt:lpstr>
      <vt:lpstr>Feature Selections</vt:lpstr>
      <vt:lpstr>Feature Selections</vt:lpstr>
      <vt:lpstr>Feature Selections</vt:lpstr>
      <vt:lpstr>Data Preprocessing :</vt:lpstr>
      <vt:lpstr>ML Implementation</vt:lpstr>
      <vt:lpstr>ML Models and Metrics</vt:lpstr>
      <vt:lpstr>Feature Importance</vt:lpstr>
      <vt:lpstr>Conclusion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Regression  “Transport Demand Prediction”     Individual   Presented By :- Hasnain Mazhar Rizvi</dc:title>
  <dc:creator>segate_250_new</dc:creator>
  <cp:lastModifiedBy>segate 250 new</cp:lastModifiedBy>
  <cp:revision>41</cp:revision>
  <dcterms:modified xsi:type="dcterms:W3CDTF">2023-10-05T11:09:22Z</dcterms:modified>
</cp:coreProperties>
</file>