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8" r:id="rId2"/>
    <p:sldId id="257" r:id="rId3"/>
    <p:sldId id="259" r:id="rId4"/>
    <p:sldId id="260" r:id="rId5"/>
    <p:sldId id="264" r:id="rId6"/>
    <p:sldId id="303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8" r:id="rId20"/>
    <p:sldId id="276" r:id="rId21"/>
    <p:sldId id="277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286" r:id="rId37"/>
    <p:sldId id="28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0D1CF-2301-436C-93B4-F969CD48709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0A304-E622-4EA0-AC94-97DA1E479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53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088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/>
            <a:fld id="{00000000-1234-1234-1234-123412341234}" type="slidenum">
              <a:rPr lang="en-GB" kern="0" smtClean="0">
                <a:solidFill>
                  <a:srgbClr val="F5FDFF"/>
                </a:solidFill>
              </a:rPr>
              <a:pPr defTabSz="1219170"/>
              <a:t>‹#›</a:t>
            </a:fld>
            <a:endParaRPr lang="en-GB" kern="0" dirty="0">
              <a:solidFill>
                <a:srgbClr val="F5F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2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/>
            <a:fld id="{00000000-1234-1234-1234-123412341234}" type="slidenum">
              <a:rPr lang="en-GB" kern="0" smtClean="0">
                <a:solidFill>
                  <a:srgbClr val="F5FDFF"/>
                </a:solidFill>
              </a:rPr>
              <a:pPr defTabSz="1219170"/>
              <a:t>‹#›</a:t>
            </a:fld>
            <a:endParaRPr lang="en-GB" kern="0" dirty="0">
              <a:solidFill>
                <a:srgbClr val="F5F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94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/>
            <a:fld id="{00000000-1234-1234-1234-123412341234}" type="slidenum">
              <a:rPr lang="en-GB" kern="0" smtClean="0">
                <a:solidFill>
                  <a:srgbClr val="F5FDFF"/>
                </a:solidFill>
              </a:rPr>
              <a:pPr defTabSz="1219170"/>
              <a:t>‹#›</a:t>
            </a:fld>
            <a:endParaRPr lang="en-GB" kern="0" dirty="0">
              <a:solidFill>
                <a:srgbClr val="F5F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442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C882-D5AB-4C02-9027-86915592F4FA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46E3-1905-4B35-B100-A9271E32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5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/>
            <a:fld id="{00000000-1234-1234-1234-123412341234}" type="slidenum">
              <a:rPr lang="en-GB" kern="0" smtClean="0">
                <a:solidFill>
                  <a:srgbClr val="F5FDFF"/>
                </a:solidFill>
              </a:rPr>
              <a:pPr defTabSz="1219170"/>
              <a:t>‹#›</a:t>
            </a:fld>
            <a:endParaRPr lang="en-GB" kern="0" dirty="0">
              <a:solidFill>
                <a:srgbClr val="F5F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89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/>
            <a:fld id="{00000000-1234-1234-1234-123412341234}" type="slidenum">
              <a:rPr lang="en-GB" kern="0" smtClean="0">
                <a:solidFill>
                  <a:srgbClr val="F5FDFF"/>
                </a:solidFill>
              </a:rPr>
              <a:pPr defTabSz="1219170"/>
              <a:t>‹#›</a:t>
            </a:fld>
            <a:endParaRPr lang="en-GB" kern="0" dirty="0">
              <a:solidFill>
                <a:srgbClr val="F5F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6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/>
            <a:fld id="{00000000-1234-1234-1234-123412341234}" type="slidenum">
              <a:rPr lang="en-GB" kern="0" smtClean="0">
                <a:solidFill>
                  <a:srgbClr val="F5FDFF"/>
                </a:solidFill>
              </a:rPr>
              <a:pPr defTabSz="1219170"/>
              <a:t>‹#›</a:t>
            </a:fld>
            <a:endParaRPr lang="en-GB" kern="0" dirty="0">
              <a:solidFill>
                <a:srgbClr val="F5F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81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/>
            <a:fld id="{00000000-1234-1234-1234-123412341234}" type="slidenum">
              <a:rPr lang="en-GB" kern="0" smtClean="0">
                <a:solidFill>
                  <a:srgbClr val="F5FDFF"/>
                </a:solidFill>
              </a:rPr>
              <a:pPr defTabSz="1219170"/>
              <a:t>‹#›</a:t>
            </a:fld>
            <a:endParaRPr lang="en-GB" kern="0" dirty="0">
              <a:solidFill>
                <a:srgbClr val="F5F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23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/>
            <a:fld id="{00000000-1234-1234-1234-123412341234}" type="slidenum">
              <a:rPr lang="en-GB" kern="0" smtClean="0">
                <a:solidFill>
                  <a:srgbClr val="F5FDFF"/>
                </a:solidFill>
              </a:rPr>
              <a:pPr defTabSz="1219170"/>
              <a:t>‹#›</a:t>
            </a:fld>
            <a:endParaRPr lang="en-GB" kern="0" dirty="0">
              <a:solidFill>
                <a:srgbClr val="F5F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17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/>
            <a:fld id="{00000000-1234-1234-1234-123412341234}" type="slidenum">
              <a:rPr lang="en-GB" kern="0" smtClean="0">
                <a:solidFill>
                  <a:srgbClr val="F5FDFF"/>
                </a:solidFill>
              </a:rPr>
              <a:pPr defTabSz="1219170"/>
              <a:t>‹#›</a:t>
            </a:fld>
            <a:endParaRPr lang="en-GB" kern="0" dirty="0">
              <a:solidFill>
                <a:srgbClr val="F5F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57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/>
            <a:fld id="{00000000-1234-1234-1234-123412341234}" type="slidenum">
              <a:rPr lang="en-GB" kern="0" smtClean="0">
                <a:solidFill>
                  <a:srgbClr val="F5FDFF"/>
                </a:solidFill>
              </a:rPr>
              <a:pPr defTabSz="1219170"/>
              <a:t>‹#›</a:t>
            </a:fld>
            <a:endParaRPr lang="en-GB" kern="0" dirty="0">
              <a:solidFill>
                <a:srgbClr val="F5F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1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/>
            <a:fld id="{00000000-1234-1234-1234-123412341234}" type="slidenum">
              <a:rPr lang="en-GB" kern="0" smtClean="0">
                <a:solidFill>
                  <a:srgbClr val="F5FDFF"/>
                </a:solidFill>
              </a:rPr>
              <a:pPr defTabSz="1219170"/>
              <a:t>‹#›</a:t>
            </a:fld>
            <a:endParaRPr lang="en-GB" kern="0" dirty="0">
              <a:solidFill>
                <a:srgbClr val="F5F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32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/>
            <a:fld id="{00000000-1234-1234-1234-123412341234}" type="slidenum">
              <a:rPr lang="en-GB" kern="0" smtClean="0">
                <a:solidFill>
                  <a:srgbClr val="F5FDFF"/>
                </a:solidFill>
              </a:rPr>
              <a:pPr defTabSz="1219170"/>
              <a:t>‹#›</a:t>
            </a:fld>
            <a:endParaRPr lang="en-GB" kern="0" dirty="0">
              <a:solidFill>
                <a:srgbClr val="F5FDFF"/>
              </a:solidFill>
            </a:endParaRPr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1470634" y="88700"/>
            <a:ext cx="464825" cy="477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4098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59809" y="2171701"/>
            <a:ext cx="11470242" cy="554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l"/>
            <a:r>
              <a:rPr lang="en-GB" sz="5600" b="1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lang="en-GB" sz="5600" b="1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Capstone </a:t>
            </a:r>
            <a:r>
              <a:rPr lang="en-GB" sz="5600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Project – 4</a:t>
            </a:r>
            <a:br>
              <a:rPr lang="en-GB" sz="5600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5600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GB" sz="5600" b="1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GB" sz="5600" b="1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5600" b="1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5600" b="1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Unsupervised </a:t>
            </a:r>
            <a:r>
              <a:rPr lang="en-GB" sz="5600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ML</a:t>
            </a:r>
            <a:endParaRPr sz="56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-GB" sz="48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r>
              <a:rPr lang="en-US" sz="4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Netflix Movies and </a:t>
            </a:r>
            <a:r>
              <a:rPr lang="en-US" sz="4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TV </a:t>
            </a:r>
            <a:r>
              <a:rPr lang="en-US" sz="4800" b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Shows Clustering</a:t>
            </a:r>
            <a:r>
              <a:rPr lang="en-GB" sz="4800" b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r>
              <a:rPr lang="en-GB" sz="4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 sz="4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4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 sz="4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4800" b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 sz="4800" b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3600" b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Presented </a:t>
            </a:r>
            <a: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By :</a:t>
            </a:r>
            <a:r>
              <a:rPr lang="en-GB" sz="4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 sz="4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Mr. </a:t>
            </a:r>
            <a:r>
              <a:rPr lang="en-US" sz="36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Hasnain</a:t>
            </a:r>
            <a: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Mazhar</a:t>
            </a:r>
            <a: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Rizvi</a:t>
            </a:r>
            <a:endParaRPr sz="44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sz="48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sz="2133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sz="2133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92960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1612" y="98800"/>
            <a:ext cx="11360800" cy="763600"/>
          </a:xfrm>
        </p:spPr>
        <p:txBody>
          <a:bodyPr/>
          <a:lstStyle/>
          <a:p>
            <a:pPr algn="ctr"/>
            <a:r>
              <a:rPr lang="en-US" sz="3200" b="1" dirty="0"/>
              <a:t>TOP 10 COUNTRIES WITH MOST CONTENT</a:t>
            </a:r>
          </a:p>
        </p:txBody>
      </p:sp>
      <p:sp>
        <p:nvSpPr>
          <p:cNvPr id="4" name="Google Shape;953;p43"/>
          <p:cNvSpPr txBox="1">
            <a:spLocks/>
          </p:cNvSpPr>
          <p:nvPr/>
        </p:nvSpPr>
        <p:spPr>
          <a:xfrm>
            <a:off x="228600" y="692700"/>
            <a:ext cx="11129963" cy="14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indent="-311150">
              <a:spcBef>
                <a:spcPts val="600"/>
              </a:spcBef>
              <a:buClr>
                <a:schemeClr val="accent2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chemeClr val="bg1"/>
                </a:solidFill>
              </a:rPr>
              <a:t>United States</a:t>
            </a:r>
            <a:r>
              <a:rPr lang="en-US" dirty="0">
                <a:solidFill>
                  <a:schemeClr val="bg1"/>
                </a:solidFill>
              </a:rPr>
              <a:t> is a </a:t>
            </a:r>
            <a:r>
              <a:rPr lang="en-US" b="1" dirty="0">
                <a:solidFill>
                  <a:schemeClr val="bg1"/>
                </a:solidFill>
              </a:rPr>
              <a:t>leading producer </a:t>
            </a:r>
            <a:r>
              <a:rPr lang="en-US" dirty="0">
                <a:solidFill>
                  <a:schemeClr val="bg1"/>
                </a:solidFill>
              </a:rPr>
              <a:t>of both types of shows (</a:t>
            </a:r>
            <a:r>
              <a:rPr lang="en-US" b="1" dirty="0">
                <a:solidFill>
                  <a:schemeClr val="bg1"/>
                </a:solidFill>
              </a:rPr>
              <a:t>Movies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TV Shows</a:t>
            </a:r>
            <a:r>
              <a:rPr lang="en-US" dirty="0">
                <a:solidFill>
                  <a:schemeClr val="bg1"/>
                </a:solidFill>
              </a:rPr>
              <a:t>), this makes sense since </a:t>
            </a:r>
            <a:r>
              <a:rPr lang="en-US" b="1" dirty="0">
                <a:solidFill>
                  <a:schemeClr val="bg1"/>
                </a:solidFill>
              </a:rPr>
              <a:t>Netflix is a US company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lvl="0" indent="-311150">
              <a:buClr>
                <a:schemeClr val="accent2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chemeClr val="bg1"/>
                </a:solidFill>
              </a:rPr>
              <a:t>influence </a:t>
            </a:r>
            <a:r>
              <a:rPr lang="en-US" dirty="0">
                <a:solidFill>
                  <a:schemeClr val="bg1"/>
                </a:solidFill>
              </a:rPr>
              <a:t>of </a:t>
            </a:r>
            <a:r>
              <a:rPr lang="en-US" b="1" dirty="0">
                <a:solidFill>
                  <a:schemeClr val="bg1"/>
                </a:solidFill>
              </a:rPr>
              <a:t>Bollywood </a:t>
            </a:r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b="1" dirty="0">
                <a:solidFill>
                  <a:schemeClr val="bg1"/>
                </a:solidFill>
              </a:rPr>
              <a:t>India </a:t>
            </a:r>
            <a:r>
              <a:rPr lang="en-US" dirty="0">
                <a:solidFill>
                  <a:schemeClr val="bg1"/>
                </a:solidFill>
              </a:rPr>
              <a:t>explains the type of content available, and perhaps the </a:t>
            </a:r>
            <a:r>
              <a:rPr lang="en-US" b="1" dirty="0">
                <a:solidFill>
                  <a:schemeClr val="bg1"/>
                </a:solidFill>
              </a:rPr>
              <a:t>main focus</a:t>
            </a:r>
            <a:r>
              <a:rPr lang="en-US" dirty="0">
                <a:solidFill>
                  <a:schemeClr val="bg1"/>
                </a:solidFill>
              </a:rPr>
              <a:t> of this industry is </a:t>
            </a:r>
            <a:r>
              <a:rPr lang="en-US" b="1" dirty="0">
                <a:solidFill>
                  <a:schemeClr val="bg1"/>
                </a:solidFill>
              </a:rPr>
              <a:t>Movies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b="1" dirty="0">
                <a:solidFill>
                  <a:schemeClr val="bg1"/>
                </a:solidFill>
              </a:rPr>
              <a:t>not TV Shows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lvl="0" indent="-311150">
              <a:buClr>
                <a:schemeClr val="accent2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TV Shows</a:t>
            </a:r>
            <a:r>
              <a:rPr lang="en-US" dirty="0">
                <a:solidFill>
                  <a:schemeClr val="bg1"/>
                </a:solidFill>
              </a:rPr>
              <a:t> are </a:t>
            </a:r>
            <a:r>
              <a:rPr lang="en-US" b="1" dirty="0">
                <a:solidFill>
                  <a:schemeClr val="bg1"/>
                </a:solidFill>
              </a:rPr>
              <a:t>more frequent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b="1" dirty="0">
                <a:solidFill>
                  <a:schemeClr val="bg1"/>
                </a:solidFill>
              </a:rPr>
              <a:t>South Korea</a:t>
            </a:r>
            <a:r>
              <a:rPr lang="en-US" dirty="0">
                <a:solidFill>
                  <a:schemeClr val="bg1"/>
                </a:solidFill>
              </a:rPr>
              <a:t>, which explains the </a:t>
            </a:r>
            <a:r>
              <a:rPr lang="en-US" b="1" dirty="0" err="1">
                <a:solidFill>
                  <a:schemeClr val="bg1"/>
                </a:solidFill>
              </a:rPr>
              <a:t>KDrama</a:t>
            </a:r>
            <a:r>
              <a:rPr lang="en-US" dirty="0">
                <a:solidFill>
                  <a:schemeClr val="bg1"/>
                </a:solidFill>
              </a:rPr>
              <a:t> culture nowadays.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Google Shape;1722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2687600"/>
            <a:ext cx="6343650" cy="3927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72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50" y="2687600"/>
            <a:ext cx="4646938" cy="3927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628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0"/>
            <a:ext cx="11360800" cy="763600"/>
          </a:xfrm>
        </p:spPr>
        <p:txBody>
          <a:bodyPr/>
          <a:lstStyle/>
          <a:p>
            <a:pPr algn="ctr"/>
            <a:r>
              <a:rPr lang="en-US" sz="3200" b="1" dirty="0"/>
              <a:t>CONTENT RELEASED OVER THE YEARS</a:t>
            </a:r>
          </a:p>
        </p:txBody>
      </p:sp>
      <p:sp>
        <p:nvSpPr>
          <p:cNvPr id="4" name="Google Shape;961;p44"/>
          <p:cNvSpPr txBox="1">
            <a:spLocks/>
          </p:cNvSpPr>
          <p:nvPr/>
        </p:nvSpPr>
        <p:spPr>
          <a:xfrm>
            <a:off x="153943" y="654906"/>
            <a:ext cx="11164325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indent="-311150">
              <a:spcBef>
                <a:spcPts val="600"/>
              </a:spcBef>
              <a:buClr>
                <a:schemeClr val="accent2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Growth in the number of </a:t>
            </a:r>
            <a:r>
              <a:rPr lang="en-US" b="1" dirty="0">
                <a:solidFill>
                  <a:schemeClr val="bg1"/>
                </a:solidFill>
              </a:rPr>
              <a:t>movies </a:t>
            </a:r>
            <a:r>
              <a:rPr lang="en-US" dirty="0">
                <a:solidFill>
                  <a:schemeClr val="bg1"/>
                </a:solidFill>
              </a:rPr>
              <a:t>on Netflix is </a:t>
            </a:r>
            <a:r>
              <a:rPr lang="en-US" b="1" dirty="0">
                <a:solidFill>
                  <a:schemeClr val="bg1"/>
                </a:solidFill>
              </a:rPr>
              <a:t>much higher</a:t>
            </a:r>
            <a:r>
              <a:rPr lang="en-US" dirty="0">
                <a:solidFill>
                  <a:schemeClr val="bg1"/>
                </a:solidFill>
              </a:rPr>
              <a:t> than </a:t>
            </a:r>
            <a:r>
              <a:rPr lang="en-US" b="1" dirty="0" err="1">
                <a:solidFill>
                  <a:schemeClr val="bg1"/>
                </a:solidFill>
              </a:rPr>
              <a:t>tv</a:t>
            </a:r>
            <a:r>
              <a:rPr lang="en-US" b="1" dirty="0">
                <a:solidFill>
                  <a:schemeClr val="bg1"/>
                </a:solidFill>
              </a:rPr>
              <a:t> shows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lvl="0" indent="-311150">
              <a:buClr>
                <a:schemeClr val="accent2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Most of the content </a:t>
            </a:r>
            <a:r>
              <a:rPr lang="en-US" dirty="0">
                <a:solidFill>
                  <a:schemeClr val="bg1"/>
                </a:solidFill>
              </a:rPr>
              <a:t>available was released between </a:t>
            </a:r>
            <a:r>
              <a:rPr lang="en-US" b="1" dirty="0">
                <a:solidFill>
                  <a:schemeClr val="bg1"/>
                </a:solidFill>
              </a:rPr>
              <a:t>2010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b="1" dirty="0">
                <a:solidFill>
                  <a:schemeClr val="bg1"/>
                </a:solidFill>
              </a:rPr>
              <a:t>2020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lvl="0" indent="-311150">
              <a:buClr>
                <a:schemeClr val="accent2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Highest </a:t>
            </a:r>
            <a:r>
              <a:rPr lang="en-US" dirty="0">
                <a:solidFill>
                  <a:schemeClr val="bg1"/>
                </a:solidFill>
              </a:rPr>
              <a:t>number of </a:t>
            </a:r>
            <a:r>
              <a:rPr lang="en-US" b="1" dirty="0">
                <a:solidFill>
                  <a:schemeClr val="bg1"/>
                </a:solidFill>
              </a:rPr>
              <a:t>movies </a:t>
            </a:r>
            <a:r>
              <a:rPr lang="en-US" dirty="0">
                <a:solidFill>
                  <a:schemeClr val="bg1"/>
                </a:solidFill>
              </a:rPr>
              <a:t>got released in </a:t>
            </a:r>
            <a:r>
              <a:rPr lang="en-US" b="1" dirty="0">
                <a:solidFill>
                  <a:schemeClr val="bg1"/>
                </a:solidFill>
              </a:rPr>
              <a:t>2017 </a:t>
            </a:r>
            <a:r>
              <a:rPr lang="en-US" dirty="0">
                <a:solidFill>
                  <a:schemeClr val="bg1"/>
                </a:solidFill>
              </a:rPr>
              <a:t>&amp; </a:t>
            </a:r>
            <a:r>
              <a:rPr lang="en-US" b="1" dirty="0">
                <a:solidFill>
                  <a:schemeClr val="bg1"/>
                </a:solidFill>
              </a:rPr>
              <a:t>2018 </a:t>
            </a:r>
            <a:r>
              <a:rPr lang="en-US" dirty="0">
                <a:solidFill>
                  <a:schemeClr val="bg1"/>
                </a:solidFill>
              </a:rPr>
              <a:t>and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tv</a:t>
            </a:r>
            <a:r>
              <a:rPr lang="en-US" b="1" dirty="0">
                <a:solidFill>
                  <a:schemeClr val="bg1"/>
                </a:solidFill>
              </a:rPr>
              <a:t> shows</a:t>
            </a:r>
            <a:r>
              <a:rPr lang="en-US" dirty="0">
                <a:solidFill>
                  <a:schemeClr val="bg1"/>
                </a:solidFill>
              </a:rPr>
              <a:t> got released in </a:t>
            </a:r>
            <a:r>
              <a:rPr lang="en-US" b="1" dirty="0">
                <a:solidFill>
                  <a:schemeClr val="bg1"/>
                </a:solidFill>
              </a:rPr>
              <a:t>2019 </a:t>
            </a:r>
            <a:r>
              <a:rPr lang="en-US" dirty="0">
                <a:solidFill>
                  <a:schemeClr val="bg1"/>
                </a:solidFill>
              </a:rPr>
              <a:t>&amp; </a:t>
            </a:r>
            <a:r>
              <a:rPr lang="en-US" b="1" dirty="0">
                <a:solidFill>
                  <a:schemeClr val="bg1"/>
                </a:solidFill>
              </a:rPr>
              <a:t>2020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lvl="0" indent="-311150">
              <a:buClr>
                <a:schemeClr val="accent2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Very few movies, and </a:t>
            </a:r>
            <a:r>
              <a:rPr lang="en-US" dirty="0" err="1">
                <a:solidFill>
                  <a:schemeClr val="bg1"/>
                </a:solidFill>
              </a:rPr>
              <a:t>tv</a:t>
            </a:r>
            <a:r>
              <a:rPr lang="en-US" dirty="0">
                <a:solidFill>
                  <a:schemeClr val="bg1"/>
                </a:solidFill>
              </a:rPr>
              <a:t> shows got released before the year </a:t>
            </a:r>
            <a:r>
              <a:rPr lang="en-US" b="1" dirty="0">
                <a:solidFill>
                  <a:schemeClr val="bg1"/>
                </a:solidFill>
              </a:rPr>
              <a:t>2010 </a:t>
            </a:r>
            <a:r>
              <a:rPr lang="en-US" dirty="0">
                <a:solidFill>
                  <a:schemeClr val="bg1"/>
                </a:solidFill>
              </a:rPr>
              <a:t>and in </a:t>
            </a:r>
            <a:r>
              <a:rPr lang="en-US" b="1" dirty="0">
                <a:solidFill>
                  <a:schemeClr val="bg1"/>
                </a:solidFill>
              </a:rPr>
              <a:t>2021</a:t>
            </a:r>
            <a:r>
              <a:rPr lang="en-US" dirty="0">
                <a:solidFill>
                  <a:schemeClr val="bg1"/>
                </a:solidFill>
              </a:rPr>
              <a:t>. It is due to very little data collected from the year </a:t>
            </a:r>
            <a:r>
              <a:rPr lang="en-US" b="1" dirty="0">
                <a:solidFill>
                  <a:schemeClr val="bg1"/>
                </a:solidFill>
              </a:rPr>
              <a:t>2021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8" name="Google Shape;1735;p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5600" y="2488963"/>
            <a:ext cx="6270950" cy="4369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73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9450" y="2718687"/>
            <a:ext cx="3843338" cy="39095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199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166994"/>
            <a:ext cx="11360800" cy="763600"/>
          </a:xfrm>
        </p:spPr>
        <p:txBody>
          <a:bodyPr/>
          <a:lstStyle/>
          <a:p>
            <a:pPr algn="ctr"/>
            <a:r>
              <a:rPr lang="en-US" sz="3200" b="1" dirty="0"/>
              <a:t>CONTENT ADDED OVER THE MONTHS</a:t>
            </a:r>
          </a:p>
        </p:txBody>
      </p:sp>
      <p:sp>
        <p:nvSpPr>
          <p:cNvPr id="4" name="Google Shape;970;p45"/>
          <p:cNvSpPr txBox="1">
            <a:spLocks/>
          </p:cNvSpPr>
          <p:nvPr/>
        </p:nvSpPr>
        <p:spPr>
          <a:xfrm>
            <a:off x="415600" y="928503"/>
            <a:ext cx="10939225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indent="-317500">
              <a:spcBef>
                <a:spcPts val="600"/>
              </a:spcBef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bg1"/>
                </a:solidFill>
              </a:rPr>
              <a:t>October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November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December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b="1" dirty="0">
                <a:solidFill>
                  <a:schemeClr val="bg1"/>
                </a:solidFill>
              </a:rPr>
              <a:t>January </a:t>
            </a:r>
            <a:r>
              <a:rPr lang="en-US" dirty="0">
                <a:solidFill>
                  <a:schemeClr val="bg1"/>
                </a:solidFill>
              </a:rPr>
              <a:t>are months in which many </a:t>
            </a:r>
            <a:r>
              <a:rPr lang="en-US" dirty="0" err="1">
                <a:solidFill>
                  <a:schemeClr val="bg1"/>
                </a:solidFill>
              </a:rPr>
              <a:t>tv</a:t>
            </a:r>
            <a:r>
              <a:rPr lang="en-US" dirty="0">
                <a:solidFill>
                  <a:schemeClr val="bg1"/>
                </a:solidFill>
              </a:rPr>
              <a:t> shows and movies get </a:t>
            </a:r>
            <a:r>
              <a:rPr lang="en-US" b="1" dirty="0">
                <a:solidFill>
                  <a:schemeClr val="bg1"/>
                </a:solidFill>
              </a:rPr>
              <a:t>uploaded </a:t>
            </a:r>
            <a:r>
              <a:rPr lang="en-US" dirty="0">
                <a:solidFill>
                  <a:schemeClr val="bg1"/>
                </a:solidFill>
              </a:rPr>
              <a:t>to the platform.</a:t>
            </a:r>
          </a:p>
          <a:p>
            <a:pPr lvl="0" indent="-317500">
              <a:spcBef>
                <a:spcPts val="600"/>
              </a:spcBef>
              <a:buClr>
                <a:schemeClr val="accent2"/>
              </a:buClr>
              <a:buSzPts val="1400"/>
            </a:pPr>
            <a:r>
              <a:rPr lang="en-US" dirty="0">
                <a:solidFill>
                  <a:schemeClr val="bg1"/>
                </a:solidFill>
              </a:rPr>
              <a:t>It might be </a:t>
            </a:r>
            <a:r>
              <a:rPr lang="en-US" b="1" dirty="0">
                <a:solidFill>
                  <a:schemeClr val="bg1"/>
                </a:solidFill>
              </a:rPr>
              <a:t>due to</a:t>
            </a:r>
            <a:r>
              <a:rPr lang="en-US" dirty="0">
                <a:solidFill>
                  <a:schemeClr val="bg1"/>
                </a:solidFill>
              </a:rPr>
              <a:t> the </a:t>
            </a:r>
            <a:r>
              <a:rPr lang="en-US" b="1" dirty="0">
                <a:solidFill>
                  <a:schemeClr val="bg1"/>
                </a:solidFill>
              </a:rPr>
              <a:t>winter</a:t>
            </a:r>
            <a:r>
              <a:rPr lang="en-US" dirty="0">
                <a:solidFill>
                  <a:schemeClr val="bg1"/>
                </a:solidFill>
              </a:rPr>
              <a:t>, as in these months people may </a:t>
            </a:r>
            <a:r>
              <a:rPr lang="en-US" b="1" dirty="0">
                <a:solidFill>
                  <a:schemeClr val="bg1"/>
                </a:solidFill>
              </a:rPr>
              <a:t>stay at home</a:t>
            </a:r>
            <a:r>
              <a:rPr lang="en-US" dirty="0">
                <a:solidFill>
                  <a:schemeClr val="bg1"/>
                </a:solidFill>
              </a:rPr>
              <a:t> and watch </a:t>
            </a:r>
            <a:r>
              <a:rPr lang="en-US" b="1" dirty="0" err="1">
                <a:solidFill>
                  <a:schemeClr val="bg1"/>
                </a:solidFill>
              </a:rPr>
              <a:t>tv</a:t>
            </a:r>
            <a:r>
              <a:rPr lang="en-US" b="1" dirty="0">
                <a:solidFill>
                  <a:schemeClr val="bg1"/>
                </a:solidFill>
              </a:rPr>
              <a:t> shows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movies </a:t>
            </a:r>
            <a:r>
              <a:rPr lang="en-US" dirty="0">
                <a:solidFill>
                  <a:schemeClr val="bg1"/>
                </a:solidFill>
              </a:rPr>
              <a:t>in their free time.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Google Shape;1755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52538" y="2500922"/>
            <a:ext cx="8763000" cy="41856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078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236180"/>
            <a:ext cx="11360800" cy="763600"/>
          </a:xfrm>
        </p:spPr>
        <p:txBody>
          <a:bodyPr/>
          <a:lstStyle/>
          <a:p>
            <a:pPr algn="ctr"/>
            <a:r>
              <a:rPr lang="en-US" sz="3200" b="1" dirty="0"/>
              <a:t>NETFLIX MOVIES DURATION</a:t>
            </a:r>
          </a:p>
        </p:txBody>
      </p:sp>
      <p:sp>
        <p:nvSpPr>
          <p:cNvPr id="4" name="Google Shape;978;p46"/>
          <p:cNvSpPr txBox="1">
            <a:spLocks/>
          </p:cNvSpPr>
          <p:nvPr/>
        </p:nvSpPr>
        <p:spPr>
          <a:xfrm>
            <a:off x="837175" y="999780"/>
            <a:ext cx="10939225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indent="-317500">
              <a:spcBef>
                <a:spcPts val="600"/>
              </a:spcBef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bg1"/>
                </a:solidFill>
              </a:rPr>
              <a:t>Most number of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movies </a:t>
            </a:r>
            <a:r>
              <a:rPr lang="en-US" dirty="0">
                <a:solidFill>
                  <a:schemeClr val="bg1"/>
                </a:solidFill>
              </a:rPr>
              <a:t>on the Netflix platform are last for </a:t>
            </a:r>
            <a:r>
              <a:rPr lang="en-US" b="1" dirty="0">
                <a:solidFill>
                  <a:schemeClr val="bg1"/>
                </a:solidFill>
              </a:rPr>
              <a:t>90 </a:t>
            </a:r>
            <a:r>
              <a:rPr lang="en-US" dirty="0">
                <a:solidFill>
                  <a:schemeClr val="bg1"/>
                </a:solidFill>
              </a:rPr>
              <a:t>to </a:t>
            </a:r>
            <a:r>
              <a:rPr lang="en-US" b="1" dirty="0">
                <a:solidFill>
                  <a:schemeClr val="bg1"/>
                </a:solidFill>
              </a:rPr>
              <a:t>120 minutes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lvl="0" indent="-317500">
              <a:spcBef>
                <a:spcPts val="600"/>
              </a:spcBef>
              <a:buClr>
                <a:schemeClr val="accent2"/>
              </a:buClr>
              <a:buSzPts val="1400"/>
            </a:pPr>
            <a:r>
              <a:rPr lang="en-US" dirty="0">
                <a:solidFill>
                  <a:schemeClr val="bg1"/>
                </a:solidFill>
              </a:rPr>
              <a:t>Very</a:t>
            </a:r>
            <a:r>
              <a:rPr lang="en-US" b="1" dirty="0">
                <a:solidFill>
                  <a:schemeClr val="bg1"/>
                </a:solidFill>
              </a:rPr>
              <a:t> few movies</a:t>
            </a:r>
            <a:r>
              <a:rPr lang="en-US" dirty="0">
                <a:solidFill>
                  <a:schemeClr val="bg1"/>
                </a:solidFill>
              </a:rPr>
              <a:t> are of </a:t>
            </a:r>
            <a:r>
              <a:rPr lang="en-US" b="1" dirty="0">
                <a:solidFill>
                  <a:schemeClr val="bg1"/>
                </a:solidFill>
              </a:rPr>
              <a:t>length </a:t>
            </a:r>
            <a:r>
              <a:rPr lang="en-US" dirty="0">
                <a:solidFill>
                  <a:schemeClr val="bg1"/>
                </a:solidFill>
              </a:rPr>
              <a:t>more than </a:t>
            </a:r>
            <a:r>
              <a:rPr lang="en-US" b="1" dirty="0">
                <a:solidFill>
                  <a:schemeClr val="bg1"/>
                </a:solidFill>
              </a:rPr>
              <a:t>200 minutes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8" name="Google Shape;1767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64384" y="2120520"/>
            <a:ext cx="8093966" cy="43802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005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1812" y="121763"/>
            <a:ext cx="5857876" cy="763600"/>
          </a:xfrm>
        </p:spPr>
        <p:txBody>
          <a:bodyPr/>
          <a:lstStyle/>
          <a:p>
            <a:pPr lvl="0">
              <a:buClr>
                <a:srgbClr val="E20812"/>
              </a:buClr>
              <a:buSzPts val="3000"/>
            </a:pPr>
            <a:r>
              <a:rPr lang="en-US" sz="2000" b="1" dirty="0">
                <a:solidFill>
                  <a:srgbClr val="E20812"/>
                </a:solidFill>
                <a:latin typeface="Roboto Condensed"/>
                <a:ea typeface="Roboto Condensed"/>
                <a:sym typeface="Roboto Condensed"/>
              </a:rPr>
              <a:t>MOST USED WORDS IN SHOWS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63600"/>
            <a:ext cx="12192000" cy="1350950"/>
          </a:xfrm>
        </p:spPr>
        <p:txBody>
          <a:bodyPr/>
          <a:lstStyle/>
          <a:p>
            <a:pPr lvl="0" indent="-317500">
              <a:lnSpc>
                <a:spcPct val="130000"/>
              </a:lnSpc>
              <a:spcBef>
                <a:spcPts val="600"/>
              </a:spcBef>
              <a:buClr>
                <a:schemeClr val="accent2"/>
              </a:buClr>
              <a:buSzPts val="1400"/>
            </a:pPr>
            <a:r>
              <a:rPr lang="en-US" dirty="0">
                <a:solidFill>
                  <a:schemeClr val="bg1"/>
                </a:solidFill>
              </a:rPr>
              <a:t>Most </a:t>
            </a:r>
            <a:r>
              <a:rPr lang="en-US" b="1" dirty="0">
                <a:solidFill>
                  <a:schemeClr val="bg1"/>
                </a:solidFill>
              </a:rPr>
              <a:t>repeated words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b="1" dirty="0">
                <a:solidFill>
                  <a:schemeClr val="bg1"/>
                </a:solidFill>
              </a:rPr>
              <a:t>title </a:t>
            </a:r>
            <a:r>
              <a:rPr lang="en-US" dirty="0">
                <a:solidFill>
                  <a:schemeClr val="bg1"/>
                </a:solidFill>
              </a:rPr>
              <a:t>include </a:t>
            </a:r>
            <a:r>
              <a:rPr lang="en-US" b="1" dirty="0">
                <a:solidFill>
                  <a:schemeClr val="bg1"/>
                </a:solidFill>
              </a:rPr>
              <a:t>Christmas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Love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World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Man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b="1" dirty="0">
                <a:solidFill>
                  <a:schemeClr val="bg1"/>
                </a:solidFill>
              </a:rPr>
              <a:t>Story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lvl="0" indent="-317500">
              <a:lnSpc>
                <a:spcPct val="130000"/>
              </a:lnSpc>
              <a:spcBef>
                <a:spcPts val="600"/>
              </a:spcBef>
              <a:buClr>
                <a:schemeClr val="accent2"/>
              </a:buClr>
              <a:buSzPts val="1400"/>
            </a:pPr>
            <a:r>
              <a:rPr lang="en-US" dirty="0">
                <a:solidFill>
                  <a:schemeClr val="bg1"/>
                </a:solidFill>
              </a:rPr>
              <a:t>We saw that most of the movies and </a:t>
            </a:r>
            <a:r>
              <a:rPr lang="en-US" dirty="0" err="1">
                <a:solidFill>
                  <a:schemeClr val="bg1"/>
                </a:solidFill>
              </a:rPr>
              <a:t>tv</a:t>
            </a:r>
            <a:r>
              <a:rPr lang="en-US" dirty="0">
                <a:solidFill>
                  <a:schemeClr val="bg1"/>
                </a:solidFill>
              </a:rPr>
              <a:t> shows </a:t>
            </a:r>
            <a:r>
              <a:rPr lang="en-US" b="1" dirty="0">
                <a:solidFill>
                  <a:schemeClr val="bg1"/>
                </a:solidFill>
              </a:rPr>
              <a:t>got added</a:t>
            </a:r>
            <a:r>
              <a:rPr lang="en-US" dirty="0">
                <a:solidFill>
                  <a:schemeClr val="bg1"/>
                </a:solidFill>
              </a:rPr>
              <a:t> during the </a:t>
            </a:r>
            <a:r>
              <a:rPr lang="en-US" b="1" dirty="0">
                <a:solidFill>
                  <a:schemeClr val="bg1"/>
                </a:solidFill>
              </a:rPr>
              <a:t>winters</a:t>
            </a:r>
            <a:r>
              <a:rPr lang="en-US" dirty="0">
                <a:solidFill>
                  <a:schemeClr val="bg1"/>
                </a:solidFill>
              </a:rPr>
              <a:t>, which tells why </a:t>
            </a:r>
            <a:r>
              <a:rPr lang="en-US" b="1" dirty="0">
                <a:solidFill>
                  <a:schemeClr val="bg1"/>
                </a:solidFill>
              </a:rPr>
              <a:t>Christmas </a:t>
            </a:r>
            <a:r>
              <a:rPr lang="en-US" dirty="0">
                <a:solidFill>
                  <a:schemeClr val="bg1"/>
                </a:solidFill>
              </a:rPr>
              <a:t>appeared many times in the titles.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5" name="Google Shape;1796;p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161" y="2114550"/>
            <a:ext cx="7202751" cy="4271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473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05" y="103926"/>
            <a:ext cx="11360800" cy="763600"/>
          </a:xfrm>
        </p:spPr>
        <p:txBody>
          <a:bodyPr/>
          <a:lstStyle/>
          <a:p>
            <a:pPr lvl="0" algn="ctr">
              <a:buClr>
                <a:srgbClr val="E20812"/>
              </a:buClr>
              <a:buSzPts val="3000"/>
            </a:pPr>
            <a:r>
              <a:rPr lang="en-US" b="1" dirty="0">
                <a:solidFill>
                  <a:srgbClr val="E20812"/>
                </a:solidFill>
                <a:latin typeface="Roboto Condensed"/>
                <a:ea typeface="Roboto Condensed"/>
                <a:sym typeface="Roboto Condensed"/>
              </a:rPr>
              <a:t>TOP 10 GENRES</a:t>
            </a:r>
          </a:p>
        </p:txBody>
      </p:sp>
      <p:sp>
        <p:nvSpPr>
          <p:cNvPr id="4" name="Google Shape;1003;p49"/>
          <p:cNvSpPr txBox="1">
            <a:spLocks/>
          </p:cNvSpPr>
          <p:nvPr/>
        </p:nvSpPr>
        <p:spPr>
          <a:xfrm>
            <a:off x="249705" y="1134514"/>
            <a:ext cx="3981600" cy="21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17500">
              <a:lnSpc>
                <a:spcPct val="115000"/>
              </a:lnSpc>
              <a:spcBef>
                <a:spcPts val="600"/>
              </a:spcBef>
              <a:buClr>
                <a:schemeClr val="accent2"/>
              </a:buClr>
              <a:buSzPts val="1400"/>
              <a:buChar char="●"/>
            </a:pPr>
            <a:r>
              <a:rPr lang="en-US" dirty="0">
                <a:solidFill>
                  <a:schemeClr val="bg1"/>
                </a:solidFill>
              </a:rPr>
              <a:t>In terms of genres,</a:t>
            </a:r>
            <a:r>
              <a:rPr lang="en-US" b="1" dirty="0">
                <a:solidFill>
                  <a:schemeClr val="bg1"/>
                </a:solidFill>
              </a:rPr>
              <a:t> international movies</a:t>
            </a:r>
            <a:r>
              <a:rPr lang="en-US" dirty="0">
                <a:solidFill>
                  <a:schemeClr val="bg1"/>
                </a:solidFill>
              </a:rPr>
              <a:t> takes the cake surprisingly followed by </a:t>
            </a:r>
            <a:r>
              <a:rPr lang="en-US" b="1" dirty="0">
                <a:solidFill>
                  <a:schemeClr val="bg1"/>
                </a:solidFill>
              </a:rPr>
              <a:t>dramas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b="1" dirty="0">
                <a:solidFill>
                  <a:schemeClr val="bg1"/>
                </a:solidFill>
              </a:rPr>
              <a:t>comedies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457200" lvl="0" indent="-317500">
              <a:lnSpc>
                <a:spcPct val="115000"/>
              </a:lnSpc>
              <a:spcBef>
                <a:spcPts val="600"/>
              </a:spcBef>
              <a:buClr>
                <a:schemeClr val="accent2"/>
              </a:buClr>
              <a:buSzPts val="1400"/>
              <a:buChar char="●"/>
            </a:pPr>
            <a:r>
              <a:rPr lang="en-US" dirty="0">
                <a:solidFill>
                  <a:schemeClr val="bg1"/>
                </a:solidFill>
              </a:rPr>
              <a:t>Even though the </a:t>
            </a:r>
            <a:r>
              <a:rPr lang="en-US" b="1" dirty="0">
                <a:solidFill>
                  <a:schemeClr val="bg1"/>
                </a:solidFill>
              </a:rPr>
              <a:t>United States</a:t>
            </a:r>
            <a:r>
              <a:rPr lang="en-US" dirty="0">
                <a:solidFill>
                  <a:schemeClr val="bg1"/>
                </a:solidFill>
              </a:rPr>
              <a:t> has the </a:t>
            </a:r>
            <a:r>
              <a:rPr lang="en-US" b="1" dirty="0">
                <a:solidFill>
                  <a:schemeClr val="bg1"/>
                </a:solidFill>
              </a:rPr>
              <a:t>most content </a:t>
            </a:r>
            <a:r>
              <a:rPr lang="en-US" dirty="0">
                <a:solidFill>
                  <a:schemeClr val="bg1"/>
                </a:solidFill>
              </a:rPr>
              <a:t>available, it looks like </a:t>
            </a:r>
            <a:r>
              <a:rPr lang="en-US" b="1" dirty="0">
                <a:solidFill>
                  <a:schemeClr val="bg1"/>
                </a:solidFill>
              </a:rPr>
              <a:t>Netflix</a:t>
            </a:r>
            <a:r>
              <a:rPr lang="en-US" dirty="0">
                <a:solidFill>
                  <a:schemeClr val="bg1"/>
                </a:solidFill>
              </a:rPr>
              <a:t> has decided to </a:t>
            </a:r>
            <a:r>
              <a:rPr lang="en-US" b="1" dirty="0">
                <a:solidFill>
                  <a:schemeClr val="bg1"/>
                </a:solidFill>
              </a:rPr>
              <a:t>release</a:t>
            </a:r>
            <a:r>
              <a:rPr lang="en-US" dirty="0">
                <a:solidFill>
                  <a:schemeClr val="bg1"/>
                </a:solidFill>
              </a:rPr>
              <a:t> a ton of </a:t>
            </a:r>
            <a:r>
              <a:rPr lang="en-US" b="1" dirty="0">
                <a:solidFill>
                  <a:schemeClr val="bg1"/>
                </a:solidFill>
              </a:rPr>
              <a:t>international movies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8" name="Google Shape;1818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31305" y="1181833"/>
            <a:ext cx="7960695" cy="4266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255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60800" cy="763600"/>
          </a:xfrm>
        </p:spPr>
        <p:txBody>
          <a:bodyPr/>
          <a:lstStyle/>
          <a:p>
            <a:pPr lvl="0" algn="ctr">
              <a:buClr>
                <a:srgbClr val="E20812"/>
              </a:buClr>
              <a:buSzPts val="3000"/>
            </a:pPr>
            <a:r>
              <a:rPr lang="en-US" sz="2400" b="1" dirty="0">
                <a:solidFill>
                  <a:srgbClr val="E20812"/>
                </a:solidFill>
                <a:latin typeface="Roboto Condensed"/>
                <a:ea typeface="Roboto Condensed"/>
                <a:sym typeface="Roboto Condensed"/>
              </a:rPr>
              <a:t>TOP 10 DIRECTORS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8587" y="381800"/>
            <a:ext cx="11360800" cy="4555200"/>
          </a:xfrm>
        </p:spPr>
        <p:txBody>
          <a:bodyPr/>
          <a:lstStyle/>
          <a:p>
            <a:pPr lvl="0" indent="-317500">
              <a:spcBef>
                <a:spcPts val="600"/>
              </a:spcBef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bg1"/>
                </a:solidFill>
              </a:rPr>
              <a:t>Jan Suter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Raúl</a:t>
            </a:r>
            <a:r>
              <a:rPr lang="en-US" b="1" dirty="0">
                <a:solidFill>
                  <a:schemeClr val="bg1"/>
                </a:solidFill>
              </a:rPr>
              <a:t> Campos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Marcus </a:t>
            </a:r>
            <a:r>
              <a:rPr lang="en-US" b="1" dirty="0" err="1">
                <a:solidFill>
                  <a:schemeClr val="bg1"/>
                </a:solidFill>
              </a:rPr>
              <a:t>Raboy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Jay </a:t>
            </a:r>
            <a:r>
              <a:rPr lang="en-US" b="1" dirty="0" err="1">
                <a:solidFill>
                  <a:schemeClr val="bg1"/>
                </a:solidFill>
              </a:rPr>
              <a:t>Karas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Cathy Garcia-Molina</a:t>
            </a:r>
            <a:r>
              <a:rPr lang="en-US" dirty="0">
                <a:solidFill>
                  <a:schemeClr val="bg1"/>
                </a:solidFill>
              </a:rPr>
              <a:t> are the </a:t>
            </a:r>
            <a:r>
              <a:rPr lang="en-US" b="1" dirty="0">
                <a:solidFill>
                  <a:schemeClr val="bg1"/>
                </a:solidFill>
              </a:rPr>
              <a:t>top 5 directors</a:t>
            </a:r>
            <a:r>
              <a:rPr lang="en-US" dirty="0">
                <a:solidFill>
                  <a:schemeClr val="bg1"/>
                </a:solidFill>
              </a:rPr>
              <a:t> which highest number of movies and </a:t>
            </a:r>
            <a:r>
              <a:rPr lang="en-US" dirty="0" err="1">
                <a:solidFill>
                  <a:schemeClr val="bg1"/>
                </a:solidFill>
              </a:rPr>
              <a:t>tv</a:t>
            </a:r>
            <a:r>
              <a:rPr lang="en-US" dirty="0">
                <a:solidFill>
                  <a:schemeClr val="bg1"/>
                </a:solidFill>
              </a:rPr>
              <a:t> shows are available in </a:t>
            </a:r>
            <a:r>
              <a:rPr lang="en-US" dirty="0" err="1">
                <a:solidFill>
                  <a:schemeClr val="bg1"/>
                </a:solidFill>
              </a:rPr>
              <a:t>netflix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lvl="0" indent="-317500">
              <a:spcBef>
                <a:spcPts val="600"/>
              </a:spcBef>
              <a:buClr>
                <a:schemeClr val="accent2"/>
              </a:buClr>
              <a:buSzPts val="1400"/>
            </a:pPr>
            <a:r>
              <a:rPr lang="en-US" dirty="0">
                <a:solidFill>
                  <a:schemeClr val="bg1"/>
                </a:solidFill>
              </a:rPr>
              <a:t>As we stated previously regarding the top genres, it's no surprise that the </a:t>
            </a:r>
            <a:r>
              <a:rPr lang="en-US" b="1" dirty="0">
                <a:solidFill>
                  <a:schemeClr val="bg1"/>
                </a:solidFill>
              </a:rPr>
              <a:t>most popular directors</a:t>
            </a:r>
            <a:r>
              <a:rPr lang="en-US" dirty="0">
                <a:solidFill>
                  <a:schemeClr val="bg1"/>
                </a:solidFill>
              </a:rPr>
              <a:t> on </a:t>
            </a:r>
            <a:r>
              <a:rPr lang="en-US" b="1" dirty="0">
                <a:solidFill>
                  <a:schemeClr val="bg1"/>
                </a:solidFill>
              </a:rPr>
              <a:t>Netflix </a:t>
            </a:r>
            <a:r>
              <a:rPr lang="en-US" dirty="0">
                <a:solidFill>
                  <a:schemeClr val="bg1"/>
                </a:solidFill>
              </a:rPr>
              <a:t>with the most titles are </a:t>
            </a:r>
            <a:r>
              <a:rPr lang="en-US" b="1" dirty="0">
                <a:solidFill>
                  <a:schemeClr val="bg1"/>
                </a:solidFill>
              </a:rPr>
              <a:t>mainly international </a:t>
            </a:r>
            <a:r>
              <a:rPr lang="en-US" dirty="0">
                <a:solidFill>
                  <a:schemeClr val="bg1"/>
                </a:solidFill>
              </a:rPr>
              <a:t>as well.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Google Shape;1838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2575" y="1975064"/>
            <a:ext cx="10098763" cy="45114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666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60800" cy="763600"/>
          </a:xfrm>
        </p:spPr>
        <p:txBody>
          <a:bodyPr/>
          <a:lstStyle/>
          <a:p>
            <a:pPr lvl="0" algn="ctr">
              <a:buClr>
                <a:srgbClr val="E20812"/>
              </a:buClr>
              <a:buSzPts val="3000"/>
            </a:pPr>
            <a:r>
              <a:rPr lang="en-US" b="1" dirty="0">
                <a:solidFill>
                  <a:srgbClr val="E20812"/>
                </a:solidFill>
                <a:latin typeface="Roboto Condensed"/>
                <a:ea typeface="Roboto Condensed"/>
                <a:sym typeface="Roboto Condensed"/>
              </a:rPr>
              <a:t>TOP 10 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3600"/>
            <a:ext cx="11360800" cy="4749867"/>
          </a:xfrm>
        </p:spPr>
        <p:txBody>
          <a:bodyPr/>
          <a:lstStyle/>
          <a:p>
            <a:pPr marR="38100" lvl="0" indent="-317500">
              <a:lnSpc>
                <a:spcPct val="130000"/>
              </a:lnSpc>
              <a:spcBef>
                <a:spcPts val="600"/>
              </a:spcBef>
              <a:buClr>
                <a:schemeClr val="accent2"/>
              </a:buClr>
              <a:buSzPts val="1400"/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chemeClr val="bg1"/>
                </a:solidFill>
              </a:rPr>
              <a:t>actors </a:t>
            </a:r>
            <a:r>
              <a:rPr lang="en-US" dirty="0">
                <a:solidFill>
                  <a:schemeClr val="bg1"/>
                </a:solidFill>
              </a:rPr>
              <a:t>in the </a:t>
            </a:r>
            <a:r>
              <a:rPr lang="en-US" b="1" dirty="0">
                <a:solidFill>
                  <a:schemeClr val="bg1"/>
                </a:solidFill>
              </a:rPr>
              <a:t>top ten list</a:t>
            </a:r>
            <a:r>
              <a:rPr lang="en-US" dirty="0">
                <a:solidFill>
                  <a:schemeClr val="bg1"/>
                </a:solidFill>
              </a:rPr>
              <a:t> of </a:t>
            </a:r>
            <a:r>
              <a:rPr lang="en-US" b="1" dirty="0">
                <a:solidFill>
                  <a:schemeClr val="bg1"/>
                </a:solidFill>
              </a:rPr>
              <a:t>most numbers </a:t>
            </a:r>
            <a:r>
              <a:rPr lang="en-US" b="1" dirty="0" err="1">
                <a:solidFill>
                  <a:schemeClr val="bg1"/>
                </a:solidFill>
              </a:rPr>
              <a:t>tv</a:t>
            </a:r>
            <a:r>
              <a:rPr lang="en-US" b="1" dirty="0">
                <a:solidFill>
                  <a:schemeClr val="bg1"/>
                </a:solidFill>
              </a:rPr>
              <a:t> shows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movies </a:t>
            </a:r>
            <a:r>
              <a:rPr lang="en-US" dirty="0">
                <a:solidFill>
                  <a:schemeClr val="bg1"/>
                </a:solidFill>
              </a:rPr>
              <a:t>are from </a:t>
            </a:r>
            <a:r>
              <a:rPr lang="en-US" b="1" dirty="0">
                <a:solidFill>
                  <a:schemeClr val="bg1"/>
                </a:solidFill>
              </a:rPr>
              <a:t>India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R="38100" lvl="0" indent="-317500">
              <a:lnSpc>
                <a:spcPct val="130000"/>
              </a:lnSpc>
              <a:spcBef>
                <a:spcPts val="600"/>
              </a:spcBef>
              <a:buClr>
                <a:schemeClr val="accent2"/>
              </a:buClr>
              <a:buSzPts val="1400"/>
            </a:pPr>
            <a:r>
              <a:rPr lang="en-US" b="1" dirty="0" err="1">
                <a:solidFill>
                  <a:schemeClr val="bg1"/>
                </a:solidFill>
              </a:rPr>
              <a:t>Anupam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Kher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Shah Rukh Khan </a:t>
            </a:r>
            <a:r>
              <a:rPr lang="en-US" dirty="0">
                <a:solidFill>
                  <a:schemeClr val="bg1"/>
                </a:solidFill>
              </a:rPr>
              <a:t>have </a:t>
            </a:r>
            <a:r>
              <a:rPr lang="en-US" b="1" dirty="0">
                <a:solidFill>
                  <a:schemeClr val="bg1"/>
                </a:solidFill>
              </a:rPr>
              <a:t>30 above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content </a:t>
            </a:r>
            <a:r>
              <a:rPr lang="en-US" dirty="0">
                <a:solidFill>
                  <a:schemeClr val="bg1"/>
                </a:solidFill>
              </a:rPr>
              <a:t>alone in </a:t>
            </a:r>
            <a:r>
              <a:rPr lang="en-US" b="1" dirty="0" err="1">
                <a:solidFill>
                  <a:schemeClr val="bg1"/>
                </a:solidFill>
              </a:rPr>
              <a:t>netflix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5" name="Google Shape;1856;p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95561" y="1940683"/>
            <a:ext cx="9020002" cy="4731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74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60800" cy="763600"/>
          </a:xfrm>
        </p:spPr>
        <p:txBody>
          <a:bodyPr/>
          <a:lstStyle/>
          <a:p>
            <a:pPr lvl="0" algn="ctr">
              <a:buClr>
                <a:srgbClr val="E20812"/>
              </a:buClr>
              <a:buSzPts val="3000"/>
            </a:pPr>
            <a:r>
              <a:rPr lang="en-US" sz="2400" b="1" dirty="0">
                <a:solidFill>
                  <a:srgbClr val="E20812"/>
                </a:solidFill>
                <a:latin typeface="Roboto Condensed"/>
                <a:ea typeface="Roboto Condensed"/>
                <a:sym typeface="Roboto Condensed"/>
              </a:rPr>
              <a:t>CORRELATION HEATMAP &amp; PAIR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3600"/>
            <a:ext cx="11360800" cy="4555200"/>
          </a:xfrm>
        </p:spPr>
        <p:txBody>
          <a:bodyPr/>
          <a:lstStyle/>
          <a:p>
            <a:pPr marR="38100" lvl="0" indent="-330200">
              <a:lnSpc>
                <a:spcPct val="130000"/>
              </a:lnSpc>
              <a:spcBef>
                <a:spcPts val="600"/>
              </a:spcBef>
              <a:buClr>
                <a:schemeClr val="accent2"/>
              </a:buClr>
              <a:buSzPts val="1600"/>
            </a:pPr>
            <a:r>
              <a:rPr lang="en-US" dirty="0">
                <a:solidFill>
                  <a:schemeClr val="bg1"/>
                </a:solidFill>
              </a:rPr>
              <a:t>Since there is </a:t>
            </a:r>
            <a:r>
              <a:rPr lang="en-US" b="1" dirty="0">
                <a:solidFill>
                  <a:schemeClr val="bg1"/>
                </a:solidFill>
              </a:rPr>
              <a:t>only one value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b="1" dirty="0" err="1">
                <a:solidFill>
                  <a:schemeClr val="bg1"/>
                </a:solidFill>
              </a:rPr>
              <a:t>dataframe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of </a:t>
            </a:r>
            <a:r>
              <a:rPr lang="en-US" b="1" dirty="0">
                <a:solidFill>
                  <a:schemeClr val="bg1"/>
                </a:solidFill>
              </a:rPr>
              <a:t>integer type</a:t>
            </a:r>
            <a:r>
              <a:rPr lang="en-US" dirty="0">
                <a:solidFill>
                  <a:schemeClr val="bg1"/>
                </a:solidFill>
              </a:rPr>
              <a:t>, we are unable to visualize the </a:t>
            </a:r>
            <a:r>
              <a:rPr lang="en-US" b="1" dirty="0">
                <a:solidFill>
                  <a:schemeClr val="bg1"/>
                </a:solidFill>
              </a:rPr>
              <a:t>correlation matrix </a:t>
            </a:r>
            <a:r>
              <a:rPr lang="en-US" b="1" dirty="0" err="1">
                <a:solidFill>
                  <a:schemeClr val="bg1"/>
                </a:solidFill>
              </a:rPr>
              <a:t>heatmap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pair plot </a:t>
            </a:r>
            <a:r>
              <a:rPr lang="en-US" dirty="0">
                <a:solidFill>
                  <a:schemeClr val="bg1"/>
                </a:solidFill>
              </a:rPr>
              <a:t>as well.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0" name="Google Shape;1874;p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6688" y="1907900"/>
            <a:ext cx="6390662" cy="394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87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9463" y="1736450"/>
            <a:ext cx="4872037" cy="4121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188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000" y="2236429"/>
            <a:ext cx="11360800" cy="763600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5. Hypothesis </a:t>
            </a:r>
            <a:r>
              <a:rPr lang="en-US" sz="5400" dirty="0">
                <a:solidFill>
                  <a:schemeClr val="tx1"/>
                </a:solidFill>
              </a:rPr>
              <a:t>Testing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04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Points of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00" y="1356967"/>
            <a:ext cx="11360800" cy="45552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28650" indent="-51435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2800" dirty="0">
                <a:solidFill>
                  <a:srgbClr val="32356B"/>
                </a:solidFill>
                <a:latin typeface="Orelega One"/>
                <a:ea typeface="Orelega One"/>
                <a:cs typeface="Orelega One"/>
                <a:sym typeface="Orelega One"/>
              </a:rPr>
              <a:t>Problem Statement</a:t>
            </a:r>
          </a:p>
          <a:p>
            <a:pPr marL="628650" indent="-51435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2800" dirty="0">
                <a:solidFill>
                  <a:srgbClr val="32356B"/>
                </a:solidFill>
                <a:latin typeface="Orelega One"/>
                <a:ea typeface="Orelega One"/>
                <a:cs typeface="Orelega One"/>
                <a:sym typeface="Orelega One"/>
              </a:rPr>
              <a:t>Data Description</a:t>
            </a:r>
          </a:p>
          <a:p>
            <a:pPr marL="628650" indent="-51435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2800" dirty="0">
                <a:solidFill>
                  <a:srgbClr val="32356B"/>
                </a:solidFill>
                <a:latin typeface="Orelega One"/>
                <a:ea typeface="Orelega One"/>
                <a:cs typeface="Orelega One"/>
                <a:sym typeface="Orelega One"/>
              </a:rPr>
              <a:t>Data Preparation and Cleaning</a:t>
            </a:r>
          </a:p>
          <a:p>
            <a:pPr marL="628650" indent="-51435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2800" dirty="0">
                <a:solidFill>
                  <a:srgbClr val="32356B"/>
                </a:solidFill>
                <a:latin typeface="Orelega One"/>
                <a:ea typeface="Orelega One"/>
                <a:cs typeface="Orelega One"/>
                <a:sym typeface="Orelega One"/>
              </a:rPr>
              <a:t>EDA (Exploratory Data Analysis)</a:t>
            </a:r>
          </a:p>
          <a:p>
            <a:pPr marL="628650" indent="-51435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2800" dirty="0">
                <a:solidFill>
                  <a:srgbClr val="32356B"/>
                </a:solidFill>
                <a:latin typeface="Orelega One"/>
                <a:ea typeface="Orelega One"/>
                <a:cs typeface="Orelega One"/>
                <a:sym typeface="Orelega One"/>
              </a:rPr>
              <a:t>Hypothesis Testing</a:t>
            </a:r>
          </a:p>
          <a:p>
            <a:pPr marL="628650" indent="-51435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2800" dirty="0" smtClean="0">
                <a:solidFill>
                  <a:srgbClr val="32356B"/>
                </a:solidFill>
                <a:latin typeface="Orelega One"/>
                <a:ea typeface="Orelega One"/>
                <a:cs typeface="Orelega One"/>
                <a:sym typeface="Orelega One"/>
              </a:rPr>
              <a:t>Textual Data Preprocessing</a:t>
            </a:r>
            <a:endParaRPr lang="en-US" sz="2800" dirty="0">
              <a:solidFill>
                <a:srgbClr val="32356B"/>
              </a:solidFill>
              <a:latin typeface="Orelega One"/>
              <a:ea typeface="Orelega One"/>
              <a:cs typeface="Orelega One"/>
              <a:sym typeface="Orelega One"/>
            </a:endParaRPr>
          </a:p>
          <a:p>
            <a:pPr marL="628650" indent="-51435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2800" dirty="0" smtClean="0">
                <a:solidFill>
                  <a:srgbClr val="32356B"/>
                </a:solidFill>
                <a:latin typeface="Orelega One"/>
                <a:ea typeface="Orelega One"/>
                <a:cs typeface="Orelega One"/>
                <a:sym typeface="Orelega One"/>
              </a:rPr>
              <a:t>Dimensionality Reduction</a:t>
            </a:r>
            <a:endParaRPr lang="en-US" sz="2800" dirty="0">
              <a:solidFill>
                <a:srgbClr val="32356B"/>
              </a:solidFill>
              <a:latin typeface="Orelega One"/>
              <a:ea typeface="Orelega One"/>
              <a:cs typeface="Orelega One"/>
              <a:sym typeface="Orelega One"/>
            </a:endParaRPr>
          </a:p>
          <a:p>
            <a:pPr marL="628650" indent="-51435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2800" dirty="0">
                <a:solidFill>
                  <a:srgbClr val="32356B"/>
                </a:solidFill>
                <a:latin typeface="Orelega One"/>
                <a:ea typeface="Orelega One"/>
                <a:cs typeface="Orelega One"/>
                <a:sym typeface="Orelega One"/>
              </a:rPr>
              <a:t>Model </a:t>
            </a:r>
            <a:r>
              <a:rPr lang="en-US" sz="2800" dirty="0" smtClean="0">
                <a:solidFill>
                  <a:srgbClr val="32356B"/>
                </a:solidFill>
                <a:latin typeface="Orelega One"/>
                <a:ea typeface="Orelega One"/>
                <a:cs typeface="Orelega One"/>
                <a:sym typeface="Orelega One"/>
              </a:rPr>
              <a:t>Implementation</a:t>
            </a:r>
            <a:endParaRPr lang="en-US" sz="2800" dirty="0">
              <a:solidFill>
                <a:srgbClr val="32356B"/>
              </a:solidFill>
              <a:latin typeface="Orelega One"/>
              <a:ea typeface="Orelega One"/>
              <a:cs typeface="Orelega One"/>
              <a:sym typeface="Orelega One"/>
            </a:endParaRPr>
          </a:p>
          <a:p>
            <a:pPr marL="628650" indent="-51435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2800" dirty="0" smtClean="0">
                <a:solidFill>
                  <a:srgbClr val="32356B"/>
                </a:solidFill>
                <a:latin typeface="Orelega One"/>
                <a:ea typeface="Orelega One"/>
                <a:cs typeface="Orelega One"/>
                <a:sym typeface="Orelega One"/>
              </a:rPr>
              <a:t>Recommender System</a:t>
            </a:r>
          </a:p>
          <a:p>
            <a:pPr marL="628650" indent="-51435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2800" dirty="0" smtClean="0">
                <a:solidFill>
                  <a:srgbClr val="32356B"/>
                </a:solidFill>
                <a:latin typeface="Orelega One"/>
                <a:ea typeface="Orelega One"/>
                <a:cs typeface="Orelega One"/>
                <a:sym typeface="Orelega One"/>
              </a:rPr>
              <a:t> Conclusion</a:t>
            </a:r>
            <a:endParaRPr lang="en-US" sz="2800" dirty="0">
              <a:solidFill>
                <a:srgbClr val="32356B"/>
              </a:solidFill>
              <a:latin typeface="Orelega One"/>
              <a:ea typeface="Orelega One"/>
              <a:cs typeface="Orelega One"/>
              <a:sym typeface="Orelega One"/>
            </a:endParaRPr>
          </a:p>
        </p:txBody>
      </p:sp>
    </p:spTree>
    <p:extLst>
      <p:ext uri="{BB962C8B-B14F-4D97-AF65-F5344CB8AC3E}">
        <p14:creationId xmlns:p14="http://schemas.microsoft.com/office/powerpoint/2010/main" val="361424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1360800" cy="1185863"/>
          </a:xfrm>
        </p:spPr>
        <p:txBody>
          <a:bodyPr/>
          <a:lstStyle/>
          <a:p>
            <a:r>
              <a:rPr lang="en-US" sz="3200" b="1" dirty="0" smtClean="0"/>
              <a:t>HYPOTHESIS TESTING - 1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3600"/>
            <a:ext cx="11360800" cy="4555200"/>
          </a:xfrm>
        </p:spPr>
        <p:txBody>
          <a:bodyPr/>
          <a:lstStyle/>
          <a:p>
            <a:r>
              <a:rPr lang="en-US" sz="2400" b="1" dirty="0">
                <a:solidFill>
                  <a:schemeClr val="bg1"/>
                </a:solidFill>
              </a:rPr>
              <a:t>AVERAGE NUMBER OF MOVIES ON NETFLIX IN UNITED STATES IS HIGHER THAN THE MOVIES ON NETFLIX IN INDIA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R="38100" lvl="0" indent="-317500">
              <a:lnSpc>
                <a:spcPct val="130000"/>
              </a:lnSpc>
              <a:spcBef>
                <a:spcPts val="600"/>
              </a:spcBef>
              <a:buClr>
                <a:schemeClr val="accent2"/>
              </a:buClr>
              <a:buSzPts val="1400"/>
            </a:pPr>
            <a:r>
              <a:rPr lang="en-US" dirty="0">
                <a:solidFill>
                  <a:schemeClr val="bg1"/>
                </a:solidFill>
              </a:rPr>
              <a:t>I selected the </a:t>
            </a:r>
            <a:r>
              <a:rPr lang="en-US" b="1" dirty="0">
                <a:solidFill>
                  <a:schemeClr val="bg1"/>
                </a:solidFill>
              </a:rPr>
              <a:t>two-sample t-test </a:t>
            </a:r>
            <a:r>
              <a:rPr lang="en-US" dirty="0">
                <a:solidFill>
                  <a:schemeClr val="bg1"/>
                </a:solidFill>
              </a:rPr>
              <a:t>for this analysis as it is suitable for </a:t>
            </a:r>
            <a:r>
              <a:rPr lang="en-US" b="1" dirty="0">
                <a:solidFill>
                  <a:schemeClr val="bg1"/>
                </a:solidFill>
              </a:rPr>
              <a:t>comparing</a:t>
            </a:r>
            <a:r>
              <a:rPr lang="en-US" dirty="0">
                <a:solidFill>
                  <a:schemeClr val="bg1"/>
                </a:solidFill>
              </a:rPr>
              <a:t> the </a:t>
            </a:r>
            <a:r>
              <a:rPr lang="en-US" b="1" dirty="0">
                <a:solidFill>
                  <a:schemeClr val="bg1"/>
                </a:solidFill>
              </a:rPr>
              <a:t>means </a:t>
            </a:r>
            <a:r>
              <a:rPr lang="en-US" dirty="0">
                <a:solidFill>
                  <a:schemeClr val="bg1"/>
                </a:solidFill>
              </a:rPr>
              <a:t>of </a:t>
            </a:r>
            <a:r>
              <a:rPr lang="en-US" b="1" dirty="0">
                <a:solidFill>
                  <a:schemeClr val="bg1"/>
                </a:solidFill>
              </a:rPr>
              <a:t>two independent samples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R="38100" lvl="0" indent="-317500">
              <a:lnSpc>
                <a:spcPct val="130000"/>
              </a:lnSpc>
              <a:spcBef>
                <a:spcPts val="600"/>
              </a:spcBef>
              <a:buClr>
                <a:schemeClr val="accent2"/>
              </a:buClr>
              <a:buSzPts val="1400"/>
            </a:pPr>
            <a:r>
              <a:rPr lang="en-US" dirty="0">
                <a:solidFill>
                  <a:schemeClr val="bg1"/>
                </a:solidFill>
              </a:rPr>
              <a:t>By applying this test, I was able to calculate the </a:t>
            </a:r>
            <a:r>
              <a:rPr lang="en-US" b="1" dirty="0">
                <a:solidFill>
                  <a:schemeClr val="bg1"/>
                </a:solidFill>
              </a:rPr>
              <a:t>p-value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determine</a:t>
            </a:r>
            <a:r>
              <a:rPr lang="en-US" dirty="0">
                <a:solidFill>
                  <a:schemeClr val="bg1"/>
                </a:solidFill>
              </a:rPr>
              <a:t> if there is a </a:t>
            </a:r>
            <a:r>
              <a:rPr lang="en-US" b="1" dirty="0">
                <a:solidFill>
                  <a:schemeClr val="bg1"/>
                </a:solidFill>
              </a:rPr>
              <a:t>significant difference</a:t>
            </a:r>
            <a:r>
              <a:rPr lang="en-US" dirty="0">
                <a:solidFill>
                  <a:schemeClr val="bg1"/>
                </a:solidFill>
              </a:rPr>
              <a:t> in the number of movies </a:t>
            </a:r>
            <a:r>
              <a:rPr lang="en-US" b="1" dirty="0">
                <a:solidFill>
                  <a:schemeClr val="bg1"/>
                </a:solidFill>
              </a:rPr>
              <a:t>between </a:t>
            </a: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chemeClr val="bg1"/>
                </a:solidFill>
              </a:rPr>
              <a:t>two countries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b="1" dirty="0">
              <a:solidFill>
                <a:schemeClr val="bg1"/>
              </a:solidFill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Google Shape;1995;p6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7200" y="3865113"/>
            <a:ext cx="5842163" cy="157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99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00" y="5700713"/>
            <a:ext cx="11190251" cy="561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766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75" y="0"/>
            <a:ext cx="11360800" cy="763600"/>
          </a:xfrm>
        </p:spPr>
        <p:txBody>
          <a:bodyPr/>
          <a:lstStyle/>
          <a:p>
            <a:r>
              <a:rPr lang="en-US" sz="3200" b="1" dirty="0" smtClean="0"/>
              <a:t>HYPOTHESIS TESTING - 2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12" y="892084"/>
            <a:ext cx="11360800" cy="4555200"/>
          </a:xfrm>
        </p:spPr>
        <p:txBody>
          <a:bodyPr/>
          <a:lstStyle/>
          <a:p>
            <a:pPr marL="0" lvl="0" indent="0">
              <a:lnSpc>
                <a:spcPct val="100000"/>
              </a:lnSpc>
              <a:buClr>
                <a:srgbClr val="E20812"/>
              </a:buClr>
              <a:buSzPts val="3000"/>
              <a:buNone/>
            </a:pPr>
            <a:r>
              <a:rPr lang="en-US" sz="2000" b="1" dirty="0">
                <a:solidFill>
                  <a:schemeClr val="accent2"/>
                </a:solidFill>
                <a:latin typeface="Roboto Condensed"/>
                <a:ea typeface="Roboto Condensed"/>
                <a:sym typeface="Roboto Condensed"/>
              </a:rPr>
              <a:t>NUMBER OF MOVIES AVAILABLE ON NETFLIX IS GREATER THAN THE NUMBER OF TV SHOWS AVAILABLE ON NETFLIX</a:t>
            </a:r>
          </a:p>
          <a:p>
            <a:pPr marR="38100" lvl="0" indent="-317500">
              <a:lnSpc>
                <a:spcPct val="130000"/>
              </a:lnSpc>
              <a:spcBef>
                <a:spcPts val="600"/>
              </a:spcBef>
              <a:buClr>
                <a:schemeClr val="accent2"/>
              </a:buClr>
              <a:buSzPts val="1400"/>
            </a:pPr>
            <a:r>
              <a:rPr lang="en-US" dirty="0">
                <a:solidFill>
                  <a:schemeClr val="bg1"/>
                </a:solidFill>
              </a:rPr>
              <a:t>The two sample z-test is used to </a:t>
            </a:r>
            <a:r>
              <a:rPr lang="en-US" dirty="0" smtClean="0">
                <a:solidFill>
                  <a:schemeClr val="bg1"/>
                </a:solidFill>
              </a:rPr>
              <a:t>determine </a:t>
            </a:r>
            <a:r>
              <a:rPr lang="en-US" dirty="0">
                <a:solidFill>
                  <a:schemeClr val="bg1"/>
                </a:solidFill>
              </a:rPr>
              <a:t>if there is a significant difference between two categorical variables. </a:t>
            </a:r>
          </a:p>
          <a:p>
            <a:pPr marR="38100" lvl="0" indent="-317500">
              <a:lnSpc>
                <a:spcPct val="130000"/>
              </a:lnSpc>
              <a:spcBef>
                <a:spcPts val="600"/>
              </a:spcBef>
              <a:buClr>
                <a:schemeClr val="accent2"/>
              </a:buClr>
              <a:buSzPts val="1400"/>
            </a:pPr>
            <a:r>
              <a:rPr lang="en-US" dirty="0" smtClean="0">
                <a:solidFill>
                  <a:schemeClr val="bg1"/>
                </a:solidFill>
              </a:rPr>
              <a:t>In </a:t>
            </a:r>
            <a:r>
              <a:rPr lang="en-US" dirty="0">
                <a:solidFill>
                  <a:schemeClr val="bg1"/>
                </a:solidFill>
              </a:rPr>
              <a:t>this case, I wanted to test if there was a significant difference between the number of movies and </a:t>
            </a:r>
            <a:r>
              <a:rPr lang="en-US" dirty="0" err="1">
                <a:solidFill>
                  <a:schemeClr val="bg1"/>
                </a:solidFill>
              </a:rPr>
              <a:t>tv</a:t>
            </a:r>
            <a:r>
              <a:rPr lang="en-US" dirty="0">
                <a:solidFill>
                  <a:schemeClr val="bg1"/>
                </a:solidFill>
              </a:rPr>
              <a:t> shows available on Netflix.</a:t>
            </a:r>
          </a:p>
          <a:p>
            <a:endParaRPr lang="en-US" dirty="0"/>
          </a:p>
        </p:txBody>
      </p:sp>
      <p:pic>
        <p:nvPicPr>
          <p:cNvPr id="7" name="Google Shape;2012;p6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00250" y="3603380"/>
            <a:ext cx="5943588" cy="1481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01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62" y="5447284"/>
            <a:ext cx="10828650" cy="7568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43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0150" y="2458958"/>
            <a:ext cx="11360800" cy="763600"/>
          </a:xfrm>
        </p:spPr>
        <p:txBody>
          <a:bodyPr/>
          <a:lstStyle/>
          <a:p>
            <a:r>
              <a:rPr lang="en" sz="5400" b="1" dirty="0" smtClean="0">
                <a:solidFill>
                  <a:srgbClr val="E20812"/>
                </a:solidFill>
                <a:latin typeface="Roboto Condensed"/>
                <a:ea typeface="Roboto Condensed"/>
                <a:sym typeface="Roboto Condensed"/>
              </a:rPr>
              <a:t>6. TEXTUAL </a:t>
            </a:r>
            <a:r>
              <a:rPr lang="en" sz="5400" b="1" dirty="0">
                <a:solidFill>
                  <a:srgbClr val="E20812"/>
                </a:solidFill>
                <a:latin typeface="Roboto Condensed"/>
                <a:ea typeface="Roboto Condensed"/>
                <a:sym typeface="Roboto Condensed"/>
              </a:rPr>
              <a:t>DATA </a:t>
            </a:r>
            <a:r>
              <a:rPr lang="en" sz="5400" b="1" dirty="0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2888" y="3351146"/>
            <a:ext cx="11360800" cy="4555200"/>
          </a:xfrm>
        </p:spPr>
        <p:txBody>
          <a:bodyPr/>
          <a:lstStyle/>
          <a:p>
            <a:pPr lvl="0"/>
            <a:r>
              <a:rPr lang="en-US" sz="2400" b="1" dirty="0">
                <a:solidFill>
                  <a:schemeClr val="bg1"/>
                </a:solidFill>
              </a:rPr>
              <a:t>Transforming text into a clean and consistent form</a:t>
            </a: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936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363" y="628650"/>
            <a:ext cx="11360800" cy="763600"/>
          </a:xfrm>
        </p:spPr>
        <p:txBody>
          <a:bodyPr/>
          <a:lstStyle/>
          <a:p>
            <a:pPr lvl="0"/>
            <a:r>
              <a:rPr lang="en-US" sz="2300" b="1" dirty="0">
                <a:solidFill>
                  <a:srgbClr val="E20812"/>
                </a:solidFill>
                <a:latin typeface="Roboto Condensed"/>
                <a:ea typeface="Roboto Condensed"/>
                <a:sym typeface="Roboto Condensed"/>
              </a:rPr>
              <a:t>WORK PROCESS</a:t>
            </a:r>
            <a:br>
              <a:rPr lang="en-US" sz="2300" b="1" dirty="0">
                <a:solidFill>
                  <a:srgbClr val="E20812"/>
                </a:solidFill>
                <a:latin typeface="Roboto Condensed"/>
                <a:ea typeface="Roboto Condensed"/>
                <a:sym typeface="Roboto Condensed"/>
              </a:rPr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1463" y="1493770"/>
            <a:ext cx="11360800" cy="45552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TOKENIZATION</a:t>
            </a:r>
          </a:p>
          <a:p>
            <a:r>
              <a:rPr lang="en-US" dirty="0">
                <a:solidFill>
                  <a:schemeClr val="bg1"/>
                </a:solidFill>
              </a:rPr>
              <a:t>Replacing sensitive data with unique identification symbols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2. TEXT REMOVAL</a:t>
            </a:r>
          </a:p>
          <a:p>
            <a:r>
              <a:rPr lang="en-US" dirty="0">
                <a:solidFill>
                  <a:schemeClr val="bg1"/>
                </a:solidFill>
              </a:rPr>
              <a:t>Removing punctuation, numbers, </a:t>
            </a:r>
            <a:r>
              <a:rPr lang="en-US" dirty="0" smtClean="0">
                <a:solidFill>
                  <a:schemeClr val="bg1"/>
                </a:solidFill>
              </a:rPr>
              <a:t>stop words </a:t>
            </a:r>
            <a:r>
              <a:rPr lang="en-US" dirty="0">
                <a:solidFill>
                  <a:schemeClr val="bg1"/>
                </a:solidFill>
              </a:rPr>
              <a:t>etc.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3. STEMMING</a:t>
            </a:r>
          </a:p>
          <a:p>
            <a:r>
              <a:rPr lang="en-US" dirty="0">
                <a:solidFill>
                  <a:schemeClr val="bg1"/>
                </a:solidFill>
              </a:rPr>
              <a:t>Reducing words to their base form (root form)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4. LEMMATIZATION</a:t>
            </a:r>
          </a:p>
          <a:p>
            <a:r>
              <a:rPr lang="en-US" dirty="0">
                <a:solidFill>
                  <a:schemeClr val="bg1"/>
                </a:solidFill>
              </a:rPr>
              <a:t>Grouping together words with their root form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5. POS TAGGING</a:t>
            </a:r>
          </a:p>
          <a:p>
            <a:r>
              <a:rPr lang="en-US" dirty="0">
                <a:solidFill>
                  <a:schemeClr val="bg1"/>
                </a:solidFill>
              </a:rPr>
              <a:t>Process of finding the sequence of tags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958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837" y="2755033"/>
            <a:ext cx="11360800" cy="763600"/>
          </a:xfrm>
        </p:spPr>
        <p:txBody>
          <a:bodyPr/>
          <a:lstStyle/>
          <a:p>
            <a:pPr lvl="0"/>
            <a:r>
              <a:rPr lang="en-US" sz="3200" b="1" dirty="0" smtClean="0"/>
              <a:t>7. DIMENSIONALITY </a:t>
            </a:r>
            <a:r>
              <a:rPr lang="en-US" sz="3200" b="1" dirty="0" smtClean="0">
                <a:solidFill>
                  <a:schemeClr val="lt1"/>
                </a:solidFill>
              </a:rPr>
              <a:t>REDUCTION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4425" y="3288637"/>
            <a:ext cx="11360800" cy="4555200"/>
          </a:xfrm>
        </p:spPr>
        <p:txBody>
          <a:bodyPr/>
          <a:lstStyle/>
          <a:p>
            <a:pPr lvl="0"/>
            <a:r>
              <a:rPr lang="en-US" sz="2400" b="1" dirty="0">
                <a:solidFill>
                  <a:schemeClr val="bg1"/>
                </a:solidFill>
              </a:rPr>
              <a:t>Reducing the feature set’s </a:t>
            </a:r>
            <a:r>
              <a:rPr lang="en-US" sz="2400" b="1" dirty="0" smtClean="0">
                <a:solidFill>
                  <a:schemeClr val="bg1"/>
                </a:solidFill>
              </a:rPr>
              <a:t>dimension</a:t>
            </a:r>
          </a:p>
          <a:p>
            <a:pPr lvl="0"/>
            <a:endParaRPr lang="en-US" sz="2400" b="1" dirty="0">
              <a:solidFill>
                <a:schemeClr val="bg1"/>
              </a:solidFill>
            </a:endParaRPr>
          </a:p>
          <a:p>
            <a:pPr lvl="0"/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607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175" y="265800"/>
            <a:ext cx="11360800" cy="763600"/>
          </a:xfrm>
        </p:spPr>
        <p:txBody>
          <a:bodyPr/>
          <a:lstStyle/>
          <a:p>
            <a:r>
              <a:rPr lang="en" b="1" dirty="0"/>
              <a:t>DIMENSIONALITY REDUCTION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75" y="836545"/>
            <a:ext cx="11360800" cy="4555200"/>
          </a:xfrm>
        </p:spPr>
        <p:txBody>
          <a:bodyPr/>
          <a:lstStyle/>
          <a:p>
            <a:pPr marR="38100" lvl="0" indent="-317500">
              <a:lnSpc>
                <a:spcPct val="130000"/>
              </a:lnSpc>
              <a:spcBef>
                <a:spcPts val="600"/>
              </a:spcBef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bg1"/>
                </a:solidFill>
              </a:rPr>
              <a:t>Principal Component Analysis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b="1" dirty="0">
                <a:solidFill>
                  <a:schemeClr val="bg1"/>
                </a:solidFill>
              </a:rPr>
              <a:t>PCA</a:t>
            </a:r>
            <a:r>
              <a:rPr lang="en-US" dirty="0">
                <a:solidFill>
                  <a:schemeClr val="bg1"/>
                </a:solidFill>
              </a:rPr>
              <a:t>) was used to </a:t>
            </a:r>
            <a:r>
              <a:rPr lang="en-US" b="1" dirty="0">
                <a:solidFill>
                  <a:schemeClr val="bg1"/>
                </a:solidFill>
              </a:rPr>
              <a:t>reduce </a:t>
            </a: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chemeClr val="bg1"/>
                </a:solidFill>
              </a:rPr>
              <a:t>dimensionality </a:t>
            </a:r>
            <a:r>
              <a:rPr lang="en-US" dirty="0">
                <a:solidFill>
                  <a:schemeClr val="bg1"/>
                </a:solidFill>
              </a:rPr>
              <a:t>of data.</a:t>
            </a:r>
          </a:p>
          <a:p>
            <a:pPr marR="38100" lvl="0" indent="-317500">
              <a:lnSpc>
                <a:spcPct val="130000"/>
              </a:lnSpc>
              <a:spcBef>
                <a:spcPts val="600"/>
              </a:spcBef>
              <a:buClr>
                <a:schemeClr val="accent2"/>
              </a:buClr>
              <a:buSzPts val="1400"/>
            </a:pPr>
            <a:r>
              <a:rPr lang="en-US" dirty="0">
                <a:solidFill>
                  <a:schemeClr val="bg1"/>
                </a:solidFill>
              </a:rPr>
              <a:t>Captured more than </a:t>
            </a:r>
            <a:r>
              <a:rPr lang="en-US" b="1" dirty="0">
                <a:solidFill>
                  <a:schemeClr val="bg1"/>
                </a:solidFill>
              </a:rPr>
              <a:t>80%</a:t>
            </a:r>
            <a:r>
              <a:rPr lang="en-US" dirty="0">
                <a:solidFill>
                  <a:schemeClr val="bg1"/>
                </a:solidFill>
              </a:rPr>
              <a:t> of the </a:t>
            </a:r>
            <a:r>
              <a:rPr lang="en-US" b="1" dirty="0">
                <a:solidFill>
                  <a:schemeClr val="bg1"/>
                </a:solidFill>
              </a:rPr>
              <a:t>variance </a:t>
            </a:r>
            <a:r>
              <a:rPr lang="en-US" dirty="0">
                <a:solidFill>
                  <a:schemeClr val="bg1"/>
                </a:solidFill>
              </a:rPr>
              <a:t>by </a:t>
            </a:r>
            <a:r>
              <a:rPr lang="en-US" b="1" dirty="0">
                <a:solidFill>
                  <a:schemeClr val="bg1"/>
                </a:solidFill>
              </a:rPr>
              <a:t>reducing </a:t>
            </a: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chemeClr val="bg1"/>
                </a:solidFill>
              </a:rPr>
              <a:t>components </a:t>
            </a:r>
            <a:r>
              <a:rPr lang="en-US" dirty="0">
                <a:solidFill>
                  <a:schemeClr val="bg1"/>
                </a:solidFill>
              </a:rPr>
              <a:t>to </a:t>
            </a:r>
            <a:r>
              <a:rPr lang="en-US" b="1" dirty="0">
                <a:solidFill>
                  <a:schemeClr val="bg1"/>
                </a:solidFill>
              </a:rPr>
              <a:t>2500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Google Shape;2169;p7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2567" y="1928813"/>
            <a:ext cx="9233008" cy="4744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4305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274" y="2287508"/>
            <a:ext cx="11360800" cy="763600"/>
          </a:xfrm>
        </p:spPr>
        <p:txBody>
          <a:bodyPr/>
          <a:lstStyle/>
          <a:p>
            <a:pPr lvl="0"/>
            <a:r>
              <a:rPr lang="en-US" sz="3600" b="1" dirty="0" smtClean="0"/>
              <a:t>8. MODEL </a:t>
            </a:r>
            <a:r>
              <a:rPr lang="en-US" sz="3600" b="1" dirty="0" smtClean="0">
                <a:solidFill>
                  <a:schemeClr val="lt1"/>
                </a:solidFill>
              </a:rPr>
              <a:t>IMPLEMENTATION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7274" y="2879658"/>
            <a:ext cx="11360800" cy="4555200"/>
          </a:xfrm>
        </p:spPr>
        <p:txBody>
          <a:bodyPr/>
          <a:lstStyle/>
          <a:p>
            <a:pPr lvl="0"/>
            <a:r>
              <a:rPr lang="en-US" sz="2400" b="1" dirty="0">
                <a:solidFill>
                  <a:schemeClr val="bg1"/>
                </a:solidFill>
              </a:rPr>
              <a:t>Train ML Algorithms to get best model</a:t>
            </a: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92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279042"/>
            <a:ext cx="11360800" cy="763600"/>
          </a:xfrm>
        </p:spPr>
        <p:txBody>
          <a:bodyPr/>
          <a:lstStyle/>
          <a:p>
            <a:pPr lvl="0"/>
            <a:r>
              <a:rPr lang="en-US" b="1" dirty="0">
                <a:solidFill>
                  <a:srgbClr val="E20812"/>
                </a:solidFill>
                <a:latin typeface="Roboto Condensed"/>
                <a:ea typeface="Roboto Condensed"/>
                <a:sym typeface="Roboto Condensed"/>
              </a:rPr>
              <a:t>K-MEANS CLUSTERING</a:t>
            </a:r>
            <a:r>
              <a:rPr lang="en-US" sz="2000" b="1" dirty="0">
                <a:solidFill>
                  <a:srgbClr val="E20812"/>
                </a:solidFill>
                <a:latin typeface="Roboto Condensed"/>
                <a:ea typeface="Roboto Condensed"/>
                <a:sym typeface="Roboto Condensed"/>
              </a:rPr>
              <a:t/>
            </a:r>
            <a:br>
              <a:rPr lang="en-US" sz="2000" b="1" dirty="0">
                <a:solidFill>
                  <a:srgbClr val="E20812"/>
                </a:solidFill>
                <a:latin typeface="Roboto Condensed"/>
                <a:ea typeface="Roboto Condensed"/>
                <a:sym typeface="Roboto Condensed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00" y="1042642"/>
            <a:ext cx="11360800" cy="4555200"/>
          </a:xfrm>
        </p:spPr>
        <p:txBody>
          <a:bodyPr/>
          <a:lstStyle/>
          <a:p>
            <a:pPr lvl="0" indent="-317500">
              <a:spcBef>
                <a:spcPts val="600"/>
              </a:spcBef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bg1"/>
                </a:solidFill>
              </a:rPr>
              <a:t>K-means</a:t>
            </a:r>
            <a:r>
              <a:rPr lang="en-US" dirty="0">
                <a:solidFill>
                  <a:schemeClr val="bg1"/>
                </a:solidFill>
              </a:rPr>
              <a:t> is a </a:t>
            </a:r>
            <a:r>
              <a:rPr lang="en-US" b="1" dirty="0">
                <a:solidFill>
                  <a:schemeClr val="bg1"/>
                </a:solidFill>
              </a:rPr>
              <a:t>centroid-based</a:t>
            </a:r>
            <a:r>
              <a:rPr lang="en-US" dirty="0">
                <a:solidFill>
                  <a:schemeClr val="bg1"/>
                </a:solidFill>
              </a:rPr>
              <a:t> clustering algorithm, where we </a:t>
            </a:r>
            <a:r>
              <a:rPr lang="en-US" b="1" dirty="0">
                <a:solidFill>
                  <a:schemeClr val="bg1"/>
                </a:solidFill>
              </a:rPr>
              <a:t>calculate </a:t>
            </a: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chemeClr val="bg1"/>
                </a:solidFill>
              </a:rPr>
              <a:t>distance </a:t>
            </a:r>
            <a:r>
              <a:rPr lang="en-US" dirty="0">
                <a:solidFill>
                  <a:schemeClr val="bg1"/>
                </a:solidFill>
              </a:rPr>
              <a:t>between </a:t>
            </a:r>
            <a:r>
              <a:rPr lang="en-US" b="1" dirty="0">
                <a:solidFill>
                  <a:schemeClr val="bg1"/>
                </a:solidFill>
              </a:rPr>
              <a:t>each data point</a:t>
            </a:r>
            <a:r>
              <a:rPr lang="en-US" dirty="0">
                <a:solidFill>
                  <a:schemeClr val="bg1"/>
                </a:solidFill>
              </a:rPr>
              <a:t> and a </a:t>
            </a:r>
            <a:r>
              <a:rPr lang="en-US" b="1" dirty="0">
                <a:solidFill>
                  <a:schemeClr val="bg1"/>
                </a:solidFill>
              </a:rPr>
              <a:t>centroid </a:t>
            </a:r>
            <a:r>
              <a:rPr lang="en-US" dirty="0">
                <a:solidFill>
                  <a:schemeClr val="bg1"/>
                </a:solidFill>
              </a:rPr>
              <a:t>to assign it to a cluster.</a:t>
            </a:r>
          </a:p>
          <a:p>
            <a:pPr lvl="0" indent="-317500">
              <a:spcBef>
                <a:spcPts val="600"/>
              </a:spcBef>
              <a:buClr>
                <a:schemeClr val="accent2"/>
              </a:buClr>
              <a:buSzPts val="1400"/>
            </a:pPr>
            <a:r>
              <a:rPr lang="en-US" dirty="0">
                <a:solidFill>
                  <a:schemeClr val="bg1"/>
                </a:solidFill>
              </a:rPr>
              <a:t>Here </a:t>
            </a:r>
            <a:r>
              <a:rPr lang="en-US" b="1" dirty="0">
                <a:solidFill>
                  <a:schemeClr val="bg1"/>
                </a:solidFill>
              </a:rPr>
              <a:t>optimal number</a:t>
            </a:r>
            <a:r>
              <a:rPr lang="en-US" dirty="0">
                <a:solidFill>
                  <a:schemeClr val="bg1"/>
                </a:solidFill>
              </a:rPr>
              <a:t> of </a:t>
            </a:r>
            <a:r>
              <a:rPr lang="en-US" b="1" dirty="0">
                <a:solidFill>
                  <a:schemeClr val="bg1"/>
                </a:solidFill>
              </a:rPr>
              <a:t>clusters </a:t>
            </a:r>
            <a:r>
              <a:rPr lang="en-US" dirty="0">
                <a:solidFill>
                  <a:schemeClr val="bg1"/>
                </a:solidFill>
              </a:rPr>
              <a:t>is </a:t>
            </a:r>
            <a:r>
              <a:rPr lang="en-US" b="1" dirty="0">
                <a:solidFill>
                  <a:schemeClr val="bg1"/>
                </a:solidFill>
              </a:rPr>
              <a:t>6 </a:t>
            </a:r>
            <a:r>
              <a:rPr lang="en-US" dirty="0">
                <a:solidFill>
                  <a:schemeClr val="bg1"/>
                </a:solidFill>
              </a:rPr>
              <a:t>by using the </a:t>
            </a:r>
            <a:r>
              <a:rPr lang="en-US" b="1" dirty="0">
                <a:solidFill>
                  <a:schemeClr val="bg1"/>
                </a:solidFill>
              </a:rPr>
              <a:t>elbow method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Google Shape;2279;p7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3736" y="2407466"/>
            <a:ext cx="4464051" cy="39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28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598" y="2407466"/>
            <a:ext cx="6357938" cy="36790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117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179030"/>
            <a:ext cx="11360800" cy="763600"/>
          </a:xfrm>
        </p:spPr>
        <p:txBody>
          <a:bodyPr/>
          <a:lstStyle/>
          <a:p>
            <a:pPr lvl="0"/>
            <a:r>
              <a:rPr lang="en-US" b="1" dirty="0"/>
              <a:t>HIERARCHICAL CLUSTERING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00" y="942630"/>
            <a:ext cx="11360800" cy="4555200"/>
          </a:xfrm>
        </p:spPr>
        <p:txBody>
          <a:bodyPr/>
          <a:lstStyle/>
          <a:p>
            <a:pPr lvl="0" indent="-317500">
              <a:spcBef>
                <a:spcPts val="600"/>
              </a:spcBef>
              <a:buClr>
                <a:schemeClr val="accent2"/>
              </a:buClr>
              <a:buSzPts val="1400"/>
            </a:pPr>
            <a:r>
              <a:rPr lang="en-US" dirty="0">
                <a:solidFill>
                  <a:schemeClr val="bg1"/>
                </a:solidFill>
              </a:rPr>
              <a:t>From </a:t>
            </a:r>
            <a:r>
              <a:rPr lang="en-US" b="1" dirty="0" err="1">
                <a:solidFill>
                  <a:schemeClr val="bg1"/>
                </a:solidFill>
              </a:rPr>
              <a:t>dendrogram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we get the </a:t>
            </a:r>
            <a:r>
              <a:rPr lang="en-US" b="1" dirty="0">
                <a:solidFill>
                  <a:schemeClr val="bg1"/>
                </a:solidFill>
              </a:rPr>
              <a:t>optimal number</a:t>
            </a:r>
            <a:r>
              <a:rPr lang="en-US" dirty="0">
                <a:solidFill>
                  <a:schemeClr val="bg1"/>
                </a:solidFill>
              </a:rPr>
              <a:t> of </a:t>
            </a:r>
            <a:r>
              <a:rPr lang="en-US" b="1" dirty="0">
                <a:solidFill>
                  <a:schemeClr val="bg1"/>
                </a:solidFill>
              </a:rPr>
              <a:t>clusters </a:t>
            </a:r>
            <a:r>
              <a:rPr lang="en-US" dirty="0">
                <a:solidFill>
                  <a:schemeClr val="bg1"/>
                </a:solidFill>
              </a:rPr>
              <a:t>is </a:t>
            </a:r>
            <a:r>
              <a:rPr lang="en-US" b="1" dirty="0">
                <a:solidFill>
                  <a:schemeClr val="bg1"/>
                </a:solidFill>
              </a:rPr>
              <a:t>6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b="1" dirty="0">
              <a:solidFill>
                <a:schemeClr val="bg1"/>
              </a:solidFill>
            </a:endParaRPr>
          </a:p>
          <a:p>
            <a:pPr lvl="0" indent="-317500">
              <a:spcBef>
                <a:spcPts val="600"/>
              </a:spcBef>
              <a:buClr>
                <a:schemeClr val="accent2"/>
              </a:buClr>
              <a:buSzPts val="1400"/>
            </a:pPr>
            <a:r>
              <a:rPr lang="en-US" dirty="0">
                <a:solidFill>
                  <a:schemeClr val="bg1"/>
                </a:solidFill>
              </a:rPr>
              <a:t>Used </a:t>
            </a:r>
            <a:r>
              <a:rPr lang="en-US" b="1" dirty="0">
                <a:solidFill>
                  <a:schemeClr val="bg1"/>
                </a:solidFill>
              </a:rPr>
              <a:t>agglomerative clustering</a:t>
            </a:r>
            <a:r>
              <a:rPr lang="en-US" dirty="0">
                <a:solidFill>
                  <a:schemeClr val="bg1"/>
                </a:solidFill>
              </a:rPr>
              <a:t> here, which is a type of </a:t>
            </a:r>
            <a:r>
              <a:rPr lang="en-US" b="1" dirty="0">
                <a:solidFill>
                  <a:schemeClr val="bg1"/>
                </a:solidFill>
              </a:rPr>
              <a:t>hierarchical clustering algorithm</a:t>
            </a:r>
            <a:r>
              <a:rPr lang="en-US" dirty="0">
                <a:solidFill>
                  <a:schemeClr val="bg1"/>
                </a:solidFill>
              </a:rPr>
              <a:t>. It helps us to </a:t>
            </a:r>
            <a:r>
              <a:rPr lang="en-US" b="1" dirty="0">
                <a:solidFill>
                  <a:schemeClr val="bg1"/>
                </a:solidFill>
              </a:rPr>
              <a:t>divides </a:t>
            </a: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chemeClr val="bg1"/>
                </a:solidFill>
              </a:rPr>
              <a:t>population </a:t>
            </a:r>
            <a:r>
              <a:rPr lang="en-US" dirty="0">
                <a:solidFill>
                  <a:schemeClr val="bg1"/>
                </a:solidFill>
              </a:rPr>
              <a:t>into </a:t>
            </a:r>
            <a:r>
              <a:rPr lang="en-US" b="1" dirty="0">
                <a:solidFill>
                  <a:schemeClr val="bg1"/>
                </a:solidFill>
              </a:rPr>
              <a:t>several clusters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Google Shape;2305;p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1235" y="2760672"/>
            <a:ext cx="6113788" cy="3088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30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9388" y="2554574"/>
            <a:ext cx="5411377" cy="3146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5153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438" y="193317"/>
            <a:ext cx="11360800" cy="763600"/>
          </a:xfrm>
        </p:spPr>
        <p:txBody>
          <a:bodyPr/>
          <a:lstStyle/>
          <a:p>
            <a:pPr lvl="0"/>
            <a:r>
              <a:rPr lang="en-US" b="1" dirty="0"/>
              <a:t>SILHOUETTE SCORE FOR CLUSTERING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438" y="956917"/>
            <a:ext cx="11360800" cy="4555200"/>
          </a:xfrm>
        </p:spPr>
        <p:txBody>
          <a:bodyPr/>
          <a:lstStyle/>
          <a:p>
            <a:pPr lvl="0" indent="-317500">
              <a:spcBef>
                <a:spcPts val="600"/>
              </a:spcBef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bg1"/>
                </a:solidFill>
              </a:rPr>
              <a:t>Silhouette score</a:t>
            </a:r>
            <a:r>
              <a:rPr lang="en-US" dirty="0">
                <a:solidFill>
                  <a:schemeClr val="bg1"/>
                </a:solidFill>
              </a:rPr>
              <a:t> is </a:t>
            </a:r>
            <a:r>
              <a:rPr lang="en-US" b="1" dirty="0">
                <a:solidFill>
                  <a:schemeClr val="bg1"/>
                </a:solidFill>
              </a:rPr>
              <a:t>highest </a:t>
            </a:r>
            <a:r>
              <a:rPr lang="en-US" dirty="0">
                <a:solidFill>
                  <a:schemeClr val="bg1"/>
                </a:solidFill>
              </a:rPr>
              <a:t>for the </a:t>
            </a:r>
            <a:r>
              <a:rPr lang="en-US" b="1" dirty="0">
                <a:solidFill>
                  <a:schemeClr val="bg1"/>
                </a:solidFill>
              </a:rPr>
              <a:t>cluster 5</a:t>
            </a:r>
            <a:r>
              <a:rPr lang="en-US" dirty="0">
                <a:solidFill>
                  <a:schemeClr val="bg1"/>
                </a:solidFill>
              </a:rPr>
              <a:t>, so the </a:t>
            </a:r>
            <a:r>
              <a:rPr lang="en-US" b="1" dirty="0">
                <a:solidFill>
                  <a:schemeClr val="bg1"/>
                </a:solidFill>
              </a:rPr>
              <a:t>optimal number</a:t>
            </a:r>
            <a:r>
              <a:rPr lang="en-US" dirty="0">
                <a:solidFill>
                  <a:schemeClr val="bg1"/>
                </a:solidFill>
              </a:rPr>
              <a:t> of </a:t>
            </a:r>
            <a:r>
              <a:rPr lang="en-US" b="1" dirty="0">
                <a:solidFill>
                  <a:schemeClr val="bg1"/>
                </a:solidFill>
              </a:rPr>
              <a:t>clusters </a:t>
            </a:r>
            <a:r>
              <a:rPr lang="en-US" dirty="0">
                <a:solidFill>
                  <a:schemeClr val="bg1"/>
                </a:solidFill>
              </a:rPr>
              <a:t>will be </a:t>
            </a:r>
            <a:r>
              <a:rPr lang="en-US" b="1" dirty="0">
                <a:solidFill>
                  <a:schemeClr val="bg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b="1" dirty="0">
              <a:solidFill>
                <a:schemeClr val="bg1"/>
              </a:solidFill>
            </a:endParaRPr>
          </a:p>
          <a:p>
            <a:pPr lvl="0" indent="-317500">
              <a:spcBef>
                <a:spcPts val="600"/>
              </a:spcBef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bg1"/>
                </a:solidFill>
              </a:rPr>
              <a:t>Silhouette score</a:t>
            </a:r>
            <a:r>
              <a:rPr lang="en-US" dirty="0">
                <a:solidFill>
                  <a:schemeClr val="bg1"/>
                </a:solidFill>
              </a:rPr>
              <a:t> is a metric used to calculate the goodness of a clustering technique. Its value ranges from </a:t>
            </a:r>
            <a:r>
              <a:rPr lang="en-US" b="1" dirty="0">
                <a:solidFill>
                  <a:schemeClr val="bg1"/>
                </a:solidFill>
              </a:rPr>
              <a:t>-1</a:t>
            </a:r>
            <a:r>
              <a:rPr lang="en-US" dirty="0">
                <a:solidFill>
                  <a:schemeClr val="bg1"/>
                </a:solidFill>
              </a:rPr>
              <a:t> to </a:t>
            </a:r>
            <a:r>
              <a:rPr lang="en-US" b="1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Google Shape;2322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6250" y="2394004"/>
            <a:ext cx="5230200" cy="3363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323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937" y="2394004"/>
            <a:ext cx="4844150" cy="33241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4624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862" y="1356967"/>
            <a:ext cx="11360800" cy="4555200"/>
          </a:xfrm>
        </p:spPr>
        <p:txBody>
          <a:bodyPr/>
          <a:lstStyle/>
          <a:p>
            <a:pPr marL="0" lv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This dataset consists of </a:t>
            </a:r>
            <a:r>
              <a:rPr lang="en-US" sz="20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tv</a:t>
            </a:r>
            <a:r>
              <a:rPr lang="en-US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shows</a:t>
            </a: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US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movies </a:t>
            </a: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available on </a:t>
            </a:r>
            <a:r>
              <a:rPr lang="en-US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Netflix </a:t>
            </a: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 of </a:t>
            </a:r>
            <a:r>
              <a:rPr lang="en-US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2019</a:t>
            </a: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The dataset is collected from </a:t>
            </a:r>
            <a:r>
              <a:rPr lang="en-US" sz="20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Flixable</a:t>
            </a: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which is a third-party Netflix search engine.</a:t>
            </a:r>
          </a:p>
          <a:p>
            <a:pPr marL="0" lvl="0" indent="0">
              <a:spcBef>
                <a:spcPts val="600"/>
              </a:spcBef>
              <a:spcAft>
                <a:spcPts val="50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 2018, they released an interesting </a:t>
            </a:r>
            <a:r>
              <a:rPr lang="en-US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report </a:t>
            </a: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which shows that the </a:t>
            </a:r>
            <a:r>
              <a:rPr lang="en-US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number of TV</a:t>
            </a: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shows </a:t>
            </a: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on Netflix has nearly </a:t>
            </a:r>
            <a:r>
              <a:rPr lang="en-US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tripled since 2010</a:t>
            </a: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The streaming service’s </a:t>
            </a:r>
            <a:r>
              <a:rPr lang="en-US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number of movies</a:t>
            </a: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has </a:t>
            </a:r>
            <a:r>
              <a:rPr lang="en-US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decreased </a:t>
            </a: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by more than </a:t>
            </a:r>
            <a:r>
              <a:rPr lang="en-US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2,000 titles </a:t>
            </a: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since </a:t>
            </a:r>
            <a:r>
              <a:rPr lang="en-US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2010</a:t>
            </a: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while its number of TV shows has nearly tripled. It will be interesting to explore what all other insights can be obtained from the same dataset.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lv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 this project, required to do:</a:t>
            </a:r>
          </a:p>
          <a:p>
            <a:pPr lvl="0" indent="-317500">
              <a:spcBef>
                <a:spcPts val="600"/>
              </a:spcBef>
              <a:buClr>
                <a:schemeClr val="accent2"/>
              </a:buClr>
              <a:buSzPts val="1400"/>
              <a:buFont typeface="Roboto"/>
              <a:buChar char="●"/>
            </a:pPr>
            <a:r>
              <a:rPr lang="en-US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r>
              <a:rPr lang="en-US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 indent="-317500">
              <a:spcBef>
                <a:spcPts val="600"/>
              </a:spcBef>
              <a:buClr>
                <a:schemeClr val="accent2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Understanding what type </a:t>
            </a:r>
            <a:r>
              <a:rPr lang="en-US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content </a:t>
            </a:r>
            <a:r>
              <a:rPr lang="en-US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is available in </a:t>
            </a:r>
            <a:r>
              <a:rPr lang="en-US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different countries</a:t>
            </a:r>
            <a:r>
              <a:rPr lang="en-US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 indent="-317500">
              <a:spcBef>
                <a:spcPts val="600"/>
              </a:spcBef>
              <a:buClr>
                <a:schemeClr val="accent2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Is </a:t>
            </a:r>
            <a:r>
              <a:rPr lang="en-US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Netflix </a:t>
            </a:r>
            <a:r>
              <a:rPr lang="en-US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has increasingly </a:t>
            </a:r>
            <a:r>
              <a:rPr lang="en-US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focusing</a:t>
            </a:r>
            <a:r>
              <a:rPr lang="en-US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on </a:t>
            </a:r>
            <a:r>
              <a:rPr lang="en-US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TV </a:t>
            </a:r>
            <a:r>
              <a:rPr lang="en-US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rather than movies in </a:t>
            </a:r>
            <a:r>
              <a:rPr lang="en-US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recent years</a:t>
            </a:r>
            <a:r>
              <a:rPr lang="en-US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 indent="-317500">
              <a:spcBef>
                <a:spcPts val="600"/>
              </a:spcBef>
              <a:buClr>
                <a:schemeClr val="accent2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Clustering </a:t>
            </a:r>
            <a:r>
              <a:rPr lang="en-US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similar content</a:t>
            </a:r>
            <a:r>
              <a:rPr lang="en-US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by matching </a:t>
            </a:r>
            <a:r>
              <a:rPr lang="en-US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text-based features</a:t>
            </a:r>
            <a:r>
              <a:rPr lang="en-US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99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336192"/>
            <a:ext cx="11360800" cy="763600"/>
          </a:xfrm>
        </p:spPr>
        <p:txBody>
          <a:bodyPr/>
          <a:lstStyle/>
          <a:p>
            <a:pPr lvl="0"/>
            <a:r>
              <a:rPr lang="en-US" sz="3200" b="1" dirty="0"/>
              <a:t>FINAL PREDICTION MODEL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00" y="1099792"/>
            <a:ext cx="11360800" cy="4555200"/>
          </a:xfrm>
        </p:spPr>
        <p:txBody>
          <a:bodyPr/>
          <a:lstStyle/>
          <a:p>
            <a:pPr lvl="0" indent="-317500">
              <a:lnSpc>
                <a:spcPct val="130000"/>
              </a:lnSpc>
              <a:spcBef>
                <a:spcPts val="600"/>
              </a:spcBef>
              <a:buClr>
                <a:schemeClr val="accent2"/>
              </a:buClr>
              <a:buSzPts val="1400"/>
            </a:pPr>
            <a:r>
              <a:rPr lang="en-US" dirty="0">
                <a:solidFill>
                  <a:schemeClr val="bg1"/>
                </a:solidFill>
              </a:rPr>
              <a:t>Selected </a:t>
            </a:r>
            <a:r>
              <a:rPr lang="en-US" b="1" dirty="0">
                <a:solidFill>
                  <a:schemeClr val="bg1"/>
                </a:solidFill>
              </a:rPr>
              <a:t>K-Mean Clustering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model </a:t>
            </a:r>
            <a:r>
              <a:rPr lang="en-US" dirty="0">
                <a:solidFill>
                  <a:schemeClr val="bg1"/>
                </a:solidFill>
              </a:rPr>
              <a:t>as the </a:t>
            </a:r>
            <a:r>
              <a:rPr lang="en-US" b="1" dirty="0">
                <a:solidFill>
                  <a:schemeClr val="bg1"/>
                </a:solidFill>
              </a:rPr>
              <a:t>best model</a:t>
            </a:r>
            <a:r>
              <a:rPr lang="en-US" dirty="0">
                <a:solidFill>
                  <a:schemeClr val="bg1"/>
                </a:solidFill>
              </a:rPr>
              <a:t> for our data.</a:t>
            </a:r>
          </a:p>
          <a:p>
            <a:pPr lvl="0" indent="-317500">
              <a:lnSpc>
                <a:spcPct val="130000"/>
              </a:lnSpc>
              <a:spcBef>
                <a:spcPts val="600"/>
              </a:spcBef>
              <a:buClr>
                <a:schemeClr val="accent2"/>
              </a:buClr>
              <a:buSzPts val="1400"/>
            </a:pPr>
            <a:r>
              <a:rPr lang="en-US" dirty="0">
                <a:solidFill>
                  <a:schemeClr val="bg1"/>
                </a:solidFill>
              </a:rPr>
              <a:t>The clusters are </a:t>
            </a:r>
            <a:r>
              <a:rPr lang="en-US" b="1" dirty="0">
                <a:solidFill>
                  <a:schemeClr val="bg1"/>
                </a:solidFill>
              </a:rPr>
              <a:t>well divided</a:t>
            </a:r>
            <a:r>
              <a:rPr lang="en-US" dirty="0">
                <a:solidFill>
                  <a:schemeClr val="bg1"/>
                </a:solidFill>
              </a:rPr>
              <a:t> in this model and through this cluster we can </a:t>
            </a:r>
            <a:r>
              <a:rPr lang="en-US" b="1" dirty="0">
                <a:solidFill>
                  <a:schemeClr val="bg1"/>
                </a:solidFill>
              </a:rPr>
              <a:t>know </a:t>
            </a:r>
            <a:r>
              <a:rPr lang="en-US" dirty="0">
                <a:solidFill>
                  <a:schemeClr val="bg1"/>
                </a:solidFill>
              </a:rPr>
              <a:t>what </a:t>
            </a:r>
            <a:r>
              <a:rPr lang="en-US" b="1" dirty="0">
                <a:solidFill>
                  <a:schemeClr val="bg1"/>
                </a:solidFill>
              </a:rPr>
              <a:t>type of data </a:t>
            </a:r>
            <a:r>
              <a:rPr lang="en-US" dirty="0">
                <a:solidFill>
                  <a:schemeClr val="bg1"/>
                </a:solidFill>
              </a:rPr>
              <a:t>is in </a:t>
            </a:r>
            <a:r>
              <a:rPr lang="en-US" b="1" dirty="0">
                <a:solidFill>
                  <a:schemeClr val="bg1"/>
                </a:solidFill>
              </a:rPr>
              <a:t>which cluster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Google Shape;2332;p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1013" y="2474111"/>
            <a:ext cx="8381650" cy="4126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0675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rgbClr val="E20812"/>
                </a:solidFill>
                <a:latin typeface="Roboto Condensed"/>
                <a:ea typeface="Roboto Condensed"/>
                <a:sym typeface="Roboto Condensed"/>
              </a:rPr>
              <a:t>TOPIC MODELING</a:t>
            </a:r>
            <a:r>
              <a:rPr lang="en-US" sz="2000" b="1" dirty="0">
                <a:solidFill>
                  <a:srgbClr val="E20812"/>
                </a:solidFill>
                <a:latin typeface="Roboto Condensed"/>
                <a:ea typeface="Roboto Condensed"/>
                <a:sym typeface="Roboto Condensed"/>
              </a:rPr>
              <a:t/>
            </a:r>
            <a:br>
              <a:rPr lang="en-US" sz="2000" b="1" dirty="0">
                <a:solidFill>
                  <a:srgbClr val="E20812"/>
                </a:solidFill>
                <a:latin typeface="Roboto Condensed"/>
                <a:ea typeface="Roboto Condensed"/>
                <a:sym typeface="Roboto Condensed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17500">
              <a:spcBef>
                <a:spcPts val="600"/>
              </a:spcBef>
              <a:buClr>
                <a:schemeClr val="accent2"/>
              </a:buClr>
              <a:buSzPts val="1400"/>
            </a:pPr>
            <a:r>
              <a:rPr lang="en-US" dirty="0">
                <a:solidFill>
                  <a:schemeClr val="bg1"/>
                </a:solidFill>
              </a:rPr>
              <a:t>Used </a:t>
            </a:r>
            <a:r>
              <a:rPr lang="en-US" b="1" dirty="0">
                <a:solidFill>
                  <a:schemeClr val="bg1"/>
                </a:solidFill>
              </a:rPr>
              <a:t>topic modeling</a:t>
            </a:r>
            <a:r>
              <a:rPr lang="en-US" dirty="0">
                <a:solidFill>
                  <a:schemeClr val="bg1"/>
                </a:solidFill>
              </a:rPr>
              <a:t> instead of feature importance and model </a:t>
            </a:r>
            <a:r>
              <a:rPr lang="en-US" dirty="0" err="1">
                <a:solidFill>
                  <a:schemeClr val="bg1"/>
                </a:solidFill>
              </a:rPr>
              <a:t>explainability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lvl="0" indent="-317500">
              <a:spcBef>
                <a:spcPts val="600"/>
              </a:spcBef>
              <a:buClr>
                <a:schemeClr val="accent2"/>
              </a:buClr>
              <a:buSzPts val="1400"/>
            </a:pPr>
            <a:r>
              <a:rPr lang="en-US" dirty="0">
                <a:solidFill>
                  <a:schemeClr val="bg1"/>
                </a:solidFill>
              </a:rPr>
              <a:t>We can get </a:t>
            </a:r>
            <a:r>
              <a:rPr lang="en-US" b="1" dirty="0">
                <a:solidFill>
                  <a:schemeClr val="bg1"/>
                </a:solidFill>
              </a:rPr>
              <a:t>topic wise feature importance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b="1" dirty="0">
                <a:solidFill>
                  <a:schemeClr val="bg1"/>
                </a:solidFill>
              </a:rPr>
              <a:t>Assume </a:t>
            </a:r>
            <a:r>
              <a:rPr lang="en-US" dirty="0">
                <a:solidFill>
                  <a:schemeClr val="bg1"/>
                </a:solidFill>
              </a:rPr>
              <a:t>that the </a:t>
            </a:r>
            <a:r>
              <a:rPr lang="en-US" b="1" dirty="0">
                <a:solidFill>
                  <a:schemeClr val="bg1"/>
                </a:solidFill>
              </a:rPr>
              <a:t>clusters </a:t>
            </a:r>
            <a:r>
              <a:rPr lang="en-US" dirty="0">
                <a:solidFill>
                  <a:schemeClr val="bg1"/>
                </a:solidFill>
              </a:rPr>
              <a:t>are </a:t>
            </a:r>
            <a:r>
              <a:rPr lang="en-US" b="1" dirty="0">
                <a:solidFill>
                  <a:schemeClr val="bg1"/>
                </a:solidFill>
              </a:rPr>
              <a:t>topics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lvl="0" indent="-317500">
              <a:spcBef>
                <a:spcPts val="600"/>
              </a:spcBef>
              <a:buClr>
                <a:schemeClr val="accent2"/>
              </a:buClr>
              <a:buSzPts val="1400"/>
            </a:pPr>
            <a:r>
              <a:rPr lang="en-US" dirty="0">
                <a:solidFill>
                  <a:schemeClr val="bg1"/>
                </a:solidFill>
              </a:rPr>
              <a:t>Used </a:t>
            </a:r>
            <a:r>
              <a:rPr lang="en-US" b="1" dirty="0" err="1">
                <a:solidFill>
                  <a:schemeClr val="bg1"/>
                </a:solidFill>
              </a:rPr>
              <a:t>CountVectorizer</a:t>
            </a:r>
            <a:r>
              <a:rPr lang="en-US" dirty="0">
                <a:solidFill>
                  <a:schemeClr val="bg1"/>
                </a:solidFill>
              </a:rPr>
              <a:t> process for </a:t>
            </a:r>
            <a:r>
              <a:rPr lang="en-US" b="1" dirty="0">
                <a:solidFill>
                  <a:schemeClr val="bg1"/>
                </a:solidFill>
              </a:rPr>
              <a:t>Vectorization of data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Latent </a:t>
            </a:r>
            <a:r>
              <a:rPr lang="en-US" b="1" dirty="0" err="1">
                <a:solidFill>
                  <a:schemeClr val="bg1"/>
                </a:solidFill>
              </a:rPr>
              <a:t>Dirichlet</a:t>
            </a:r>
            <a:r>
              <a:rPr lang="en-US" b="1" dirty="0">
                <a:solidFill>
                  <a:schemeClr val="bg1"/>
                </a:solidFill>
              </a:rPr>
              <a:t> Allocation</a:t>
            </a:r>
            <a:r>
              <a:rPr lang="en-US" dirty="0">
                <a:solidFill>
                  <a:schemeClr val="bg1"/>
                </a:solidFill>
              </a:rPr>
              <a:t> for </a:t>
            </a:r>
            <a:r>
              <a:rPr lang="en-US" b="1" dirty="0">
                <a:solidFill>
                  <a:schemeClr val="bg1"/>
                </a:solidFill>
              </a:rPr>
              <a:t>building a topic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609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TOPIC MODELING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090" y="1356967"/>
            <a:ext cx="11360800" cy="4555200"/>
          </a:xfrm>
        </p:spPr>
        <p:txBody>
          <a:bodyPr/>
          <a:lstStyle/>
          <a:p>
            <a:pPr marL="114300" lv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most </a:t>
            </a:r>
            <a:r>
              <a:rPr lang="en-US" b="1" dirty="0">
                <a:solidFill>
                  <a:schemeClr val="bg1"/>
                </a:solidFill>
              </a:rPr>
              <a:t>important features</a:t>
            </a:r>
            <a:r>
              <a:rPr lang="en-US" dirty="0">
                <a:solidFill>
                  <a:schemeClr val="bg1"/>
                </a:solidFill>
              </a:rPr>
              <a:t>, which we are get from each </a:t>
            </a:r>
            <a:r>
              <a:rPr lang="en-US" b="1" dirty="0">
                <a:solidFill>
                  <a:schemeClr val="bg1"/>
                </a:solidFill>
              </a:rPr>
              <a:t>topics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Google Shape;2553;p8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8379" y="2122524"/>
            <a:ext cx="4922333" cy="3549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554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3490" y="2122524"/>
            <a:ext cx="5437947" cy="3549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1797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269075"/>
            <a:ext cx="11360800" cy="763600"/>
          </a:xfrm>
        </p:spPr>
        <p:txBody>
          <a:bodyPr/>
          <a:lstStyle/>
          <a:p>
            <a:pPr lvl="0"/>
            <a:r>
              <a:rPr lang="en-US" sz="2400" b="1" dirty="0">
                <a:solidFill>
                  <a:srgbClr val="E20812"/>
                </a:solidFill>
                <a:latin typeface="Roboto Condensed"/>
                <a:ea typeface="Roboto Condensed"/>
                <a:sym typeface="Roboto Condensed"/>
              </a:rPr>
              <a:t>WORDCLOUD FOR OTHER TOPICS</a:t>
            </a:r>
            <a:r>
              <a:rPr lang="en-US" sz="2000" b="1" dirty="0">
                <a:solidFill>
                  <a:srgbClr val="E20812"/>
                </a:solidFill>
                <a:latin typeface="Roboto Condensed"/>
                <a:ea typeface="Roboto Condensed"/>
                <a:sym typeface="Roboto Condensed"/>
              </a:rPr>
              <a:t/>
            </a:r>
            <a:br>
              <a:rPr lang="en-US" sz="2000" b="1" dirty="0">
                <a:solidFill>
                  <a:srgbClr val="E20812"/>
                </a:solidFill>
                <a:latin typeface="Roboto Condensed"/>
                <a:ea typeface="Roboto Condensed"/>
                <a:sym typeface="Roboto Condensed"/>
              </a:rPr>
            </a:br>
            <a:endParaRPr lang="en-US" dirty="0"/>
          </a:p>
        </p:txBody>
      </p:sp>
      <p:pic>
        <p:nvPicPr>
          <p:cNvPr id="4" name="Google Shape;2569;p8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28554" y="1032675"/>
            <a:ext cx="3526406" cy="2233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570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2053" y="1032675"/>
            <a:ext cx="3526415" cy="2233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571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00" y="3822030"/>
            <a:ext cx="3526406" cy="2233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572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9371" y="3822030"/>
            <a:ext cx="3526423" cy="2233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573;p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91019" y="3770571"/>
            <a:ext cx="3526423" cy="22339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8047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2937" y="2493604"/>
            <a:ext cx="11360800" cy="763600"/>
          </a:xfrm>
        </p:spPr>
        <p:txBody>
          <a:bodyPr/>
          <a:lstStyle/>
          <a:p>
            <a:r>
              <a:rPr lang="en" sz="4400" b="1" dirty="0"/>
              <a:t>RECOMMENDER</a:t>
            </a:r>
            <a:r>
              <a:rPr lang="en" sz="4400" b="1" dirty="0">
                <a:solidFill>
                  <a:schemeClr val="lt1"/>
                </a:solidFill>
              </a:rPr>
              <a:t> SYSTEM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945597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300" y="323447"/>
            <a:ext cx="11360800" cy="763600"/>
          </a:xfrm>
        </p:spPr>
        <p:txBody>
          <a:bodyPr/>
          <a:lstStyle/>
          <a:p>
            <a:pPr lvl="0"/>
            <a:r>
              <a:rPr lang="en-US" b="1" dirty="0"/>
              <a:t>TOP 10 RECOMMENDED MOVIES/ TV SHOWS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468" y="1087047"/>
            <a:ext cx="11360800" cy="4555200"/>
          </a:xfrm>
        </p:spPr>
        <p:txBody>
          <a:bodyPr/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Content-based recommender system</a:t>
            </a:r>
            <a:r>
              <a:rPr lang="en-US" dirty="0">
                <a:solidFill>
                  <a:schemeClr val="bg1"/>
                </a:solidFill>
              </a:rPr>
              <a:t> on the basis of </a:t>
            </a:r>
            <a:r>
              <a:rPr lang="en-US" b="1" dirty="0">
                <a:solidFill>
                  <a:schemeClr val="bg1"/>
                </a:solidFill>
              </a:rPr>
              <a:t>cosine similarity score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Google Shape;2719;p8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1300" y="1710574"/>
            <a:ext cx="3982260" cy="2247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720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310" y="2761555"/>
            <a:ext cx="3882771" cy="224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721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2692" y="1749830"/>
            <a:ext cx="4196187" cy="224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722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7998" y="5343526"/>
            <a:ext cx="8333302" cy="11405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36992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493354"/>
            <a:ext cx="11360800" cy="763600"/>
          </a:xfrm>
        </p:spPr>
        <p:txBody>
          <a:bodyPr/>
          <a:lstStyle/>
          <a:p>
            <a:r>
              <a:rPr lang="en-US" sz="4000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17500">
              <a:spcBef>
                <a:spcPts val="600"/>
              </a:spcBef>
              <a:buClr>
                <a:schemeClr val="accent2"/>
              </a:buClr>
              <a:buSzPts val="1400"/>
            </a:pPr>
            <a:r>
              <a:rPr lang="en-US" sz="2800" dirty="0">
                <a:solidFill>
                  <a:schemeClr val="bg1"/>
                </a:solidFill>
              </a:rPr>
              <a:t>Analysis revealed that Netflix has a </a:t>
            </a:r>
            <a:r>
              <a:rPr lang="en-US" sz="2800" b="1" dirty="0">
                <a:solidFill>
                  <a:schemeClr val="bg1"/>
                </a:solidFill>
              </a:rPr>
              <a:t>greater number</a:t>
            </a:r>
            <a:r>
              <a:rPr lang="en-US" sz="2800" dirty="0">
                <a:solidFill>
                  <a:schemeClr val="bg1"/>
                </a:solidFill>
              </a:rPr>
              <a:t> of </a:t>
            </a:r>
            <a:r>
              <a:rPr lang="en-US" sz="2800" b="1" dirty="0">
                <a:solidFill>
                  <a:schemeClr val="bg1"/>
                </a:solidFill>
              </a:rPr>
              <a:t>movies </a:t>
            </a:r>
            <a:r>
              <a:rPr lang="en-US" sz="2800" dirty="0">
                <a:solidFill>
                  <a:schemeClr val="bg1"/>
                </a:solidFill>
              </a:rPr>
              <a:t>than </a:t>
            </a:r>
            <a:r>
              <a:rPr lang="en-US" sz="2800" b="1" dirty="0">
                <a:solidFill>
                  <a:schemeClr val="bg1"/>
                </a:solidFill>
              </a:rPr>
              <a:t>TV shows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lvl="0" indent="-317500">
              <a:spcBef>
                <a:spcPts val="600"/>
              </a:spcBef>
              <a:buClr>
                <a:schemeClr val="accent2"/>
              </a:buClr>
              <a:buSzPts val="1400"/>
            </a:pPr>
            <a:r>
              <a:rPr lang="en-US" sz="2800" dirty="0">
                <a:solidFill>
                  <a:schemeClr val="bg1"/>
                </a:solidFill>
              </a:rPr>
              <a:t>Clustering </a:t>
            </a:r>
            <a:r>
              <a:rPr lang="en-US" sz="2800" b="1" dirty="0">
                <a:solidFill>
                  <a:schemeClr val="bg1"/>
                </a:solidFill>
              </a:rPr>
              <a:t>TV shows</a:t>
            </a:r>
            <a:r>
              <a:rPr lang="en-US" sz="2800" dirty="0">
                <a:solidFill>
                  <a:schemeClr val="bg1"/>
                </a:solidFill>
              </a:rPr>
              <a:t> and </a:t>
            </a:r>
            <a:r>
              <a:rPr lang="en-US" sz="2800" b="1" dirty="0">
                <a:solidFill>
                  <a:schemeClr val="bg1"/>
                </a:solidFill>
              </a:rPr>
              <a:t>movies</a:t>
            </a:r>
            <a:r>
              <a:rPr lang="en-US" sz="2800" dirty="0">
                <a:solidFill>
                  <a:schemeClr val="bg1"/>
                </a:solidFill>
              </a:rPr>
              <a:t> based on their similarities and differences, created a </a:t>
            </a:r>
            <a:r>
              <a:rPr lang="en-US" sz="2800" b="1" dirty="0">
                <a:solidFill>
                  <a:schemeClr val="bg1"/>
                </a:solidFill>
              </a:rPr>
              <a:t>content-based recommender system</a:t>
            </a:r>
            <a:r>
              <a:rPr lang="en-US" sz="2800" dirty="0">
                <a:solidFill>
                  <a:schemeClr val="bg1"/>
                </a:solidFill>
              </a:rPr>
              <a:t> that recommends </a:t>
            </a:r>
            <a:r>
              <a:rPr lang="en-US" sz="2800" b="1" dirty="0">
                <a:solidFill>
                  <a:schemeClr val="bg1"/>
                </a:solidFill>
              </a:rPr>
              <a:t>top 10 shows</a:t>
            </a:r>
            <a:r>
              <a:rPr lang="en-US" sz="2800" dirty="0">
                <a:solidFill>
                  <a:schemeClr val="bg1"/>
                </a:solidFill>
              </a:rPr>
              <a:t> to users based on their </a:t>
            </a:r>
            <a:r>
              <a:rPr lang="en-US" sz="2800" b="1" dirty="0">
                <a:solidFill>
                  <a:schemeClr val="bg1"/>
                </a:solidFill>
              </a:rPr>
              <a:t>viewing history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794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4312" y="2302800"/>
            <a:ext cx="11360800" cy="4555200"/>
          </a:xfrm>
        </p:spPr>
        <p:txBody>
          <a:bodyPr/>
          <a:lstStyle/>
          <a:p>
            <a:r>
              <a:rPr lang="en-US" sz="5400" b="1" dirty="0" smtClean="0">
                <a:solidFill>
                  <a:schemeClr val="tx1"/>
                </a:solidFill>
              </a:rPr>
              <a:t>Thank You </a:t>
            </a:r>
            <a:r>
              <a:rPr lang="en-US" sz="5400" b="1" dirty="0" err="1" smtClean="0">
                <a:solidFill>
                  <a:schemeClr val="tx1"/>
                </a:solidFill>
              </a:rPr>
              <a:t>AlmaBetter</a:t>
            </a:r>
            <a:r>
              <a:rPr lang="en-US" sz="5400" b="1" dirty="0" smtClean="0">
                <a:solidFill>
                  <a:schemeClr val="tx1"/>
                </a:solidFill>
              </a:rPr>
              <a:t>!!!</a:t>
            </a:r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236180"/>
            <a:ext cx="11360800" cy="763600"/>
          </a:xfrm>
        </p:spPr>
        <p:txBody>
          <a:bodyPr/>
          <a:lstStyle/>
          <a:p>
            <a:r>
              <a:rPr lang="en-US" dirty="0"/>
              <a:t>2. 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00" y="999780"/>
            <a:ext cx="11360800" cy="4555200"/>
          </a:xfrm>
        </p:spPr>
        <p:txBody>
          <a:bodyPr/>
          <a:lstStyle/>
          <a:p>
            <a:pPr marL="0" lv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bg1"/>
                </a:solidFill>
              </a:rPr>
              <a:t>The dataset contains movies and </a:t>
            </a:r>
            <a:r>
              <a:rPr lang="en-US" sz="2000" dirty="0" err="1">
                <a:solidFill>
                  <a:schemeClr val="bg1"/>
                </a:solidFill>
              </a:rPr>
              <a:t>tv</a:t>
            </a:r>
            <a:r>
              <a:rPr lang="en-US" sz="2000" dirty="0">
                <a:solidFill>
                  <a:schemeClr val="bg1"/>
                </a:solidFill>
              </a:rPr>
              <a:t> shows information like title, cast, director, release year, rating, duration etc.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bg1"/>
                </a:solidFill>
              </a:rPr>
              <a:t>The features of the dataset are :</a:t>
            </a:r>
          </a:p>
          <a:p>
            <a:pPr lvl="0" indent="-311150">
              <a:spcBef>
                <a:spcPts val="600"/>
              </a:spcBef>
              <a:buClr>
                <a:schemeClr val="accent2"/>
              </a:buClr>
              <a:buSzPts val="1300"/>
            </a:pPr>
            <a:r>
              <a:rPr lang="en-US" sz="2000" b="1" dirty="0" err="1">
                <a:solidFill>
                  <a:schemeClr val="bg1"/>
                </a:solidFill>
              </a:rPr>
              <a:t>show_id</a:t>
            </a:r>
            <a:r>
              <a:rPr lang="en-US" sz="2000" dirty="0">
                <a:solidFill>
                  <a:schemeClr val="bg1"/>
                </a:solidFill>
              </a:rPr>
              <a:t>: Unique Id number for all the listed rows</a:t>
            </a:r>
          </a:p>
          <a:p>
            <a:pPr lvl="0" indent="-311150">
              <a:buClr>
                <a:schemeClr val="accent2"/>
              </a:buClr>
              <a:buSzPts val="1300"/>
            </a:pPr>
            <a:r>
              <a:rPr lang="en-US" sz="2000" b="1" dirty="0">
                <a:solidFill>
                  <a:schemeClr val="bg1"/>
                </a:solidFill>
              </a:rPr>
              <a:t>type</a:t>
            </a:r>
            <a:r>
              <a:rPr lang="en-US" sz="2000" dirty="0">
                <a:solidFill>
                  <a:schemeClr val="bg1"/>
                </a:solidFill>
              </a:rPr>
              <a:t>: denotes type of show namely TV Show or Movie</a:t>
            </a:r>
          </a:p>
          <a:p>
            <a:pPr lvl="0" indent="-311150">
              <a:buClr>
                <a:schemeClr val="accent2"/>
              </a:buClr>
              <a:buSzPts val="1300"/>
            </a:pPr>
            <a:r>
              <a:rPr lang="en-US" sz="2000" b="1" dirty="0">
                <a:solidFill>
                  <a:schemeClr val="bg1"/>
                </a:solidFill>
              </a:rPr>
              <a:t>title</a:t>
            </a:r>
            <a:r>
              <a:rPr lang="en-US" sz="2000" dirty="0">
                <a:solidFill>
                  <a:schemeClr val="bg1"/>
                </a:solidFill>
              </a:rPr>
              <a:t>: title of the movie</a:t>
            </a:r>
          </a:p>
          <a:p>
            <a:pPr lvl="0" indent="-311150">
              <a:buClr>
                <a:schemeClr val="accent2"/>
              </a:buClr>
              <a:buSzPts val="1300"/>
            </a:pPr>
            <a:r>
              <a:rPr lang="en-US" sz="2000" b="1" dirty="0">
                <a:solidFill>
                  <a:schemeClr val="bg1"/>
                </a:solidFill>
              </a:rPr>
              <a:t>director</a:t>
            </a:r>
            <a:r>
              <a:rPr lang="en-US" sz="2000" dirty="0">
                <a:solidFill>
                  <a:schemeClr val="bg1"/>
                </a:solidFill>
              </a:rPr>
              <a:t>: Name of director/directors</a:t>
            </a:r>
          </a:p>
          <a:p>
            <a:pPr lvl="0" indent="-311150">
              <a:buClr>
                <a:schemeClr val="accent2"/>
              </a:buClr>
              <a:buSzPts val="1300"/>
            </a:pPr>
            <a:r>
              <a:rPr lang="en-US" sz="2000" b="1" dirty="0">
                <a:solidFill>
                  <a:schemeClr val="bg1"/>
                </a:solidFill>
              </a:rPr>
              <a:t>cast</a:t>
            </a:r>
            <a:r>
              <a:rPr lang="en-US" sz="2000" dirty="0">
                <a:solidFill>
                  <a:schemeClr val="bg1"/>
                </a:solidFill>
              </a:rPr>
              <a:t>: lists the cast of the movie</a:t>
            </a:r>
          </a:p>
          <a:p>
            <a:pPr lvl="0" indent="-311150">
              <a:buClr>
                <a:schemeClr val="accent2"/>
              </a:buClr>
              <a:buSzPts val="1300"/>
            </a:pPr>
            <a:r>
              <a:rPr lang="en-US" sz="2000" b="1" dirty="0">
                <a:solidFill>
                  <a:schemeClr val="bg1"/>
                </a:solidFill>
              </a:rPr>
              <a:t>country</a:t>
            </a:r>
            <a:r>
              <a:rPr lang="en-US" sz="2000" dirty="0">
                <a:solidFill>
                  <a:schemeClr val="bg1"/>
                </a:solidFill>
              </a:rPr>
              <a:t>: country of the production house</a:t>
            </a:r>
          </a:p>
          <a:p>
            <a:pPr lvl="0" indent="-311150">
              <a:buClr>
                <a:schemeClr val="accent2"/>
              </a:buClr>
              <a:buSzPts val="1300"/>
            </a:pPr>
            <a:r>
              <a:rPr lang="en-US" sz="2000" b="1" dirty="0" err="1">
                <a:solidFill>
                  <a:schemeClr val="bg1"/>
                </a:solidFill>
              </a:rPr>
              <a:t>date_added</a:t>
            </a:r>
            <a:r>
              <a:rPr lang="en-US" sz="2000" dirty="0">
                <a:solidFill>
                  <a:schemeClr val="bg1"/>
                </a:solidFill>
              </a:rPr>
              <a:t>: the date the show was added</a:t>
            </a:r>
          </a:p>
          <a:p>
            <a:pPr lvl="0" indent="-311150">
              <a:buClr>
                <a:schemeClr val="accent2"/>
              </a:buClr>
              <a:buSzPts val="1300"/>
            </a:pPr>
            <a:r>
              <a:rPr lang="en-US" sz="2000" b="1" dirty="0" err="1">
                <a:solidFill>
                  <a:schemeClr val="bg1"/>
                </a:solidFill>
              </a:rPr>
              <a:t>release_year</a:t>
            </a:r>
            <a:r>
              <a:rPr lang="en-US" sz="2000" dirty="0">
                <a:solidFill>
                  <a:schemeClr val="bg1"/>
                </a:solidFill>
              </a:rPr>
              <a:t>: year of the release of the show</a:t>
            </a:r>
          </a:p>
          <a:p>
            <a:pPr lvl="0" indent="-311150">
              <a:buClr>
                <a:schemeClr val="accent2"/>
              </a:buClr>
              <a:buSzPts val="1300"/>
            </a:pPr>
            <a:r>
              <a:rPr lang="en-US" sz="2000" b="1" dirty="0">
                <a:solidFill>
                  <a:schemeClr val="bg1"/>
                </a:solidFill>
              </a:rPr>
              <a:t>rating</a:t>
            </a:r>
            <a:r>
              <a:rPr lang="en-US" sz="2000" dirty="0">
                <a:solidFill>
                  <a:schemeClr val="bg1"/>
                </a:solidFill>
              </a:rPr>
              <a:t>: show ratings</a:t>
            </a:r>
          </a:p>
          <a:p>
            <a:pPr lvl="0" indent="-311150">
              <a:buClr>
                <a:schemeClr val="accent2"/>
              </a:buClr>
              <a:buSzPts val="1300"/>
            </a:pPr>
            <a:r>
              <a:rPr lang="en-US" sz="2000" b="1" dirty="0">
                <a:solidFill>
                  <a:schemeClr val="bg1"/>
                </a:solidFill>
              </a:rPr>
              <a:t>duration</a:t>
            </a:r>
            <a:r>
              <a:rPr lang="en-US" sz="2000" dirty="0">
                <a:solidFill>
                  <a:schemeClr val="bg1"/>
                </a:solidFill>
              </a:rPr>
              <a:t>: duration of the show</a:t>
            </a:r>
          </a:p>
          <a:p>
            <a:pPr lvl="0" indent="-311150">
              <a:buClr>
                <a:schemeClr val="accent2"/>
              </a:buClr>
              <a:buSzPts val="1300"/>
            </a:pPr>
            <a:r>
              <a:rPr lang="en-US" sz="2000" b="1" dirty="0" err="1">
                <a:solidFill>
                  <a:schemeClr val="bg1"/>
                </a:solidFill>
              </a:rPr>
              <a:t>listed_in</a:t>
            </a:r>
            <a:r>
              <a:rPr lang="en-US" sz="2000" dirty="0">
                <a:solidFill>
                  <a:schemeClr val="bg1"/>
                </a:solidFill>
              </a:rPr>
              <a:t>: the genre of the show</a:t>
            </a:r>
          </a:p>
          <a:p>
            <a:pPr lvl="0" indent="-311150">
              <a:buClr>
                <a:schemeClr val="accent2"/>
              </a:buClr>
              <a:buSzPts val="1300"/>
            </a:pPr>
            <a:r>
              <a:rPr lang="en-US" sz="2000" b="1" dirty="0">
                <a:solidFill>
                  <a:schemeClr val="bg1"/>
                </a:solidFill>
              </a:rPr>
              <a:t>description</a:t>
            </a:r>
            <a:r>
              <a:rPr lang="en-US" sz="2000" dirty="0">
                <a:solidFill>
                  <a:schemeClr val="bg1"/>
                </a:solidFill>
              </a:rPr>
              <a:t>: summary/ description of the movie</a:t>
            </a:r>
          </a:p>
        </p:txBody>
      </p:sp>
    </p:spTree>
    <p:extLst>
      <p:ext uri="{BB962C8B-B14F-4D97-AF65-F5344CB8AC3E}">
        <p14:creationId xmlns:p14="http://schemas.microsoft.com/office/powerpoint/2010/main" val="412601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EDA (Exploratory Data Analysis)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881" y="1356967"/>
            <a:ext cx="8868594" cy="5170460"/>
          </a:xfrm>
        </p:spPr>
      </p:pic>
    </p:spTree>
    <p:extLst>
      <p:ext uri="{BB962C8B-B14F-4D97-AF65-F5344CB8AC3E}">
        <p14:creationId xmlns:p14="http://schemas.microsoft.com/office/powerpoint/2010/main" val="27065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60800" cy="763600"/>
          </a:xfrm>
        </p:spPr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63" y="0"/>
            <a:ext cx="5886449" cy="66983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8" y="1063637"/>
            <a:ext cx="5210175" cy="500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8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/>
              <a:t>Data Preparation and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00" y="1356967"/>
            <a:ext cx="11360800" cy="4555200"/>
          </a:xfrm>
        </p:spPr>
        <p:txBody>
          <a:bodyPr/>
          <a:lstStyle/>
          <a:p>
            <a:pPr marL="0" lv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 make the data analysis ready </a:t>
            </a:r>
            <a:r>
              <a:rPr lang="en-US" sz="20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have done the following:</a:t>
            </a:r>
          </a:p>
          <a:p>
            <a:pPr lvl="0" indent="-317500">
              <a:spcBef>
                <a:spcPts val="600"/>
              </a:spcBef>
              <a:buClr>
                <a:schemeClr val="accent2"/>
              </a:buClr>
              <a:buSzPts val="1400"/>
              <a:buFont typeface="Roboto"/>
              <a:buChar char="●"/>
            </a:pP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Filled missing values of </a:t>
            </a:r>
            <a:r>
              <a:rPr lang="en-US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cast </a:t>
            </a: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with </a:t>
            </a:r>
            <a:r>
              <a:rPr lang="en-US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Not available</a:t>
            </a: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 indent="-317500">
              <a:spcBef>
                <a:spcPts val="600"/>
              </a:spcBef>
              <a:buClr>
                <a:schemeClr val="accent2"/>
              </a:buClr>
              <a:buSzPts val="1400"/>
              <a:buFont typeface="Roboto"/>
              <a:buChar char="●"/>
            </a:pP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Filled missing values of </a:t>
            </a:r>
            <a:r>
              <a:rPr lang="en-US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country </a:t>
            </a: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with </a:t>
            </a:r>
            <a:r>
              <a:rPr lang="en-US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Not Known</a:t>
            </a: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 indent="-317500">
              <a:spcBef>
                <a:spcPts val="600"/>
              </a:spcBef>
              <a:buClr>
                <a:schemeClr val="accent2"/>
              </a:buClr>
              <a:buSzPts val="1400"/>
              <a:buFont typeface="Roboto"/>
              <a:buChar char="●"/>
            </a:pP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Dropped rows of </a:t>
            </a:r>
            <a:r>
              <a:rPr lang="en-US" sz="20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date_added</a:t>
            </a: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missing values.</a:t>
            </a:r>
          </a:p>
          <a:p>
            <a:pPr lvl="0" indent="-317500">
              <a:spcBef>
                <a:spcPts val="600"/>
              </a:spcBef>
              <a:buClr>
                <a:schemeClr val="accent2"/>
              </a:buClr>
              <a:buSzPts val="1400"/>
              <a:buFont typeface="Roboto"/>
              <a:buChar char="●"/>
            </a:pP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Dropped rows of </a:t>
            </a:r>
            <a:r>
              <a:rPr lang="en-US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ratings </a:t>
            </a: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missing values.</a:t>
            </a:r>
          </a:p>
          <a:p>
            <a:pPr indent="-317500">
              <a:spcBef>
                <a:spcPts val="600"/>
              </a:spcBef>
              <a:buClr>
                <a:schemeClr val="accent2"/>
              </a:buClr>
              <a:buSzPts val="1400"/>
              <a:buFont typeface="Roboto"/>
              <a:buChar char="●"/>
            </a:pP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Dropped the entire column of </a:t>
            </a:r>
            <a:r>
              <a:rPr lang="en-US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director </a:t>
            </a: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 it had much number of missing </a:t>
            </a:r>
            <a:r>
              <a:rPr lang="en-US" sz="20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values, we can not do that so we replaced the null values of director with </a:t>
            </a:r>
            <a:r>
              <a:rPr lang="en-US" sz="20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Unknown.</a:t>
            </a:r>
            <a:endParaRPr lang="en-US"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600"/>
              </a:spcBef>
              <a:spcAft>
                <a:spcPts val="500"/>
              </a:spcAft>
              <a:buNone/>
            </a:pPr>
            <a:endParaRPr lang="en-US"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3342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/>
              <a:t>MOVIE VS TV SHOW SHARE</a:t>
            </a:r>
          </a:p>
        </p:txBody>
      </p:sp>
      <p:sp>
        <p:nvSpPr>
          <p:cNvPr id="6" name="Google Shape;937;p41"/>
          <p:cNvSpPr txBox="1">
            <a:spLocks/>
          </p:cNvSpPr>
          <p:nvPr/>
        </p:nvSpPr>
        <p:spPr>
          <a:xfrm>
            <a:off x="415600" y="1356794"/>
            <a:ext cx="10065451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>
              <a:spcBef>
                <a:spcPts val="600"/>
              </a:spcBef>
              <a:buSzPts val="1400"/>
              <a:buNone/>
            </a:pPr>
            <a:r>
              <a:rPr lang="en-US" b="1" kern="0" dirty="0">
                <a:solidFill>
                  <a:schemeClr val="bg1"/>
                </a:solidFill>
              </a:rPr>
              <a:t>Types of shows available in </a:t>
            </a:r>
            <a:r>
              <a:rPr lang="en-US" b="1" kern="0" dirty="0" smtClean="0">
                <a:solidFill>
                  <a:schemeClr val="bg1"/>
                </a:solidFill>
              </a:rPr>
              <a:t>Netflix </a:t>
            </a:r>
            <a:r>
              <a:rPr lang="en-US" b="1" kern="0" dirty="0">
                <a:solidFill>
                  <a:schemeClr val="bg1"/>
                </a:solidFill>
              </a:rPr>
              <a:t>is not even with high count for TV shows.</a:t>
            </a:r>
          </a:p>
          <a:p>
            <a:pPr marL="139700" indent="0">
              <a:spcBef>
                <a:spcPts val="600"/>
              </a:spcBef>
              <a:buSzPts val="1400"/>
              <a:buNone/>
            </a:pPr>
            <a:r>
              <a:rPr lang="en-US" b="1" kern="0" dirty="0">
                <a:solidFill>
                  <a:srgbClr val="FF0000"/>
                </a:solidFill>
              </a:rPr>
              <a:t>69.14% </a:t>
            </a:r>
            <a:r>
              <a:rPr lang="en-US" b="1" kern="0" dirty="0">
                <a:solidFill>
                  <a:schemeClr val="bg1"/>
                </a:solidFill>
              </a:rPr>
              <a:t>of the data belongs to </a:t>
            </a:r>
            <a:r>
              <a:rPr lang="en-US" b="1" kern="0" dirty="0" smtClean="0">
                <a:solidFill>
                  <a:srgbClr val="FF0000"/>
                </a:solidFill>
              </a:rPr>
              <a:t>Movies</a:t>
            </a:r>
            <a:r>
              <a:rPr lang="en-US" b="1" kern="0" dirty="0" smtClean="0">
                <a:solidFill>
                  <a:schemeClr val="bg1"/>
                </a:solidFill>
              </a:rPr>
              <a:t> </a:t>
            </a:r>
            <a:r>
              <a:rPr lang="en-US" b="1" kern="0" dirty="0">
                <a:solidFill>
                  <a:schemeClr val="bg1"/>
                </a:solidFill>
              </a:rPr>
              <a:t>and </a:t>
            </a:r>
            <a:r>
              <a:rPr lang="en-US" b="1" kern="0" dirty="0">
                <a:solidFill>
                  <a:srgbClr val="999999"/>
                </a:solidFill>
              </a:rPr>
              <a:t>30.86%</a:t>
            </a:r>
            <a:r>
              <a:rPr lang="en-US" b="1" kern="0" dirty="0">
                <a:solidFill>
                  <a:schemeClr val="bg1"/>
                </a:solidFill>
              </a:rPr>
              <a:t> of the data for </a:t>
            </a:r>
            <a:r>
              <a:rPr lang="en-US" b="1" kern="0" dirty="0">
                <a:solidFill>
                  <a:srgbClr val="999999"/>
                </a:solidFill>
              </a:rPr>
              <a:t>TV shows</a:t>
            </a:r>
            <a:r>
              <a:rPr lang="en-US" b="1" kern="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154" y="2481494"/>
            <a:ext cx="4695096" cy="428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8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12099" y="103873"/>
            <a:ext cx="6918650" cy="763600"/>
          </a:xfrm>
        </p:spPr>
        <p:txBody>
          <a:bodyPr/>
          <a:lstStyle/>
          <a:p>
            <a:pPr algn="ctr"/>
            <a:r>
              <a:rPr lang="en-US" sz="3200" b="1" dirty="0"/>
              <a:t>VARIOUS RATINGS COUNT</a:t>
            </a:r>
          </a:p>
        </p:txBody>
      </p:sp>
      <p:sp>
        <p:nvSpPr>
          <p:cNvPr id="4" name="Google Shape;945;p42"/>
          <p:cNvSpPr txBox="1">
            <a:spLocks/>
          </p:cNvSpPr>
          <p:nvPr/>
        </p:nvSpPr>
        <p:spPr>
          <a:xfrm>
            <a:off x="482274" y="757225"/>
            <a:ext cx="10042850" cy="1300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38100" lvl="0" indent="-311150">
              <a:spcBef>
                <a:spcPts val="600"/>
              </a:spcBef>
              <a:buClr>
                <a:schemeClr val="accent2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TV-MA</a:t>
            </a:r>
            <a:r>
              <a:rPr lang="en-US" dirty="0">
                <a:solidFill>
                  <a:schemeClr val="bg1"/>
                </a:solidFill>
              </a:rPr>
              <a:t> tops the charts, indicating that </a:t>
            </a:r>
            <a:r>
              <a:rPr lang="en-US" b="1" dirty="0">
                <a:solidFill>
                  <a:schemeClr val="bg1"/>
                </a:solidFill>
              </a:rPr>
              <a:t>mature content</a:t>
            </a:r>
            <a:r>
              <a:rPr lang="en-US" dirty="0">
                <a:solidFill>
                  <a:schemeClr val="bg1"/>
                </a:solidFill>
              </a:rPr>
              <a:t> is </a:t>
            </a:r>
            <a:r>
              <a:rPr lang="en-US" b="1" dirty="0">
                <a:solidFill>
                  <a:schemeClr val="bg1"/>
                </a:solidFill>
              </a:rPr>
              <a:t>more popular</a:t>
            </a:r>
            <a:r>
              <a:rPr lang="en-US" dirty="0">
                <a:solidFill>
                  <a:schemeClr val="bg1"/>
                </a:solidFill>
              </a:rPr>
              <a:t> on </a:t>
            </a:r>
            <a:r>
              <a:rPr lang="en-US" b="1" dirty="0">
                <a:solidFill>
                  <a:schemeClr val="bg1"/>
                </a:solidFill>
              </a:rPr>
              <a:t>Netflix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R="38100" lvl="0" indent="-311150">
              <a:buClr>
                <a:schemeClr val="accent2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This popularity is followed by </a:t>
            </a:r>
            <a:r>
              <a:rPr lang="en-US" b="1" dirty="0">
                <a:solidFill>
                  <a:schemeClr val="bg1"/>
                </a:solidFill>
              </a:rPr>
              <a:t>TV-14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TV-PG</a:t>
            </a:r>
            <a:r>
              <a:rPr lang="en-US" dirty="0">
                <a:solidFill>
                  <a:schemeClr val="bg1"/>
                </a:solidFill>
              </a:rPr>
              <a:t>, which are Shows focused on </a:t>
            </a:r>
            <a:r>
              <a:rPr lang="en-US" b="1" dirty="0">
                <a:solidFill>
                  <a:schemeClr val="bg1"/>
                </a:solidFill>
              </a:rPr>
              <a:t>Teens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Older kids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R="38100" lvl="0" indent="-311150">
              <a:buClr>
                <a:schemeClr val="accent2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Very few titles with a rating </a:t>
            </a:r>
            <a:r>
              <a:rPr lang="en-US" b="1" dirty="0">
                <a:solidFill>
                  <a:schemeClr val="bg1"/>
                </a:solidFill>
              </a:rPr>
              <a:t>NC-17</a:t>
            </a:r>
            <a:r>
              <a:rPr lang="en-US" dirty="0">
                <a:solidFill>
                  <a:schemeClr val="bg1"/>
                </a:solidFill>
              </a:rPr>
              <a:t> exist. It can be understood since this type of content is purely for the audience </a:t>
            </a:r>
            <a:r>
              <a:rPr lang="en-US" b="1" dirty="0">
                <a:solidFill>
                  <a:schemeClr val="bg1"/>
                </a:solidFill>
              </a:rPr>
              <a:t>above 17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Google Shape;1706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2274" y="2621641"/>
            <a:ext cx="6118551" cy="4236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70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0938" y="2493054"/>
            <a:ext cx="4209038" cy="3978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70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5075" y="153277"/>
            <a:ext cx="5833276" cy="643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089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</TotalTime>
  <Words>1533</Words>
  <Application>Microsoft Office PowerPoint</Application>
  <PresentationFormat>Widescreen</PresentationFormat>
  <Paragraphs>143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Montserrat</vt:lpstr>
      <vt:lpstr>Orelega One</vt:lpstr>
      <vt:lpstr>Roboto</vt:lpstr>
      <vt:lpstr>Roboto Condensed</vt:lpstr>
      <vt:lpstr>Simple Light</vt:lpstr>
      <vt:lpstr>       Capstone Project – 4     Unsupervised ML "Netflix Movies and TV Shows Clustering"   Presented By : Mr. Hasnain Mazhar Rizvi   </vt:lpstr>
      <vt:lpstr>Points of Discussion</vt:lpstr>
      <vt:lpstr>1. Problem Statement</vt:lpstr>
      <vt:lpstr>2. Data Description</vt:lpstr>
      <vt:lpstr>3. EDA (Exploratory Data Analysis)</vt:lpstr>
      <vt:lpstr>Missing Values</vt:lpstr>
      <vt:lpstr>4. Data Preparation and Cleaning</vt:lpstr>
      <vt:lpstr>MOVIE VS TV SHOW SHARE</vt:lpstr>
      <vt:lpstr>VARIOUS RATINGS COUNT</vt:lpstr>
      <vt:lpstr>TOP 10 COUNTRIES WITH MOST CONTENT</vt:lpstr>
      <vt:lpstr>CONTENT RELEASED OVER THE YEARS</vt:lpstr>
      <vt:lpstr>CONTENT ADDED OVER THE MONTHS</vt:lpstr>
      <vt:lpstr>NETFLIX MOVIES DURATION</vt:lpstr>
      <vt:lpstr>MOST USED WORDS IN SHOWS TITLE</vt:lpstr>
      <vt:lpstr>TOP 10 GENRES</vt:lpstr>
      <vt:lpstr>TOP 10 DIRECTORS</vt:lpstr>
      <vt:lpstr>TOP 10 ACTORS</vt:lpstr>
      <vt:lpstr>CORRELATION HEATMAP &amp; PAIR PLOT</vt:lpstr>
      <vt:lpstr>5. Hypothesis Testing  </vt:lpstr>
      <vt:lpstr>HYPOTHESIS TESTING - 1</vt:lpstr>
      <vt:lpstr>HYPOTHESIS TESTING - 2</vt:lpstr>
      <vt:lpstr>6. TEXTUAL DATA PREPROCESSING</vt:lpstr>
      <vt:lpstr>WORK PROCESS </vt:lpstr>
      <vt:lpstr>7. DIMENSIONALITY REDUCTION</vt:lpstr>
      <vt:lpstr>DIMENSIONALITY REDUCTION</vt:lpstr>
      <vt:lpstr>8. MODEL IMPLEMENTATION</vt:lpstr>
      <vt:lpstr>K-MEANS CLUSTERING </vt:lpstr>
      <vt:lpstr>HIERARCHICAL CLUSTERING </vt:lpstr>
      <vt:lpstr>SILHOUETTE SCORE FOR CLUSTERING </vt:lpstr>
      <vt:lpstr>FINAL PREDICTION MODEL </vt:lpstr>
      <vt:lpstr>TOPIC MODELING </vt:lpstr>
      <vt:lpstr>TOPIC MODELING </vt:lpstr>
      <vt:lpstr>WORDCLOUD FOR OTHER TOPICS </vt:lpstr>
      <vt:lpstr>RECOMMENDER SYSTEM</vt:lpstr>
      <vt:lpstr>TOP 10 RECOMMENDED MOVIES/ TV SHOWS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– 3      Classification "Cardiovascular Risk Prediction”    Presented By : Mr. Hasnain Mazhar Rizvi</dc:title>
  <dc:creator>segate 250 new</dc:creator>
  <cp:lastModifiedBy>segate 250 new</cp:lastModifiedBy>
  <cp:revision>80</cp:revision>
  <dcterms:created xsi:type="dcterms:W3CDTF">2023-10-14T13:30:38Z</dcterms:created>
  <dcterms:modified xsi:type="dcterms:W3CDTF">2023-11-05T18:00:47Z</dcterms:modified>
</cp:coreProperties>
</file>