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72" r:id="rId9"/>
    <p:sldId id="261" r:id="rId10"/>
    <p:sldId id="262" r:id="rId11"/>
    <p:sldId id="273" r:id="rId12"/>
    <p:sldId id="263" r:id="rId13"/>
    <p:sldId id="264" r:id="rId14"/>
    <p:sldId id="265" r:id="rId15"/>
    <p:sldId id="275" r:id="rId16"/>
    <p:sldId id="266" r:id="rId17"/>
    <p:sldId id="267" r:id="rId18"/>
    <p:sldId id="276" r:id="rId19"/>
    <p:sldId id="277" r:id="rId20"/>
    <p:sldId id="268" r:id="rId21"/>
    <p:sldId id="269" r:id="rId22"/>
    <p:sldId id="274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Arial Black" panose="020B0A04020102020204" pitchFamily="34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88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62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95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err="1" smtClean="0">
                <a:solidFill>
                  <a:schemeClr val="accent2"/>
                </a:solidFill>
              </a:rPr>
              <a:t>host_id</a:t>
            </a:r>
            <a:r>
              <a:rPr lang="en-IN" dirty="0" smtClean="0">
                <a:solidFill>
                  <a:schemeClr val="accent2"/>
                </a:solidFill>
              </a:rPr>
              <a:t> reveals that some host have a huge number of property ownership              above 300.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2. The Majority of the listings are located in Manhattan and Brooklyn whereas Bronx and Staten Island have a miniscule share.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3.  Manhattan is the most expensive </a:t>
            </a:r>
            <a:r>
              <a:rPr lang="en-IN" dirty="0" err="1" smtClean="0">
                <a:solidFill>
                  <a:schemeClr val="accent2"/>
                </a:solidFill>
              </a:rPr>
              <a:t>neighbourhood_group</a:t>
            </a:r>
            <a:r>
              <a:rPr lang="en-IN" dirty="0" smtClean="0">
                <a:solidFill>
                  <a:schemeClr val="accent2"/>
                </a:solidFill>
              </a:rPr>
              <a:t> followed by Brooklyn Staten Island Queens and Bronx.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    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4. Most Listings offer Entire home followed by Private Room and Shared Room</a:t>
            </a: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5. Brooklyn offers nearly the same number of private rooms and entire home whereas Manhattan offers highest number of entire homes followed by private rooms.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1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30554" y="833591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Bookings </a:t>
            </a: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28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Hasnain</a:t>
            </a:r>
            <a:r>
              <a:rPr lang="en-US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Mazhar</a:t>
            </a:r>
            <a:r>
              <a:rPr lang="en-US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Rizvi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156505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729205"/>
            <a:ext cx="8520600" cy="38396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 Which have More Listing in Each Neighborhood Groups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7" y="1139785"/>
            <a:ext cx="7650865" cy="40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1355"/>
            <a:ext cx="85206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Most Listing using </a:t>
            </a:r>
            <a:r>
              <a:rPr lang="en-US" dirty="0" err="1" smtClean="0">
                <a:solidFill>
                  <a:schemeClr val="bg1"/>
                </a:solidFill>
              </a:rPr>
              <a:t>matplotlib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18" y="731375"/>
            <a:ext cx="6919363" cy="42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9781" y="217522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972273"/>
            <a:ext cx="8520600" cy="359660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3. Expensive Neighborhood Group (Location of NYC)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7" y="1479567"/>
            <a:ext cx="7257327" cy="36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b="1" dirty="0">
                <a:solidFill>
                  <a:schemeClr val="bg1"/>
                </a:solidFill>
              </a:rPr>
              <a:t>4. Most Listing in Each Room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581150"/>
            <a:ext cx="5962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198161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770861"/>
            <a:ext cx="8520600" cy="3798014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5. Most Listed Neighborhood (Area of Location in NYC) (ex : Kensington, Midtown, Harlem etc..)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87" y="1203766"/>
            <a:ext cx="6575626" cy="41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7784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70484"/>
            <a:ext cx="8520600" cy="389839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How </a:t>
            </a:r>
            <a:r>
              <a:rPr lang="en-US" b="1" dirty="0">
                <a:solidFill>
                  <a:schemeClr val="bg1"/>
                </a:solidFill>
              </a:rPr>
              <a:t>Price is correspond to minimum nights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" y="947977"/>
            <a:ext cx="8832300" cy="41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5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158956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731656"/>
            <a:ext cx="8520600" cy="383721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6. Number of Reviews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9" y="1099595"/>
            <a:ext cx="8299048" cy="40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109359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682059"/>
            <a:ext cx="8520600" cy="38868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7. Most </a:t>
            </a:r>
            <a:r>
              <a:rPr lang="en-US" b="1" dirty="0" err="1">
                <a:solidFill>
                  <a:schemeClr val="bg1"/>
                </a:solidFill>
              </a:rPr>
              <a:t>Densed</a:t>
            </a:r>
            <a:r>
              <a:rPr lang="en-US" b="1" dirty="0">
                <a:solidFill>
                  <a:schemeClr val="bg1"/>
                </a:solidFill>
              </a:rPr>
              <a:t> Places According to Latitude and Longitude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6" y="1092714"/>
            <a:ext cx="7286365" cy="38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78" y="0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78" y="57270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bg1"/>
                </a:solidFill>
              </a:rPr>
              <a:t>Correlation </a:t>
            </a:r>
            <a:r>
              <a:rPr lang="en-US" b="1" dirty="0" err="1">
                <a:solidFill>
                  <a:schemeClr val="bg1"/>
                </a:solidFill>
              </a:rPr>
              <a:t>Heatmap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8" y="1145400"/>
            <a:ext cx="8184118" cy="44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Pair Plot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</a:t>
            </a:r>
            <a:r>
              <a:rPr lang="en-IN" dirty="0" err="1" smtClean="0"/>
              <a:t>Airbnb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Airbnb</a:t>
            </a:r>
            <a:r>
              <a:rPr lang="en-IN" dirty="0">
                <a:solidFill>
                  <a:schemeClr val="bg1"/>
                </a:solidFill>
              </a:rPr>
              <a:t>, as in “Air Bed and Breakfast,” is a service that lets property owners rent out their spaces to </a:t>
            </a:r>
            <a:r>
              <a:rPr lang="en-IN" dirty="0" err="1">
                <a:solidFill>
                  <a:schemeClr val="bg1"/>
                </a:solidFill>
              </a:rPr>
              <a:t>travelers</a:t>
            </a:r>
            <a:r>
              <a:rPr lang="en-IN" dirty="0">
                <a:solidFill>
                  <a:schemeClr val="bg1"/>
                </a:solidFill>
              </a:rPr>
              <a:t> looking for a place to stay. </a:t>
            </a:r>
            <a:r>
              <a:rPr lang="en-IN" dirty="0" err="1">
                <a:solidFill>
                  <a:schemeClr val="bg1"/>
                </a:solidFill>
              </a:rPr>
              <a:t>Travelers</a:t>
            </a:r>
            <a:r>
              <a:rPr lang="en-IN" dirty="0">
                <a:solidFill>
                  <a:schemeClr val="bg1"/>
                </a:solidFill>
              </a:rPr>
              <a:t> can rent a space for multiple people to share, a shared space with private rooms, or the entire property for themselves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dirty="0" err="1" smtClean="0">
                <a:solidFill>
                  <a:schemeClr val="bg1"/>
                </a:solidFill>
              </a:rPr>
              <a:t>Airbnb</a:t>
            </a:r>
            <a:r>
              <a:rPr lang="en-IN" dirty="0" smtClean="0">
                <a:solidFill>
                  <a:schemeClr val="bg1"/>
                </a:solidFill>
              </a:rPr>
              <a:t> Dataset Lists the number of spaces available with 16 columns describing various attributes.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7703"/>
            <a:ext cx="8520600" cy="572700"/>
          </a:xfrm>
        </p:spPr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0403"/>
            <a:ext cx="9144000" cy="4125775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1</a:t>
            </a:r>
            <a:r>
              <a:rPr lang="en-IN" dirty="0" smtClean="0">
                <a:solidFill>
                  <a:schemeClr val="accent2"/>
                </a:solidFill>
              </a:rPr>
              <a:t>.  </a:t>
            </a:r>
            <a:r>
              <a:rPr lang="en-IN" dirty="0" err="1" smtClean="0">
                <a:solidFill>
                  <a:schemeClr val="accent2"/>
                </a:solidFill>
              </a:rPr>
              <a:t>host_id</a:t>
            </a:r>
            <a:r>
              <a:rPr lang="en-IN" dirty="0" smtClean="0">
                <a:solidFill>
                  <a:schemeClr val="accent2"/>
                </a:solidFill>
              </a:rPr>
              <a:t> reveals that some host have a huge number of property ownership              above 300.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2. The Majority of the listings are located in Manhattan and Brooklyn whereas Bronx and Staten Island have a miniscule share.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3.  Manhattan is the most expensive </a:t>
            </a:r>
            <a:r>
              <a:rPr lang="en-IN" dirty="0" err="1" smtClean="0">
                <a:solidFill>
                  <a:schemeClr val="accent2"/>
                </a:solidFill>
              </a:rPr>
              <a:t>neighbourhood_group</a:t>
            </a:r>
            <a:r>
              <a:rPr lang="en-IN" dirty="0" smtClean="0">
                <a:solidFill>
                  <a:schemeClr val="accent2"/>
                </a:solidFill>
              </a:rPr>
              <a:t> followed by Brooklyn Staten Island Queens and Bronx.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    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4. Most Listings offer Entire home followed by Private Room and Shared Room</a:t>
            </a: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5. Brooklyn offers nearly the same number of private rooms and entire home whereas Manhattan offers highest number of entire homes followed by private rooms.</a:t>
            </a: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724"/>
            <a:ext cx="9144000" cy="4125775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6</a:t>
            </a:r>
            <a:r>
              <a:rPr lang="en-IN" dirty="0">
                <a:solidFill>
                  <a:schemeClr val="accent2"/>
                </a:solidFill>
              </a:rPr>
              <a:t>. Listing of shared room is very little and </a:t>
            </a:r>
            <a:r>
              <a:rPr lang="en-IN" dirty="0" err="1">
                <a:solidFill>
                  <a:schemeClr val="accent2"/>
                </a:solidFill>
              </a:rPr>
              <a:t>staten</a:t>
            </a:r>
            <a:r>
              <a:rPr lang="en-IN" dirty="0">
                <a:solidFill>
                  <a:schemeClr val="accent2"/>
                </a:solidFill>
              </a:rPr>
              <a:t> islands and </a:t>
            </a:r>
            <a:r>
              <a:rPr lang="en-IN" dirty="0" err="1">
                <a:solidFill>
                  <a:schemeClr val="accent2"/>
                </a:solidFill>
              </a:rPr>
              <a:t>bronx</a:t>
            </a:r>
            <a:r>
              <a:rPr lang="en-IN" dirty="0">
                <a:solidFill>
                  <a:schemeClr val="accent2"/>
                </a:solidFill>
              </a:rPr>
              <a:t> offer very few shared </a:t>
            </a:r>
            <a:r>
              <a:rPr lang="en-IN" dirty="0" smtClean="0">
                <a:solidFill>
                  <a:schemeClr val="accent2"/>
                </a:solidFill>
              </a:rPr>
              <a:t>rooms.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7. 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>
                <a:solidFill>
                  <a:schemeClr val="accent2"/>
                </a:solidFill>
              </a:rPr>
              <a:t>Williamsburg,Bedford</a:t>
            </a:r>
            <a:r>
              <a:rPr lang="en-IN" dirty="0">
                <a:solidFill>
                  <a:schemeClr val="accent2"/>
                </a:solidFill>
              </a:rPr>
              <a:t>-Stuyvesant and </a:t>
            </a:r>
            <a:r>
              <a:rPr lang="en-IN" dirty="0" smtClean="0">
                <a:solidFill>
                  <a:schemeClr val="accent2"/>
                </a:solidFill>
              </a:rPr>
              <a:t>Harlem </a:t>
            </a:r>
            <a:r>
              <a:rPr lang="en-IN" dirty="0">
                <a:solidFill>
                  <a:schemeClr val="accent2"/>
                </a:solidFill>
              </a:rPr>
              <a:t>are the most listed </a:t>
            </a:r>
            <a:r>
              <a:rPr lang="en-IN" dirty="0" smtClean="0">
                <a:solidFill>
                  <a:schemeClr val="accent2"/>
                </a:solidFill>
              </a:rPr>
              <a:t>neighbourhood.</a:t>
            </a: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8</a:t>
            </a:r>
            <a:r>
              <a:rPr lang="en-IN" dirty="0">
                <a:solidFill>
                  <a:schemeClr val="accent2"/>
                </a:solidFill>
              </a:rPr>
              <a:t>. Brooklyn and Manhattan has the majority share of </a:t>
            </a:r>
            <a:r>
              <a:rPr lang="en-IN" dirty="0" smtClean="0">
                <a:solidFill>
                  <a:schemeClr val="accent2"/>
                </a:solidFill>
              </a:rPr>
              <a:t>listings.</a:t>
            </a: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93255"/>
            <a:ext cx="8520600" cy="34164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Thank you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9144000" cy="573088"/>
          </a:xfrm>
        </p:spPr>
        <p:txBody>
          <a:bodyPr/>
          <a:lstStyle/>
          <a:p>
            <a:pPr lvl="0" algn="ctr"/>
            <a:r>
              <a:rPr lang="en-IN" dirty="0" smtClean="0">
                <a:sym typeface="Montserrat"/>
              </a:rPr>
              <a:t>Objective</a:t>
            </a:r>
          </a:p>
          <a:p>
            <a:pPr lvl="0"/>
            <a:endParaRPr lang="en-IN" dirty="0" smtClean="0">
              <a:sym typeface="Montserrat"/>
            </a:endParaRPr>
          </a:p>
          <a:p>
            <a:pPr lvl="0"/>
            <a:endParaRPr lang="en-IN" dirty="0" smtClean="0">
              <a:sym typeface="Montserrat"/>
            </a:endParaRPr>
          </a:p>
          <a:p>
            <a:pPr lvl="0"/>
            <a:endParaRPr lang="en-IN" dirty="0">
              <a:sym typeface="Montserra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4294967295"/>
          </p:nvPr>
        </p:nvSpPr>
        <p:spPr>
          <a:xfrm>
            <a:off x="431514" y="1203896"/>
            <a:ext cx="8521700" cy="3416300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 Defining Problem Statement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2. Exploratory Data Analysis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3. Obtaining Critical Insights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2" y="801967"/>
            <a:ext cx="85429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Id-</a:t>
            </a:r>
            <a:r>
              <a:rPr lang="en-IN" dirty="0" smtClean="0"/>
              <a:t> It provides a unique id to each listing in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Name-</a:t>
            </a:r>
            <a:r>
              <a:rPr lang="en-IN" dirty="0" smtClean="0"/>
              <a:t>It describes the property in a concise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Host_id</a:t>
            </a:r>
            <a:r>
              <a:rPr lang="en-IN" b="1" dirty="0" smtClean="0"/>
              <a:t>-</a:t>
            </a:r>
            <a:r>
              <a:rPr lang="en-IN" dirty="0" smtClean="0"/>
              <a:t>It is used to ascertain the ownership of a certain individual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Host_name</a:t>
            </a:r>
            <a:r>
              <a:rPr lang="en-IN" b="1" dirty="0" smtClean="0"/>
              <a:t>-</a:t>
            </a:r>
            <a:r>
              <a:rPr lang="en-IN" dirty="0" smtClean="0"/>
              <a:t>It is the name of the property owner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Neighbourhood_group</a:t>
            </a:r>
            <a:r>
              <a:rPr lang="en-IN" b="1" dirty="0" smtClean="0"/>
              <a:t>-</a:t>
            </a:r>
            <a:r>
              <a:rPr lang="en-IN" dirty="0" smtClean="0"/>
              <a:t>It basically categorizes neighbourhood into  five groups Bronx, Brooklyn,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/>
              <a:t>Manhattan,Staten</a:t>
            </a:r>
            <a:r>
              <a:rPr lang="en-IN" dirty="0" smtClean="0"/>
              <a:t> Islands and Queens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Neighbourhood-</a:t>
            </a:r>
            <a:r>
              <a:rPr lang="en-IN" dirty="0" smtClean="0"/>
              <a:t>It designates the location of a property.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Lattitude</a:t>
            </a:r>
            <a:r>
              <a:rPr lang="en-IN" b="1" dirty="0" smtClean="0"/>
              <a:t>-</a:t>
            </a:r>
            <a:r>
              <a:rPr lang="en-IN" dirty="0" smtClean="0"/>
              <a:t>It Specifies the </a:t>
            </a:r>
            <a:r>
              <a:rPr lang="en-IN" dirty="0" err="1" smtClean="0"/>
              <a:t>Lattitude</a:t>
            </a:r>
            <a:r>
              <a:rPr lang="en-IN" dirty="0"/>
              <a:t> </a:t>
            </a:r>
            <a:r>
              <a:rPr lang="en-IN" dirty="0" smtClean="0"/>
              <a:t>of the property.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Longitude-</a:t>
            </a:r>
            <a:r>
              <a:rPr lang="en-IN" dirty="0" smtClean="0"/>
              <a:t>It denotes the Longitude of the property.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Room_type</a:t>
            </a:r>
            <a:r>
              <a:rPr lang="en-IN" dirty="0" smtClean="0"/>
              <a:t>-It classifies the type of property into Private_Room,Shared_Room and Entire_Apartment</a:t>
            </a:r>
            <a:r>
              <a:rPr lang="en-IN" dirty="0"/>
              <a:t>.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958" y="229267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Data Variables From </a:t>
            </a:r>
            <a:r>
              <a:rPr lang="en-IN" dirty="0" err="1" smtClean="0"/>
              <a:t>AirBnb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2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2" y="975128"/>
            <a:ext cx="85429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Price-</a:t>
            </a:r>
            <a:r>
              <a:rPr lang="en-IN" dirty="0" smtClean="0"/>
              <a:t> It provides the price of each listed property.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Minimum_Nights</a:t>
            </a:r>
            <a:r>
              <a:rPr lang="en-IN" b="1" dirty="0" smtClean="0"/>
              <a:t>-</a:t>
            </a:r>
            <a:r>
              <a:rPr lang="en-IN" dirty="0" smtClean="0"/>
              <a:t>It gives the minimum night one needs to pay for in the property.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Number_of_reviews</a:t>
            </a:r>
            <a:r>
              <a:rPr lang="en-IN" b="1" dirty="0" smtClean="0"/>
              <a:t>-</a:t>
            </a:r>
            <a:r>
              <a:rPr lang="en-IN" dirty="0" smtClean="0"/>
              <a:t>It is used to ascertain the number of reviews received by a property.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Reviews_per_month</a:t>
            </a:r>
            <a:r>
              <a:rPr lang="en-IN" b="1" dirty="0" smtClean="0"/>
              <a:t>- </a:t>
            </a:r>
            <a:r>
              <a:rPr lang="en-IN" dirty="0" smtClean="0"/>
              <a:t>It denotes the number of reviews per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Calcuated_host_listings_count</a:t>
            </a:r>
            <a:r>
              <a:rPr lang="en-IN" b="1" dirty="0" smtClean="0"/>
              <a:t>- </a:t>
            </a:r>
            <a:r>
              <a:rPr lang="en-IN" dirty="0" smtClean="0"/>
              <a:t>It corresponds to the number of properties hosted by the unique </a:t>
            </a:r>
            <a:r>
              <a:rPr lang="en-IN" dirty="0" err="1" smtClean="0"/>
              <a:t>host_id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Availability_365- </a:t>
            </a:r>
            <a:r>
              <a:rPr lang="en-IN" dirty="0" smtClean="0"/>
              <a:t>The number of days the property is available in a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958" y="229267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Data Variables From </a:t>
            </a:r>
            <a:r>
              <a:rPr lang="en-IN" dirty="0" err="1"/>
              <a:t>AirBnb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When we started to explore the data is very essential to do the data cleaning before go ahead to analysis part.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 that we use </a:t>
            </a:r>
          </a:p>
          <a:p>
            <a:r>
              <a:rPr lang="en-US" dirty="0" err="1">
                <a:solidFill>
                  <a:schemeClr val="bg1"/>
                </a:solidFill>
              </a:rPr>
              <a:t>d</a:t>
            </a:r>
            <a:r>
              <a:rPr lang="en-US" dirty="0" err="1" smtClean="0">
                <a:solidFill>
                  <a:schemeClr val="bg1"/>
                </a:solidFill>
              </a:rPr>
              <a:t>f.isnull</a:t>
            </a:r>
            <a:r>
              <a:rPr lang="en-US" dirty="0" smtClean="0">
                <a:solidFill>
                  <a:schemeClr val="bg1"/>
                </a:solidFill>
              </a:rPr>
              <a:t>().sum()</a:t>
            </a:r>
          </a:p>
        </p:txBody>
      </p:sp>
    </p:spTree>
    <p:extLst>
      <p:ext uri="{BB962C8B-B14F-4D97-AF65-F5344CB8AC3E}">
        <p14:creationId xmlns:p14="http://schemas.microsoft.com/office/powerpoint/2010/main" val="1029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49" y="0"/>
            <a:ext cx="8520600" cy="659756"/>
          </a:xfrm>
        </p:spPr>
        <p:txBody>
          <a:bodyPr/>
          <a:lstStyle/>
          <a:p>
            <a:pPr algn="ctr"/>
            <a:r>
              <a:rPr lang="en-US" dirty="0"/>
              <a:t>Data Cleaning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" y="659756"/>
            <a:ext cx="8295159" cy="43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677" y="1187199"/>
            <a:ext cx="8520600" cy="34164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hich has </a:t>
            </a:r>
            <a:r>
              <a:rPr lang="en-US" b="1" dirty="0">
                <a:solidFill>
                  <a:schemeClr val="bg1"/>
                </a:solidFill>
              </a:rPr>
              <a:t>Most Listing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err="1" smtClean="0">
                <a:solidFill>
                  <a:schemeClr val="bg1"/>
                </a:solidFill>
              </a:rPr>
              <a:t>AirBnb</a:t>
            </a:r>
            <a:r>
              <a:rPr lang="en-US" b="1" dirty="0" smtClean="0">
                <a:solidFill>
                  <a:schemeClr val="bg1"/>
                </a:solidFill>
              </a:rPr>
              <a:t> NYC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 dirty="0" smtClean="0">
                <a:solidFill>
                  <a:schemeClr val="bg1"/>
                </a:solidFill>
              </a:rPr>
              <a:t>Which have More Listing </a:t>
            </a:r>
            <a:r>
              <a:rPr lang="en-US" b="1" dirty="0">
                <a:solidFill>
                  <a:schemeClr val="bg1"/>
                </a:solidFill>
              </a:rPr>
              <a:t>in Each </a:t>
            </a:r>
            <a:r>
              <a:rPr lang="en-US" b="1" dirty="0" smtClean="0">
                <a:solidFill>
                  <a:schemeClr val="bg1"/>
                </a:solidFill>
              </a:rPr>
              <a:t>Neighborhood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</a:p>
          <a:p>
            <a:r>
              <a:rPr lang="en-US" b="1" dirty="0">
                <a:solidFill>
                  <a:schemeClr val="bg1"/>
                </a:solidFill>
              </a:rPr>
              <a:t>3. Expensive </a:t>
            </a:r>
            <a:r>
              <a:rPr lang="en-US" b="1" dirty="0" smtClean="0">
                <a:solidFill>
                  <a:schemeClr val="bg1"/>
                </a:solidFill>
              </a:rPr>
              <a:t>Neighborhood </a:t>
            </a:r>
            <a:r>
              <a:rPr lang="en-US" b="1" dirty="0">
                <a:solidFill>
                  <a:schemeClr val="bg1"/>
                </a:solidFill>
              </a:rPr>
              <a:t>Group (Location of NYC)</a:t>
            </a:r>
          </a:p>
          <a:p>
            <a:r>
              <a:rPr lang="en-US" b="1" dirty="0">
                <a:solidFill>
                  <a:schemeClr val="bg1"/>
                </a:solidFill>
              </a:rPr>
              <a:t>4. Most Listing in Each Room</a:t>
            </a:r>
          </a:p>
          <a:p>
            <a:r>
              <a:rPr lang="en-US" b="1" dirty="0">
                <a:solidFill>
                  <a:schemeClr val="bg1"/>
                </a:solidFill>
              </a:rPr>
              <a:t>5. Most Listed </a:t>
            </a:r>
            <a:r>
              <a:rPr lang="en-US" b="1" dirty="0" smtClean="0">
                <a:solidFill>
                  <a:schemeClr val="bg1"/>
                </a:solidFill>
              </a:rPr>
              <a:t>Neighborhood </a:t>
            </a:r>
            <a:r>
              <a:rPr lang="en-US" b="1" dirty="0">
                <a:solidFill>
                  <a:schemeClr val="bg1"/>
                </a:solidFill>
              </a:rPr>
              <a:t>(Area of Location in NYC) (ex : </a:t>
            </a:r>
            <a:r>
              <a:rPr lang="en-US" b="1" dirty="0" smtClean="0">
                <a:solidFill>
                  <a:schemeClr val="bg1"/>
                </a:solidFill>
              </a:rPr>
              <a:t>Kensington, </a:t>
            </a:r>
            <a:r>
              <a:rPr lang="en-US" b="1" dirty="0">
                <a:solidFill>
                  <a:schemeClr val="bg1"/>
                </a:solidFill>
              </a:rPr>
              <a:t>Midtown, Harlem etc</a:t>
            </a:r>
            <a:r>
              <a:rPr lang="en-US" b="1" dirty="0" smtClean="0">
                <a:solidFill>
                  <a:schemeClr val="bg1"/>
                </a:solidFill>
              </a:rPr>
              <a:t>..)</a:t>
            </a:r>
          </a:p>
          <a:p>
            <a:r>
              <a:rPr lang="en-US" b="1" dirty="0">
                <a:solidFill>
                  <a:schemeClr val="bg1"/>
                </a:solidFill>
              </a:rPr>
              <a:t>6. How Price is correspond to minimum nights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7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Number of Reviews</a:t>
            </a:r>
          </a:p>
          <a:p>
            <a:r>
              <a:rPr lang="en-US" b="1" dirty="0">
                <a:solidFill>
                  <a:schemeClr val="bg1"/>
                </a:solidFill>
              </a:rPr>
              <a:t>8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Most </a:t>
            </a:r>
            <a:r>
              <a:rPr lang="en-US" b="1" dirty="0" err="1">
                <a:solidFill>
                  <a:schemeClr val="bg1"/>
                </a:solidFill>
              </a:rPr>
              <a:t>Densed</a:t>
            </a:r>
            <a:r>
              <a:rPr lang="en-US" b="1" dirty="0">
                <a:solidFill>
                  <a:schemeClr val="bg1"/>
                </a:solidFill>
              </a:rPr>
              <a:t> Places According to Latitude and Longitude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559" y="54631"/>
            <a:ext cx="8520600" cy="897638"/>
          </a:xfrm>
        </p:spPr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682906"/>
            <a:ext cx="8520600" cy="43079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1. Which has Most Listing in </a:t>
            </a:r>
            <a:r>
              <a:rPr lang="en-US" b="1" dirty="0" err="1">
                <a:solidFill>
                  <a:schemeClr val="bg1"/>
                </a:solidFill>
              </a:rPr>
              <a:t>AirBnb</a:t>
            </a:r>
            <a:r>
              <a:rPr lang="en-US" b="1" dirty="0">
                <a:solidFill>
                  <a:schemeClr val="bg1"/>
                </a:solidFill>
              </a:rPr>
              <a:t> NYC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84" y="1104900"/>
            <a:ext cx="58483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756</Words>
  <Application>Microsoft Office PowerPoint</Application>
  <PresentationFormat>On-screen Show (16:9)</PresentationFormat>
  <Paragraphs>106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Wingdings</vt:lpstr>
      <vt:lpstr>Montserrat</vt:lpstr>
      <vt:lpstr>Arial Black</vt:lpstr>
      <vt:lpstr>Arial</vt:lpstr>
      <vt:lpstr>Simple Light</vt:lpstr>
      <vt:lpstr>           Capstone Project Airbnb Bookings Analysis  - Hasnain Mazhar Rizvi   </vt:lpstr>
      <vt:lpstr>What Is Airbnb?</vt:lpstr>
      <vt:lpstr>Objective   </vt:lpstr>
      <vt:lpstr>Data Variables From AirBnb</vt:lpstr>
      <vt:lpstr>Data Variables From AirBnb</vt:lpstr>
      <vt:lpstr>Data Cleaning </vt:lpstr>
      <vt:lpstr>Data Cleaning Visualization</vt:lpstr>
      <vt:lpstr>Problem Statements :</vt:lpstr>
      <vt:lpstr>Exploratory Data Analysis</vt:lpstr>
      <vt:lpstr>Exploratory Data Analysis</vt:lpstr>
      <vt:lpstr>Most Listing using matplotlib barplot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Conclusions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Bookings Analysis Anirban Patra</dc:title>
  <dc:creator>Avijit Patra</dc:creator>
  <cp:lastModifiedBy>Segate 250 GB</cp:lastModifiedBy>
  <cp:revision>27</cp:revision>
  <dcterms:modified xsi:type="dcterms:W3CDTF">2023-02-08T17:36:17Z</dcterms:modified>
</cp:coreProperties>
</file>