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8" r:id="rId2"/>
    <p:sldId id="257" r:id="rId3"/>
    <p:sldId id="280" r:id="rId4"/>
    <p:sldId id="281" r:id="rId5"/>
    <p:sldId id="260" r:id="rId6"/>
    <p:sldId id="267" r:id="rId7"/>
    <p:sldId id="261" r:id="rId8"/>
    <p:sldId id="282" r:id="rId9"/>
    <p:sldId id="284" r:id="rId10"/>
    <p:sldId id="283" r:id="rId11"/>
    <p:sldId id="287" r:id="rId12"/>
    <p:sldId id="288" r:id="rId13"/>
    <p:sldId id="289" r:id="rId14"/>
    <p:sldId id="286" r:id="rId15"/>
    <p:sldId id="290" r:id="rId16"/>
    <p:sldId id="292" r:id="rId17"/>
    <p:sldId id="29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322" autoAdjust="0"/>
  </p:normalViewPr>
  <p:slideViewPr>
    <p:cSldViewPr>
      <p:cViewPr varScale="1">
        <p:scale>
          <a:sx n="73" d="100"/>
          <a:sy n="73" d="100"/>
        </p:scale>
        <p:origin x="127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7/4/2025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dirty="0" smtClean="0"/>
              <a:t>CS-FYP    Hamdard University </a:t>
            </a: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Project Name Here</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dirty="0" smtClean="0"/>
              <a:t>CS-FYP    Hamdard University </a:t>
            </a:r>
            <a:endParaRPr lang="en-US" dirty="0"/>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dirty="0" smtClean="0"/>
              <a:t>CS-FYP    Hamdard University </a:t>
            </a:r>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smtClean="0"/>
              <a:t>Project Name Here</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dirty="0" smtClean="0"/>
              <a:t>CS-FYP    Hamdard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smtClean="0"/>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dirty="0" smtClean="0"/>
              <a:t>CS-FYP    Hamdard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smtClean="0"/>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dirty="0" smtClean="0"/>
              <a:t>CS-FYP    Hamdard University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r>
              <a:rPr lang="en-US" dirty="0" smtClean="0"/>
              <a:t>CS-FYP    Hamdard University </a:t>
            </a:r>
            <a:endParaRPr lang="en-US" dirty="0"/>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smtClean="0"/>
              <a:t>Project Name Here</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dirty="0" smtClean="0"/>
              <a:t>CS-FYP    Hamdard University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CS-FYP    Hamdard University </a:t>
            </a:r>
            <a:endParaRPr lang="en-US" dirty="0"/>
          </a:p>
        </p:txBody>
      </p:sp>
      <p:sp>
        <p:nvSpPr>
          <p:cNvPr id="3" name="Footer Placeholder 2"/>
          <p:cNvSpPr>
            <a:spLocks noGrp="1"/>
          </p:cNvSpPr>
          <p:nvPr>
            <p:ph type="ftr" sz="quarter" idx="11"/>
          </p:nvPr>
        </p:nvSpPr>
        <p:spPr/>
        <p:txBody>
          <a:bodyPr/>
          <a:lstStyle/>
          <a:p>
            <a:r>
              <a:rPr lang="en-US" smtClean="0"/>
              <a:t>Project Name Here</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dirty="0" smtClean="0"/>
              <a:t>CS-FYP    Hamdard University </a:t>
            </a:r>
            <a:endParaRPr lang="en-US" dirty="0"/>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dirty="0" smtClean="0"/>
              <a:t>CS-FYP    Hamdard University </a:t>
            </a:r>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Project Name Here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dirty="0" smtClean="0"/>
              <a:t>CS-FYP    Hamdard University </a:t>
            </a:r>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Project Name Here</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BC64C3-3FC7-4C40-910B-2643F037F02C}" type="slidenum">
              <a:rPr lang="en-US" smtClean="0"/>
              <a:pPr/>
              <a:t>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4436" y="2133600"/>
            <a:ext cx="6339563" cy="2320117"/>
          </a:xfrm>
          <a:prstGeom prst="rect">
            <a:avLst/>
          </a:prstGeom>
        </p:spPr>
      </p:pic>
      <p:sp>
        <p:nvSpPr>
          <p:cNvPr id="6" name="Rectangle 5"/>
          <p:cNvSpPr/>
          <p:nvPr/>
        </p:nvSpPr>
        <p:spPr>
          <a:xfrm>
            <a:off x="2804437" y="1066800"/>
            <a:ext cx="6339563" cy="1066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Plant Disease </a:t>
            </a:r>
            <a:r>
              <a:rPr lang="en-US" sz="3200" b="1" dirty="0" smtClean="0"/>
              <a:t>Detection Using Mobile Application</a:t>
            </a:r>
            <a:endParaRPr lang="en-US" sz="3200" b="1" dirty="0"/>
          </a:p>
        </p:txBody>
      </p:sp>
      <p:sp>
        <p:nvSpPr>
          <p:cNvPr id="7" name="TextBox 6"/>
          <p:cNvSpPr txBox="1"/>
          <p:nvPr/>
        </p:nvSpPr>
        <p:spPr>
          <a:xfrm>
            <a:off x="0" y="6020076"/>
            <a:ext cx="5465618" cy="830997"/>
          </a:xfrm>
          <a:prstGeom prst="rect">
            <a:avLst/>
          </a:prstGeom>
          <a:solidFill>
            <a:srgbClr val="008000"/>
          </a:solidFill>
        </p:spPr>
        <p:txBody>
          <a:bodyPr wrap="square" rtlCol="0">
            <a:spAutoFit/>
          </a:bodyPr>
          <a:lstStyle/>
          <a:p>
            <a:pPr algn="ctr"/>
            <a:r>
              <a:rPr lang="en-US" sz="2000" dirty="0">
                <a:solidFill>
                  <a:schemeClr val="bg1"/>
                </a:solidFill>
              </a:rPr>
              <a:t>Department of </a:t>
            </a:r>
            <a:r>
              <a:rPr lang="en-US" sz="2000" dirty="0" smtClean="0">
                <a:solidFill>
                  <a:schemeClr val="bg1"/>
                </a:solidFill>
              </a:rPr>
              <a:t>Computing, FEST</a:t>
            </a:r>
          </a:p>
          <a:p>
            <a:pPr algn="ctr"/>
            <a:r>
              <a:rPr lang="en-US" sz="2800" dirty="0" smtClean="0">
                <a:solidFill>
                  <a:schemeClr val="bg1"/>
                </a:solidFill>
              </a:rPr>
              <a:t>Hamdard</a:t>
            </a:r>
            <a:r>
              <a:rPr lang="en-US" sz="2800" baseline="0" dirty="0" smtClean="0">
                <a:solidFill>
                  <a:schemeClr val="bg1"/>
                </a:solidFill>
              </a:rPr>
              <a:t> University </a:t>
            </a:r>
            <a:r>
              <a:rPr lang="en-US" sz="2800" dirty="0" smtClean="0">
                <a:solidFill>
                  <a:schemeClr val="bg1"/>
                </a:solidFill>
              </a:rPr>
              <a:t>  </a:t>
            </a:r>
            <a:endParaRPr lang="en-US" sz="2800" dirty="0">
              <a:solidFill>
                <a:schemeClr val="bg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027" y="3124200"/>
            <a:ext cx="1572567" cy="1371600"/>
          </a:xfrm>
          <a:prstGeom prst="rect">
            <a:avLst/>
          </a:prstGeom>
        </p:spPr>
      </p:pic>
      <p:sp>
        <p:nvSpPr>
          <p:cNvPr id="9" name="TextBox 8"/>
          <p:cNvSpPr txBox="1"/>
          <p:nvPr/>
        </p:nvSpPr>
        <p:spPr>
          <a:xfrm>
            <a:off x="4859284" y="4592379"/>
            <a:ext cx="3886200" cy="1231106"/>
          </a:xfrm>
          <a:prstGeom prst="rect">
            <a:avLst/>
          </a:prstGeom>
          <a:noFill/>
        </p:spPr>
        <p:txBody>
          <a:bodyPr wrap="square" rtlCol="0">
            <a:spAutoFit/>
          </a:bodyPr>
          <a:lstStyle/>
          <a:p>
            <a:pPr algn="ctr"/>
            <a:r>
              <a:rPr lang="en-US" dirty="0"/>
              <a:t>Syed </a:t>
            </a:r>
            <a:r>
              <a:rPr lang="en-US" dirty="0" err="1"/>
              <a:t>Hasnain</a:t>
            </a:r>
            <a:r>
              <a:rPr lang="en-US" dirty="0"/>
              <a:t> </a:t>
            </a:r>
            <a:r>
              <a:rPr lang="en-US" dirty="0" smtClean="0"/>
              <a:t>Imran(1653-2021)</a:t>
            </a:r>
          </a:p>
          <a:p>
            <a:pPr algn="ctr"/>
            <a:r>
              <a:rPr lang="en-US" dirty="0" smtClean="0"/>
              <a:t>Khadija Rashid Mughal (1814-2021)</a:t>
            </a:r>
          </a:p>
          <a:p>
            <a:pPr algn="ctr"/>
            <a:r>
              <a:rPr lang="en-US" dirty="0" err="1" smtClean="0"/>
              <a:t>Zainab</a:t>
            </a:r>
            <a:r>
              <a:rPr lang="en-US" dirty="0" smtClean="0"/>
              <a:t> Jamil(2179-2021) </a:t>
            </a:r>
          </a:p>
          <a:p>
            <a:pPr algn="ctr"/>
            <a:r>
              <a:rPr lang="en-US" sz="2000" dirty="0" smtClean="0"/>
              <a:t>Supervisor: Sir </a:t>
            </a:r>
            <a:r>
              <a:rPr lang="en-US" sz="2000" dirty="0" err="1" smtClean="0"/>
              <a:t>Waqas</a:t>
            </a:r>
            <a:r>
              <a:rPr lang="en-US" sz="2000" dirty="0" smtClean="0"/>
              <a:t> Pasha</a:t>
            </a:r>
            <a:endParaRPr lang="en-US" sz="2000" dirty="0"/>
          </a:p>
        </p:txBody>
      </p:sp>
      <p:sp>
        <p:nvSpPr>
          <p:cNvPr id="10" name="Isosceles Triangle 9"/>
          <p:cNvSpPr/>
          <p:nvPr/>
        </p:nvSpPr>
        <p:spPr>
          <a:xfrm flipV="1">
            <a:off x="2209800" y="1066800"/>
            <a:ext cx="1143000" cy="1066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2400" y="143859"/>
            <a:ext cx="2804436" cy="523220"/>
          </a:xfrm>
          <a:prstGeom prst="rect">
            <a:avLst/>
          </a:prstGeom>
          <a:solidFill>
            <a:srgbClr val="F86308"/>
          </a:solidFill>
        </p:spPr>
        <p:txBody>
          <a:bodyPr wrap="square" rtlCol="0">
            <a:spAutoFit/>
          </a:bodyPr>
          <a:lstStyle/>
          <a:p>
            <a:pPr algn="ctr"/>
            <a:r>
              <a:rPr lang="en-US" sz="2800" b="1" dirty="0" smtClean="0">
                <a:solidFill>
                  <a:schemeClr val="bg1"/>
                </a:solidFill>
                <a:latin typeface="Calibri" pitchFamily="34" charset="0"/>
              </a:rPr>
              <a:t>FYP</a:t>
            </a:r>
            <a:endParaRPr lang="en-US" sz="2800" b="1" dirty="0" smtClean="0">
              <a:solidFill>
                <a:schemeClr val="bg1"/>
              </a:solidFill>
              <a:latin typeface="Calibri" pitchFamily="34" charset="0"/>
            </a:endParaRPr>
          </a:p>
        </p:txBody>
      </p:sp>
      <p:sp>
        <p:nvSpPr>
          <p:cNvPr id="12" name="Isosceles Triangle 11"/>
          <p:cNvSpPr/>
          <p:nvPr/>
        </p:nvSpPr>
        <p:spPr>
          <a:xfrm flipV="1">
            <a:off x="4894118" y="6020076"/>
            <a:ext cx="1143000" cy="837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624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UI</a:t>
            </a:r>
            <a:endParaRPr lang="en-US" dirty="0"/>
          </a:p>
        </p:txBody>
      </p:sp>
      <p:sp>
        <p:nvSpPr>
          <p:cNvPr id="3" name="Date Placeholder 2"/>
          <p:cNvSpPr>
            <a:spLocks noGrp="1"/>
          </p:cNvSpPr>
          <p:nvPr>
            <p:ph type="dt" sz="half" idx="10"/>
          </p:nvPr>
        </p:nvSpPr>
        <p:spPr/>
        <p:txBody>
          <a:bodyPr/>
          <a:lstStyle/>
          <a:p>
            <a:r>
              <a:rPr lang="en-US" dirty="0" err="1" smtClean="0"/>
              <a:t>Hamdard</a:t>
            </a:r>
            <a:r>
              <a:rPr lang="en-US" dirty="0" smtClean="0"/>
              <a:t> University </a:t>
            </a:r>
            <a:endParaRPr lang="en-US" dirty="0"/>
          </a:p>
        </p:txBody>
      </p:sp>
      <p:sp>
        <p:nvSpPr>
          <p:cNvPr id="4" name="Footer Placeholder 3"/>
          <p:cNvSpPr>
            <a:spLocks noGrp="1"/>
          </p:cNvSpPr>
          <p:nvPr>
            <p:ph type="ftr" sz="quarter" idx="11"/>
          </p:nvPr>
        </p:nvSpPr>
        <p:spPr/>
        <p:txBody>
          <a:bodyPr/>
          <a:lstStyle/>
          <a:p>
            <a:r>
              <a:rPr lang="en-US" dirty="0"/>
              <a:t>Plant Disease Detection using Mobile Application</a:t>
            </a:r>
            <a:endParaRPr lang="en-US" dirty="0"/>
          </a:p>
        </p:txBody>
      </p:sp>
      <p:sp>
        <p:nvSpPr>
          <p:cNvPr id="5" name="Slide Number Placeholder 4"/>
          <p:cNvSpPr>
            <a:spLocks noGrp="1"/>
          </p:cNvSpPr>
          <p:nvPr>
            <p:ph type="sldNum" sz="quarter" idx="12"/>
          </p:nvPr>
        </p:nvSpPr>
        <p:spPr/>
        <p:txBody>
          <a:bodyPr/>
          <a:lstStyle/>
          <a:p>
            <a:fld id="{9EBC64C3-3FC7-4C40-910B-2643F037F02C}" type="slidenum">
              <a:rPr lang="en-US" smtClean="0"/>
              <a:pPr/>
              <a:t>10</a:t>
            </a:fld>
            <a:endParaRPr lang="en-US" dirty="0"/>
          </a:p>
        </p:txBody>
      </p:sp>
      <p:pic>
        <p:nvPicPr>
          <p:cNvPr id="7" name="Content Placeholder 6"/>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371600" y="1562100"/>
            <a:ext cx="2570480" cy="4495800"/>
          </a:xfr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4423" b="5577"/>
          <a:stretch/>
        </p:blipFill>
        <p:spPr>
          <a:xfrm>
            <a:off x="5714999" y="1708868"/>
            <a:ext cx="2527663" cy="4615732"/>
          </a:xfrm>
          <a:prstGeom prst="rect">
            <a:avLst/>
          </a:prstGeom>
        </p:spPr>
      </p:pic>
    </p:spTree>
    <p:extLst>
      <p:ext uri="{BB962C8B-B14F-4D97-AF65-F5344CB8AC3E}">
        <p14:creationId xmlns:p14="http://schemas.microsoft.com/office/powerpoint/2010/main" val="302062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UI</a:t>
            </a:r>
            <a:endParaRPr lang="en-US" dirty="0"/>
          </a:p>
        </p:txBody>
      </p:sp>
      <p:sp>
        <p:nvSpPr>
          <p:cNvPr id="3" name="Date Placeholder 2"/>
          <p:cNvSpPr>
            <a:spLocks noGrp="1"/>
          </p:cNvSpPr>
          <p:nvPr>
            <p:ph type="dt" sz="half" idx="10"/>
          </p:nvPr>
        </p:nvSpPr>
        <p:spPr/>
        <p:txBody>
          <a:bodyPr/>
          <a:lstStyle/>
          <a:p>
            <a:r>
              <a:rPr lang="en-US" dirty="0" err="1" smtClean="0"/>
              <a:t>Hamdard</a:t>
            </a:r>
            <a:r>
              <a:rPr lang="en-US" dirty="0" smtClean="0"/>
              <a:t> University </a:t>
            </a:r>
            <a:endParaRPr lang="en-US" dirty="0"/>
          </a:p>
        </p:txBody>
      </p:sp>
      <p:sp>
        <p:nvSpPr>
          <p:cNvPr id="4" name="Footer Placeholder 3"/>
          <p:cNvSpPr>
            <a:spLocks noGrp="1"/>
          </p:cNvSpPr>
          <p:nvPr>
            <p:ph type="ftr" sz="quarter" idx="11"/>
          </p:nvPr>
        </p:nvSpPr>
        <p:spPr/>
        <p:txBody>
          <a:bodyPr/>
          <a:lstStyle/>
          <a:p>
            <a:r>
              <a:rPr lang="en-US" dirty="0"/>
              <a:t>Plant Disease Detection using Mobile Application</a:t>
            </a:r>
            <a:endParaRPr lang="en-US" dirty="0"/>
          </a:p>
        </p:txBody>
      </p:sp>
      <p:sp>
        <p:nvSpPr>
          <p:cNvPr id="5" name="Slide Number Placeholder 4"/>
          <p:cNvSpPr>
            <a:spLocks noGrp="1"/>
          </p:cNvSpPr>
          <p:nvPr>
            <p:ph type="sldNum" sz="quarter" idx="12"/>
          </p:nvPr>
        </p:nvSpPr>
        <p:spPr/>
        <p:txBody>
          <a:bodyPr/>
          <a:lstStyle/>
          <a:p>
            <a:fld id="{9EBC64C3-3FC7-4C40-910B-2643F037F02C}" type="slidenum">
              <a:rPr lang="en-US" smtClean="0"/>
              <a:pPr/>
              <a:t>11</a:t>
            </a:fld>
            <a:endParaRPr lang="en-US" dirty="0"/>
          </a:p>
        </p:txBody>
      </p:sp>
      <p:pic>
        <p:nvPicPr>
          <p:cNvPr id="7" name="Content Placeholder 6"/>
          <p:cNvPicPr>
            <a:picLocks noGrp="1" noChangeAspect="1"/>
          </p:cNvPicPr>
          <p:nvPr>
            <p:ph sz="quarter" idx="1"/>
          </p:nvPr>
        </p:nvPicPr>
        <p:blipFill rotWithShape="1">
          <a:blip r:embed="rId2" cstate="print">
            <a:extLst>
              <a:ext uri="{28A0092B-C50C-407E-A947-70E740481C1C}">
                <a14:useLocalDpi xmlns:a14="http://schemas.microsoft.com/office/drawing/2010/main" val="0"/>
              </a:ext>
            </a:extLst>
          </a:blip>
          <a:srcRect t="4236" b="5932"/>
          <a:stretch/>
        </p:blipFill>
        <p:spPr>
          <a:xfrm>
            <a:off x="1066800" y="1752599"/>
            <a:ext cx="2743200" cy="4543425"/>
          </a:xfr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4445" b="5556"/>
          <a:stretch/>
        </p:blipFill>
        <p:spPr>
          <a:xfrm>
            <a:off x="4953000" y="1600200"/>
            <a:ext cx="2838449" cy="4660990"/>
          </a:xfrm>
          <a:prstGeom prst="rect">
            <a:avLst/>
          </a:prstGeom>
        </p:spPr>
      </p:pic>
    </p:spTree>
    <p:extLst>
      <p:ext uri="{BB962C8B-B14F-4D97-AF65-F5344CB8AC3E}">
        <p14:creationId xmlns:p14="http://schemas.microsoft.com/office/powerpoint/2010/main" val="206959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a:t>
            </a:r>
            <a:r>
              <a:rPr lang="en-US" dirty="0"/>
              <a:t>n</a:t>
            </a:r>
            <a:r>
              <a:rPr lang="en-US" dirty="0" smtClean="0"/>
              <a:t> UI</a:t>
            </a:r>
            <a:endParaRPr lang="en-US" dirty="0"/>
          </a:p>
        </p:txBody>
      </p:sp>
      <p:sp>
        <p:nvSpPr>
          <p:cNvPr id="3" name="Date Placeholder 2"/>
          <p:cNvSpPr>
            <a:spLocks noGrp="1"/>
          </p:cNvSpPr>
          <p:nvPr>
            <p:ph type="dt" sz="half" idx="10"/>
          </p:nvPr>
        </p:nvSpPr>
        <p:spPr/>
        <p:txBody>
          <a:bodyPr/>
          <a:lstStyle/>
          <a:p>
            <a:r>
              <a:rPr lang="en-US" dirty="0" err="1" smtClean="0"/>
              <a:t>Hamdard</a:t>
            </a:r>
            <a:r>
              <a:rPr lang="en-US" dirty="0" smtClean="0"/>
              <a:t> University </a:t>
            </a:r>
            <a:endParaRPr lang="en-US" dirty="0"/>
          </a:p>
        </p:txBody>
      </p:sp>
      <p:sp>
        <p:nvSpPr>
          <p:cNvPr id="4" name="Footer Placeholder 3"/>
          <p:cNvSpPr>
            <a:spLocks noGrp="1"/>
          </p:cNvSpPr>
          <p:nvPr>
            <p:ph type="ftr" sz="quarter" idx="11"/>
          </p:nvPr>
        </p:nvSpPr>
        <p:spPr>
          <a:xfrm>
            <a:off x="612648" y="6416675"/>
            <a:ext cx="5410200" cy="288925"/>
          </a:xfrm>
        </p:spPr>
        <p:txBody>
          <a:bodyPr/>
          <a:lstStyle/>
          <a:p>
            <a:r>
              <a:rPr lang="en-US" dirty="0"/>
              <a:t>Plant Disease Detection using Mobile Application</a:t>
            </a:r>
            <a:endParaRPr lang="en-US" dirty="0"/>
          </a:p>
        </p:txBody>
      </p:sp>
      <p:sp>
        <p:nvSpPr>
          <p:cNvPr id="5" name="Slide Number Placeholder 4"/>
          <p:cNvSpPr>
            <a:spLocks noGrp="1"/>
          </p:cNvSpPr>
          <p:nvPr>
            <p:ph type="sldNum" sz="quarter" idx="12"/>
          </p:nvPr>
        </p:nvSpPr>
        <p:spPr/>
        <p:txBody>
          <a:bodyPr/>
          <a:lstStyle/>
          <a:p>
            <a:fld id="{9EBC64C3-3FC7-4C40-910B-2643F037F02C}" type="slidenum">
              <a:rPr lang="en-US" smtClean="0"/>
              <a:pPr/>
              <a:t>12</a:t>
            </a:fld>
            <a:endParaRPr lang="en-US" dirty="0"/>
          </a:p>
        </p:txBody>
      </p:sp>
      <p:pic>
        <p:nvPicPr>
          <p:cNvPr id="9" name="Content Placeholder 8"/>
          <p:cNvPicPr>
            <a:picLocks noGrp="1" noChangeAspect="1"/>
          </p:cNvPicPr>
          <p:nvPr>
            <p:ph sz="quarter" idx="1"/>
          </p:nvPr>
        </p:nvPicPr>
        <p:blipFill rotWithShape="1">
          <a:blip r:embed="rId2" cstate="print">
            <a:extLst>
              <a:ext uri="{28A0092B-C50C-407E-A947-70E740481C1C}">
                <a14:useLocalDpi xmlns:a14="http://schemas.microsoft.com/office/drawing/2010/main" val="0"/>
              </a:ext>
            </a:extLst>
          </a:blip>
          <a:srcRect t="4236" b="5932"/>
          <a:stretch/>
        </p:blipFill>
        <p:spPr>
          <a:xfrm>
            <a:off x="990600" y="1534886"/>
            <a:ext cx="2895600" cy="4650509"/>
          </a:xfr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25025" b="11641"/>
          <a:stretch/>
        </p:blipFill>
        <p:spPr>
          <a:xfrm>
            <a:off x="5143500" y="1523999"/>
            <a:ext cx="3312044" cy="4661395"/>
          </a:xfrm>
          <a:prstGeom prst="rect">
            <a:avLst/>
          </a:prstGeom>
        </p:spPr>
      </p:pic>
    </p:spTree>
    <p:extLst>
      <p:ext uri="{BB962C8B-B14F-4D97-AF65-F5344CB8AC3E}">
        <p14:creationId xmlns:p14="http://schemas.microsoft.com/office/powerpoint/2010/main" val="3247326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UI</a:t>
            </a:r>
            <a:endParaRPr lang="en-US" dirty="0"/>
          </a:p>
        </p:txBody>
      </p:sp>
      <p:sp>
        <p:nvSpPr>
          <p:cNvPr id="3" name="Date Placeholder 2"/>
          <p:cNvSpPr>
            <a:spLocks noGrp="1"/>
          </p:cNvSpPr>
          <p:nvPr>
            <p:ph type="dt" sz="half" idx="10"/>
          </p:nvPr>
        </p:nvSpPr>
        <p:spPr/>
        <p:txBody>
          <a:bodyPr/>
          <a:lstStyle/>
          <a:p>
            <a:r>
              <a:rPr lang="en-US" dirty="0" err="1" smtClean="0"/>
              <a:t>Hamdard</a:t>
            </a:r>
            <a:r>
              <a:rPr lang="en-US" dirty="0" smtClean="0"/>
              <a:t> University </a:t>
            </a:r>
            <a:endParaRPr lang="en-US" dirty="0"/>
          </a:p>
        </p:txBody>
      </p:sp>
      <p:sp>
        <p:nvSpPr>
          <p:cNvPr id="4" name="Footer Placeholder 3"/>
          <p:cNvSpPr>
            <a:spLocks noGrp="1"/>
          </p:cNvSpPr>
          <p:nvPr>
            <p:ph type="ftr" sz="quarter" idx="11"/>
          </p:nvPr>
        </p:nvSpPr>
        <p:spPr>
          <a:xfrm>
            <a:off x="599585" y="6400800"/>
            <a:ext cx="5410200" cy="288925"/>
          </a:xfrm>
        </p:spPr>
        <p:txBody>
          <a:bodyPr/>
          <a:lstStyle/>
          <a:p>
            <a:r>
              <a:rPr lang="en-US" dirty="0" smtClean="0"/>
              <a:t>Plant Disease Detection using Mobile Application</a:t>
            </a:r>
            <a:endParaRPr lang="en-US" dirty="0"/>
          </a:p>
        </p:txBody>
      </p:sp>
      <p:sp>
        <p:nvSpPr>
          <p:cNvPr id="5" name="Slide Number Placeholder 4"/>
          <p:cNvSpPr>
            <a:spLocks noGrp="1"/>
          </p:cNvSpPr>
          <p:nvPr>
            <p:ph type="sldNum" sz="quarter" idx="12"/>
          </p:nvPr>
        </p:nvSpPr>
        <p:spPr/>
        <p:txBody>
          <a:bodyPr/>
          <a:lstStyle/>
          <a:p>
            <a:fld id="{9EBC64C3-3FC7-4C40-910B-2643F037F02C}" type="slidenum">
              <a:rPr lang="en-US" smtClean="0"/>
              <a:pPr/>
              <a:t>13</a:t>
            </a:fld>
            <a:endParaRPr lang="en-US" dirty="0"/>
          </a:p>
        </p:txBody>
      </p:sp>
      <p:pic>
        <p:nvPicPr>
          <p:cNvPr id="7" name="Content Placeholder 6"/>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291590" y="1562100"/>
            <a:ext cx="2366009" cy="4495800"/>
          </a:xfr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5110" b="17112"/>
          <a:stretch/>
        </p:blipFill>
        <p:spPr>
          <a:xfrm>
            <a:off x="5143500" y="1676400"/>
            <a:ext cx="2705100" cy="4675481"/>
          </a:xfrm>
          <a:prstGeom prst="rect">
            <a:avLst/>
          </a:prstGeom>
        </p:spPr>
      </p:pic>
    </p:spTree>
    <p:extLst>
      <p:ext uri="{BB962C8B-B14F-4D97-AF65-F5344CB8AC3E}">
        <p14:creationId xmlns:p14="http://schemas.microsoft.com/office/powerpoint/2010/main" val="3210424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Date Placeholder 2"/>
          <p:cNvSpPr>
            <a:spLocks noGrp="1"/>
          </p:cNvSpPr>
          <p:nvPr>
            <p:ph type="dt" sz="half" idx="10"/>
          </p:nvPr>
        </p:nvSpPr>
        <p:spPr/>
        <p:txBody>
          <a:bodyPr/>
          <a:lstStyle/>
          <a:p>
            <a:r>
              <a:rPr lang="en-US" dirty="0" err="1" smtClean="0"/>
              <a:t>Hamdard</a:t>
            </a:r>
            <a:r>
              <a:rPr lang="en-US" dirty="0" smtClean="0"/>
              <a:t> University </a:t>
            </a:r>
            <a:endParaRPr lang="en-US" dirty="0"/>
          </a:p>
        </p:txBody>
      </p:sp>
      <p:sp>
        <p:nvSpPr>
          <p:cNvPr id="4" name="Footer Placeholder 3"/>
          <p:cNvSpPr>
            <a:spLocks noGrp="1"/>
          </p:cNvSpPr>
          <p:nvPr>
            <p:ph type="ftr" sz="quarter" idx="11"/>
          </p:nvPr>
        </p:nvSpPr>
        <p:spPr/>
        <p:txBody>
          <a:bodyPr/>
          <a:lstStyle/>
          <a:p>
            <a:r>
              <a:rPr lang="en-US" dirty="0"/>
              <a:t>Plant Disease Detection using Mobile Application</a:t>
            </a:r>
            <a:endParaRPr lang="en-US" dirty="0"/>
          </a:p>
        </p:txBody>
      </p:sp>
      <p:sp>
        <p:nvSpPr>
          <p:cNvPr id="5" name="Slide Number Placeholder 4"/>
          <p:cNvSpPr>
            <a:spLocks noGrp="1"/>
          </p:cNvSpPr>
          <p:nvPr>
            <p:ph type="sldNum" sz="quarter" idx="12"/>
          </p:nvPr>
        </p:nvSpPr>
        <p:spPr/>
        <p:txBody>
          <a:bodyPr/>
          <a:lstStyle/>
          <a:p>
            <a:fld id="{9EBC64C3-3FC7-4C40-910B-2643F037F02C}" type="slidenum">
              <a:rPr lang="en-US" smtClean="0"/>
              <a:pPr/>
              <a:t>14</a:t>
            </a:fld>
            <a:endParaRPr lang="en-US" dirty="0"/>
          </a:p>
        </p:txBody>
      </p:sp>
      <p:sp>
        <p:nvSpPr>
          <p:cNvPr id="6" name="Content Placeholder 5"/>
          <p:cNvSpPr>
            <a:spLocks noGrp="1"/>
          </p:cNvSpPr>
          <p:nvPr>
            <p:ph sz="quarter" idx="1"/>
          </p:nvPr>
        </p:nvSpPr>
        <p:spPr/>
        <p:txBody>
          <a:bodyPr>
            <a:normAutofit/>
          </a:bodyPr>
          <a:lstStyle/>
          <a:p>
            <a:pPr marL="0" indent="0">
              <a:buNone/>
            </a:pPr>
            <a:r>
              <a:rPr lang="en-US" sz="2400" dirty="0"/>
              <a:t>As technology advances and user needs increase, there is always scope to improve the capabilities of the Plant Disease Detection Mobile </a:t>
            </a:r>
            <a:r>
              <a:rPr lang="en-US" sz="2400" dirty="0" smtClean="0"/>
              <a:t>Application.</a:t>
            </a:r>
          </a:p>
          <a:p>
            <a:r>
              <a:rPr lang="en-US" sz="2400" dirty="0"/>
              <a:t>Add multilingual support to make the app usable for non-English speakers</a:t>
            </a:r>
            <a:r>
              <a:rPr lang="en-US" sz="2400" dirty="0" smtClean="0"/>
              <a:t>.</a:t>
            </a:r>
          </a:p>
          <a:p>
            <a:r>
              <a:rPr lang="en-US" sz="2400" dirty="0"/>
              <a:t>Enable offline functionality to allow disease detection without internet access</a:t>
            </a:r>
            <a:r>
              <a:rPr lang="en-US" sz="2400" dirty="0" smtClean="0"/>
              <a:t>.</a:t>
            </a:r>
          </a:p>
          <a:p>
            <a:r>
              <a:rPr lang="en-US" sz="2400" dirty="0"/>
              <a:t>Expand the dataset by including more plant types and diseases</a:t>
            </a:r>
            <a:r>
              <a:rPr lang="en-US" sz="2400" dirty="0" smtClean="0"/>
              <a:t>.</a:t>
            </a:r>
          </a:p>
          <a:p>
            <a:r>
              <a:rPr lang="en-US" sz="2400" dirty="0"/>
              <a:t>Improve user interface based on feedback for better navigation and experience.</a:t>
            </a:r>
          </a:p>
        </p:txBody>
      </p:sp>
    </p:spTree>
    <p:extLst>
      <p:ext uri="{BB962C8B-B14F-4D97-AF65-F5344CB8AC3E}">
        <p14:creationId xmlns:p14="http://schemas.microsoft.com/office/powerpoint/2010/main" val="322143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Date Placeholder 2"/>
          <p:cNvSpPr>
            <a:spLocks noGrp="1"/>
          </p:cNvSpPr>
          <p:nvPr>
            <p:ph type="dt" sz="half" idx="10"/>
          </p:nvPr>
        </p:nvSpPr>
        <p:spPr/>
        <p:txBody>
          <a:bodyPr/>
          <a:lstStyle/>
          <a:p>
            <a:r>
              <a:rPr lang="en-US" dirty="0" err="1" smtClean="0"/>
              <a:t>Hamdard</a:t>
            </a:r>
            <a:r>
              <a:rPr lang="en-US" dirty="0" smtClean="0"/>
              <a:t> University </a:t>
            </a:r>
            <a:endParaRPr lang="en-US" dirty="0"/>
          </a:p>
        </p:txBody>
      </p:sp>
      <p:sp>
        <p:nvSpPr>
          <p:cNvPr id="4" name="Footer Placeholder 3"/>
          <p:cNvSpPr>
            <a:spLocks noGrp="1"/>
          </p:cNvSpPr>
          <p:nvPr>
            <p:ph type="ftr" sz="quarter" idx="11"/>
          </p:nvPr>
        </p:nvSpPr>
        <p:spPr/>
        <p:txBody>
          <a:bodyPr/>
          <a:lstStyle/>
          <a:p>
            <a:r>
              <a:rPr lang="en-US" dirty="0"/>
              <a:t>Plant Disease Detection using Mobile Application</a:t>
            </a:r>
            <a:endParaRPr lang="en-US" dirty="0"/>
          </a:p>
        </p:txBody>
      </p:sp>
      <p:sp>
        <p:nvSpPr>
          <p:cNvPr id="5" name="Slide Number Placeholder 4"/>
          <p:cNvSpPr>
            <a:spLocks noGrp="1"/>
          </p:cNvSpPr>
          <p:nvPr>
            <p:ph type="sldNum" sz="quarter" idx="12"/>
          </p:nvPr>
        </p:nvSpPr>
        <p:spPr/>
        <p:txBody>
          <a:bodyPr/>
          <a:lstStyle/>
          <a:p>
            <a:fld id="{9EBC64C3-3FC7-4C40-910B-2643F037F02C}" type="slidenum">
              <a:rPr lang="en-US" smtClean="0"/>
              <a:pPr/>
              <a:t>15</a:t>
            </a:fld>
            <a:endParaRPr lang="en-US" dirty="0"/>
          </a:p>
        </p:txBody>
      </p:sp>
      <p:sp>
        <p:nvSpPr>
          <p:cNvPr id="6" name="Content Placeholder 5"/>
          <p:cNvSpPr>
            <a:spLocks noGrp="1"/>
          </p:cNvSpPr>
          <p:nvPr>
            <p:ph sz="quarter" idx="1"/>
          </p:nvPr>
        </p:nvSpPr>
        <p:spPr/>
        <p:txBody>
          <a:bodyPr/>
          <a:lstStyle/>
          <a:p>
            <a:r>
              <a:rPr lang="en-US" sz="2400" dirty="0"/>
              <a:t>Developed a mobile application to detect plant diseases using leaf images</a:t>
            </a:r>
            <a:r>
              <a:rPr lang="en-US" sz="2400" dirty="0" smtClean="0"/>
              <a:t>.</a:t>
            </a:r>
          </a:p>
          <a:p>
            <a:r>
              <a:rPr lang="en-US" sz="2400" dirty="0"/>
              <a:t>Integrated a machine learning model </a:t>
            </a:r>
            <a:r>
              <a:rPr lang="en-US" sz="2400" dirty="0" smtClean="0"/>
              <a:t>for </a:t>
            </a:r>
            <a:r>
              <a:rPr lang="en-US" sz="2400" dirty="0"/>
              <a:t>predictions</a:t>
            </a:r>
            <a:r>
              <a:rPr lang="en-US" sz="2400" dirty="0" smtClean="0"/>
              <a:t>.</a:t>
            </a:r>
          </a:p>
          <a:p>
            <a:r>
              <a:rPr lang="en-US" sz="2400" dirty="0"/>
              <a:t>Provided features like symptom display, treatment recommendations, and PDF report generation</a:t>
            </a:r>
            <a:r>
              <a:rPr lang="en-US" sz="2400" dirty="0" smtClean="0"/>
              <a:t>.</a:t>
            </a:r>
          </a:p>
          <a:p>
            <a:r>
              <a:rPr lang="en-US" sz="2400" dirty="0"/>
              <a:t>Solved the real-world problem faced by nursery workers in early disease identification</a:t>
            </a:r>
            <a:r>
              <a:rPr lang="en-US" sz="2400" dirty="0" smtClean="0"/>
              <a:t>. </a:t>
            </a:r>
          </a:p>
          <a:p>
            <a:r>
              <a:rPr lang="en-US" sz="2400" dirty="0" smtClean="0"/>
              <a:t>Enabled timely decision-making and improved plant health management through a simple, user-friendly interface.</a:t>
            </a:r>
          </a:p>
          <a:p>
            <a:endParaRPr lang="en-US" sz="2400" dirty="0" smtClean="0"/>
          </a:p>
          <a:p>
            <a:endParaRPr lang="en-US" sz="2400" dirty="0" smtClean="0"/>
          </a:p>
          <a:p>
            <a:endParaRPr lang="en-US" dirty="0"/>
          </a:p>
        </p:txBody>
      </p:sp>
    </p:spTree>
    <p:extLst>
      <p:ext uri="{BB962C8B-B14F-4D97-AF65-F5344CB8AC3E}">
        <p14:creationId xmlns:p14="http://schemas.microsoft.com/office/powerpoint/2010/main" val="2197206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Date Placeholder 2"/>
          <p:cNvSpPr>
            <a:spLocks noGrp="1"/>
          </p:cNvSpPr>
          <p:nvPr>
            <p:ph type="dt" sz="half" idx="10"/>
          </p:nvPr>
        </p:nvSpPr>
        <p:spPr/>
        <p:txBody>
          <a:bodyPr/>
          <a:lstStyle/>
          <a:p>
            <a:r>
              <a:rPr lang="en-US" smtClean="0"/>
              <a:t>CS-FYP    Hamdard University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5" name="Slide Number Placeholder 4"/>
          <p:cNvSpPr>
            <a:spLocks noGrp="1"/>
          </p:cNvSpPr>
          <p:nvPr>
            <p:ph type="sldNum" sz="quarter" idx="12"/>
          </p:nvPr>
        </p:nvSpPr>
        <p:spPr/>
        <p:txBody>
          <a:bodyPr/>
          <a:lstStyle/>
          <a:p>
            <a:fld id="{9EBC64C3-3FC7-4C40-910B-2643F037F02C}" type="slidenum">
              <a:rPr lang="en-US" smtClean="0"/>
              <a:pPr/>
              <a:t>16</a:t>
            </a:fld>
            <a:endParaRPr lang="en-US" dirty="0"/>
          </a:p>
        </p:txBody>
      </p:sp>
      <p:sp>
        <p:nvSpPr>
          <p:cNvPr id="6" name="Content Placeholder 5"/>
          <p:cNvSpPr>
            <a:spLocks noGrp="1"/>
          </p:cNvSpPr>
          <p:nvPr>
            <p:ph sz="quarter" idx="1"/>
          </p:nvPr>
        </p:nvSpPr>
        <p:spPr/>
        <p:txBody>
          <a:bodyPr>
            <a:normAutofit fontScale="55000" lnSpcReduction="20000"/>
          </a:bodyPr>
          <a:lstStyle/>
          <a:p>
            <a:r>
              <a:rPr lang="en-US" dirty="0"/>
              <a:t>[1] W. B. </a:t>
            </a:r>
            <a:r>
              <a:rPr lang="en-US" dirty="0" err="1"/>
              <a:t>Demilie</a:t>
            </a:r>
            <a:r>
              <a:rPr lang="en-US" dirty="0"/>
              <a:t>, J. Greening, K. Scab, and L. </a:t>
            </a:r>
            <a:r>
              <a:rPr lang="en-US" dirty="0" err="1"/>
              <a:t>Melanose</a:t>
            </a:r>
            <a:r>
              <a:rPr lang="en-US" dirty="0"/>
              <a:t>, “Plant disease detection and classification techniques: a comparative study of the performances,” *Journal of Big Data*, vol. 11, no. 5, 2024, doi:10.1186/s40537-023-00863-9.</a:t>
            </a:r>
          </a:p>
          <a:p>
            <a:r>
              <a:rPr lang="en-US" dirty="0"/>
              <a:t>[2] G. Shrestha and M. Das, “Plant disease detection using CNN,” *2020 IEEE Applied Signal Processing Conference (ASPCON)*, 2020, doi:10.1109/ASPCON49795.2020.9276800.</a:t>
            </a:r>
          </a:p>
          <a:p>
            <a:r>
              <a:rPr lang="en-US" dirty="0"/>
              <a:t>[3] N. I. </a:t>
            </a:r>
            <a:r>
              <a:rPr lang="en-US" dirty="0" err="1"/>
              <a:t>Nivetha</a:t>
            </a:r>
            <a:r>
              <a:rPr lang="en-US" dirty="0"/>
              <a:t> and M. </a:t>
            </a:r>
            <a:r>
              <a:rPr lang="en-US" dirty="0" err="1"/>
              <a:t>Padmaa</a:t>
            </a:r>
            <a:r>
              <a:rPr lang="en-US" dirty="0"/>
              <a:t>, “Tree leaves and fruits disease detection using convolutional neural networks,” *International Journal of Scientific Research and Engineering Development*, vol. 2, no. 3, pp. 1–6, 2018.</a:t>
            </a:r>
          </a:p>
          <a:p>
            <a:r>
              <a:rPr lang="en-US" dirty="0"/>
              <a:t>[4] A. A. </a:t>
            </a:r>
            <a:r>
              <a:rPr lang="en-US" dirty="0" err="1"/>
              <a:t>Abdelmoamen</a:t>
            </a:r>
            <a:r>
              <a:rPr lang="en-US" dirty="0"/>
              <a:t> and G. H. Reddy, “A Mobile‑Based System for Detecting Plant Leaf Diseases Using Deep Learning,” *</a:t>
            </a:r>
            <a:r>
              <a:rPr lang="en-US" dirty="0" err="1"/>
              <a:t>AgriEngineering</a:t>
            </a:r>
            <a:r>
              <a:rPr lang="en-US" dirty="0"/>
              <a:t>*, vol. 3, no. 3, pp. 478–493, 2021, doi:10.3390/agriengineering3030032.</a:t>
            </a:r>
          </a:p>
          <a:p>
            <a:r>
              <a:rPr lang="en-US" dirty="0"/>
              <a:t>[5] N. </a:t>
            </a:r>
            <a:r>
              <a:rPr lang="en-US" dirty="0" err="1"/>
              <a:t>Bhise</a:t>
            </a:r>
            <a:r>
              <a:rPr lang="en-US" dirty="0"/>
              <a:t>, S. </a:t>
            </a:r>
            <a:r>
              <a:rPr lang="en-US" dirty="0" err="1"/>
              <a:t>Kathet</a:t>
            </a:r>
            <a:r>
              <a:rPr lang="en-US" dirty="0"/>
              <a:t>, S. </a:t>
            </a:r>
            <a:r>
              <a:rPr lang="en-US" dirty="0" err="1"/>
              <a:t>Jaiswar</a:t>
            </a:r>
            <a:r>
              <a:rPr lang="en-US" dirty="0"/>
              <a:t>, and A. </a:t>
            </a:r>
            <a:r>
              <a:rPr lang="en-US" dirty="0" err="1"/>
              <a:t>Adgaonkar</a:t>
            </a:r>
            <a:r>
              <a:rPr lang="en-US" dirty="0"/>
              <a:t>, “Plant disease detection using machine learning,” *International Research Journal of Engineering and Technology (IRJET)*, vol. 7, no. 7, pp. 2924–2929, Jul. 2020.</a:t>
            </a:r>
          </a:p>
          <a:p>
            <a:r>
              <a:rPr lang="en-US" dirty="0"/>
              <a:t>[6] M. H. </a:t>
            </a:r>
            <a:r>
              <a:rPr lang="en-US" dirty="0" err="1"/>
              <a:t>Saleem</a:t>
            </a:r>
            <a:r>
              <a:rPr lang="en-US" dirty="0"/>
              <a:t>, J. </a:t>
            </a:r>
            <a:r>
              <a:rPr lang="en-US" dirty="0" err="1"/>
              <a:t>Potgieter</a:t>
            </a:r>
            <a:r>
              <a:rPr lang="en-US" dirty="0"/>
              <a:t>, and K. M. </a:t>
            </a:r>
            <a:r>
              <a:rPr lang="en-US" dirty="0" err="1"/>
              <a:t>Arif</a:t>
            </a:r>
            <a:r>
              <a:rPr lang="en-US" dirty="0"/>
              <a:t>, “Plant disease detection and classification by deep learning,” *Plants*, vol. 8, no. 11, Art. 468, 2019, doi:10.3390/plants8110468.</a:t>
            </a:r>
          </a:p>
          <a:p>
            <a:r>
              <a:rPr lang="en-US" dirty="0"/>
              <a:t>[7] T. </a:t>
            </a:r>
            <a:r>
              <a:rPr lang="en-US" dirty="0" err="1"/>
              <a:t>Pandit</a:t>
            </a:r>
            <a:r>
              <a:rPr lang="en-US" dirty="0"/>
              <a:t>, N. </a:t>
            </a:r>
            <a:r>
              <a:rPr lang="en-US" dirty="0" err="1"/>
              <a:t>Thombare</a:t>
            </a:r>
            <a:r>
              <a:rPr lang="en-US" dirty="0"/>
              <a:t>, R. </a:t>
            </a:r>
            <a:r>
              <a:rPr lang="en-US" dirty="0" err="1"/>
              <a:t>Kazi</a:t>
            </a:r>
            <a:r>
              <a:rPr lang="en-US" dirty="0"/>
              <a:t>, and M. </a:t>
            </a:r>
            <a:r>
              <a:rPr lang="en-US" dirty="0" err="1"/>
              <a:t>Pangaonkar</a:t>
            </a:r>
            <a:r>
              <a:rPr lang="en-US" dirty="0"/>
              <a:t>, “Smart plant disease detection,” *International Journal of Research Publication and Reviews*, vol. X, no. Y, pp. A–B, 2025</a:t>
            </a:r>
            <a:r>
              <a:rPr lang="en-US" dirty="0" smtClean="0"/>
              <a:t>.</a:t>
            </a:r>
            <a:endParaRPr lang="en-US" dirty="0"/>
          </a:p>
        </p:txBody>
      </p:sp>
    </p:spTree>
    <p:extLst>
      <p:ext uri="{BB962C8B-B14F-4D97-AF65-F5344CB8AC3E}">
        <p14:creationId xmlns:p14="http://schemas.microsoft.com/office/powerpoint/2010/main" val="478220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CS-FYP    Hamdard University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5" name="Slide Number Placeholder 4"/>
          <p:cNvSpPr>
            <a:spLocks noGrp="1"/>
          </p:cNvSpPr>
          <p:nvPr>
            <p:ph type="sldNum" sz="quarter" idx="12"/>
          </p:nvPr>
        </p:nvSpPr>
        <p:spPr/>
        <p:txBody>
          <a:bodyPr/>
          <a:lstStyle/>
          <a:p>
            <a:fld id="{9EBC64C3-3FC7-4C40-910B-2643F037F02C}" type="slidenum">
              <a:rPr lang="en-US" smtClean="0"/>
              <a:pPr/>
              <a:t>17</a:t>
            </a:fld>
            <a:endParaRPr lang="en-US" dirty="0"/>
          </a:p>
        </p:txBody>
      </p:sp>
      <p:sp>
        <p:nvSpPr>
          <p:cNvPr id="6" name="Content Placeholder 5"/>
          <p:cNvSpPr>
            <a:spLocks noGrp="1"/>
          </p:cNvSpPr>
          <p:nvPr>
            <p:ph sz="quarter"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8000" dirty="0" err="1" smtClean="0"/>
              <a:t>ThankYou</a:t>
            </a:r>
            <a:r>
              <a:rPr lang="en-US" sz="8000" dirty="0" smtClean="0"/>
              <a:t>!</a:t>
            </a:r>
            <a:endParaRPr lang="en-US" sz="8000" dirty="0"/>
          </a:p>
        </p:txBody>
      </p:sp>
    </p:spTree>
    <p:extLst>
      <p:ext uri="{BB962C8B-B14F-4D97-AF65-F5344CB8AC3E}">
        <p14:creationId xmlns:p14="http://schemas.microsoft.com/office/powerpoint/2010/main" val="246921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Summary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normAutofit fontScale="85000" lnSpcReduction="20000"/>
          </a:bodyPr>
          <a:lstStyle/>
          <a:p>
            <a:r>
              <a:rPr lang="en-US" dirty="0" smtClean="0">
                <a:cs typeface="Arial" panose="020B0604020202020204" pitchFamily="34" charset="0"/>
              </a:rPr>
              <a:t>Introduction</a:t>
            </a:r>
          </a:p>
          <a:p>
            <a:r>
              <a:rPr lang="en-US" dirty="0" smtClean="0">
                <a:cs typeface="Arial" panose="020B0604020202020204" pitchFamily="34" charset="0"/>
              </a:rPr>
              <a:t>Why we choose this project?</a:t>
            </a:r>
            <a:endParaRPr lang="en-US" dirty="0" smtClean="0">
              <a:cs typeface="Arial" panose="020B0604020202020204" pitchFamily="34" charset="0"/>
            </a:endParaRPr>
          </a:p>
          <a:p>
            <a:r>
              <a:rPr lang="en-US" dirty="0" smtClean="0">
                <a:cs typeface="Arial" panose="020B0604020202020204" pitchFamily="34" charset="0"/>
              </a:rPr>
              <a:t>Problem </a:t>
            </a:r>
            <a:r>
              <a:rPr lang="en-US" dirty="0">
                <a:cs typeface="Arial" panose="020B0604020202020204" pitchFamily="34" charset="0"/>
              </a:rPr>
              <a:t>Statement </a:t>
            </a:r>
          </a:p>
          <a:p>
            <a:r>
              <a:rPr lang="en-US" dirty="0">
                <a:cs typeface="Arial" panose="020B0604020202020204" pitchFamily="34" charset="0"/>
              </a:rPr>
              <a:t>Objective</a:t>
            </a:r>
          </a:p>
          <a:p>
            <a:r>
              <a:rPr lang="en-US" dirty="0" smtClean="0">
                <a:cs typeface="Arial" panose="020B0604020202020204" pitchFamily="34" charset="0"/>
              </a:rPr>
              <a:t>Project </a:t>
            </a:r>
            <a:r>
              <a:rPr lang="en-US" dirty="0" smtClean="0">
                <a:cs typeface="Arial" panose="020B0604020202020204" pitchFamily="34" charset="0"/>
              </a:rPr>
              <a:t>Scope</a:t>
            </a:r>
          </a:p>
          <a:p>
            <a:r>
              <a:rPr lang="en-US" dirty="0" smtClean="0">
                <a:cs typeface="Arial" panose="020B0604020202020204" pitchFamily="34" charset="0"/>
              </a:rPr>
              <a:t>Flowchart</a:t>
            </a:r>
          </a:p>
          <a:p>
            <a:r>
              <a:rPr lang="en-US" dirty="0" smtClean="0">
                <a:cs typeface="Arial" panose="020B0604020202020204" pitchFamily="34" charset="0"/>
              </a:rPr>
              <a:t>Dataset</a:t>
            </a:r>
          </a:p>
          <a:p>
            <a:r>
              <a:rPr lang="en-US" dirty="0" smtClean="0">
                <a:cs typeface="Arial" panose="020B0604020202020204" pitchFamily="34" charset="0"/>
              </a:rPr>
              <a:t>Result</a:t>
            </a:r>
          </a:p>
          <a:p>
            <a:r>
              <a:rPr lang="en-US" dirty="0" smtClean="0">
                <a:cs typeface="Arial" panose="020B0604020202020204" pitchFamily="34" charset="0"/>
              </a:rPr>
              <a:t>Application UI</a:t>
            </a:r>
          </a:p>
          <a:p>
            <a:r>
              <a:rPr lang="en-US" dirty="0" smtClean="0">
                <a:cs typeface="Arial" panose="020B0604020202020204" pitchFamily="34" charset="0"/>
              </a:rPr>
              <a:t>Future Work</a:t>
            </a:r>
          </a:p>
          <a:p>
            <a:r>
              <a:rPr lang="en-US" dirty="0" smtClean="0">
                <a:cs typeface="Arial" panose="020B0604020202020204" pitchFamily="34" charset="0"/>
              </a:rPr>
              <a:t>Conclusion</a:t>
            </a:r>
            <a:endParaRPr lang="en-US" dirty="0">
              <a:cs typeface="Arial" panose="020B0604020202020204" pitchFamily="34" charset="0"/>
            </a:endParaRPr>
          </a:p>
        </p:txBody>
      </p:sp>
      <p:sp>
        <p:nvSpPr>
          <p:cNvPr id="4" name="Footer Placeholder 3"/>
          <p:cNvSpPr>
            <a:spLocks noGrp="1"/>
          </p:cNvSpPr>
          <p:nvPr>
            <p:ph type="ftr" sz="quarter" idx="11"/>
          </p:nvPr>
        </p:nvSpPr>
        <p:spPr/>
        <p:txBody>
          <a:bodyPr/>
          <a:lstStyle/>
          <a:p>
            <a:r>
              <a:rPr lang="en-US" b="1" dirty="0"/>
              <a:t>Plant Disease </a:t>
            </a:r>
            <a:r>
              <a:rPr lang="en-US" b="1" dirty="0" smtClean="0"/>
              <a:t>Detection using mobile Application</a:t>
            </a:r>
            <a:endParaRPr lang="en-US" b="1"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2</a:t>
            </a:fld>
            <a:endParaRPr lang="en-US" dirty="0"/>
          </a:p>
        </p:txBody>
      </p:sp>
      <p:sp>
        <p:nvSpPr>
          <p:cNvPr id="6" name="Date Placeholder 5"/>
          <p:cNvSpPr>
            <a:spLocks noGrp="1"/>
          </p:cNvSpPr>
          <p:nvPr>
            <p:ph type="dt" sz="half" idx="10"/>
          </p:nvPr>
        </p:nvSpPr>
        <p:spPr>
          <a:xfrm>
            <a:off x="6705600" y="6400800"/>
            <a:ext cx="2057400" cy="288925"/>
          </a:xfrm>
        </p:spPr>
        <p:txBody>
          <a:bodyPr/>
          <a:lstStyle/>
          <a:p>
            <a:r>
              <a:rPr lang="en-US" dirty="0" err="1" smtClean="0"/>
              <a:t>Hamdard</a:t>
            </a:r>
            <a:r>
              <a:rPr lang="en-US" dirty="0" smtClean="0"/>
              <a:t> University </a:t>
            </a:r>
            <a:endParaRPr lang="en-US" dirty="0"/>
          </a:p>
        </p:txBody>
      </p:sp>
    </p:spTree>
    <p:extLst>
      <p:ext uri="{BB962C8B-B14F-4D97-AF65-F5344CB8AC3E}">
        <p14:creationId xmlns:p14="http://schemas.microsoft.com/office/powerpoint/2010/main" val="3066281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Date Placeholder 2"/>
          <p:cNvSpPr>
            <a:spLocks noGrp="1"/>
          </p:cNvSpPr>
          <p:nvPr>
            <p:ph type="dt" sz="half" idx="10"/>
          </p:nvPr>
        </p:nvSpPr>
        <p:spPr/>
        <p:txBody>
          <a:bodyPr/>
          <a:lstStyle/>
          <a:p>
            <a:r>
              <a:rPr lang="en-US" dirty="0" err="1" smtClean="0"/>
              <a:t>Hamdard</a:t>
            </a:r>
            <a:r>
              <a:rPr lang="en-US" dirty="0" smtClean="0"/>
              <a:t> University </a:t>
            </a:r>
            <a:endParaRPr lang="en-US" dirty="0"/>
          </a:p>
        </p:txBody>
      </p:sp>
      <p:sp>
        <p:nvSpPr>
          <p:cNvPr id="4" name="Footer Placeholder 3"/>
          <p:cNvSpPr>
            <a:spLocks noGrp="1"/>
          </p:cNvSpPr>
          <p:nvPr>
            <p:ph type="ftr" sz="quarter" idx="11"/>
          </p:nvPr>
        </p:nvSpPr>
        <p:spPr/>
        <p:txBody>
          <a:bodyPr/>
          <a:lstStyle/>
          <a:p>
            <a:r>
              <a:rPr lang="en-US" dirty="0" smtClean="0"/>
              <a:t>Plant Disease Detection using mobile application</a:t>
            </a:r>
            <a:endParaRPr lang="en-US" dirty="0"/>
          </a:p>
        </p:txBody>
      </p:sp>
      <p:sp>
        <p:nvSpPr>
          <p:cNvPr id="5" name="Slide Number Placeholder 4"/>
          <p:cNvSpPr>
            <a:spLocks noGrp="1"/>
          </p:cNvSpPr>
          <p:nvPr>
            <p:ph type="sldNum" sz="quarter" idx="12"/>
          </p:nvPr>
        </p:nvSpPr>
        <p:spPr/>
        <p:txBody>
          <a:bodyPr/>
          <a:lstStyle/>
          <a:p>
            <a:fld id="{9EBC64C3-3FC7-4C40-910B-2643F037F02C}" type="slidenum">
              <a:rPr lang="en-US" smtClean="0"/>
              <a:pPr/>
              <a:t>3</a:t>
            </a:fld>
            <a:endParaRPr lang="en-US" dirty="0"/>
          </a:p>
        </p:txBody>
      </p:sp>
      <p:sp>
        <p:nvSpPr>
          <p:cNvPr id="6" name="Content Placeholder 5"/>
          <p:cNvSpPr>
            <a:spLocks noGrp="1"/>
          </p:cNvSpPr>
          <p:nvPr>
            <p:ph sz="quarter" idx="1"/>
          </p:nvPr>
        </p:nvSpPr>
        <p:spPr>
          <a:xfrm>
            <a:off x="304800" y="1676400"/>
            <a:ext cx="8461247" cy="4419599"/>
          </a:xfrm>
        </p:spPr>
        <p:txBody>
          <a:bodyPr>
            <a:normAutofit/>
          </a:bodyPr>
          <a:lstStyle/>
          <a:p>
            <a:pPr algn="just"/>
            <a:r>
              <a:rPr lang="en-US" sz="2400" dirty="0" smtClean="0"/>
              <a:t>This Project Plant Disease Detection designed specially for nursery workers, farmers or plant care takers.</a:t>
            </a:r>
          </a:p>
          <a:p>
            <a:pPr algn="just"/>
            <a:r>
              <a:rPr lang="en-US" sz="2400" dirty="0" smtClean="0"/>
              <a:t>This app allows users to upload or capture image of plant leaf, which is then analyzed by machine learning model to detect weather the plant is healthy or infected. </a:t>
            </a:r>
          </a:p>
          <a:p>
            <a:pPr algn="just"/>
            <a:r>
              <a:rPr lang="en-US" sz="2400" dirty="0" smtClean="0"/>
              <a:t>After detection the app display symptoms, provides care treatment and allows users to download a PDF report.</a:t>
            </a:r>
          </a:p>
          <a:p>
            <a:pPr marL="0" indent="0" algn="just">
              <a:buNone/>
            </a:pPr>
            <a:endParaRPr lang="en-US" sz="2400" dirty="0"/>
          </a:p>
        </p:txBody>
      </p:sp>
      <p:pic>
        <p:nvPicPr>
          <p:cNvPr id="1026" name="Picture 2" descr="Green leafs background Royalty Free Vector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198"/>
          <a:stretch/>
        </p:blipFill>
        <p:spPr bwMode="auto">
          <a:xfrm>
            <a:off x="6781800" y="4509179"/>
            <a:ext cx="1794366" cy="170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736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Why did we choose this project?</a:t>
            </a:r>
            <a:endParaRPr lang="en-US" sz="4000" dirty="0"/>
          </a:p>
        </p:txBody>
      </p:sp>
      <p:sp>
        <p:nvSpPr>
          <p:cNvPr id="3" name="Date Placeholder 2"/>
          <p:cNvSpPr>
            <a:spLocks noGrp="1"/>
          </p:cNvSpPr>
          <p:nvPr>
            <p:ph type="dt" sz="half" idx="10"/>
          </p:nvPr>
        </p:nvSpPr>
        <p:spPr/>
        <p:txBody>
          <a:bodyPr/>
          <a:lstStyle/>
          <a:p>
            <a:r>
              <a:rPr lang="en-US" smtClean="0"/>
              <a:t>CS-FYP    Hamdard University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5" name="Slide Number Placeholder 4"/>
          <p:cNvSpPr>
            <a:spLocks noGrp="1"/>
          </p:cNvSpPr>
          <p:nvPr>
            <p:ph type="sldNum" sz="quarter" idx="12"/>
          </p:nvPr>
        </p:nvSpPr>
        <p:spPr/>
        <p:txBody>
          <a:bodyPr/>
          <a:lstStyle/>
          <a:p>
            <a:fld id="{9EBC64C3-3FC7-4C40-910B-2643F037F02C}" type="slidenum">
              <a:rPr lang="en-US" smtClean="0"/>
              <a:pPr/>
              <a:t>4</a:t>
            </a:fld>
            <a:endParaRPr lang="en-US" dirty="0"/>
          </a:p>
        </p:txBody>
      </p:sp>
      <p:sp>
        <p:nvSpPr>
          <p:cNvPr id="6" name="Content Placeholder 5"/>
          <p:cNvSpPr>
            <a:spLocks noGrp="1"/>
          </p:cNvSpPr>
          <p:nvPr>
            <p:ph sz="quarter" idx="1"/>
          </p:nvPr>
        </p:nvSpPr>
        <p:spPr>
          <a:xfrm>
            <a:off x="457200" y="1752600"/>
            <a:ext cx="8305800" cy="4495800"/>
          </a:xfrm>
        </p:spPr>
        <p:txBody>
          <a:bodyPr>
            <a:noAutofit/>
          </a:bodyPr>
          <a:lstStyle/>
          <a:p>
            <a:pPr marL="0" indent="0" algn="just">
              <a:buNone/>
            </a:pPr>
            <a:r>
              <a:rPr lang="en-US" sz="2400" dirty="0" smtClean="0"/>
              <a:t>We </a:t>
            </a:r>
            <a:r>
              <a:rPr lang="en-US" sz="2400" dirty="0"/>
              <a:t>chose this topic because plant health plays a crucial role in nursery management and agriculture. Many nursery workers are not equipped with the tools or knowledge to identify plant diseases early. By using modern technology, we aim to create an easy-to-use solution that helps them take timely action and reduce plant damage.</a:t>
            </a:r>
          </a:p>
          <a:p>
            <a:endParaRPr lang="en-US" sz="2400" dirty="0"/>
          </a:p>
        </p:txBody>
      </p:sp>
      <p:pic>
        <p:nvPicPr>
          <p:cNvPr id="4098" name="Picture 2" descr="10 Gardening Tips To Know Before Buying Plants From Nursery – ECOgarden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1290" y="3810000"/>
            <a:ext cx="3652371" cy="2434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08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anose="020B0604020202020204" pitchFamily="34" charset="0"/>
                <a:cs typeface="Arial" panose="020B0604020202020204" pitchFamily="34" charset="0"/>
              </a:rPr>
              <a:t>Problem Statement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533400" y="1640477"/>
            <a:ext cx="8153400" cy="4343400"/>
          </a:xfrm>
        </p:spPr>
        <p:txBody>
          <a:bodyPr>
            <a:noAutofit/>
          </a:bodyPr>
          <a:lstStyle/>
          <a:p>
            <a:pPr marL="0" indent="0" algn="just">
              <a:buNone/>
            </a:pPr>
            <a:r>
              <a:rPr lang="en-US" sz="2400" dirty="0"/>
              <a:t>Nursery workers and small-scale plant caretakers often lack the tools and technical knowledge to accurately identify plant diseases at an early stage</a:t>
            </a:r>
            <a:r>
              <a:rPr lang="en-US" sz="2400" dirty="0" smtClean="0"/>
              <a:t>.</a:t>
            </a:r>
          </a:p>
          <a:p>
            <a:pPr algn="just"/>
            <a:r>
              <a:rPr lang="en-US" sz="2400" dirty="0"/>
              <a:t>Late or incorrect disease detection</a:t>
            </a:r>
            <a:r>
              <a:rPr lang="en-US" altLang="en-US" sz="2400" dirty="0" smtClean="0">
                <a:cs typeface="Arial" panose="020B0604020202020204" pitchFamily="34" charset="0"/>
              </a:rPr>
              <a:t>.</a:t>
            </a:r>
            <a:endParaRPr lang="en-US" sz="2400" dirty="0">
              <a:cs typeface="Arial" panose="020B0604020202020204" pitchFamily="34" charset="0"/>
            </a:endParaRPr>
          </a:p>
          <a:p>
            <a:pPr algn="just"/>
            <a:r>
              <a:rPr lang="en-US" sz="2400" dirty="0"/>
              <a:t>Spread of infections to healthy </a:t>
            </a:r>
            <a:r>
              <a:rPr lang="en-US" sz="2400" dirty="0" smtClean="0"/>
              <a:t>plants.</a:t>
            </a:r>
          </a:p>
          <a:p>
            <a:pPr algn="just"/>
            <a:r>
              <a:rPr lang="en-US" sz="2400" dirty="0"/>
              <a:t>Financial losses due to damaged </a:t>
            </a:r>
            <a:r>
              <a:rPr lang="en-US" sz="2400" dirty="0" smtClean="0"/>
              <a:t>plants.</a:t>
            </a:r>
          </a:p>
          <a:p>
            <a:pPr algn="just"/>
            <a:r>
              <a:rPr lang="en-US" sz="2400" dirty="0"/>
              <a:t>Dependence on experts, which may not always be </a:t>
            </a:r>
            <a:r>
              <a:rPr lang="en-US" sz="2400" dirty="0" smtClean="0"/>
              <a:t>accessible.</a:t>
            </a:r>
            <a:endParaRPr lang="en-US" sz="2400" dirty="0"/>
          </a:p>
          <a:p>
            <a:pPr algn="just"/>
            <a:r>
              <a:rPr lang="en-US" sz="2400" dirty="0" smtClean="0">
                <a:cs typeface="Arial" panose="020B0604020202020204" pitchFamily="34" charset="0"/>
              </a:rPr>
              <a:t>Existing </a:t>
            </a:r>
            <a:r>
              <a:rPr lang="en-US" sz="2400" dirty="0">
                <a:cs typeface="Arial" panose="020B0604020202020204" pitchFamily="34" charset="0"/>
              </a:rPr>
              <a:t>detection tools are expensive and not tailored for small-scale nursery environments.</a:t>
            </a:r>
            <a:endParaRPr lang="en-US" sz="2400" dirty="0" smtClean="0">
              <a:cs typeface="Arial" panose="020B0604020202020204" pitchFamily="34" charset="0"/>
            </a:endParaRPr>
          </a:p>
        </p:txBody>
      </p:sp>
      <p:sp>
        <p:nvSpPr>
          <p:cNvPr id="4" name="Footer Placeholder 3"/>
          <p:cNvSpPr>
            <a:spLocks noGrp="1"/>
          </p:cNvSpPr>
          <p:nvPr>
            <p:ph type="ftr" sz="quarter" idx="11"/>
          </p:nvPr>
        </p:nvSpPr>
        <p:spPr/>
        <p:txBody>
          <a:bodyPr/>
          <a:lstStyle/>
          <a:p>
            <a:r>
              <a:rPr lang="en-US" b="1" dirty="0"/>
              <a:t>Plant Disease Detection using mobile Application</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5</a:t>
            </a:fld>
            <a:endParaRPr lang="en-US" dirty="0"/>
          </a:p>
        </p:txBody>
      </p:sp>
      <p:sp>
        <p:nvSpPr>
          <p:cNvPr id="6" name="Date Placeholder 5"/>
          <p:cNvSpPr>
            <a:spLocks noGrp="1"/>
          </p:cNvSpPr>
          <p:nvPr>
            <p:ph type="dt" sz="half" idx="10"/>
          </p:nvPr>
        </p:nvSpPr>
        <p:spPr>
          <a:xfrm>
            <a:off x="6629400" y="6400800"/>
            <a:ext cx="2133600" cy="288925"/>
          </a:xfrm>
        </p:spPr>
        <p:txBody>
          <a:bodyPr/>
          <a:lstStyle/>
          <a:p>
            <a:r>
              <a:rPr lang="en-US" dirty="0" err="1" smtClean="0"/>
              <a:t>Hamdard</a:t>
            </a:r>
            <a:r>
              <a:rPr lang="en-US" dirty="0" smtClean="0"/>
              <a:t> University </a:t>
            </a:r>
            <a:endParaRPr lang="en-US" dirty="0"/>
          </a:p>
        </p:txBody>
      </p:sp>
      <p:sp>
        <p:nvSpPr>
          <p:cNvPr id="7" name="Rectangle 1"/>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555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Objectives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612648" y="1600200"/>
            <a:ext cx="8153400" cy="4648200"/>
          </a:xfrm>
        </p:spPr>
        <p:txBody>
          <a:bodyPr>
            <a:noAutofit/>
          </a:bodyPr>
          <a:lstStyle/>
          <a:p>
            <a:pPr marL="0" indent="0" algn="just">
              <a:buNone/>
            </a:pPr>
            <a:r>
              <a:rPr lang="en-US" sz="2200" dirty="0">
                <a:cs typeface="Arial" panose="020B0604020202020204" pitchFamily="34" charset="0"/>
              </a:rPr>
              <a:t>To ensure clarity of purpose, we outline the key objectives of this project, highlighting what we aim to achieve through our innovative solution</a:t>
            </a:r>
            <a:r>
              <a:rPr lang="en-US" sz="2200" dirty="0" smtClean="0">
                <a:cs typeface="Arial" panose="020B0604020202020204" pitchFamily="34" charset="0"/>
              </a:rPr>
              <a:t>.</a:t>
            </a:r>
          </a:p>
          <a:p>
            <a:pPr algn="just"/>
            <a:r>
              <a:rPr lang="en-US" sz="2200" dirty="0" smtClean="0"/>
              <a:t>To detect </a:t>
            </a:r>
            <a:r>
              <a:rPr lang="en-US" sz="2200" dirty="0"/>
              <a:t>plant diseases using uploaded or captured leaf images through a trained machine learning model</a:t>
            </a:r>
            <a:r>
              <a:rPr lang="en-US" sz="2200" dirty="0" smtClean="0"/>
              <a:t>.</a:t>
            </a:r>
          </a:p>
          <a:p>
            <a:pPr algn="just"/>
            <a:r>
              <a:rPr lang="en-US" sz="2200" dirty="0" smtClean="0">
                <a:cs typeface="Arial" panose="020B0604020202020204" pitchFamily="34" charset="0"/>
              </a:rPr>
              <a:t>To identify weather the plant is healthy or infected.</a:t>
            </a:r>
          </a:p>
          <a:p>
            <a:pPr algn="just"/>
            <a:r>
              <a:rPr lang="en-US" sz="2200" dirty="0" smtClean="0">
                <a:cs typeface="Arial" panose="020B0604020202020204" pitchFamily="34" charset="0"/>
              </a:rPr>
              <a:t>To display symptoms </a:t>
            </a:r>
            <a:r>
              <a:rPr lang="en-US" sz="2200" dirty="0"/>
              <a:t>associated with the detected disease to help users understand the condition</a:t>
            </a:r>
            <a:r>
              <a:rPr lang="en-US" sz="2200" dirty="0" smtClean="0"/>
              <a:t>.</a:t>
            </a:r>
          </a:p>
          <a:p>
            <a:pPr algn="just"/>
            <a:r>
              <a:rPr lang="en-US" sz="2200" dirty="0" smtClean="0"/>
              <a:t>To provide </a:t>
            </a:r>
            <a:r>
              <a:rPr lang="en-US" sz="2200" dirty="0"/>
              <a:t>recommendations and preventive measures to guide users on how to manage or avoid the disease</a:t>
            </a:r>
            <a:r>
              <a:rPr lang="en-US" sz="2200" dirty="0" smtClean="0"/>
              <a:t>.</a:t>
            </a:r>
          </a:p>
          <a:p>
            <a:pPr algn="just"/>
            <a:r>
              <a:rPr lang="en-US" sz="2200" dirty="0" smtClean="0"/>
              <a:t>To generate </a:t>
            </a:r>
            <a:r>
              <a:rPr lang="en-US" sz="2200" dirty="0"/>
              <a:t>and download a detailed PDF report containing image, disease name, symptoms, and suggestions for record-keeping</a:t>
            </a:r>
            <a:r>
              <a:rPr lang="en-US" sz="2200" dirty="0" smtClean="0"/>
              <a:t>.</a:t>
            </a:r>
            <a:endParaRPr lang="en-US" sz="2200" dirty="0" smtClean="0">
              <a:cs typeface="Arial" panose="020B0604020202020204" pitchFamily="34" charset="0"/>
            </a:endParaRPr>
          </a:p>
        </p:txBody>
      </p:sp>
      <p:sp>
        <p:nvSpPr>
          <p:cNvPr id="4" name="Footer Placeholder 3"/>
          <p:cNvSpPr>
            <a:spLocks noGrp="1"/>
          </p:cNvSpPr>
          <p:nvPr>
            <p:ph type="ftr" sz="quarter" idx="11"/>
          </p:nvPr>
        </p:nvSpPr>
        <p:spPr/>
        <p:txBody>
          <a:bodyPr/>
          <a:lstStyle/>
          <a:p>
            <a:r>
              <a:rPr lang="en-US" b="1" dirty="0" smtClean="0"/>
              <a:t>Plant Disease </a:t>
            </a:r>
            <a:r>
              <a:rPr lang="en-US" b="1" dirty="0"/>
              <a:t>Detection using mobile Application</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6</a:t>
            </a:fld>
            <a:endParaRPr lang="en-US" dirty="0"/>
          </a:p>
        </p:txBody>
      </p:sp>
      <p:sp>
        <p:nvSpPr>
          <p:cNvPr id="6" name="Date Placeholder 5"/>
          <p:cNvSpPr>
            <a:spLocks noGrp="1"/>
          </p:cNvSpPr>
          <p:nvPr>
            <p:ph type="dt" sz="half" idx="10"/>
          </p:nvPr>
        </p:nvSpPr>
        <p:spPr>
          <a:xfrm>
            <a:off x="6629400" y="6400800"/>
            <a:ext cx="2133600" cy="288925"/>
          </a:xfrm>
        </p:spPr>
        <p:txBody>
          <a:bodyPr/>
          <a:lstStyle/>
          <a:p>
            <a:r>
              <a:rPr lang="en-US" dirty="0" err="1" smtClean="0"/>
              <a:t>Hamdard</a:t>
            </a:r>
            <a:r>
              <a:rPr lang="en-US" dirty="0" smtClean="0"/>
              <a:t> University </a:t>
            </a:r>
            <a:endParaRPr lang="en-US" dirty="0"/>
          </a:p>
        </p:txBody>
      </p:sp>
    </p:spTree>
    <p:extLst>
      <p:ext uri="{BB962C8B-B14F-4D97-AF65-F5344CB8AC3E}">
        <p14:creationId xmlns:p14="http://schemas.microsoft.com/office/powerpoint/2010/main" val="718122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Project Scope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515983" y="1658303"/>
            <a:ext cx="8153400" cy="4712017"/>
          </a:xfrm>
        </p:spPr>
        <p:txBody>
          <a:bodyPr>
            <a:normAutofit/>
          </a:bodyPr>
          <a:lstStyle/>
          <a:p>
            <a:pPr marL="0" indent="0" algn="just">
              <a:buNone/>
            </a:pPr>
            <a:r>
              <a:rPr lang="en-US" sz="2200" dirty="0">
                <a:cs typeface="Arial" panose="020B0604020202020204" pitchFamily="34" charset="0"/>
              </a:rPr>
              <a:t>The scope of this project defines the boundaries and extent of the solution, ensuring focused development and measurable outcomes.</a:t>
            </a:r>
            <a:endParaRPr lang="en-US" sz="2200" dirty="0" smtClean="0">
              <a:cs typeface="Arial" panose="020B0604020202020204" pitchFamily="34" charset="0"/>
            </a:endParaRPr>
          </a:p>
          <a:p>
            <a:pPr algn="just">
              <a:buFont typeface="Wingdings" panose="05000000000000000000" pitchFamily="2" charset="2"/>
              <a:buChar char="q"/>
            </a:pPr>
            <a:r>
              <a:rPr lang="en-US" sz="2200" dirty="0" smtClean="0">
                <a:cs typeface="Arial" panose="020B0604020202020204" pitchFamily="34" charset="0"/>
              </a:rPr>
              <a:t>Develop a user-friendly mobile application for nursery-based plant disease detection using AI-powered image analysis.</a:t>
            </a:r>
          </a:p>
          <a:p>
            <a:r>
              <a:rPr lang="en-US" sz="2200" dirty="0">
                <a:cs typeface="Arial" panose="020B0604020202020204" pitchFamily="34" charset="0"/>
              </a:rPr>
              <a:t>The application is targeted primarily at nursery workers, plant enthusiasts, and small-scale farmers.</a:t>
            </a:r>
          </a:p>
          <a:p>
            <a:pPr lvl="0" algn="just"/>
            <a:r>
              <a:rPr lang="en-US" sz="2200" dirty="0" smtClean="0">
                <a:cs typeface="Arial" panose="020B0604020202020204" pitchFamily="34" charset="0"/>
              </a:rPr>
              <a:t>The </a:t>
            </a:r>
            <a:r>
              <a:rPr lang="en-US" sz="2200" dirty="0">
                <a:cs typeface="Arial" panose="020B0604020202020204" pitchFamily="34" charset="0"/>
              </a:rPr>
              <a:t>app will feature an easy-to-use interface for nursery owners, Includes features like image </a:t>
            </a:r>
            <a:r>
              <a:rPr lang="en-US" sz="2200" dirty="0" smtClean="0">
                <a:cs typeface="Arial" panose="020B0604020202020204" pitchFamily="34" charset="0"/>
              </a:rPr>
              <a:t>upload, capture the leaf image, check symptoms and related treatment to it.</a:t>
            </a:r>
            <a:endParaRPr lang="en-US" sz="2200" dirty="0">
              <a:cs typeface="Arial" panose="020B0604020202020204" pitchFamily="34" charset="0"/>
            </a:endParaRPr>
          </a:p>
          <a:p>
            <a:pPr algn="just">
              <a:buFont typeface="Wingdings" panose="05000000000000000000" pitchFamily="2" charset="2"/>
              <a:buChar char="q"/>
            </a:pPr>
            <a:r>
              <a:rPr lang="en-US" sz="2200" dirty="0" smtClean="0">
                <a:cs typeface="Arial" panose="020B0604020202020204" pitchFamily="34" charset="0"/>
              </a:rPr>
              <a:t>Deliver </a:t>
            </a:r>
            <a:r>
              <a:rPr lang="en-US" sz="2200" dirty="0">
                <a:cs typeface="Arial" panose="020B0604020202020204" pitchFamily="34" charset="0"/>
              </a:rPr>
              <a:t>clear results, indicating whether the plant is healthy or affected by diseases such as bacterial </a:t>
            </a:r>
            <a:r>
              <a:rPr lang="en-US" sz="2200" dirty="0" smtClean="0">
                <a:cs typeface="Arial" panose="020B0604020202020204" pitchFamily="34" charset="0"/>
              </a:rPr>
              <a:t>spots.</a:t>
            </a:r>
          </a:p>
          <a:p>
            <a:pPr algn="just">
              <a:buFont typeface="Wingdings" panose="05000000000000000000" pitchFamily="2" charset="2"/>
              <a:buChar char="q"/>
            </a:pPr>
            <a:endParaRPr lang="en-US" sz="2500" dirty="0" smtClean="0"/>
          </a:p>
          <a:p>
            <a:pPr algn="just">
              <a:buFont typeface="Wingdings" panose="05000000000000000000" pitchFamily="2" charset="2"/>
              <a:buChar char="q"/>
            </a:pPr>
            <a:endParaRPr lang="en-US" dirty="0" smtClean="0"/>
          </a:p>
          <a:p>
            <a:pPr>
              <a:buFont typeface="Wingdings" panose="05000000000000000000" pitchFamily="2" charset="2"/>
              <a:buChar char="q"/>
            </a:pPr>
            <a:endParaRPr lang="en-US" dirty="0" smtClean="0"/>
          </a:p>
        </p:txBody>
      </p:sp>
      <p:sp>
        <p:nvSpPr>
          <p:cNvPr id="4" name="Footer Placeholder 3"/>
          <p:cNvSpPr>
            <a:spLocks noGrp="1"/>
          </p:cNvSpPr>
          <p:nvPr>
            <p:ph type="ftr" sz="quarter" idx="11"/>
          </p:nvPr>
        </p:nvSpPr>
        <p:spPr/>
        <p:txBody>
          <a:bodyPr/>
          <a:lstStyle/>
          <a:p>
            <a:r>
              <a:rPr lang="en-US" b="1" dirty="0"/>
              <a:t>Plant Disease Detection using mobile Application</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7</a:t>
            </a:fld>
            <a:endParaRPr lang="en-US" dirty="0"/>
          </a:p>
        </p:txBody>
      </p:sp>
      <p:sp>
        <p:nvSpPr>
          <p:cNvPr id="6" name="Date Placeholder 5"/>
          <p:cNvSpPr>
            <a:spLocks noGrp="1"/>
          </p:cNvSpPr>
          <p:nvPr>
            <p:ph type="dt" sz="half" idx="10"/>
          </p:nvPr>
        </p:nvSpPr>
        <p:spPr>
          <a:xfrm>
            <a:off x="6629400" y="6400800"/>
            <a:ext cx="2133600" cy="288925"/>
          </a:xfrm>
        </p:spPr>
        <p:txBody>
          <a:bodyPr/>
          <a:lstStyle/>
          <a:p>
            <a:r>
              <a:rPr lang="en-US" dirty="0" err="1" smtClean="0"/>
              <a:t>Hamdard</a:t>
            </a:r>
            <a:r>
              <a:rPr lang="en-US" dirty="0" smtClean="0"/>
              <a:t> University </a:t>
            </a:r>
            <a:endParaRPr lang="en-US" dirty="0"/>
          </a:p>
        </p:txBody>
      </p:sp>
      <p:sp>
        <p:nvSpPr>
          <p:cNvPr id="8" name="Rectangle 2"/>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1969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sp>
        <p:nvSpPr>
          <p:cNvPr id="3" name="Date Placeholder 2"/>
          <p:cNvSpPr>
            <a:spLocks noGrp="1"/>
          </p:cNvSpPr>
          <p:nvPr>
            <p:ph type="dt" sz="half" idx="10"/>
          </p:nvPr>
        </p:nvSpPr>
        <p:spPr/>
        <p:txBody>
          <a:bodyPr/>
          <a:lstStyle/>
          <a:p>
            <a:r>
              <a:rPr lang="en-US" dirty="0" err="1" smtClean="0"/>
              <a:t>Hamdard</a:t>
            </a:r>
            <a:r>
              <a:rPr lang="en-US" dirty="0" smtClean="0"/>
              <a:t> University </a:t>
            </a:r>
            <a:endParaRPr lang="en-US" dirty="0"/>
          </a:p>
        </p:txBody>
      </p:sp>
      <p:sp>
        <p:nvSpPr>
          <p:cNvPr id="4" name="Footer Placeholder 3"/>
          <p:cNvSpPr>
            <a:spLocks noGrp="1"/>
          </p:cNvSpPr>
          <p:nvPr>
            <p:ph type="ftr" sz="quarter" idx="11"/>
          </p:nvPr>
        </p:nvSpPr>
        <p:spPr/>
        <p:txBody>
          <a:bodyPr/>
          <a:lstStyle/>
          <a:p>
            <a:r>
              <a:rPr lang="en-US" dirty="0"/>
              <a:t>Plant Disease Detection using Mobile Application</a:t>
            </a:r>
            <a:endParaRPr lang="en-US" dirty="0"/>
          </a:p>
        </p:txBody>
      </p:sp>
      <p:sp>
        <p:nvSpPr>
          <p:cNvPr id="5" name="Slide Number Placeholder 4"/>
          <p:cNvSpPr>
            <a:spLocks noGrp="1"/>
          </p:cNvSpPr>
          <p:nvPr>
            <p:ph type="sldNum" sz="quarter" idx="12"/>
          </p:nvPr>
        </p:nvSpPr>
        <p:spPr/>
        <p:txBody>
          <a:bodyPr/>
          <a:lstStyle/>
          <a:p>
            <a:fld id="{9EBC64C3-3FC7-4C40-910B-2643F037F02C}" type="slidenum">
              <a:rPr lang="en-US" smtClean="0"/>
              <a:pPr/>
              <a:t>8</a:t>
            </a:fld>
            <a:endParaRPr lang="en-US" dirty="0"/>
          </a:p>
        </p:txBody>
      </p:sp>
      <p:pic>
        <p:nvPicPr>
          <p:cNvPr id="7" name="Content Placeholder 6" descr="D:\Khadija\FYP-2\flowchart.drawio.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7772400" cy="4572000"/>
          </a:xfrm>
          <a:prstGeom prst="rect">
            <a:avLst/>
          </a:prstGeom>
          <a:noFill/>
          <a:ln>
            <a:noFill/>
          </a:ln>
        </p:spPr>
      </p:pic>
    </p:spTree>
    <p:extLst>
      <p:ext uri="{BB962C8B-B14F-4D97-AF65-F5344CB8AC3E}">
        <p14:creationId xmlns:p14="http://schemas.microsoft.com/office/powerpoint/2010/main" val="386976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Overview</a:t>
            </a:r>
            <a:endParaRPr lang="en-US" dirty="0"/>
          </a:p>
        </p:txBody>
      </p:sp>
      <p:sp>
        <p:nvSpPr>
          <p:cNvPr id="3" name="Date Placeholder 2"/>
          <p:cNvSpPr>
            <a:spLocks noGrp="1"/>
          </p:cNvSpPr>
          <p:nvPr>
            <p:ph type="dt" sz="half" idx="10"/>
          </p:nvPr>
        </p:nvSpPr>
        <p:spPr/>
        <p:txBody>
          <a:bodyPr/>
          <a:lstStyle/>
          <a:p>
            <a:r>
              <a:rPr lang="en-US" dirty="0" err="1" smtClean="0"/>
              <a:t>Hamdard</a:t>
            </a:r>
            <a:r>
              <a:rPr lang="en-US" dirty="0" smtClean="0"/>
              <a:t> University </a:t>
            </a:r>
            <a:endParaRPr lang="en-US" dirty="0"/>
          </a:p>
        </p:txBody>
      </p:sp>
      <p:sp>
        <p:nvSpPr>
          <p:cNvPr id="4" name="Footer Placeholder 3"/>
          <p:cNvSpPr>
            <a:spLocks noGrp="1"/>
          </p:cNvSpPr>
          <p:nvPr>
            <p:ph type="ftr" sz="quarter" idx="11"/>
          </p:nvPr>
        </p:nvSpPr>
        <p:spPr/>
        <p:txBody>
          <a:bodyPr/>
          <a:lstStyle/>
          <a:p>
            <a:r>
              <a:rPr lang="en-US" dirty="0"/>
              <a:t>Plant Disease Detection using Mobile Application</a:t>
            </a:r>
            <a:endParaRPr lang="en-US" dirty="0"/>
          </a:p>
        </p:txBody>
      </p:sp>
      <p:sp>
        <p:nvSpPr>
          <p:cNvPr id="5" name="Slide Number Placeholder 4"/>
          <p:cNvSpPr>
            <a:spLocks noGrp="1"/>
          </p:cNvSpPr>
          <p:nvPr>
            <p:ph type="sldNum" sz="quarter" idx="12"/>
          </p:nvPr>
        </p:nvSpPr>
        <p:spPr/>
        <p:txBody>
          <a:bodyPr/>
          <a:lstStyle/>
          <a:p>
            <a:fld id="{9EBC64C3-3FC7-4C40-910B-2643F037F02C}" type="slidenum">
              <a:rPr lang="en-US" smtClean="0"/>
              <a:pPr/>
              <a:t>9</a:t>
            </a:fld>
            <a:endParaRPr lang="en-US" dirty="0"/>
          </a:p>
        </p:txBody>
      </p:sp>
      <p:sp>
        <p:nvSpPr>
          <p:cNvPr id="6" name="Content Placeholder 5"/>
          <p:cNvSpPr>
            <a:spLocks noGrp="1"/>
          </p:cNvSpPr>
          <p:nvPr>
            <p:ph sz="quarter" idx="1"/>
          </p:nvPr>
        </p:nvSpPr>
        <p:spPr>
          <a:xfrm>
            <a:off x="381000" y="1752600"/>
            <a:ext cx="8385047" cy="4343400"/>
          </a:xfrm>
        </p:spPr>
        <p:txBody>
          <a:bodyPr>
            <a:normAutofit/>
          </a:bodyPr>
          <a:lstStyle/>
          <a:p>
            <a:pPr marL="0" indent="0">
              <a:buNone/>
            </a:pPr>
            <a:r>
              <a:rPr lang="en-US" sz="1800" b="1" dirty="0" smtClean="0"/>
              <a:t>Dataset Used: </a:t>
            </a:r>
            <a:r>
              <a:rPr lang="en-US" sz="1800" dirty="0" err="1" smtClean="0"/>
              <a:t>PlantVillage</a:t>
            </a:r>
            <a:r>
              <a:rPr lang="en-US" sz="1800" dirty="0" smtClean="0"/>
              <a:t> Dataset</a:t>
            </a:r>
          </a:p>
          <a:p>
            <a:pPr marL="0" indent="0" algn="just">
              <a:buNone/>
            </a:pPr>
            <a:r>
              <a:rPr lang="en-US" sz="1800" dirty="0" smtClean="0"/>
              <a:t>The </a:t>
            </a:r>
            <a:r>
              <a:rPr lang="en-US" sz="1800" dirty="0" err="1" smtClean="0"/>
              <a:t>PlantVillage</a:t>
            </a:r>
            <a:r>
              <a:rPr lang="en-US" sz="1800" dirty="0" smtClean="0"/>
              <a:t> dataset is a publicly available image dataset created to support research in plant disease classification using machine learning.</a:t>
            </a:r>
          </a:p>
          <a:p>
            <a:pPr marL="0" indent="0" algn="just">
              <a:buNone/>
            </a:pPr>
            <a:r>
              <a:rPr lang="en-US" sz="1800" b="1" dirty="0" smtClean="0"/>
              <a:t>Total Classes: </a:t>
            </a:r>
            <a:r>
              <a:rPr lang="en-US" sz="1800" dirty="0" smtClean="0"/>
              <a:t>38 different categories including healthy and infected leaf classes.</a:t>
            </a:r>
          </a:p>
          <a:p>
            <a:pPr marL="0" indent="0">
              <a:buNone/>
            </a:pPr>
            <a:r>
              <a:rPr lang="en-US" sz="1800" b="1" dirty="0" smtClean="0"/>
              <a:t>Training </a:t>
            </a:r>
            <a:r>
              <a:rPr lang="en-US" sz="1800" b="1" dirty="0"/>
              <a:t>Images: </a:t>
            </a:r>
            <a:r>
              <a:rPr lang="en-US" sz="1800" dirty="0" smtClean="0"/>
              <a:t>43,456</a:t>
            </a:r>
          </a:p>
          <a:p>
            <a:pPr marL="0" indent="0">
              <a:buNone/>
            </a:pPr>
            <a:r>
              <a:rPr lang="en-US" sz="1800" b="1" dirty="0" smtClean="0"/>
              <a:t>Validation </a:t>
            </a:r>
            <a:r>
              <a:rPr lang="en-US" sz="1800" b="1" dirty="0"/>
              <a:t>Images: </a:t>
            </a:r>
            <a:r>
              <a:rPr lang="en-US" sz="1800" dirty="0" smtClean="0"/>
              <a:t>10,849</a:t>
            </a:r>
          </a:p>
          <a:p>
            <a:pPr marL="0" indent="0">
              <a:buNone/>
            </a:pPr>
            <a:r>
              <a:rPr lang="en-US" sz="1800" b="1" dirty="0" smtClean="0"/>
              <a:t>Image </a:t>
            </a:r>
            <a:r>
              <a:rPr lang="en-US" sz="1800" b="1" dirty="0"/>
              <a:t>Types</a:t>
            </a:r>
            <a:r>
              <a:rPr lang="en-US" sz="1800" dirty="0"/>
              <a:t>: Color, Grayscale, and Segmented versions </a:t>
            </a:r>
            <a:r>
              <a:rPr lang="en-US" sz="1800" dirty="0" smtClean="0"/>
              <a:t>available</a:t>
            </a:r>
            <a:r>
              <a:rPr lang="en-US" sz="2000" dirty="0" smtClean="0"/>
              <a:t>.</a:t>
            </a:r>
            <a:endParaRPr lang="en-US" sz="2000" dirty="0"/>
          </a:p>
        </p:txBody>
      </p:sp>
      <p:pic>
        <p:nvPicPr>
          <p:cNvPr id="5122" name="Picture 2" descr="PlantVillage Dataset"/>
          <p:cNvPicPr>
            <a:picLocks noChangeAspect="1" noChangeArrowheads="1"/>
          </p:cNvPicPr>
          <p:nvPr/>
        </p:nvPicPr>
        <p:blipFill rotWithShape="1">
          <a:blip r:embed="rId2">
            <a:extLst>
              <a:ext uri="{28A0092B-C50C-407E-A947-70E740481C1C}">
                <a14:useLocalDpi xmlns:a14="http://schemas.microsoft.com/office/drawing/2010/main" val="0"/>
              </a:ext>
            </a:extLst>
          </a:blip>
          <a:srcRect b="18172"/>
          <a:stretch/>
        </p:blipFill>
        <p:spPr bwMode="auto">
          <a:xfrm>
            <a:off x="1219200" y="4228011"/>
            <a:ext cx="6172200" cy="2096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2369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11198</TotalTime>
  <Words>1166</Words>
  <Application>Microsoft Office PowerPoint</Application>
  <PresentationFormat>On-screen Show (4:3)</PresentationFormat>
  <Paragraphs>133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Tw Cen MT</vt:lpstr>
      <vt:lpstr>Wingdings</vt:lpstr>
      <vt:lpstr>Wingdings 2</vt:lpstr>
      <vt:lpstr>Median</vt:lpstr>
      <vt:lpstr>PowerPoint Presentation</vt:lpstr>
      <vt:lpstr>Summary </vt:lpstr>
      <vt:lpstr>Introduction</vt:lpstr>
      <vt:lpstr>Why did we choose this project?</vt:lpstr>
      <vt:lpstr>Problem Statement </vt:lpstr>
      <vt:lpstr>Objectives</vt:lpstr>
      <vt:lpstr>Project Scope </vt:lpstr>
      <vt:lpstr>Flowchart</vt:lpstr>
      <vt:lpstr>Dataset Overview</vt:lpstr>
      <vt:lpstr>Application UI</vt:lpstr>
      <vt:lpstr>Application UI</vt:lpstr>
      <vt:lpstr>Application UI</vt:lpstr>
      <vt:lpstr>Application UI</vt:lpstr>
      <vt:lpstr>Future Work</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M.R. Computers</cp:lastModifiedBy>
  <cp:revision>182</cp:revision>
  <cp:lastPrinted>2025-07-05T11:52:56Z</cp:lastPrinted>
  <dcterms:created xsi:type="dcterms:W3CDTF">2015-09-23T05:32:20Z</dcterms:created>
  <dcterms:modified xsi:type="dcterms:W3CDTF">2025-07-05T13:33:19Z</dcterms:modified>
</cp:coreProperties>
</file>