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88" y="1186774"/>
            <a:ext cx="6128425" cy="1456717"/>
          </a:xfrm>
        </p:spPr>
        <p:txBody>
          <a:bodyPr>
            <a:noAutofit/>
          </a:bodyPr>
          <a:lstStyle/>
          <a:p>
            <a:pPr algn="l"/>
            <a:r>
              <a:rPr sz="6400" b="1" smtClean="0"/>
              <a:t>UniTrack</a:t>
            </a:r>
            <a:r>
              <a:rPr lang="en-US" sz="6400" dirty="0" smtClean="0"/>
              <a:t/>
            </a:r>
            <a:br>
              <a:rPr lang="en-US" sz="6400" dirty="0" smtClean="0"/>
            </a:br>
            <a:r>
              <a:rPr lang="en-US" sz="3600" dirty="0" smtClean="0"/>
              <a:t>Learning </a:t>
            </a:r>
            <a:r>
              <a:rPr sz="3600" smtClean="0"/>
              <a:t>Management </a:t>
            </a:r>
            <a:r>
              <a:rPr sz="360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92" y="2782111"/>
            <a:ext cx="7490298" cy="11016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sz="1800">
                <a:latin typeface="+mj-lt"/>
              </a:rPr>
              <a:t>DBMS-Based Full-Stack Web Application</a:t>
            </a:r>
          </a:p>
          <a:p>
            <a:pPr>
              <a:buNone/>
            </a:pPr>
            <a:r>
              <a:rPr sz="1800">
                <a:latin typeface="+mj-lt"/>
              </a:rPr>
              <a:t>Presented </a:t>
            </a:r>
            <a:r>
              <a:rPr sz="1800" smtClean="0">
                <a:latin typeface="+mj-lt"/>
              </a:rPr>
              <a:t>By:</a:t>
            </a:r>
            <a:endParaRPr lang="en-US" sz="1800" dirty="0" smtClean="0">
              <a:latin typeface="+mj-lt"/>
            </a:endParaRPr>
          </a:p>
          <a:p>
            <a:pPr>
              <a:buNone/>
            </a:pPr>
            <a:r>
              <a:rPr sz="2200" b="1" smtClean="0">
                <a:latin typeface="+mj-lt"/>
              </a:rPr>
              <a:t>Hasnain </a:t>
            </a:r>
            <a:r>
              <a:rPr sz="2200" b="1">
                <a:latin typeface="+mj-lt"/>
              </a:rPr>
              <a:t>Ahmed </a:t>
            </a:r>
            <a:r>
              <a:rPr sz="2200" b="1" smtClean="0">
                <a:latin typeface="+mj-lt"/>
              </a:rPr>
              <a:t>Ansari</a:t>
            </a:r>
            <a:r>
              <a:rPr lang="en-US" sz="2200" b="1" dirty="0" smtClean="0">
                <a:latin typeface="+mj-lt"/>
              </a:rPr>
              <a:t> | </a:t>
            </a:r>
            <a:r>
              <a:rPr sz="2200" b="1" smtClean="0">
                <a:latin typeface="+mj-lt"/>
              </a:rPr>
              <a:t>FA</a:t>
            </a:r>
            <a:r>
              <a:rPr lang="en-US" sz="2200" b="1" dirty="0" smtClean="0">
                <a:latin typeface="+mj-lt"/>
              </a:rPr>
              <a:t>23</a:t>
            </a:r>
            <a:r>
              <a:rPr sz="2200" b="1" smtClean="0">
                <a:latin typeface="+mj-lt"/>
              </a:rPr>
              <a:t>-BSCS-0134</a:t>
            </a:r>
            <a:endParaRPr sz="22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5921" y="4068523"/>
            <a:ext cx="9406647" cy="282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4945"/>
            <a:ext cx="8229600" cy="793972"/>
          </a:xfrm>
        </p:spPr>
        <p:txBody>
          <a:bodyPr>
            <a:normAutofit/>
          </a:bodyPr>
          <a:lstStyle/>
          <a:p>
            <a:r>
              <a:rPr sz="3600" b="1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Simplify </a:t>
            </a:r>
            <a:r>
              <a:t>university academic operations using database-driven automation</a:t>
            </a:r>
          </a:p>
          <a:p>
            <a:r>
              <a:rPr smtClean="0"/>
              <a:t>Secure </a:t>
            </a:r>
            <a:r>
              <a:t>access for Admins, Students, and Instructors</a:t>
            </a:r>
          </a:p>
          <a:p>
            <a:r>
              <a:rPr smtClean="0"/>
              <a:t>Manage </a:t>
            </a:r>
            <a:r>
              <a:t>course availability, student enrollments, and grading</a:t>
            </a:r>
          </a:p>
          <a:p>
            <a:endParaRPr/>
          </a:p>
          <a:p>
            <a:r>
              <a:rPr b="1"/>
              <a:t>Key Modules:</a:t>
            </a:r>
          </a:p>
          <a:p>
            <a:pPr>
              <a:buFont typeface="Courier New" pitchFamily="49" charset="0"/>
              <a:buChar char="o"/>
            </a:pPr>
            <a:r>
              <a:rPr smtClean="0"/>
              <a:t>Student</a:t>
            </a:r>
            <a:r>
              <a:t>, Instructor, Admin, Courses, Departments, 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325" y="884255"/>
            <a:ext cx="5501473" cy="1051549"/>
          </a:xfrm>
        </p:spPr>
        <p:txBody>
          <a:bodyPr>
            <a:normAutofit fontScale="90000"/>
          </a:bodyPr>
          <a:lstStyle/>
          <a:p>
            <a:r>
              <a:rPr sz="3600" b="1"/>
              <a:t>DBMS Focus – ER Diagram &amp;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326" y="2052536"/>
            <a:ext cx="5817997" cy="4173490"/>
          </a:xfrm>
        </p:spPr>
        <p:txBody>
          <a:bodyPr>
            <a:normAutofit lnSpcReduction="10000"/>
          </a:bodyPr>
          <a:lstStyle/>
          <a:p>
            <a:r>
              <a:rPr sz="2400" b="1" smtClean="0"/>
              <a:t>Core </a:t>
            </a:r>
            <a:r>
              <a:rPr sz="2400" b="1"/>
              <a:t>Entities: </a:t>
            </a:r>
            <a:r>
              <a:rPr sz="2400"/>
              <a:t>Student, Instructor, Course, Department</a:t>
            </a:r>
          </a:p>
          <a:p>
            <a:r>
              <a:rPr sz="2400" b="1" smtClean="0"/>
              <a:t>Relationships</a:t>
            </a:r>
            <a:r>
              <a:rPr sz="2400" b="1"/>
              <a:t>: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i="1" smtClean="0"/>
              <a:t>One-to-Many: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sz="2400" smtClean="0"/>
              <a:t>Department </a:t>
            </a:r>
            <a:r>
              <a:rPr sz="2400"/>
              <a:t>→ Courses, Students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i="1" smtClean="0"/>
              <a:t>Many-to-Many: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sz="2400" smtClean="0"/>
              <a:t>Students–Courses</a:t>
            </a:r>
            <a:r>
              <a:rPr sz="2400"/>
              <a:t>, </a:t>
            </a:r>
            <a:r>
              <a:rPr sz="2400" smtClean="0"/>
              <a:t>Instructors–Courses</a:t>
            </a:r>
            <a:endParaRPr sz="2400"/>
          </a:p>
          <a:p>
            <a:r>
              <a:rPr sz="2400" b="1"/>
              <a:t>Schema Highlights: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 </a:t>
            </a:r>
            <a:r>
              <a:rPr sz="2400"/>
              <a:t>Normalized tables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PKs</a:t>
            </a:r>
            <a:r>
              <a:rPr sz="2400"/>
              <a:t>, FKs, Prefixed user_id (e.g., S1, I2)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37044" y="1059353"/>
            <a:ext cx="5222369" cy="579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4154"/>
            <a:ext cx="6629530" cy="981326"/>
          </a:xfrm>
        </p:spPr>
        <p:txBody>
          <a:bodyPr>
            <a:normAutofit fontScale="90000"/>
          </a:bodyPr>
          <a:lstStyle/>
          <a:p>
            <a:r>
              <a:rPr sz="3600" b="1"/>
              <a:t>DBMS Features – Constraints &amp;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0009"/>
            <a:ext cx="6799634" cy="4389120"/>
          </a:xfrm>
        </p:spPr>
        <p:txBody>
          <a:bodyPr>
            <a:normAutofit fontScale="92500"/>
          </a:bodyPr>
          <a:lstStyle/>
          <a:p>
            <a:r>
              <a:rPr b="1" smtClean="0"/>
              <a:t>Constraints</a:t>
            </a:r>
            <a:r>
              <a:rPr b="1"/>
              <a:t>: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CHECK </a:t>
            </a:r>
            <a:r>
              <a:rPr sz="2400"/>
              <a:t>(grade ranges, availability)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UNIQUE </a:t>
            </a:r>
            <a:r>
              <a:rPr sz="2400"/>
              <a:t>(email, course code)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FK/PK </a:t>
            </a:r>
            <a:r>
              <a:rPr sz="2400"/>
              <a:t>integrity</a:t>
            </a:r>
          </a:p>
          <a:p>
            <a:endParaRPr/>
          </a:p>
          <a:p>
            <a:r>
              <a:rPr b="1" smtClean="0"/>
              <a:t>Triggers</a:t>
            </a:r>
            <a:r>
              <a:rPr b="1"/>
              <a:t>:</a:t>
            </a:r>
          </a:p>
          <a:p>
            <a:pPr>
              <a:buFont typeface="Courier New" pitchFamily="49" charset="0"/>
              <a:buChar char="o"/>
            </a:pPr>
            <a:r>
              <a:rPr/>
              <a:t>  </a:t>
            </a:r>
            <a:r>
              <a:rPr sz="2400" smtClean="0"/>
              <a:t>Prevent </a:t>
            </a:r>
            <a:r>
              <a:rPr sz="2400"/>
              <a:t>enrollment in closed courses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smtClean="0"/>
              <a:t>Auto-insert </a:t>
            </a:r>
            <a:r>
              <a:rPr sz="2400"/>
              <a:t>login in Users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smtClean="0"/>
              <a:t>Prevent </a:t>
            </a:r>
            <a:r>
              <a:rPr sz="2400"/>
              <a:t>instructor assignment to closed courses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smtClean="0"/>
              <a:t>Auto-grade </a:t>
            </a:r>
            <a:r>
              <a:rPr sz="2400"/>
              <a:t>calculation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730" y="710119"/>
            <a:ext cx="5577265" cy="61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6307"/>
            <a:ext cx="4786009" cy="533854"/>
          </a:xfrm>
        </p:spPr>
        <p:txBody>
          <a:bodyPr>
            <a:normAutofit fontScale="90000"/>
          </a:bodyPr>
          <a:lstStyle/>
          <a:p>
            <a:r>
              <a:rPr sz="3600" b="1"/>
              <a:t>Views &amp;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89889"/>
            <a:ext cx="4922196" cy="4389120"/>
          </a:xfrm>
        </p:spPr>
        <p:txBody>
          <a:bodyPr>
            <a:normAutofit/>
          </a:bodyPr>
          <a:lstStyle/>
          <a:p>
            <a:r>
              <a:rPr b="1" smtClean="0"/>
              <a:t>Views</a:t>
            </a:r>
            <a:r>
              <a:t>:</a:t>
            </a:r>
          </a:p>
          <a:p>
            <a:pPr>
              <a:buFont typeface="Courier New" pitchFamily="49" charset="0"/>
              <a:buChar char="o"/>
            </a:pPr>
            <a:r>
              <a:rPr sz="2400" smtClean="0"/>
              <a:t>StudentGradeReport</a:t>
            </a:r>
            <a:endParaRPr sz="2400"/>
          </a:p>
          <a:p>
            <a:pPr>
              <a:buFont typeface="Courier New" pitchFamily="49" charset="0"/>
              <a:buChar char="o"/>
            </a:pPr>
            <a:r>
              <a:rPr sz="2400" smtClean="0"/>
              <a:t>InstructorCourses</a:t>
            </a:r>
            <a:endParaRPr sz="2400"/>
          </a:p>
          <a:p>
            <a:pPr>
              <a:buFont typeface="Courier New" pitchFamily="49" charset="0"/>
              <a:buChar char="o"/>
            </a:pPr>
            <a:r>
              <a:rPr sz="2400" smtClean="0"/>
              <a:t>CourseEnrollments</a:t>
            </a:r>
            <a:endParaRPr sz="2400"/>
          </a:p>
          <a:p>
            <a:endParaRPr/>
          </a:p>
          <a:p>
            <a:r>
              <a:rPr b="1" smtClean="0"/>
              <a:t>Stored </a:t>
            </a:r>
            <a:r>
              <a:rPr b="1"/>
              <a:t>Procedures:</a:t>
            </a:r>
          </a:p>
          <a:p>
            <a:pPr>
              <a:buFont typeface="Courier New" pitchFamily="49" charset="0"/>
              <a:buChar char="o"/>
            </a:pPr>
            <a:r>
              <a:rPr/>
              <a:t>  </a:t>
            </a:r>
            <a:r>
              <a:rPr sz="2400" smtClean="0"/>
              <a:t>sp_AssignGrades </a:t>
            </a:r>
            <a:r>
              <a:rPr sz="2400"/>
              <a:t>– grading logic</a:t>
            </a:r>
          </a:p>
          <a:p>
            <a:pPr>
              <a:buFont typeface="Courier New" pitchFamily="49" charset="0"/>
              <a:buChar char="o"/>
            </a:pPr>
            <a:r>
              <a:rPr sz="2400"/>
              <a:t>  </a:t>
            </a:r>
            <a:r>
              <a:rPr sz="2400" smtClean="0"/>
              <a:t>sp_AssignInstructorToCourse </a:t>
            </a:r>
            <a:r>
              <a:rPr sz="2400"/>
              <a:t>– validates + assigns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9397" y="1046307"/>
            <a:ext cx="8764637" cy="577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0315"/>
            <a:ext cx="8229600" cy="631131"/>
          </a:xfrm>
        </p:spPr>
        <p:txBody>
          <a:bodyPr>
            <a:normAutofit/>
          </a:bodyPr>
          <a:lstStyle/>
          <a:p>
            <a:r>
              <a:rPr sz="3600" b="1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/>
              <a:t>Frontend</a:t>
            </a:r>
            <a:r>
              <a:t>: </a:t>
            </a:r>
            <a:r>
              <a:rPr sz="2400"/>
              <a:t>React.js, Tailwind CSS</a:t>
            </a:r>
            <a:endParaRPr/>
          </a:p>
          <a:p>
            <a:r>
              <a:rPr b="1"/>
              <a:t>Backend</a:t>
            </a:r>
            <a:r>
              <a:t>: </a:t>
            </a:r>
            <a:r>
              <a:rPr sz="2400"/>
              <a:t>Node.js, Express.js</a:t>
            </a:r>
            <a:endParaRPr/>
          </a:p>
          <a:p>
            <a:r>
              <a:rPr b="1"/>
              <a:t>Database</a:t>
            </a:r>
            <a:r>
              <a:t>: </a:t>
            </a:r>
            <a:r>
              <a:rPr sz="2400"/>
              <a:t>Microsoft SQL Server</a:t>
            </a:r>
            <a:endParaRPr/>
          </a:p>
          <a:p>
            <a:r>
              <a:rPr b="1"/>
              <a:t>Communication</a:t>
            </a:r>
            <a:r>
              <a:t>: </a:t>
            </a:r>
            <a:r>
              <a:rPr sz="2400"/>
              <a:t>Axios, REST API</a:t>
            </a:r>
            <a:endParaRPr/>
          </a:p>
          <a:p>
            <a:endParaRPr/>
          </a:p>
          <a:p>
            <a:r>
              <a:rPr b="1"/>
              <a:t>Architecture</a:t>
            </a:r>
            <a: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sz="2400" smtClean="0"/>
              <a:t>React </a:t>
            </a:r>
            <a:r>
              <a:rPr sz="2400"/>
              <a:t>→ Axios → Express → MSSQL → Views/Procedures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043"/>
            <a:ext cx="8229600" cy="601948"/>
          </a:xfrm>
        </p:spPr>
        <p:txBody>
          <a:bodyPr>
            <a:normAutofit/>
          </a:bodyPr>
          <a:lstStyle/>
          <a:p>
            <a:r>
              <a:rPr sz="3600" b="1"/>
              <a:t>Demo </a:t>
            </a:r>
            <a:r>
              <a:rPr sz="3600" b="1" smtClean="0"/>
              <a:t>Flo</a:t>
            </a:r>
            <a:r>
              <a:rPr lang="en-US" sz="3600" b="1" dirty="0" smtClean="0"/>
              <a:t>w</a:t>
            </a:r>
            <a:endParaRPr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9889"/>
            <a:ext cx="8229600" cy="2640221"/>
          </a:xfrm>
        </p:spPr>
        <p:txBody>
          <a:bodyPr>
            <a:normAutofit fontScale="85000" lnSpcReduction="20000"/>
          </a:bodyPr>
          <a:lstStyle/>
          <a:p>
            <a:r>
              <a:rPr b="1" smtClean="0"/>
              <a:t>Admin</a:t>
            </a:r>
            <a:r>
              <a:rPr b="1"/>
              <a:t>: </a:t>
            </a:r>
            <a:r>
              <a:rPr lang="en-US" dirty="0" smtClean="0"/>
              <a:t>CRUD Operations</a:t>
            </a:r>
            <a:r>
              <a:rPr smtClean="0"/>
              <a:t>, </a:t>
            </a:r>
            <a:r>
              <a:t>toggle availability, </a:t>
            </a:r>
            <a:r>
              <a:rPr/>
              <a:t>assign </a:t>
            </a:r>
            <a:r>
              <a:rPr smtClean="0"/>
              <a:t>instructors</a:t>
            </a:r>
            <a:r>
              <a:rPr lang="en-US" dirty="0" smtClean="0"/>
              <a:t>, view enrollments history.</a:t>
            </a:r>
            <a:endParaRPr/>
          </a:p>
          <a:p>
            <a:r>
              <a:rPr b="1" smtClean="0"/>
              <a:t>Student</a:t>
            </a:r>
            <a:r>
              <a:rPr b="1"/>
              <a:t>: </a:t>
            </a:r>
            <a:r>
              <a:t>view/enroll courses, view grades</a:t>
            </a:r>
          </a:p>
          <a:p>
            <a:r>
              <a:rPr b="1" smtClean="0"/>
              <a:t>Instructor</a:t>
            </a:r>
            <a:r>
              <a:rPr b="1"/>
              <a:t>: </a:t>
            </a:r>
            <a:r>
              <a:t>view courses, assign grades</a:t>
            </a:r>
          </a:p>
          <a:p>
            <a:endParaRPr/>
          </a:p>
          <a:p>
            <a:r>
              <a:rPr smtClean="0"/>
              <a:t>Triggered </a:t>
            </a:r>
            <a:r>
              <a:t>errors</a:t>
            </a:r>
          </a:p>
          <a:p>
            <a:r>
              <a:rPr smtClean="0"/>
              <a:t>Grade </a:t>
            </a:r>
            <a:r>
              <a:t>reports via view</a:t>
            </a:r>
          </a:p>
          <a:p>
            <a:r>
              <a:rPr smtClean="0"/>
              <a:t>Real-time </a:t>
            </a:r>
            <a:r>
              <a:t>DB updates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059" y="4430110"/>
            <a:ext cx="8392837" cy="395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116749" cy="4389120"/>
          </a:xfrm>
        </p:spPr>
        <p:txBody>
          <a:bodyPr/>
          <a:lstStyle/>
          <a:p>
            <a:r>
              <a:rPr smtClean="0"/>
              <a:t>Strong </a:t>
            </a:r>
            <a:r>
              <a:t>focus on DBMS concepts</a:t>
            </a:r>
          </a:p>
          <a:p>
            <a:r>
              <a:rPr smtClean="0"/>
              <a:t>Practical </a:t>
            </a:r>
            <a:r>
              <a:t>use of constraints, triggers, views, stored procedures</a:t>
            </a:r>
          </a:p>
          <a:p>
            <a:r>
              <a:rPr smtClean="0"/>
              <a:t>Full-stack </a:t>
            </a:r>
            <a:r>
              <a:t>architecture</a:t>
            </a:r>
          </a:p>
          <a:p>
            <a:r>
              <a:rPr b="1" smtClean="0"/>
              <a:t>Future </a:t>
            </a:r>
            <a:r>
              <a:rPr b="1"/>
              <a:t>enhancements</a:t>
            </a:r>
            <a:r>
              <a:t>: class scheduling, analytics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1689" y="2841468"/>
            <a:ext cx="6900846" cy="348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251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UniTrack Learning Management System</vt:lpstr>
      <vt:lpstr>Project Overview</vt:lpstr>
      <vt:lpstr>DBMS Focus – ER Diagram &amp; Schema</vt:lpstr>
      <vt:lpstr>DBMS Features – Constraints &amp; Triggers</vt:lpstr>
      <vt:lpstr>Views &amp; Stored Procedures</vt:lpstr>
      <vt:lpstr>Technology Stack</vt:lpstr>
      <vt:lpstr>Demo Flow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UniTrack Learning Management System</dc:title>
  <dc:subject/>
  <dc:creator/>
  <cp:keywords/>
  <dc:description>generated using python-pptx</dc:description>
  <cp:lastModifiedBy>Hasnain Ahmed Ansari</cp:lastModifiedBy>
  <cp:revision>6</cp:revision>
  <dcterms:created xsi:type="dcterms:W3CDTF">2013-01-27T09:14:16Z</dcterms:created>
  <dcterms:modified xsi:type="dcterms:W3CDTF">2025-06-09T22:14:31Z</dcterms:modified>
  <cp:category/>
</cp:coreProperties>
</file>