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0"/>
  </p:normalViewPr>
  <p:slideViewPr>
    <p:cSldViewPr>
      <p:cViewPr>
        <p:scale>
          <a:sx n="30" d="100"/>
          <a:sy n="30" d="100"/>
        </p:scale>
        <p:origin x="24" y="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template">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43891200" cy="4800600"/>
          </a:xfrm>
        </p:spPr>
        <p:txBody>
          <a:bodyPr/>
          <a:lstStyle>
            <a:lvl1pPr>
              <a:defRPr/>
            </a:lvl1pPr>
          </a:lstStyle>
          <a:p>
            <a:r>
              <a:rPr lang="en-US" smtClean="0"/>
              <a:t>Click to edit Master title style</a:t>
            </a:r>
            <a:endParaRPr lang="en-US" dirty="0"/>
          </a:p>
        </p:txBody>
      </p:sp>
      <p:pic>
        <p:nvPicPr>
          <p:cNvPr id="11" name="Picture 10" descr="wsu_logo_transp_eecs.tif"/>
          <p:cNvPicPr>
            <a:picLocks noChangeAspect="1"/>
          </p:cNvPicPr>
          <p:nvPr userDrawn="1"/>
        </p:nvPicPr>
        <p:blipFill>
          <a:blip r:embed="rId2" cstate="print"/>
          <a:stretch>
            <a:fillRect/>
          </a:stretch>
        </p:blipFill>
        <p:spPr>
          <a:xfrm>
            <a:off x="0" y="1219200"/>
            <a:ext cx="8844533" cy="3840480"/>
          </a:xfrm>
          <a:prstGeom prst="rect">
            <a:avLst/>
          </a:prstGeom>
        </p:spPr>
      </p:pic>
      <p:sp>
        <p:nvSpPr>
          <p:cNvPr id="16" name="Content Placeholder 7"/>
          <p:cNvSpPr>
            <a:spLocks noGrp="1"/>
          </p:cNvSpPr>
          <p:nvPr userDrawn="1">
            <p:ph sz="quarter" idx="10"/>
          </p:nvPr>
        </p:nvSpPr>
        <p:spPr>
          <a:xfrm>
            <a:off x="29413200" y="30861000"/>
            <a:ext cx="13844016" cy="1219200"/>
          </a:xfrm>
          <a:prstGeom prst="rect">
            <a:avLst/>
          </a:prstGeom>
          <a:ln>
            <a:noFill/>
            <a:prstDash val="sysDot"/>
          </a:ln>
        </p:spPr>
        <p:txBody>
          <a:bodyPr anchor="ctr"/>
          <a:lstStyle>
            <a:lvl1pPr>
              <a:buFont typeface="Arial" pitchFamily="34" charset="0"/>
              <a:buChar char="•"/>
              <a:defRPr sz="9600" baseline="0">
                <a:latin typeface="+mj-lt"/>
              </a:defRPr>
            </a:lvl1pPr>
            <a:lvl2pPr>
              <a:buNone/>
              <a:defRPr/>
            </a:lvl2pPr>
            <a:lvl3pPr>
              <a:buNone/>
              <a:defRPr/>
            </a:lvl3pPr>
            <a:lvl4pPr>
              <a:buNone/>
              <a:defRPr/>
            </a:lvl4pPr>
            <a:lvl5pPr>
              <a:buNone/>
              <a:defRPr/>
            </a:lvl5pPr>
          </a:lstStyle>
          <a:p>
            <a:pPr lvl="0" algn="ctr">
              <a:buNone/>
            </a:pPr>
            <a:r>
              <a:rPr lang="en-US" sz="5200" smtClean="0"/>
              <a:t>Click to edit Master text styles</a:t>
            </a:r>
          </a:p>
        </p:txBody>
      </p:sp>
      <p:sp>
        <p:nvSpPr>
          <p:cNvPr id="17" name="Content Placeholder 9"/>
          <p:cNvSpPr>
            <a:spLocks noGrp="1"/>
          </p:cNvSpPr>
          <p:nvPr userDrawn="1">
            <p:ph sz="quarter" idx="11"/>
          </p:nvPr>
        </p:nvSpPr>
        <p:spPr>
          <a:xfrm>
            <a:off x="29413200" y="5471160"/>
            <a:ext cx="13844016" cy="16550640"/>
          </a:xfrm>
          <a:prstGeom prst="rect">
            <a:avLst/>
          </a:prstGeom>
          <a:ln>
            <a:noFill/>
            <a:prstDash val="sysDot"/>
          </a:ln>
        </p:spPr>
        <p:txBody>
          <a:bodyPr/>
          <a:lstStyle>
            <a:lvl1pPr algn="ctr">
              <a:buNone/>
              <a:defRPr sz="6000">
                <a:latin typeface="+mj-lt"/>
              </a:defRPr>
            </a:lvl1pPr>
          </a:lstStyle>
          <a:p>
            <a:pPr lvl="0"/>
            <a:r>
              <a:rPr lang="en-US" smtClean="0"/>
              <a:t>Click to edit Master text styles</a:t>
            </a:r>
          </a:p>
          <a:p>
            <a:pPr lvl="1"/>
            <a:r>
              <a:rPr lang="en-US" smtClean="0"/>
              <a:t>Second level</a:t>
            </a:r>
          </a:p>
          <a:p>
            <a:pPr lvl="2"/>
            <a:r>
              <a:rPr lang="en-US" smtClean="0"/>
              <a:t>Third level</a:t>
            </a:r>
          </a:p>
        </p:txBody>
      </p:sp>
      <p:sp>
        <p:nvSpPr>
          <p:cNvPr id="20" name="Content Placeholder 7"/>
          <p:cNvSpPr>
            <a:spLocks noGrp="1"/>
          </p:cNvSpPr>
          <p:nvPr userDrawn="1">
            <p:ph sz="quarter" idx="12"/>
          </p:nvPr>
        </p:nvSpPr>
        <p:spPr>
          <a:xfrm>
            <a:off x="29413200" y="27432000"/>
            <a:ext cx="13844016" cy="3200400"/>
          </a:xfrm>
          <a:prstGeom prst="rect">
            <a:avLst/>
          </a:prstGeom>
          <a:ln>
            <a:noFill/>
            <a:prstDash val="sysDot"/>
          </a:ln>
        </p:spPr>
        <p:txBody>
          <a:bodyPr anchor="ctr"/>
          <a:lstStyle>
            <a:lvl1pPr>
              <a:buFont typeface="Arial" pitchFamily="34" charset="0"/>
              <a:buChar char="•"/>
              <a:defRPr sz="9600" baseline="0">
                <a:latin typeface="+mj-lt"/>
              </a:defRPr>
            </a:lvl1pPr>
            <a:lvl2pPr>
              <a:buNone/>
              <a:defRPr/>
            </a:lvl2pPr>
            <a:lvl3pPr>
              <a:buNone/>
              <a:defRPr/>
            </a:lvl3pPr>
            <a:lvl4pPr>
              <a:buNone/>
              <a:defRPr/>
            </a:lvl4pPr>
            <a:lvl5pPr>
              <a:buNone/>
              <a:defRPr/>
            </a:lvl5pPr>
          </a:lstStyle>
          <a:p>
            <a:pPr lvl="0" algn="ctr">
              <a:buNone/>
            </a:pPr>
            <a:r>
              <a:rPr lang="en-US" sz="5200" smtClean="0"/>
              <a:t>Click to edit Master text styles</a:t>
            </a:r>
          </a:p>
        </p:txBody>
      </p:sp>
      <p:sp>
        <p:nvSpPr>
          <p:cNvPr id="21" name="Content Placeholder 7"/>
          <p:cNvSpPr>
            <a:spLocks noGrp="1"/>
          </p:cNvSpPr>
          <p:nvPr userDrawn="1">
            <p:ph sz="quarter" idx="13"/>
          </p:nvPr>
        </p:nvSpPr>
        <p:spPr>
          <a:xfrm>
            <a:off x="29413200" y="22326600"/>
            <a:ext cx="13844016" cy="4873752"/>
          </a:xfrm>
          <a:prstGeom prst="rect">
            <a:avLst/>
          </a:prstGeom>
          <a:ln>
            <a:noFill/>
            <a:prstDash val="sysDot"/>
          </a:ln>
        </p:spPr>
        <p:txBody>
          <a:bodyPr anchor="ctr"/>
          <a:lstStyle>
            <a:lvl1pPr>
              <a:buFont typeface="Arial" pitchFamily="34" charset="0"/>
              <a:buChar char="•"/>
              <a:defRPr sz="9600" baseline="0">
                <a:latin typeface="+mj-lt"/>
              </a:defRPr>
            </a:lvl1pPr>
            <a:lvl2pPr>
              <a:buNone/>
              <a:defRPr/>
            </a:lvl2pPr>
            <a:lvl3pPr>
              <a:buNone/>
              <a:defRPr/>
            </a:lvl3pPr>
            <a:lvl4pPr>
              <a:buNone/>
              <a:defRPr/>
            </a:lvl4pPr>
            <a:lvl5pPr>
              <a:buNone/>
              <a:defRPr/>
            </a:lvl5pPr>
          </a:lstStyle>
          <a:p>
            <a:pPr lvl="0" algn="ctr">
              <a:buNone/>
            </a:pPr>
            <a:r>
              <a:rPr lang="en-US" sz="5200" smtClean="0"/>
              <a:t>Click to edit Master text styles</a:t>
            </a:r>
          </a:p>
        </p:txBody>
      </p:sp>
      <p:sp>
        <p:nvSpPr>
          <p:cNvPr id="22" name="Content Placeholder 9"/>
          <p:cNvSpPr>
            <a:spLocks noGrp="1"/>
          </p:cNvSpPr>
          <p:nvPr userDrawn="1">
            <p:ph sz="quarter" idx="14"/>
          </p:nvPr>
        </p:nvSpPr>
        <p:spPr>
          <a:xfrm>
            <a:off x="15049500" y="5486400"/>
            <a:ext cx="13844016" cy="26773632"/>
          </a:xfrm>
          <a:prstGeom prst="rect">
            <a:avLst/>
          </a:prstGeom>
          <a:ln>
            <a:noFill/>
            <a:prstDash val="sysDot"/>
          </a:ln>
        </p:spPr>
        <p:txBody>
          <a:bodyPr/>
          <a:lstStyle>
            <a:lvl1pPr algn="ctr">
              <a:buNone/>
              <a:defRPr sz="6000">
                <a:latin typeface="+mj-lt"/>
              </a:defRPr>
            </a:lvl1pPr>
          </a:lstStyle>
          <a:p>
            <a:pPr lvl="0"/>
            <a:r>
              <a:rPr lang="en-US" smtClean="0"/>
              <a:t>Click to edit Master text styles</a:t>
            </a:r>
          </a:p>
          <a:p>
            <a:pPr lvl="1"/>
            <a:r>
              <a:rPr lang="en-US" smtClean="0"/>
              <a:t>Second level</a:t>
            </a:r>
          </a:p>
          <a:p>
            <a:pPr lvl="2"/>
            <a:r>
              <a:rPr lang="en-US" smtClean="0"/>
              <a:t>Third level</a:t>
            </a:r>
          </a:p>
        </p:txBody>
      </p:sp>
      <p:sp>
        <p:nvSpPr>
          <p:cNvPr id="23" name="Content Placeholder 9"/>
          <p:cNvSpPr>
            <a:spLocks noGrp="1"/>
          </p:cNvSpPr>
          <p:nvPr userDrawn="1">
            <p:ph sz="quarter" idx="15"/>
          </p:nvPr>
        </p:nvSpPr>
        <p:spPr>
          <a:xfrm>
            <a:off x="685800" y="5486400"/>
            <a:ext cx="13844016" cy="26773632"/>
          </a:xfrm>
          <a:prstGeom prst="rect">
            <a:avLst/>
          </a:prstGeom>
          <a:ln>
            <a:noFill/>
            <a:prstDash val="sysDot"/>
          </a:ln>
        </p:spPr>
        <p:txBody>
          <a:bodyPr/>
          <a:lstStyle>
            <a:lvl1pPr algn="ctr">
              <a:buNone/>
              <a:defRPr sz="6000">
                <a:latin typeface="+mj-lt"/>
              </a:defRPr>
            </a:lvl1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12115800"/>
            <a:ext cx="40614600" cy="10210800"/>
          </a:xfrm>
          <a:prstGeom prst="rect">
            <a:avLst/>
          </a:prstGeom>
        </p:spPr>
        <p:txBody>
          <a:bodyPr vert="horz" lIns="438912" tIns="219456" rIns="438912" bIns="219456" rtlCol="0" anchor="ctr">
            <a:normAutofit/>
          </a:bodyPr>
          <a:lstStyle/>
          <a:p>
            <a:r>
              <a:rPr lang="en-US" dirty="0" smtClean="0"/>
              <a:t>Sr. Design Template for Poster</a:t>
            </a:r>
            <a:endParaRPr lang="en-US"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85800"/>
            <a:ext cx="1371600"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 Box 10"/>
          <p:cNvSpPr txBox="1">
            <a:spLocks noChangeArrowheads="1"/>
          </p:cNvSpPr>
          <p:nvPr/>
        </p:nvSpPr>
        <p:spPr bwMode="auto">
          <a:xfrm>
            <a:off x="15087600" y="6172200"/>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smtClean="0">
                <a:solidFill>
                  <a:schemeClr val="bg1"/>
                </a:solidFill>
                <a:latin typeface="Arial" panose="020B0604020202020204" pitchFamily="34" charset="0"/>
              </a:rPr>
              <a:t>Homepage</a:t>
            </a:r>
            <a:endParaRPr lang="en-US" altLang="en-US" sz="4800" b="1" dirty="0">
              <a:solidFill>
                <a:schemeClr val="bg1"/>
              </a:solidFill>
              <a:latin typeface="Arial" panose="020B0604020202020204" pitchFamily="34" charset="0"/>
            </a:endParaRPr>
          </a:p>
        </p:txBody>
      </p:sp>
      <p:sp>
        <p:nvSpPr>
          <p:cNvPr id="2" name="Title 1"/>
          <p:cNvSpPr>
            <a:spLocks noGrp="1"/>
          </p:cNvSpPr>
          <p:nvPr>
            <p:ph type="ctrTitle"/>
          </p:nvPr>
        </p:nvSpPr>
        <p:spPr>
          <a:xfrm>
            <a:off x="685800" y="685800"/>
            <a:ext cx="42519600" cy="4800600"/>
          </a:xfrm>
          <a:gradFill>
            <a:gsLst>
              <a:gs pos="0">
                <a:schemeClr val="tx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chemeClr val="bg1"/>
            </a:outerShdw>
          </a:effectLst>
        </p:spPr>
        <p:txBody>
          <a:bodyPr>
            <a:normAutofit/>
          </a:bodyPr>
          <a:lstStyle/>
          <a:p>
            <a:r>
              <a:rPr lang="en-US" sz="9600" b="1" dirty="0" smtClean="0">
                <a:solidFill>
                  <a:schemeClr val="bg1"/>
                </a:solidFill>
              </a:rPr>
              <a:t>Ag Climate Visualization Tool</a:t>
            </a:r>
            <a:r>
              <a:rPr lang="en-US" sz="9600" dirty="0" smtClean="0">
                <a:solidFill>
                  <a:schemeClr val="bg1"/>
                </a:solidFill>
              </a:rPr>
              <a:t/>
            </a:r>
            <a:br>
              <a:rPr lang="en-US" sz="9600" dirty="0" smtClean="0">
                <a:solidFill>
                  <a:schemeClr val="bg1"/>
                </a:solidFill>
              </a:rPr>
            </a:br>
            <a:r>
              <a:rPr lang="en-US" sz="5500" b="1" dirty="0">
                <a:solidFill>
                  <a:schemeClr val="bg1"/>
                </a:solidFill>
              </a:rPr>
              <a:t>Matt Bourland, </a:t>
            </a:r>
            <a:r>
              <a:rPr lang="en-US" sz="5500" b="1" dirty="0" err="1">
                <a:solidFill>
                  <a:schemeClr val="bg1"/>
                </a:solidFill>
              </a:rPr>
              <a:t>Hasnain</a:t>
            </a:r>
            <a:r>
              <a:rPr lang="en-US" sz="5500" b="1" dirty="0">
                <a:solidFill>
                  <a:schemeClr val="bg1"/>
                </a:solidFill>
              </a:rPr>
              <a:t> </a:t>
            </a:r>
            <a:r>
              <a:rPr lang="en-US" sz="5500" b="1" dirty="0" err="1">
                <a:solidFill>
                  <a:schemeClr val="bg1"/>
                </a:solidFill>
              </a:rPr>
              <a:t>Mazhar</a:t>
            </a:r>
            <a:r>
              <a:rPr lang="en-US" sz="5500" b="1" dirty="0">
                <a:solidFill>
                  <a:schemeClr val="bg1"/>
                </a:solidFill>
              </a:rPr>
              <a:t>, Ryan </a:t>
            </a:r>
            <a:r>
              <a:rPr lang="en-US" sz="5500" b="1" dirty="0" err="1">
                <a:solidFill>
                  <a:schemeClr val="bg1"/>
                </a:solidFill>
              </a:rPr>
              <a:t>Torelli</a:t>
            </a:r>
            <a:r>
              <a:rPr lang="en-US" sz="5500" b="1" dirty="0">
                <a:solidFill>
                  <a:schemeClr val="bg1"/>
                </a:solidFill>
              </a:rPr>
              <a:t>, Roosevelt Young</a:t>
            </a:r>
            <a:r>
              <a:rPr lang="en-US" sz="5500" dirty="0" smtClean="0">
                <a:solidFill>
                  <a:schemeClr val="bg1"/>
                </a:solidFill>
              </a:rPr>
              <a:t/>
            </a:r>
            <a:br>
              <a:rPr lang="en-US" sz="5500" dirty="0" smtClean="0">
                <a:solidFill>
                  <a:schemeClr val="bg1"/>
                </a:solidFill>
              </a:rPr>
            </a:br>
            <a:r>
              <a:rPr lang="en-US" sz="5500" dirty="0" smtClean="0">
                <a:solidFill>
                  <a:schemeClr val="bg1"/>
                </a:solidFill>
              </a:rPr>
              <a:t>Center for Sustaining Agriculture &amp; Natural Resources</a:t>
            </a:r>
            <a:br>
              <a:rPr lang="en-US" sz="5500" dirty="0" smtClean="0">
                <a:solidFill>
                  <a:schemeClr val="bg1"/>
                </a:solidFill>
              </a:rPr>
            </a:br>
            <a:r>
              <a:rPr lang="en-US" sz="5500" dirty="0" err="1">
                <a:solidFill>
                  <a:schemeClr val="bg1"/>
                </a:solidFill>
              </a:rPr>
              <a:t>Kirti</a:t>
            </a:r>
            <a:r>
              <a:rPr lang="en-US" sz="5500" dirty="0">
                <a:solidFill>
                  <a:schemeClr val="bg1"/>
                </a:solidFill>
              </a:rPr>
              <a:t> </a:t>
            </a:r>
            <a:r>
              <a:rPr lang="en-US" sz="5500" dirty="0" err="1" smtClean="0">
                <a:solidFill>
                  <a:schemeClr val="bg1"/>
                </a:solidFill>
              </a:rPr>
              <a:t>Rajagopalan</a:t>
            </a:r>
            <a:endParaRPr lang="en-US" sz="5500" b="1" dirty="0">
              <a:solidFill>
                <a:schemeClr val="bg1"/>
              </a:solidFill>
            </a:endParaRPr>
          </a:p>
        </p:txBody>
      </p:sp>
      <p:sp>
        <p:nvSpPr>
          <p:cNvPr id="4" name="Title 1"/>
          <p:cNvSpPr txBox="1">
            <a:spLocks/>
          </p:cNvSpPr>
          <p:nvPr/>
        </p:nvSpPr>
        <p:spPr>
          <a:xfrm>
            <a:off x="0" y="685800"/>
            <a:ext cx="43891200" cy="4800600"/>
          </a:xfrm>
          <a:prstGeom prst="rect">
            <a:avLst/>
          </a:prstGeom>
        </p:spPr>
        <p:txBody>
          <a:bodyPr vert="horz" lIns="438912" tIns="219456" rIns="438912" bIns="219456" rtlCol="0" anchor="ctr">
            <a:normAutofit/>
          </a:bodyPr>
          <a:lstStyle>
            <a:lvl1pPr>
              <a:defRPr/>
            </a:lvl1pPr>
          </a:lstStyle>
          <a:p>
            <a:pPr marL="0" marR="0" lvl="0" indent="0" algn="ctr" defTabSz="4389120" rtl="0" eaLnBrk="1" fontAlgn="auto" latinLnBrk="0" hangingPunct="1">
              <a:lnSpc>
                <a:spcPct val="100000"/>
              </a:lnSpc>
              <a:spcBef>
                <a:spcPct val="0"/>
              </a:spcBef>
              <a:spcAft>
                <a:spcPts val="0"/>
              </a:spcAft>
              <a:buClrTx/>
              <a:buSzTx/>
              <a:buFontTx/>
              <a:buNone/>
              <a:tabLst/>
              <a:defRPr/>
            </a:pPr>
            <a:endParaRPr kumimoji="0" lang="en-US" sz="211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Content Placeholder 9"/>
          <p:cNvSpPr txBox="1">
            <a:spLocks/>
          </p:cNvSpPr>
          <p:nvPr/>
        </p:nvSpPr>
        <p:spPr>
          <a:xfrm>
            <a:off x="15087600" y="6172200"/>
            <a:ext cx="13716000" cy="8229600"/>
          </a:xfrm>
          <a:prstGeom prst="rect">
            <a:avLst/>
          </a:prstGeom>
          <a:ln w="101600">
            <a:solidFill>
              <a:schemeClr val="tx1"/>
            </a:solidFill>
            <a:prstDash val="sysDot"/>
          </a:ln>
        </p:spPr>
        <p:txBody>
          <a:bodyPr/>
          <a:lstStyle>
            <a:lvl1pPr algn="ctr">
              <a:buNone/>
              <a:defRPr/>
            </a:lvl1pPr>
          </a:lstStyle>
          <a:p>
            <a:pPr marL="1645920" marR="0" lvl="0" indent="-1645920" algn="ctr" defTabSz="4389120" rtl="0" eaLnBrk="1" fontAlgn="auto" latinLnBrk="0" hangingPunct="1">
              <a:lnSpc>
                <a:spcPct val="100000"/>
              </a:lnSpc>
              <a:spcBef>
                <a:spcPct val="20000"/>
              </a:spcBef>
              <a:spcAft>
                <a:spcPts val="0"/>
              </a:spcAft>
              <a:buClrTx/>
              <a:buSzTx/>
              <a:buFont typeface="Arial" pitchFamily="34" charset="0"/>
              <a:buNone/>
              <a:tabLst/>
              <a:defRPr/>
            </a:pPr>
            <a:endParaRPr kumimoji="0" lang="en-US" sz="6000" b="0" i="0" u="none" strike="noStrike" kern="1200" cap="none" spc="0" normalizeH="0" baseline="0" noProof="0" dirty="0" smtClean="0">
              <a:ln>
                <a:noFill/>
              </a:ln>
              <a:solidFill>
                <a:schemeClr val="tx1"/>
              </a:solidFill>
              <a:effectLst/>
              <a:uLnTx/>
              <a:uFillTx/>
              <a:latin typeface="+mj-lt"/>
              <a:ea typeface="+mn-ea"/>
              <a:cs typeface="+mn-cs"/>
            </a:endParaRPr>
          </a:p>
          <a:p>
            <a:pPr marL="1645920" marR="0" lvl="0" indent="-1645920" algn="ctr" defTabSz="4389120" rtl="0" eaLnBrk="1" fontAlgn="auto" latinLnBrk="0" hangingPunct="1">
              <a:lnSpc>
                <a:spcPct val="100000"/>
              </a:lnSpc>
              <a:spcBef>
                <a:spcPct val="20000"/>
              </a:spcBef>
              <a:spcAft>
                <a:spcPts val="0"/>
              </a:spcAft>
              <a:buClrTx/>
              <a:buSzTx/>
              <a:buFont typeface="Arial" pitchFamily="34" charset="0"/>
              <a:buNone/>
              <a:tabLst/>
              <a:defRPr/>
            </a:pPr>
            <a:endParaRPr kumimoji="0" lang="en-US" sz="6000" b="0" i="0" u="none" strike="noStrike" kern="1200" cap="none" spc="0" normalizeH="0" baseline="0" noProof="0" dirty="0" smtClean="0">
              <a:ln>
                <a:noFill/>
              </a:ln>
              <a:solidFill>
                <a:schemeClr val="tx1"/>
              </a:solidFill>
              <a:effectLst/>
              <a:uLnTx/>
              <a:uFillTx/>
              <a:latin typeface="+mj-lt"/>
              <a:ea typeface="+mn-ea"/>
              <a:cs typeface="+mn-cs"/>
            </a:endParaRPr>
          </a:p>
          <a:p>
            <a:pPr marL="1645920" marR="0" lvl="0" indent="-1645920" algn="ctr" defTabSz="4389120" rtl="0" eaLnBrk="1" fontAlgn="auto" latinLnBrk="0" hangingPunct="1">
              <a:lnSpc>
                <a:spcPct val="100000"/>
              </a:lnSpc>
              <a:spcBef>
                <a:spcPct val="20000"/>
              </a:spcBef>
              <a:spcAft>
                <a:spcPts val="0"/>
              </a:spcAft>
              <a:buClrTx/>
              <a:buSzTx/>
              <a:buFont typeface="Arial" pitchFamily="34" charset="0"/>
              <a:buNone/>
              <a:tabLst/>
              <a:defRPr/>
            </a:pPr>
            <a:endParaRPr kumimoji="0" lang="en-US" sz="6000" b="0" i="0" u="none" strike="noStrike" kern="1200" cap="none" spc="0" normalizeH="0" baseline="0" noProof="0" dirty="0">
              <a:ln>
                <a:noFill/>
              </a:ln>
              <a:solidFill>
                <a:schemeClr val="tx1"/>
              </a:solidFill>
              <a:effectLst/>
              <a:uLnTx/>
              <a:uFillTx/>
              <a:latin typeface="+mj-lt"/>
              <a:ea typeface="+mn-ea"/>
              <a:cs typeface="+mn-cs"/>
            </a:endParaRPr>
          </a:p>
        </p:txBody>
      </p:sp>
      <p:sp>
        <p:nvSpPr>
          <p:cNvPr id="12" name="Text Box 10"/>
          <p:cNvSpPr txBox="1">
            <a:spLocks noChangeArrowheads="1"/>
          </p:cNvSpPr>
          <p:nvPr/>
        </p:nvSpPr>
        <p:spPr bwMode="auto">
          <a:xfrm>
            <a:off x="685800" y="6172199"/>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smtClean="0">
                <a:solidFill>
                  <a:schemeClr val="bg1"/>
                </a:solidFill>
                <a:latin typeface="Arial" panose="020B0604020202020204" pitchFamily="34" charset="0"/>
              </a:rPr>
              <a:t>Motivation</a:t>
            </a:r>
            <a:endParaRPr lang="en-US" altLang="en-US" sz="4800" b="1" dirty="0">
              <a:solidFill>
                <a:schemeClr val="bg1"/>
              </a:solidFill>
              <a:latin typeface="Arial" panose="020B0604020202020204" pitchFamily="34" charset="0"/>
            </a:endParaRPr>
          </a:p>
        </p:txBody>
      </p:sp>
      <p:sp>
        <p:nvSpPr>
          <p:cNvPr id="14" name="Text Box 10"/>
          <p:cNvSpPr txBox="1">
            <a:spLocks noChangeArrowheads="1"/>
          </p:cNvSpPr>
          <p:nvPr/>
        </p:nvSpPr>
        <p:spPr bwMode="auto">
          <a:xfrm>
            <a:off x="685800" y="15087599"/>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err="1" smtClean="0">
                <a:solidFill>
                  <a:schemeClr val="bg1"/>
                </a:solidFill>
                <a:latin typeface="Arial" panose="020B0604020202020204" pitchFamily="34" charset="0"/>
              </a:rPr>
              <a:t>AgViz</a:t>
            </a:r>
            <a:r>
              <a:rPr lang="en-US" altLang="en-US" sz="4800" b="1" dirty="0" smtClean="0">
                <a:solidFill>
                  <a:schemeClr val="bg1"/>
                </a:solidFill>
                <a:latin typeface="Arial" panose="020B0604020202020204" pitchFamily="34" charset="0"/>
              </a:rPr>
              <a:t> Tool</a:t>
            </a:r>
            <a:endParaRPr lang="en-US" altLang="en-US" sz="4800" b="1" dirty="0">
              <a:solidFill>
                <a:schemeClr val="bg1"/>
              </a:solidFill>
              <a:latin typeface="Arial" panose="020B0604020202020204" pitchFamily="34" charset="0"/>
            </a:endParaRPr>
          </a:p>
        </p:txBody>
      </p:sp>
      <p:sp>
        <p:nvSpPr>
          <p:cNvPr id="17" name="Text Box 10"/>
          <p:cNvSpPr txBox="1">
            <a:spLocks noChangeArrowheads="1"/>
          </p:cNvSpPr>
          <p:nvPr/>
        </p:nvSpPr>
        <p:spPr bwMode="auto">
          <a:xfrm>
            <a:off x="15087600" y="15087599"/>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smtClean="0">
                <a:solidFill>
                  <a:schemeClr val="bg1"/>
                </a:solidFill>
                <a:latin typeface="Arial" panose="020B0604020202020204" pitchFamily="34" charset="0"/>
              </a:rPr>
              <a:t>Spatiotemporal Map</a:t>
            </a:r>
            <a:endParaRPr lang="en-US" altLang="en-US" sz="4800" b="1" dirty="0">
              <a:solidFill>
                <a:schemeClr val="bg1"/>
              </a:solidFill>
              <a:latin typeface="Arial" panose="020B0604020202020204" pitchFamily="34" charset="0"/>
            </a:endParaRPr>
          </a:p>
        </p:txBody>
      </p:sp>
      <p:sp>
        <p:nvSpPr>
          <p:cNvPr id="19" name="Text Box 10"/>
          <p:cNvSpPr txBox="1">
            <a:spLocks noChangeArrowheads="1"/>
          </p:cNvSpPr>
          <p:nvPr/>
        </p:nvSpPr>
        <p:spPr bwMode="auto">
          <a:xfrm>
            <a:off x="29489400" y="6172200"/>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dirty="0">
                <a:solidFill>
                  <a:schemeClr val="bg1"/>
                </a:solidFill>
                <a:latin typeface="Arial" panose="020B0604020202020204" pitchFamily="34" charset="0"/>
              </a:rPr>
              <a:t> </a:t>
            </a:r>
            <a:r>
              <a:rPr lang="en-US" altLang="en-US" sz="4800" b="1" dirty="0" smtClean="0">
                <a:solidFill>
                  <a:schemeClr val="bg1"/>
                </a:solidFill>
                <a:latin typeface="Arial" panose="020B0604020202020204" pitchFamily="34" charset="0"/>
              </a:rPr>
              <a:t>Usability Testing</a:t>
            </a:r>
            <a:endParaRPr lang="en-US" altLang="en-US" sz="4800" b="1" dirty="0">
              <a:solidFill>
                <a:schemeClr val="bg1"/>
              </a:solidFill>
              <a:latin typeface="Arial" panose="020B0604020202020204" pitchFamily="34" charset="0"/>
            </a:endParaRPr>
          </a:p>
        </p:txBody>
      </p:sp>
      <p:sp>
        <p:nvSpPr>
          <p:cNvPr id="20" name="Text Box 10"/>
          <p:cNvSpPr txBox="1">
            <a:spLocks noChangeArrowheads="1"/>
          </p:cNvSpPr>
          <p:nvPr/>
        </p:nvSpPr>
        <p:spPr bwMode="auto">
          <a:xfrm>
            <a:off x="29489400" y="15087600"/>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dirty="0">
                <a:latin typeface="Arial" panose="020B0604020202020204" pitchFamily="34" charset="0"/>
              </a:rPr>
              <a:t> </a:t>
            </a:r>
            <a:r>
              <a:rPr lang="en-US" altLang="en-US" sz="4800" b="1" dirty="0" smtClean="0">
                <a:solidFill>
                  <a:schemeClr val="bg1"/>
                </a:solidFill>
                <a:latin typeface="Arial" panose="020B0604020202020204" pitchFamily="34" charset="0"/>
              </a:rPr>
              <a:t>Future Work</a:t>
            </a:r>
            <a:endParaRPr lang="en-US" altLang="en-US" sz="4800" b="1" dirty="0">
              <a:solidFill>
                <a:schemeClr val="bg1"/>
              </a:solidFill>
              <a:latin typeface="Arial" panose="020B0604020202020204" pitchFamily="34" charset="0"/>
            </a:endParaRPr>
          </a:p>
        </p:txBody>
      </p:sp>
      <p:sp>
        <p:nvSpPr>
          <p:cNvPr id="22" name="Rectangle 21"/>
          <p:cNvSpPr/>
          <p:nvPr/>
        </p:nvSpPr>
        <p:spPr>
          <a:xfrm>
            <a:off x="685800" y="6172200"/>
            <a:ext cx="13716000" cy="822960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23" name="Rectangle 22"/>
          <p:cNvSpPr/>
          <p:nvPr/>
        </p:nvSpPr>
        <p:spPr>
          <a:xfrm>
            <a:off x="685800" y="15087600"/>
            <a:ext cx="13716000" cy="822960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24" name="Rectangle 23"/>
          <p:cNvSpPr/>
          <p:nvPr/>
        </p:nvSpPr>
        <p:spPr>
          <a:xfrm>
            <a:off x="685800" y="24003000"/>
            <a:ext cx="13716000" cy="822960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30" name="Text Box 10"/>
          <p:cNvSpPr txBox="1">
            <a:spLocks noChangeArrowheads="1"/>
          </p:cNvSpPr>
          <p:nvPr/>
        </p:nvSpPr>
        <p:spPr bwMode="auto">
          <a:xfrm>
            <a:off x="30090987" y="29754280"/>
            <a:ext cx="1187458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buNone/>
            </a:pPr>
            <a:r>
              <a:rPr lang="en-US" sz="2400" dirty="0">
                <a:latin typeface="+mj-lt"/>
              </a:rPr>
              <a:t>We would like to thank our mentor, </a:t>
            </a:r>
            <a:r>
              <a:rPr lang="en-US" sz="2400" dirty="0" err="1">
                <a:latin typeface="+mj-lt"/>
              </a:rPr>
              <a:t>Kirti</a:t>
            </a:r>
            <a:r>
              <a:rPr lang="en-US" sz="2400" dirty="0">
                <a:latin typeface="+mj-lt"/>
              </a:rPr>
              <a:t> </a:t>
            </a:r>
            <a:r>
              <a:rPr lang="en-US" sz="2400" dirty="0" err="1">
                <a:latin typeface="+mj-lt"/>
              </a:rPr>
              <a:t>Rajagopalan</a:t>
            </a:r>
            <a:r>
              <a:rPr lang="en-US" sz="2400" dirty="0">
                <a:latin typeface="+mj-lt"/>
              </a:rPr>
              <a:t>, for her </a:t>
            </a:r>
            <a:r>
              <a:rPr lang="en-US" sz="2400" dirty="0" smtClean="0">
                <a:latin typeface="+mj-lt"/>
              </a:rPr>
              <a:t>guidance; </a:t>
            </a:r>
            <a:r>
              <a:rPr lang="en-US" sz="2400" dirty="0">
                <a:latin typeface="+mj-lt"/>
              </a:rPr>
              <a:t>Matt Reeves for providing climate change </a:t>
            </a:r>
            <a:r>
              <a:rPr lang="en-US" sz="2400" dirty="0" smtClean="0">
                <a:latin typeface="+mj-lt"/>
              </a:rPr>
              <a:t>data; and EECS </a:t>
            </a:r>
            <a:r>
              <a:rPr lang="en-US" sz="2400" dirty="0">
                <a:latin typeface="+mj-lt"/>
              </a:rPr>
              <a:t>advisor, Aaron Crandall, for his support. </a:t>
            </a:r>
            <a:endParaRPr lang="en-US" altLang="en-US" sz="2400" dirty="0">
              <a:latin typeface="+mj-lt"/>
              <a:cs typeface="Times New Roman" panose="02020603050405020304" pitchFamily="18" charset="0"/>
            </a:endParaRPr>
          </a:p>
        </p:txBody>
      </p:sp>
      <p:sp>
        <p:nvSpPr>
          <p:cNvPr id="31" name="Rectangle 30"/>
          <p:cNvSpPr/>
          <p:nvPr/>
        </p:nvSpPr>
        <p:spPr>
          <a:xfrm>
            <a:off x="15087600" y="6172200"/>
            <a:ext cx="13716000" cy="822960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32" name="Rectangle 31"/>
          <p:cNvSpPr/>
          <p:nvPr/>
        </p:nvSpPr>
        <p:spPr>
          <a:xfrm>
            <a:off x="15087600" y="15087600"/>
            <a:ext cx="13716000" cy="822960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33" name="Rectangle 32"/>
          <p:cNvSpPr/>
          <p:nvPr/>
        </p:nvSpPr>
        <p:spPr>
          <a:xfrm>
            <a:off x="29489400" y="6172200"/>
            <a:ext cx="13716000" cy="822960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34" name="Rectangle 33"/>
          <p:cNvSpPr/>
          <p:nvPr/>
        </p:nvSpPr>
        <p:spPr>
          <a:xfrm>
            <a:off x="29489400" y="15087600"/>
            <a:ext cx="13716000" cy="3767328"/>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35" name="Rectangle 34"/>
          <p:cNvSpPr/>
          <p:nvPr/>
        </p:nvSpPr>
        <p:spPr>
          <a:xfrm>
            <a:off x="29489400" y="28456128"/>
            <a:ext cx="13716000" cy="3776472"/>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dirty="0"/>
          </a:p>
        </p:txBody>
      </p:sp>
      <p:sp>
        <p:nvSpPr>
          <p:cNvPr id="46" name="TextBox 45"/>
          <p:cNvSpPr txBox="1"/>
          <p:nvPr/>
        </p:nvSpPr>
        <p:spPr>
          <a:xfrm>
            <a:off x="1767981" y="7948395"/>
            <a:ext cx="11551638" cy="5509200"/>
          </a:xfrm>
          <a:prstGeom prst="rect">
            <a:avLst/>
          </a:prstGeom>
          <a:noFill/>
        </p:spPr>
        <p:txBody>
          <a:bodyPr wrap="square">
            <a:spAutoFit/>
          </a:bodyPr>
          <a:lstStyle/>
          <a:p>
            <a:pPr marL="457200" indent="-457200">
              <a:buFont typeface="Arial" panose="020B0604020202020204" pitchFamily="34" charset="0"/>
              <a:buChar char="•"/>
            </a:pPr>
            <a:r>
              <a:rPr lang="en-US" sz="3200" dirty="0">
                <a:latin typeface="+mj-lt"/>
              </a:rPr>
              <a:t>The Center for Sustaining Agriculture &amp; Natural Resources (CSANR) [1] provides assistance to agricultural producers in planning for climate change on crops and livestock</a:t>
            </a: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r>
              <a:rPr lang="en-US" sz="3200" dirty="0">
                <a:latin typeface="+mj-lt"/>
              </a:rPr>
              <a:t>Forecasts of edible vegetation on grazing lands and heat stress demonstrate hazards to cattle [2], for which CSANR is developing an informational, web-based tool to educate cattle producers</a:t>
            </a: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r>
              <a:rPr lang="en-US" sz="3200" dirty="0">
                <a:latin typeface="+mj-lt"/>
              </a:rPr>
              <a:t>The </a:t>
            </a:r>
            <a:r>
              <a:rPr lang="en-US" sz="3200" dirty="0" err="1">
                <a:latin typeface="+mj-lt"/>
              </a:rPr>
              <a:t>AgViz</a:t>
            </a:r>
            <a:r>
              <a:rPr lang="en-US" sz="3200" dirty="0">
                <a:latin typeface="+mj-lt"/>
              </a:rPr>
              <a:t> </a:t>
            </a:r>
            <a:r>
              <a:rPr lang="en-US" sz="3200" dirty="0" smtClean="0">
                <a:latin typeface="+mj-lt"/>
              </a:rPr>
              <a:t>tool [3] </a:t>
            </a:r>
            <a:r>
              <a:rPr lang="en-US" sz="3200" dirty="0">
                <a:latin typeface="+mj-lt"/>
              </a:rPr>
              <a:t>renders forecasts actionable by presenting visualizations qualitatively and quantitatively </a:t>
            </a:r>
            <a:endParaRPr lang="en-US" sz="3200" dirty="0">
              <a:latin typeface="+mj-lt"/>
              <a:cs typeface="Times New Roman" panose="02020603050405020304" pitchFamily="18" charset="0"/>
            </a:endParaRPr>
          </a:p>
        </p:txBody>
      </p:sp>
      <p:sp>
        <p:nvSpPr>
          <p:cNvPr id="52" name="Text Box 10"/>
          <p:cNvSpPr txBox="1">
            <a:spLocks noChangeArrowheads="1"/>
          </p:cNvSpPr>
          <p:nvPr/>
        </p:nvSpPr>
        <p:spPr bwMode="auto">
          <a:xfrm>
            <a:off x="29489400" y="24003000"/>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a:latin typeface="Arial" panose="020B0604020202020204" pitchFamily="34" charset="0"/>
              </a:rPr>
              <a:t> </a:t>
            </a:r>
            <a:r>
              <a:rPr lang="en-US" altLang="en-US" sz="4800" b="1" dirty="0" smtClean="0">
                <a:solidFill>
                  <a:schemeClr val="bg1"/>
                </a:solidFill>
                <a:latin typeface="Arial" panose="020B0604020202020204" pitchFamily="34" charset="0"/>
              </a:rPr>
              <a:t>Glossary</a:t>
            </a:r>
            <a:endParaRPr lang="en-US" altLang="en-US" sz="4800" b="1" dirty="0">
              <a:solidFill>
                <a:schemeClr val="bg1"/>
              </a:solidFill>
              <a:latin typeface="Arial" panose="020B0604020202020204" pitchFamily="34" charset="0"/>
            </a:endParaRPr>
          </a:p>
        </p:txBody>
      </p:sp>
      <p:sp>
        <p:nvSpPr>
          <p:cNvPr id="101" name="Text Box 10"/>
          <p:cNvSpPr txBox="1">
            <a:spLocks noChangeArrowheads="1"/>
          </p:cNvSpPr>
          <p:nvPr/>
        </p:nvSpPr>
        <p:spPr bwMode="auto">
          <a:xfrm>
            <a:off x="29489400" y="28456128"/>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a:latin typeface="Arial" panose="020B0604020202020204" pitchFamily="34" charset="0"/>
              </a:rPr>
              <a:t> </a:t>
            </a:r>
            <a:r>
              <a:rPr lang="en-US" altLang="en-US" sz="4800" b="1" dirty="0" smtClean="0">
                <a:solidFill>
                  <a:schemeClr val="bg1"/>
                </a:solidFill>
                <a:latin typeface="Arial" panose="020B0604020202020204" pitchFamily="34" charset="0"/>
              </a:rPr>
              <a:t>Acknowledgements</a:t>
            </a:r>
            <a:endParaRPr lang="en-US" altLang="en-US" sz="4800" b="1" dirty="0">
              <a:solidFill>
                <a:schemeClr val="bg1"/>
              </a:solidFill>
              <a:latin typeface="Arial" panose="020B0604020202020204" pitchFamily="34" charset="0"/>
            </a:endParaRPr>
          </a:p>
        </p:txBody>
      </p:sp>
      <p:sp>
        <p:nvSpPr>
          <p:cNvPr id="102" name="Text Box 10"/>
          <p:cNvSpPr txBox="1">
            <a:spLocks noChangeArrowheads="1"/>
          </p:cNvSpPr>
          <p:nvPr/>
        </p:nvSpPr>
        <p:spPr bwMode="auto">
          <a:xfrm>
            <a:off x="685800" y="24003000"/>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smtClean="0">
                <a:solidFill>
                  <a:schemeClr val="bg1"/>
                </a:solidFill>
                <a:latin typeface="Arial" panose="020B0604020202020204" pitchFamily="34" charset="0"/>
              </a:rPr>
              <a:t>Design</a:t>
            </a:r>
            <a:endParaRPr lang="en-US" altLang="en-US" sz="4800" b="1" dirty="0">
              <a:solidFill>
                <a:schemeClr val="bg1"/>
              </a:solidFill>
              <a:latin typeface="Arial" panose="020B0604020202020204" pitchFamily="34" charset="0"/>
            </a:endParaRPr>
          </a:p>
        </p:txBody>
      </p:sp>
      <p:pic>
        <p:nvPicPr>
          <p:cNvPr id="8" name="Picture 7" descr="wsu_logo_transp_eecs.tif"/>
          <p:cNvPicPr>
            <a:picLocks noChangeAspect="1"/>
          </p:cNvPicPr>
          <p:nvPr/>
        </p:nvPicPr>
        <p:blipFill>
          <a:blip r:embed="rId2" cstate="print"/>
          <a:stretch>
            <a:fillRect/>
          </a:stretch>
        </p:blipFill>
        <p:spPr>
          <a:xfrm>
            <a:off x="1371600" y="1227222"/>
            <a:ext cx="8844533" cy="38404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6960" y="1401678"/>
            <a:ext cx="9694478" cy="3474720"/>
          </a:xfrm>
          <a:prstGeom prst="rect">
            <a:avLst/>
          </a:prstGeom>
        </p:spPr>
      </p:pic>
      <p:sp>
        <p:nvSpPr>
          <p:cNvPr id="57" name="Text Box 10"/>
          <p:cNvSpPr txBox="1">
            <a:spLocks noChangeArrowheads="1"/>
          </p:cNvSpPr>
          <p:nvPr/>
        </p:nvSpPr>
        <p:spPr bwMode="auto">
          <a:xfrm>
            <a:off x="30125440" y="25304002"/>
            <a:ext cx="1134535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spcBef>
                <a:spcPct val="0"/>
              </a:spcBef>
              <a:buNone/>
            </a:pPr>
            <a:r>
              <a:rPr lang="en-US" altLang="en-US" sz="2400" b="1" dirty="0" smtClean="0">
                <a:latin typeface="+mj-lt"/>
                <a:cs typeface="Times New Roman" panose="02020603050405020304" pitchFamily="18" charset="0"/>
              </a:rPr>
              <a:t>Heat </a:t>
            </a:r>
            <a:r>
              <a:rPr lang="en-US" altLang="en-US" sz="2400" b="1" dirty="0">
                <a:latin typeface="+mj-lt"/>
                <a:cs typeface="Times New Roman" panose="02020603050405020304" pitchFamily="18" charset="0"/>
              </a:rPr>
              <a:t>Stress </a:t>
            </a:r>
            <a:r>
              <a:rPr lang="en-US" altLang="en-US" sz="2400" dirty="0">
                <a:latin typeface="+mj-lt"/>
                <a:cs typeface="Times New Roman" panose="02020603050405020304" pitchFamily="18" charset="0"/>
              </a:rPr>
              <a:t>- </a:t>
            </a:r>
            <a:r>
              <a:rPr lang="en-US" altLang="en-US" sz="2400" dirty="0" smtClean="0">
                <a:latin typeface="+mj-lt"/>
                <a:cs typeface="Times New Roman" panose="02020603050405020304" pitchFamily="18" charset="0"/>
              </a:rPr>
              <a:t>Negative physiological effects </a:t>
            </a:r>
            <a:r>
              <a:rPr lang="en-US" altLang="en-US" sz="2400" dirty="0">
                <a:latin typeface="+mj-lt"/>
                <a:cs typeface="Times New Roman" panose="02020603050405020304" pitchFamily="18" charset="0"/>
              </a:rPr>
              <a:t>on cattle due to </a:t>
            </a:r>
            <a:r>
              <a:rPr lang="en-US" altLang="en-US" sz="2400" dirty="0" smtClean="0">
                <a:latin typeface="+mj-lt"/>
                <a:cs typeface="Times New Roman" panose="02020603050405020304" pitchFamily="18" charset="0"/>
              </a:rPr>
              <a:t>temperature</a:t>
            </a:r>
          </a:p>
          <a:p>
            <a:pPr>
              <a:spcBef>
                <a:spcPct val="0"/>
              </a:spcBef>
              <a:buNone/>
            </a:pPr>
            <a:r>
              <a:rPr lang="en-US" altLang="en-US" sz="2400" b="1" dirty="0" err="1">
                <a:solidFill>
                  <a:prstClr val="black"/>
                </a:solidFill>
                <a:latin typeface="+mj-lt"/>
                <a:cs typeface="Times New Roman" panose="02020603050405020304" pitchFamily="18" charset="0"/>
              </a:rPr>
              <a:t>Interannual</a:t>
            </a:r>
            <a:r>
              <a:rPr lang="en-US" altLang="en-US" sz="2400" b="1" dirty="0">
                <a:solidFill>
                  <a:prstClr val="black"/>
                </a:solidFill>
                <a:latin typeface="+mj-lt"/>
                <a:cs typeface="Times New Roman" panose="02020603050405020304" pitchFamily="18" charset="0"/>
              </a:rPr>
              <a:t> Variability</a:t>
            </a:r>
            <a:r>
              <a:rPr lang="en-US" altLang="en-US" sz="2400" dirty="0">
                <a:solidFill>
                  <a:prstClr val="black"/>
                </a:solidFill>
                <a:latin typeface="+mj-lt"/>
                <a:cs typeface="Times New Roman" panose="02020603050405020304" pitchFamily="18" charset="0"/>
              </a:rPr>
              <a:t> - Standard deviation in annual average forage quantity</a:t>
            </a:r>
            <a:endParaRPr lang="en-US" altLang="en-US" sz="2400" dirty="0">
              <a:latin typeface="+mj-lt"/>
              <a:cs typeface="Times New Roman" panose="02020603050405020304" pitchFamily="18" charset="0"/>
            </a:endParaRPr>
          </a:p>
          <a:p>
            <a:pPr>
              <a:spcBef>
                <a:spcPct val="0"/>
              </a:spcBef>
              <a:buNone/>
            </a:pPr>
            <a:r>
              <a:rPr lang="en-US" altLang="en-US" sz="2400" b="1" dirty="0" smtClean="0">
                <a:latin typeface="+mj-lt"/>
                <a:cs typeface="Times New Roman" panose="02020603050405020304" pitchFamily="18" charset="0"/>
              </a:rPr>
              <a:t>Leaflet</a:t>
            </a:r>
            <a:r>
              <a:rPr lang="en-US" altLang="en-US" sz="2400" dirty="0" smtClean="0">
                <a:latin typeface="+mj-lt"/>
                <a:cs typeface="Times New Roman" panose="02020603050405020304" pitchFamily="18" charset="0"/>
              </a:rPr>
              <a:t> </a:t>
            </a:r>
            <a:r>
              <a:rPr lang="en-US" altLang="en-US" sz="2400" dirty="0">
                <a:latin typeface="+mj-lt"/>
                <a:cs typeface="Times New Roman" panose="02020603050405020304" pitchFamily="18" charset="0"/>
              </a:rPr>
              <a:t>- Open-source JavaScript library for interactive </a:t>
            </a:r>
            <a:r>
              <a:rPr lang="en-US" altLang="en-US" sz="2400" dirty="0" smtClean="0">
                <a:latin typeface="+mj-lt"/>
                <a:cs typeface="Times New Roman" panose="02020603050405020304" pitchFamily="18" charset="0"/>
              </a:rPr>
              <a:t>maps</a:t>
            </a:r>
          </a:p>
          <a:p>
            <a:pPr lvl="0" defTabSz="4389120">
              <a:spcBef>
                <a:spcPct val="0"/>
              </a:spcBef>
              <a:buNone/>
            </a:pPr>
            <a:r>
              <a:rPr lang="en-US" altLang="en-US" sz="2400" b="1" dirty="0">
                <a:solidFill>
                  <a:prstClr val="black"/>
                </a:solidFill>
                <a:latin typeface="+mj-lt"/>
                <a:cs typeface="Times New Roman" panose="02020603050405020304" pitchFamily="18" charset="0"/>
              </a:rPr>
              <a:t>Net Primary Productivity </a:t>
            </a:r>
            <a:r>
              <a:rPr lang="en-US" altLang="en-US" sz="2400" dirty="0">
                <a:solidFill>
                  <a:prstClr val="black"/>
                </a:solidFill>
                <a:latin typeface="+mj-lt"/>
                <a:cs typeface="Times New Roman" panose="02020603050405020304" pitchFamily="18" charset="0"/>
              </a:rPr>
              <a:t>- Amount of carbon </a:t>
            </a:r>
            <a:r>
              <a:rPr lang="en-US" altLang="en-US" sz="2400" dirty="0" smtClean="0">
                <a:solidFill>
                  <a:prstClr val="black"/>
                </a:solidFill>
                <a:latin typeface="+mj-lt"/>
                <a:cs typeface="Times New Roman" panose="02020603050405020304" pitchFamily="18" charset="0"/>
              </a:rPr>
              <a:t>…</a:t>
            </a:r>
            <a:endParaRPr lang="en-US" altLang="en-US" sz="2400" dirty="0" smtClean="0">
              <a:latin typeface="+mj-lt"/>
              <a:cs typeface="Times New Roman" panose="02020603050405020304" pitchFamily="18" charset="0"/>
            </a:endParaRPr>
          </a:p>
          <a:p>
            <a:pPr>
              <a:spcBef>
                <a:spcPct val="0"/>
              </a:spcBef>
              <a:buNone/>
            </a:pPr>
            <a:r>
              <a:rPr lang="en-US" altLang="en-US" sz="2400" b="1" dirty="0" err="1" smtClean="0">
                <a:latin typeface="+mj-lt"/>
                <a:cs typeface="Times New Roman" panose="02020603050405020304" pitchFamily="18" charset="0"/>
              </a:rPr>
              <a:t>RShiny</a:t>
            </a:r>
            <a:r>
              <a:rPr lang="en-US" altLang="en-US" sz="2400" dirty="0" smtClean="0">
                <a:latin typeface="+mj-lt"/>
                <a:cs typeface="Times New Roman" panose="02020603050405020304" pitchFamily="18" charset="0"/>
              </a:rPr>
              <a:t> </a:t>
            </a:r>
            <a:r>
              <a:rPr lang="en-US" altLang="en-US" sz="2400" dirty="0">
                <a:latin typeface="+mj-lt"/>
                <a:cs typeface="Times New Roman" panose="02020603050405020304" pitchFamily="18" charset="0"/>
              </a:rPr>
              <a:t>- An open-source R package </a:t>
            </a:r>
            <a:r>
              <a:rPr lang="en-US" altLang="en-US" sz="2400" dirty="0" smtClean="0">
                <a:latin typeface="+mj-lt"/>
                <a:cs typeface="Times New Roman" panose="02020603050405020304" pitchFamily="18" charset="0"/>
              </a:rPr>
              <a:t>for </a:t>
            </a:r>
            <a:r>
              <a:rPr lang="en-US" altLang="en-US" sz="2400" dirty="0">
                <a:latin typeface="+mj-lt"/>
                <a:cs typeface="Times New Roman" panose="02020603050405020304" pitchFamily="18" charset="0"/>
              </a:rPr>
              <a:t>building web applications using </a:t>
            </a:r>
            <a:r>
              <a:rPr lang="en-US" altLang="en-US" sz="2400" dirty="0" smtClean="0">
                <a:latin typeface="+mj-lt"/>
                <a:cs typeface="Times New Roman" panose="02020603050405020304" pitchFamily="18" charset="0"/>
              </a:rPr>
              <a:t>R</a:t>
            </a:r>
          </a:p>
          <a:p>
            <a:pPr lvl="0" defTabSz="4389120">
              <a:spcBef>
                <a:spcPct val="0"/>
              </a:spcBef>
              <a:buNone/>
            </a:pPr>
            <a:r>
              <a:rPr lang="en-US" altLang="en-US" sz="2400" b="1" dirty="0">
                <a:solidFill>
                  <a:prstClr val="black"/>
                </a:solidFill>
                <a:latin typeface="+mj-lt"/>
                <a:cs typeface="Times New Roman" panose="02020603050405020304" pitchFamily="18" charset="0"/>
              </a:rPr>
              <a:t>Vegetation-Type Trajectory </a:t>
            </a:r>
            <a:r>
              <a:rPr lang="en-US" altLang="en-US" sz="2400" dirty="0">
                <a:solidFill>
                  <a:prstClr val="black"/>
                </a:solidFill>
                <a:latin typeface="+mj-lt"/>
                <a:cs typeface="Times New Roman" panose="02020603050405020304" pitchFamily="18" charset="0"/>
              </a:rPr>
              <a:t>- Edible to inedible </a:t>
            </a:r>
            <a:r>
              <a:rPr lang="en-US" altLang="en-US" sz="2400" dirty="0" smtClean="0">
                <a:solidFill>
                  <a:prstClr val="black"/>
                </a:solidFill>
                <a:latin typeface="+mj-lt"/>
                <a:cs typeface="Times New Roman" panose="02020603050405020304" pitchFamily="18" charset="0"/>
              </a:rPr>
              <a:t>vegetation</a:t>
            </a:r>
            <a:endParaRPr lang="en-US" altLang="en-US" sz="2400" dirty="0">
              <a:solidFill>
                <a:prstClr val="black"/>
              </a:solidFill>
              <a:latin typeface="+mj-lt"/>
              <a:cs typeface="Times New Roman" panose="02020603050405020304" pitchFamily="18" charset="0"/>
            </a:endParaRPr>
          </a:p>
        </p:txBody>
      </p:sp>
      <p:sp>
        <p:nvSpPr>
          <p:cNvPr id="107" name="TextBox 106"/>
          <p:cNvSpPr txBox="1"/>
          <p:nvPr/>
        </p:nvSpPr>
        <p:spPr>
          <a:xfrm>
            <a:off x="1614147" y="25600135"/>
            <a:ext cx="7565350" cy="6494085"/>
          </a:xfrm>
          <a:prstGeom prst="rect">
            <a:avLst/>
          </a:prstGeom>
          <a:noFill/>
        </p:spPr>
        <p:txBody>
          <a:bodyPr wrap="square">
            <a:spAutoFit/>
          </a:bodyPr>
          <a:lstStyle/>
          <a:p>
            <a:pPr marL="457200" indent="-457200">
              <a:buFont typeface="Arial" panose="020B0604020202020204" pitchFamily="34" charset="0"/>
              <a:buChar char="•"/>
            </a:pPr>
            <a:r>
              <a:rPr lang="en-US" sz="3200" dirty="0" smtClean="0">
                <a:latin typeface="+mj-lt"/>
              </a:rPr>
              <a:t>The </a:t>
            </a:r>
            <a:r>
              <a:rPr lang="en-US" sz="3200" dirty="0">
                <a:latin typeface="+mj-lt"/>
              </a:rPr>
              <a:t>Client subsystem is responsible for displaying an interactive map, plots, and user input menu. </a:t>
            </a: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r>
              <a:rPr lang="en-US" sz="3200" dirty="0">
                <a:latin typeface="+mj-lt"/>
              </a:rPr>
              <a:t>The Server subsystem processes data and outputs maps and plots to the Client for display to the user. </a:t>
            </a:r>
          </a:p>
          <a:p>
            <a:pPr marL="457200" indent="-457200">
              <a:buFont typeface="Arial" panose="020B0604020202020204" pitchFamily="34" charset="0"/>
              <a:buChar char="•"/>
            </a:pPr>
            <a:endParaRPr lang="en-US" sz="3200" dirty="0">
              <a:latin typeface="+mj-lt"/>
            </a:endParaRPr>
          </a:p>
          <a:p>
            <a:pPr marL="457200" indent="-457200">
              <a:buFont typeface="Arial" panose="020B0604020202020204" pitchFamily="34" charset="0"/>
              <a:buChar char="•"/>
            </a:pPr>
            <a:r>
              <a:rPr lang="en-US" sz="3200" dirty="0">
                <a:latin typeface="+mj-lt"/>
              </a:rPr>
              <a:t>The Storage subsystem is a collection of files that encode data values for climate indicators mapped to coordinates in the United States over 10 decades.</a:t>
            </a:r>
            <a:endParaRPr lang="en-US" sz="3200" dirty="0">
              <a:latin typeface="+mj-lt"/>
              <a:cs typeface="Times New Roman" panose="02020603050405020304" pitchFamily="18" charset="0"/>
            </a:endParaRPr>
          </a:p>
        </p:txBody>
      </p:sp>
      <p:sp>
        <p:nvSpPr>
          <p:cNvPr id="108" name="TextBox 107"/>
          <p:cNvSpPr txBox="1"/>
          <p:nvPr/>
        </p:nvSpPr>
        <p:spPr>
          <a:xfrm>
            <a:off x="15994123" y="8515217"/>
            <a:ext cx="3380039" cy="3046988"/>
          </a:xfrm>
          <a:prstGeom prst="rect">
            <a:avLst/>
          </a:prstGeom>
          <a:noFill/>
        </p:spPr>
        <p:txBody>
          <a:bodyPr wrap="square">
            <a:spAutoFit/>
          </a:bodyPr>
          <a:lstStyle/>
          <a:p>
            <a:r>
              <a:rPr lang="en-US" sz="3200" dirty="0" smtClean="0">
                <a:latin typeface="+mj-lt"/>
              </a:rPr>
              <a:t>The </a:t>
            </a:r>
            <a:r>
              <a:rPr lang="en-US" sz="3200" dirty="0" err="1" smtClean="0">
                <a:latin typeface="+mj-lt"/>
              </a:rPr>
              <a:t>AgViz</a:t>
            </a:r>
            <a:r>
              <a:rPr lang="en-US" sz="3200" dirty="0" smtClean="0">
                <a:latin typeface="+mj-lt"/>
              </a:rPr>
              <a:t> tool has a web interface that introduces the mission and vision of CSANR</a:t>
            </a:r>
            <a:endParaRPr lang="en-US" sz="3200" dirty="0"/>
          </a:p>
        </p:txBody>
      </p:sp>
      <p:sp>
        <p:nvSpPr>
          <p:cNvPr id="109" name="TextBox 108"/>
          <p:cNvSpPr txBox="1"/>
          <p:nvPr/>
        </p:nvSpPr>
        <p:spPr>
          <a:xfrm>
            <a:off x="24080215" y="16980566"/>
            <a:ext cx="4536566" cy="5016758"/>
          </a:xfrm>
          <a:prstGeom prst="rect">
            <a:avLst/>
          </a:prstGeom>
          <a:noFill/>
        </p:spPr>
        <p:txBody>
          <a:bodyPr wrap="square">
            <a:spAutoFit/>
          </a:bodyPr>
          <a:lstStyle/>
          <a:p>
            <a:r>
              <a:rPr lang="en-US" sz="3200" dirty="0">
                <a:latin typeface="+mj-lt"/>
              </a:rPr>
              <a:t>The interface provides a drop-down menu for selection of climate model, map overlay, map boundary, time period, and climate indicator</a:t>
            </a:r>
            <a:r>
              <a:rPr lang="en-US" sz="3200" dirty="0" smtClean="0">
                <a:latin typeface="+mj-lt"/>
              </a:rPr>
              <a:t>.</a:t>
            </a:r>
            <a:endParaRPr lang="en-US" sz="3200" dirty="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p:txBody>
      </p:sp>
      <p:sp>
        <p:nvSpPr>
          <p:cNvPr id="110" name="TextBox 109"/>
          <p:cNvSpPr txBox="1"/>
          <p:nvPr/>
        </p:nvSpPr>
        <p:spPr>
          <a:xfrm>
            <a:off x="30788521" y="7872316"/>
            <a:ext cx="11551638" cy="3046988"/>
          </a:xfrm>
          <a:prstGeom prst="rect">
            <a:avLst/>
          </a:prstGeom>
          <a:noFill/>
        </p:spPr>
        <p:txBody>
          <a:bodyPr wrap="square">
            <a:spAutoFit/>
          </a:bodyPr>
          <a:lstStyle/>
          <a:p>
            <a:r>
              <a:rPr lang="en-US" sz="3200" dirty="0">
                <a:latin typeface="+mj-lt"/>
                <a:cs typeface="Times New Roman" panose="02020603050405020304" pitchFamily="18" charset="0"/>
              </a:rPr>
              <a:t>The client recruited a group of researchers and agricultural professionals to participate in testing a series of use cases. A protocol was developed that standardizes three tasks. Participants were evaluated for task success. All testing was conducted remotely without direct observation. The results of usability testing was reviewed with the client.</a:t>
            </a:r>
          </a:p>
        </p:txBody>
      </p:sp>
      <p:sp>
        <p:nvSpPr>
          <p:cNvPr id="111" name="TextBox 110"/>
          <p:cNvSpPr txBox="1"/>
          <p:nvPr/>
        </p:nvSpPr>
        <p:spPr>
          <a:xfrm>
            <a:off x="31653762" y="16949291"/>
            <a:ext cx="11551638" cy="830997"/>
          </a:xfrm>
          <a:prstGeom prst="rect">
            <a:avLst/>
          </a:prstGeom>
          <a:noFill/>
        </p:spPr>
        <p:txBody>
          <a:bodyPr wrap="square">
            <a:spAutoFit/>
          </a:bodyPr>
          <a:lstStyle/>
          <a:p>
            <a:pPr marL="457200" indent="-457200">
              <a:buFont typeface="Arial" panose="020B0604020202020204" pitchFamily="34" charset="0"/>
              <a:buChar char="•"/>
            </a:pPr>
            <a:r>
              <a:rPr lang="en-US" sz="2400" dirty="0">
                <a:latin typeface="+mj-lt"/>
              </a:rPr>
              <a:t>Incorporate feedback from usability testing. </a:t>
            </a:r>
          </a:p>
          <a:p>
            <a:pPr marL="457200" indent="-457200">
              <a:buFont typeface="Arial" panose="020B0604020202020204" pitchFamily="34" charset="0"/>
              <a:buChar char="•"/>
            </a:pPr>
            <a:r>
              <a:rPr lang="en-US" sz="2400" dirty="0">
                <a:latin typeface="+mj-lt"/>
              </a:rPr>
              <a:t>Enhance performance of plotting.</a:t>
            </a:r>
            <a:endParaRPr lang="en-US" sz="2400" dirty="0">
              <a:latin typeface="+mj-lt"/>
              <a:cs typeface="Times New Roman" panose="02020603050405020304" pitchFamily="18" charset="0"/>
            </a:endParaRPr>
          </a:p>
        </p:txBody>
      </p:sp>
      <p:sp>
        <p:nvSpPr>
          <p:cNvPr id="62" name="TextBox 61"/>
          <p:cNvSpPr txBox="1"/>
          <p:nvPr/>
        </p:nvSpPr>
        <p:spPr>
          <a:xfrm>
            <a:off x="1767981" y="16726862"/>
            <a:ext cx="11551638" cy="2554545"/>
          </a:xfrm>
          <a:prstGeom prst="rect">
            <a:avLst/>
          </a:prstGeom>
          <a:noFill/>
        </p:spPr>
        <p:txBody>
          <a:bodyPr wrap="square">
            <a:spAutoFit/>
          </a:bodyPr>
          <a:lstStyle/>
          <a:p>
            <a:r>
              <a:rPr lang="en-US" sz="3200" dirty="0">
                <a:latin typeface="+mj-lt"/>
              </a:rPr>
              <a:t>The </a:t>
            </a:r>
            <a:r>
              <a:rPr lang="en-US" sz="3200" dirty="0" smtClean="0">
                <a:latin typeface="+mj-lt"/>
              </a:rPr>
              <a:t>main view is </a:t>
            </a:r>
            <a:r>
              <a:rPr lang="en-US" sz="3200" dirty="0">
                <a:latin typeface="+mj-lt"/>
              </a:rPr>
              <a:t>a geographic map that displays color coded data </a:t>
            </a:r>
            <a:r>
              <a:rPr lang="en-US" sz="3200" dirty="0" smtClean="0">
                <a:latin typeface="+mj-lt"/>
              </a:rPr>
              <a:t>points on </a:t>
            </a:r>
            <a:r>
              <a:rPr lang="en-US" sz="3200" dirty="0">
                <a:latin typeface="+mj-lt"/>
              </a:rPr>
              <a:t>change in a variable from baseline. Once a user selects a region of interest, the tool generates plots of that variable over time for multiple climate scenarios. The forecasts are provided by the </a:t>
            </a:r>
            <a:r>
              <a:rPr lang="en-US" sz="3200" dirty="0" smtClean="0">
                <a:latin typeface="+mj-lt"/>
              </a:rPr>
              <a:t>US </a:t>
            </a:r>
            <a:r>
              <a:rPr lang="en-US" sz="3200" dirty="0">
                <a:latin typeface="+mj-lt"/>
              </a:rPr>
              <a:t>Forest Service [2].</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2359" y="30494538"/>
            <a:ext cx="3291840" cy="1645920"/>
          </a:xfrm>
          <a:prstGeom prst="rect">
            <a:avLst/>
          </a:prstGeom>
        </p:spPr>
      </p:pic>
      <p:sp>
        <p:nvSpPr>
          <p:cNvPr id="37" name="Text Box 10"/>
          <p:cNvSpPr txBox="1">
            <a:spLocks noChangeArrowheads="1"/>
          </p:cNvSpPr>
          <p:nvPr/>
        </p:nvSpPr>
        <p:spPr bwMode="auto">
          <a:xfrm>
            <a:off x="15087600" y="24003000"/>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b="1" dirty="0" smtClean="0">
                <a:solidFill>
                  <a:schemeClr val="bg1"/>
                </a:solidFill>
                <a:latin typeface="Arial" panose="020B0604020202020204" pitchFamily="34" charset="0"/>
              </a:rPr>
              <a:t>Graphical Analysis </a:t>
            </a:r>
            <a:endParaRPr lang="en-US" altLang="en-US" sz="4800" b="1" dirty="0">
              <a:solidFill>
                <a:schemeClr val="bg1"/>
              </a:solidFill>
              <a:latin typeface="Arial" panose="020B0604020202020204" pitchFamily="34" charset="0"/>
            </a:endParaRPr>
          </a:p>
        </p:txBody>
      </p:sp>
      <p:sp>
        <p:nvSpPr>
          <p:cNvPr id="38" name="Rectangle 37"/>
          <p:cNvSpPr/>
          <p:nvPr/>
        </p:nvSpPr>
        <p:spPr>
          <a:xfrm>
            <a:off x="15087600" y="24003000"/>
            <a:ext cx="13716000" cy="8229600"/>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39" name="TextBox 38"/>
          <p:cNvSpPr txBox="1"/>
          <p:nvPr/>
        </p:nvSpPr>
        <p:spPr>
          <a:xfrm>
            <a:off x="15716867" y="25899510"/>
            <a:ext cx="4933333" cy="5509200"/>
          </a:xfrm>
          <a:prstGeom prst="rect">
            <a:avLst/>
          </a:prstGeom>
          <a:noFill/>
        </p:spPr>
        <p:txBody>
          <a:bodyPr wrap="square">
            <a:spAutoFit/>
          </a:bodyPr>
          <a:lstStyle/>
          <a:p>
            <a:r>
              <a:rPr lang="en-US" sz="3200" dirty="0">
                <a:latin typeface="+mj-lt"/>
              </a:rPr>
              <a:t>If the cursor selects a bounded area by clicking, a window appears containing a plot of data aggregated from the bounded area. The plot displays a mean value and standard deviation of one climate indicator forecast over 10 decades.</a:t>
            </a:r>
          </a:p>
          <a:p>
            <a:endParaRPr lang="en-US" sz="3200" dirty="0">
              <a:latin typeface="+mj-lt"/>
              <a:cs typeface="Times New Roman" panose="02020603050405020304" pitchFamily="18" charset="0"/>
            </a:endParaRPr>
          </a:p>
        </p:txBody>
      </p:sp>
      <p:sp>
        <p:nvSpPr>
          <p:cNvPr id="42" name="Text Box 10"/>
          <p:cNvSpPr txBox="1">
            <a:spLocks noChangeArrowheads="1"/>
          </p:cNvSpPr>
          <p:nvPr/>
        </p:nvSpPr>
        <p:spPr bwMode="auto">
          <a:xfrm>
            <a:off x="29489400" y="19540728"/>
            <a:ext cx="13716000" cy="1143000"/>
          </a:xfrm>
          <a:prstGeom prst="rect">
            <a:avLst/>
          </a:prstGeom>
          <a:solidFill>
            <a:schemeClr val="tx2"/>
          </a:solidFill>
          <a:ln w="101600">
            <a:solidFill>
              <a:schemeClr val="tx1"/>
            </a:solidFill>
            <a:miter lim="800000"/>
            <a:headEnd/>
            <a:tailEnd/>
          </a:ln>
        </p:spPr>
        <p:txBody>
          <a:bodyPr anchor="ctr" anchorCtr="0">
            <a:noAutofit/>
          </a:bodyPr>
          <a:lstStyle>
            <a:lvl1pPr defTabSz="923925">
              <a:spcBef>
                <a:spcPct val="20000"/>
              </a:spcBef>
              <a:buFont typeface="Arial" panose="020B0604020202020204" pitchFamily="34" charset="0"/>
              <a:buChar char="•"/>
              <a:defRPr sz="15300">
                <a:solidFill>
                  <a:schemeClr val="tx1"/>
                </a:solidFill>
                <a:latin typeface="Calibri" panose="020F0502020204030204" pitchFamily="34" charset="0"/>
              </a:defRPr>
            </a:lvl1pPr>
            <a:lvl2pPr marL="742950" indent="-285750" defTabSz="923925">
              <a:spcBef>
                <a:spcPct val="20000"/>
              </a:spcBef>
              <a:buFont typeface="Arial" panose="020B0604020202020204" pitchFamily="34" charset="0"/>
              <a:buChar char="–"/>
              <a:defRPr sz="13400">
                <a:solidFill>
                  <a:schemeClr val="tx1"/>
                </a:solidFill>
                <a:latin typeface="Calibri" panose="020F0502020204030204" pitchFamily="34" charset="0"/>
              </a:defRPr>
            </a:lvl2pPr>
            <a:lvl3pPr marL="1143000" indent="-228600" defTabSz="923925">
              <a:spcBef>
                <a:spcPct val="20000"/>
              </a:spcBef>
              <a:buFont typeface="Arial" panose="020B0604020202020204" pitchFamily="34" charset="0"/>
              <a:buChar char="•"/>
              <a:defRPr sz="11500">
                <a:solidFill>
                  <a:schemeClr val="tx1"/>
                </a:solidFill>
                <a:latin typeface="Calibri" panose="020F0502020204030204" pitchFamily="34" charset="0"/>
              </a:defRPr>
            </a:lvl3pPr>
            <a:lvl4pPr marL="16002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4pPr>
            <a:lvl5pPr marL="2057400" indent="-228600" defTabSz="923925">
              <a:spcBef>
                <a:spcPct val="20000"/>
              </a:spcBef>
              <a:buFont typeface="Arial" panose="020B0604020202020204" pitchFamily="34" charset="0"/>
              <a:buChar char="»"/>
              <a:defRPr sz="9600">
                <a:solidFill>
                  <a:schemeClr val="tx1"/>
                </a:solidFill>
                <a:latin typeface="Calibri" panose="020F0502020204030204" pitchFamily="34" charset="0"/>
              </a:defRPr>
            </a:lvl5pPr>
            <a:lvl6pPr marL="25146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6pPr>
            <a:lvl7pPr marL="29718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7pPr>
            <a:lvl8pPr marL="34290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8pPr>
            <a:lvl9pPr marL="3886200" indent="-228600" defTabSz="923925" eaLnBrk="0" fontAlgn="base" hangingPunct="0">
              <a:spcBef>
                <a:spcPct val="20000"/>
              </a:spcBef>
              <a:spcAft>
                <a:spcPct val="0"/>
              </a:spcAft>
              <a:buFont typeface="Arial" panose="020B0604020202020204" pitchFamily="34" charset="0"/>
              <a:buChar char="»"/>
              <a:defRPr sz="9600">
                <a:solidFill>
                  <a:schemeClr val="tx1"/>
                </a:solidFill>
                <a:latin typeface="Calibri" panose="020F0502020204030204" pitchFamily="34" charset="0"/>
              </a:defRPr>
            </a:lvl9pPr>
          </a:lstStyle>
          <a:p>
            <a:pPr algn="ctr" eaLnBrk="1" hangingPunct="1">
              <a:spcBef>
                <a:spcPct val="50000"/>
              </a:spcBef>
              <a:buFont typeface="Arial" panose="020B0604020202020204" pitchFamily="34" charset="0"/>
              <a:buNone/>
            </a:pPr>
            <a:r>
              <a:rPr lang="en-US" altLang="en-US" sz="4800" dirty="0">
                <a:latin typeface="Arial" panose="020B0604020202020204" pitchFamily="34" charset="0"/>
              </a:rPr>
              <a:t> </a:t>
            </a:r>
            <a:r>
              <a:rPr lang="en-US" altLang="en-US" sz="4800" b="1" dirty="0" smtClean="0">
                <a:solidFill>
                  <a:schemeClr val="bg1"/>
                </a:solidFill>
                <a:latin typeface="Arial" panose="020B0604020202020204" pitchFamily="34" charset="0"/>
              </a:rPr>
              <a:t>References</a:t>
            </a:r>
            <a:endParaRPr lang="en-US" altLang="en-US" sz="4800" b="1" dirty="0">
              <a:solidFill>
                <a:schemeClr val="bg1"/>
              </a:solidFill>
              <a:latin typeface="Arial" panose="020B0604020202020204" pitchFamily="34" charset="0"/>
            </a:endParaRPr>
          </a:p>
        </p:txBody>
      </p:sp>
      <p:sp>
        <p:nvSpPr>
          <p:cNvPr id="43" name="TextBox 42"/>
          <p:cNvSpPr txBox="1"/>
          <p:nvPr/>
        </p:nvSpPr>
        <p:spPr>
          <a:xfrm>
            <a:off x="30125440" y="20728368"/>
            <a:ext cx="12877800" cy="2677656"/>
          </a:xfrm>
          <a:prstGeom prst="rect">
            <a:avLst/>
          </a:prstGeom>
          <a:noFill/>
        </p:spPr>
        <p:txBody>
          <a:bodyPr wrap="square">
            <a:spAutoFit/>
          </a:bodyPr>
          <a:lstStyle/>
          <a:p>
            <a:r>
              <a:rPr lang="en-US" sz="2400" dirty="0">
                <a:latin typeface="+mj-lt"/>
              </a:rPr>
              <a:t>[1] CSANR. (</a:t>
            </a:r>
            <a:r>
              <a:rPr lang="en-US" sz="2400" dirty="0" smtClean="0">
                <a:latin typeface="+mj-lt"/>
              </a:rPr>
              <a:t>2018). </a:t>
            </a:r>
            <a:r>
              <a:rPr lang="en-US" sz="2400" dirty="0">
                <a:latin typeface="+mj-lt"/>
              </a:rPr>
              <a:t>Center for Sustaining Agriculture and Natural Resources [Online]. </a:t>
            </a:r>
            <a:r>
              <a:rPr lang="en-US" sz="2400" dirty="0" smtClean="0">
                <a:latin typeface="+mj-lt"/>
              </a:rPr>
              <a:t>Available: http</a:t>
            </a:r>
            <a:r>
              <a:rPr lang="en-US" sz="2400" dirty="0">
                <a:latin typeface="+mj-lt"/>
              </a:rPr>
              <a:t>://csanr.wsu.edu</a:t>
            </a:r>
          </a:p>
          <a:p>
            <a:r>
              <a:rPr lang="en-US" sz="2400" dirty="0">
                <a:latin typeface="+mj-lt"/>
              </a:rPr>
              <a:t>[2] M. C. Reeves, K. E. </a:t>
            </a:r>
            <a:r>
              <a:rPr lang="en-US" sz="2400" dirty="0" err="1">
                <a:latin typeface="+mj-lt"/>
              </a:rPr>
              <a:t>Bagne</a:t>
            </a:r>
            <a:r>
              <a:rPr lang="en-US" sz="2400" dirty="0">
                <a:latin typeface="+mj-lt"/>
              </a:rPr>
              <a:t>, J. Tanaka, "Potential Climate Change Impacts on </a:t>
            </a:r>
            <a:r>
              <a:rPr lang="en-US" sz="2400" dirty="0" smtClean="0">
                <a:latin typeface="+mj-lt"/>
              </a:rPr>
              <a:t>Four Biophysical </a:t>
            </a:r>
            <a:r>
              <a:rPr lang="en-US" sz="2400" dirty="0">
                <a:latin typeface="+mj-lt"/>
              </a:rPr>
              <a:t>Indicators of Cattle Production from Western US Rangelands," Rangeland </a:t>
            </a:r>
            <a:r>
              <a:rPr lang="en-US" sz="2400" dirty="0" smtClean="0">
                <a:latin typeface="+mj-lt"/>
              </a:rPr>
              <a:t>Ecology &amp; </a:t>
            </a:r>
            <a:r>
              <a:rPr lang="en-US" sz="2400" dirty="0">
                <a:latin typeface="+mj-lt"/>
              </a:rPr>
              <a:t>Management , vol. 70, pp.529-539</a:t>
            </a:r>
            <a:r>
              <a:rPr lang="en-US" sz="2400" dirty="0" smtClean="0">
                <a:latin typeface="+mj-lt"/>
              </a:rPr>
              <a:t>.</a:t>
            </a:r>
          </a:p>
          <a:p>
            <a:r>
              <a:rPr lang="en-US" sz="2400" dirty="0" smtClean="0">
                <a:latin typeface="+mj-lt"/>
              </a:rPr>
              <a:t>[3] </a:t>
            </a:r>
            <a:r>
              <a:rPr lang="en-US" sz="2400" dirty="0" err="1" smtClean="0">
                <a:latin typeface="+mj-lt"/>
              </a:rPr>
              <a:t>AgViz</a:t>
            </a:r>
            <a:r>
              <a:rPr lang="en-US" sz="2400" dirty="0" smtClean="0">
                <a:latin typeface="+mj-lt"/>
              </a:rPr>
              <a:t> Tool. </a:t>
            </a:r>
            <a:r>
              <a:rPr lang="en-US" sz="2400" dirty="0">
                <a:latin typeface="+mj-lt"/>
              </a:rPr>
              <a:t>(</a:t>
            </a:r>
            <a:r>
              <a:rPr lang="en-US" sz="2400" dirty="0" smtClean="0">
                <a:latin typeface="+mj-lt"/>
              </a:rPr>
              <a:t>2018). Something </a:t>
            </a:r>
            <a:r>
              <a:rPr lang="en-US" sz="2400" dirty="0" err="1" smtClean="0">
                <a:latin typeface="+mj-lt"/>
              </a:rPr>
              <a:t>Something</a:t>
            </a:r>
            <a:r>
              <a:rPr lang="en-US" sz="2400" dirty="0" smtClean="0">
                <a:latin typeface="+mj-lt"/>
              </a:rPr>
              <a:t> [Online</a:t>
            </a:r>
            <a:r>
              <a:rPr lang="en-US" sz="2400" dirty="0">
                <a:latin typeface="+mj-lt"/>
              </a:rPr>
              <a:t>]. </a:t>
            </a:r>
            <a:endParaRPr lang="en-US" sz="2400" dirty="0" smtClean="0">
              <a:latin typeface="+mj-lt"/>
            </a:endParaRPr>
          </a:p>
          <a:p>
            <a:r>
              <a:rPr lang="en-US" sz="2400" dirty="0" smtClean="0">
                <a:latin typeface="+mj-lt"/>
              </a:rPr>
              <a:t>Available</a:t>
            </a:r>
            <a:r>
              <a:rPr lang="en-US" sz="2400" dirty="0">
                <a:latin typeface="+mj-lt"/>
              </a:rPr>
              <a:t>: http://agclimatetools.cahnrs.wsu.edu</a:t>
            </a:r>
          </a:p>
        </p:txBody>
      </p:sp>
      <p:sp>
        <p:nvSpPr>
          <p:cNvPr id="7" name="Rectangle 6"/>
          <p:cNvSpPr/>
          <p:nvPr/>
        </p:nvSpPr>
        <p:spPr>
          <a:xfrm>
            <a:off x="9300118" y="25442257"/>
            <a:ext cx="4353750" cy="6266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a:t>
            </a:r>
            <a:endParaRPr lang="en-US" dirty="0"/>
          </a:p>
        </p:txBody>
      </p:sp>
      <p:sp>
        <p:nvSpPr>
          <p:cNvPr id="9" name="Rectangle 8"/>
          <p:cNvSpPr/>
          <p:nvPr/>
        </p:nvSpPr>
        <p:spPr>
          <a:xfrm>
            <a:off x="1767981" y="19531668"/>
            <a:ext cx="11885887" cy="315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Figure</a:t>
            </a:r>
            <a:endParaRPr lang="en-US" dirty="0"/>
          </a:p>
        </p:txBody>
      </p:sp>
      <p:sp>
        <p:nvSpPr>
          <p:cNvPr id="10" name="Rectangle 9"/>
          <p:cNvSpPr/>
          <p:nvPr/>
        </p:nvSpPr>
        <p:spPr>
          <a:xfrm>
            <a:off x="30788521" y="11148058"/>
            <a:ext cx="11227545" cy="2642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a:t>
            </a:r>
            <a:endParaRPr lang="en-US" dirty="0"/>
          </a:p>
        </p:txBody>
      </p:sp>
      <p:sp>
        <p:nvSpPr>
          <p:cNvPr id="11" name="Rectangle 10"/>
          <p:cNvSpPr/>
          <p:nvPr/>
        </p:nvSpPr>
        <p:spPr>
          <a:xfrm>
            <a:off x="20359373" y="8515217"/>
            <a:ext cx="7361383" cy="4362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13" name="Rectangle 12"/>
          <p:cNvSpPr/>
          <p:nvPr/>
        </p:nvSpPr>
        <p:spPr>
          <a:xfrm>
            <a:off x="20890830" y="26582896"/>
            <a:ext cx="6781800" cy="3905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Plot</a:t>
            </a:r>
            <a:endParaRPr lang="en-US" dirty="0"/>
          </a:p>
        </p:txBody>
      </p:sp>
      <p:sp>
        <p:nvSpPr>
          <p:cNvPr id="49" name="Rectangle 48"/>
          <p:cNvSpPr/>
          <p:nvPr/>
        </p:nvSpPr>
        <p:spPr>
          <a:xfrm>
            <a:off x="29489400" y="19540728"/>
            <a:ext cx="13716000" cy="3776472"/>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a:p>
        </p:txBody>
      </p:sp>
      <p:sp>
        <p:nvSpPr>
          <p:cNvPr id="50" name="Rectangle 49"/>
          <p:cNvSpPr/>
          <p:nvPr/>
        </p:nvSpPr>
        <p:spPr>
          <a:xfrm>
            <a:off x="29489400" y="24003000"/>
            <a:ext cx="13716000" cy="3767328"/>
          </a:xfrm>
          <a:prstGeom prst="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7489">
              <a:defRPr/>
            </a:pPr>
            <a:endParaRPr lang="en-US" sz="8602" dirty="0"/>
          </a:p>
        </p:txBody>
      </p:sp>
      <p:sp>
        <p:nvSpPr>
          <p:cNvPr id="53" name="Rectangle 52"/>
          <p:cNvSpPr/>
          <p:nvPr/>
        </p:nvSpPr>
        <p:spPr>
          <a:xfrm>
            <a:off x="15903216" y="17350376"/>
            <a:ext cx="7361383" cy="4362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a:t>
            </a:r>
            <a:endParaRPr lang="en-US" dirty="0"/>
          </a:p>
        </p:txBody>
      </p:sp>
    </p:spTree>
  </p:cSld>
  <p:clrMapOvr>
    <a:masterClrMapping/>
  </p:clrMapOvr>
</p:sld>
</file>

<file path=ppt/theme/theme1.xml><?xml version="1.0" encoding="utf-8"?>
<a:theme xmlns:a="http://schemas.openxmlformats.org/drawingml/2006/main" name="SrDesPoster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senior-design-poster-template</Template>
  <TotalTime>418</TotalTime>
  <Words>552</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SrDesPosterTemplate-1</vt:lpstr>
      <vt:lpstr>Ag Climate Visualization Tool Matt Bourland, Hasnain Mazhar, Ryan Torelli, Roosevelt Young Center for Sustaining Agriculture &amp; Natural Resources Kirti Rajagopalan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Poster, Bold, 80-120 points Sponsor: Sponsoring Company Mentor(s): Name(s) of Mentor(s) Names of Team Members, Bold, 45-65 points</dc:title>
  <dc:creator>Savannah Voorheis</dc:creator>
  <cp:lastModifiedBy>kashmira82</cp:lastModifiedBy>
  <cp:revision>47</cp:revision>
  <dcterms:created xsi:type="dcterms:W3CDTF">2017-04-18T20:51:21Z</dcterms:created>
  <dcterms:modified xsi:type="dcterms:W3CDTF">2018-04-10T00:20:42Z</dcterms:modified>
</cp:coreProperties>
</file>