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Poppins Bold" charset="1" panose="00000800000000000000"/>
      <p:regular r:id="rId25"/>
    </p:embeddedFont>
    <p:embeddedFont>
      <p:font typeface="Poppins Semi-Bold" charset="1" panose="00000700000000000000"/>
      <p:regular r:id="rId26"/>
    </p:embeddedFont>
    <p:embeddedFont>
      <p:font typeface="Poppins Medium" charset="1" panose="00000600000000000000"/>
      <p:regular r:id="rId27"/>
    </p:embeddedFont>
    <p:embeddedFont>
      <p:font typeface="Poppins Ultra-Bold" charset="1" panose="00000900000000000000"/>
      <p:regular r:id="rId28"/>
    </p:embeddedFont>
    <p:embeddedFont>
      <p:font typeface="Poppins" charset="1" panose="00000500000000000000"/>
      <p:regular r:id="rId29"/>
    </p:embeddedFont>
    <p:embeddedFont>
      <p:font typeface="Kollektif Bold" charset="1" panose="020B0604020101010102"/>
      <p:regular r:id="rId30"/>
    </p:embeddedFont>
    <p:embeddedFont>
      <p:font typeface="DM Sans" charset="1" panose="00000000000000000000"/>
      <p:regular r:id="rId31"/>
    </p:embeddedFont>
    <p:embeddedFont>
      <p:font typeface="IBM Plex Sans Bold" charset="1" panose="020B0803050203000203"/>
      <p:regular r:id="rId32"/>
    </p:embeddedFont>
    <p:embeddedFont>
      <p:font typeface="DM Sans Bold" charset="1" panose="000000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png" Type="http://schemas.openxmlformats.org/officeDocument/2006/relationships/image"/><Relationship Id="rId11" Target="../media/image51.svg" Type="http://schemas.openxmlformats.org/officeDocument/2006/relationships/image"/><Relationship Id="rId12" Target="../media/image52.png" Type="http://schemas.openxmlformats.org/officeDocument/2006/relationships/image"/><Relationship Id="rId13" Target="../media/image53.svg" Type="http://schemas.openxmlformats.org/officeDocument/2006/relationships/image"/><Relationship Id="rId14" Target="../media/image54.png" Type="http://schemas.openxmlformats.org/officeDocument/2006/relationships/image"/><Relationship Id="rId15" Target="../media/image55.svg" Type="http://schemas.openxmlformats.org/officeDocument/2006/relationships/image"/><Relationship Id="rId16" Target="../media/image56.png" Type="http://schemas.openxmlformats.org/officeDocument/2006/relationships/image"/><Relationship Id="rId17" Target="../media/image57.svg" Type="http://schemas.openxmlformats.org/officeDocument/2006/relationships/image"/><Relationship Id="rId18" Target="../media/image58.png" Type="http://schemas.openxmlformats.org/officeDocument/2006/relationships/image"/><Relationship Id="rId19" Target="../media/image59.svg" Type="http://schemas.openxmlformats.org/officeDocument/2006/relationships/image"/><Relationship Id="rId2" Target="../media/image42.png" Type="http://schemas.openxmlformats.org/officeDocument/2006/relationships/image"/><Relationship Id="rId20" Target="../media/image10.png" Type="http://schemas.openxmlformats.org/officeDocument/2006/relationships/image"/><Relationship Id="rId21" Target="../media/image11.svg" Type="http://schemas.openxmlformats.org/officeDocument/2006/relationships/image"/><Relationship Id="rId22" Target="../media/image12.png" Type="http://schemas.openxmlformats.org/officeDocument/2006/relationships/image"/><Relationship Id="rId23" Target="../media/image13.svg" Type="http://schemas.openxmlformats.org/officeDocument/2006/relationships/image"/><Relationship Id="rId3" Target="../media/image43.svg" Type="http://schemas.openxmlformats.org/officeDocument/2006/relationships/image"/><Relationship Id="rId4" Target="../media/image44.png" Type="http://schemas.openxmlformats.org/officeDocument/2006/relationships/image"/><Relationship Id="rId5" Target="../media/image45.svg" Type="http://schemas.openxmlformats.org/officeDocument/2006/relationships/image"/><Relationship Id="rId6" Target="../media/image46.png" Type="http://schemas.openxmlformats.org/officeDocument/2006/relationships/image"/><Relationship Id="rId7" Target="../media/image47.svg" Type="http://schemas.openxmlformats.org/officeDocument/2006/relationships/image"/><Relationship Id="rId8" Target="../media/image48.png" Type="http://schemas.openxmlformats.org/officeDocument/2006/relationships/image"/><Relationship Id="rId9" Target="../media/image4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2.png" Type="http://schemas.openxmlformats.org/officeDocument/2006/relationships/image"/><Relationship Id="rId11" Target="../media/image63.svg" Type="http://schemas.openxmlformats.org/officeDocument/2006/relationships/image"/><Relationship Id="rId12" Target="../media/image64.png" Type="http://schemas.openxmlformats.org/officeDocument/2006/relationships/image"/><Relationship Id="rId13" Target="../media/image65.svg" Type="http://schemas.openxmlformats.org/officeDocument/2006/relationships/image"/><Relationship Id="rId14" Target="../media/image66.png" Type="http://schemas.openxmlformats.org/officeDocument/2006/relationships/image"/><Relationship Id="rId15" Target="../media/image67.svg" Type="http://schemas.openxmlformats.org/officeDocument/2006/relationships/image"/><Relationship Id="rId16" Target="../media/image12.png" Type="http://schemas.openxmlformats.org/officeDocument/2006/relationships/image"/><Relationship Id="rId17" Target="../media/image13.svg" Type="http://schemas.openxmlformats.org/officeDocument/2006/relationships/image"/><Relationship Id="rId18" Target="../media/image10.png" Type="http://schemas.openxmlformats.org/officeDocument/2006/relationships/image"/><Relationship Id="rId19" Target="../media/image11.svg" Type="http://schemas.openxmlformats.org/officeDocument/2006/relationships/image"/><Relationship Id="rId2" Target="../media/image42.png" Type="http://schemas.openxmlformats.org/officeDocument/2006/relationships/image"/><Relationship Id="rId3" Target="../media/image43.svg" Type="http://schemas.openxmlformats.org/officeDocument/2006/relationships/image"/><Relationship Id="rId4" Target="../media/image46.png" Type="http://schemas.openxmlformats.org/officeDocument/2006/relationships/image"/><Relationship Id="rId5" Target="../media/image47.sv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 Id="rId8" Target="../media/image60.png" Type="http://schemas.openxmlformats.org/officeDocument/2006/relationships/image"/><Relationship Id="rId9" Target="../media/image6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8.png" Type="http://schemas.openxmlformats.org/officeDocument/2006/relationships/image"/><Relationship Id="rId3" Target="../media/image6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70.png" Type="http://schemas.openxmlformats.org/officeDocument/2006/relationships/image"/><Relationship Id="rId7" Target="../media/image7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2.png" Type="http://schemas.openxmlformats.org/officeDocument/2006/relationships/image"/><Relationship Id="rId3" Target="../media/image73.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4.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2" Target="../media/image75.png" Type="http://schemas.openxmlformats.org/officeDocument/2006/relationships/image"/><Relationship Id="rId3" Target="../media/image76.svg" Type="http://schemas.openxmlformats.org/officeDocument/2006/relationships/image"/><Relationship Id="rId4" Target="../media/image77.png" Type="http://schemas.openxmlformats.org/officeDocument/2006/relationships/image"/><Relationship Id="rId5" Target="../media/image78.svg" Type="http://schemas.openxmlformats.org/officeDocument/2006/relationships/image"/><Relationship Id="rId6" Target="../media/image79.png" Type="http://schemas.openxmlformats.org/officeDocument/2006/relationships/image"/><Relationship Id="rId7" Target="../media/image80.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2" Target="../media/image3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81.png" Type="http://schemas.openxmlformats.org/officeDocument/2006/relationships/image"/><Relationship Id="rId5" Target="../media/image82.svg" Type="http://schemas.openxmlformats.org/officeDocument/2006/relationships/image"/><Relationship Id="rId6" Target="../media/image83.png" Type="http://schemas.openxmlformats.org/officeDocument/2006/relationships/image"/><Relationship Id="rId7" Target="../media/image8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5.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12" Target="../media/image30.png" Type="http://schemas.openxmlformats.org/officeDocument/2006/relationships/image"/><Relationship Id="rId13" Target="../media/image31.svg" Type="http://schemas.openxmlformats.org/officeDocument/2006/relationships/image"/><Relationship Id="rId14" Target="../media/image32.png" Type="http://schemas.openxmlformats.org/officeDocument/2006/relationships/image"/><Relationship Id="rId15" Target="../media/image33.svg" Type="http://schemas.openxmlformats.org/officeDocument/2006/relationships/image"/><Relationship Id="rId16" Target="../media/image10.png" Type="http://schemas.openxmlformats.org/officeDocument/2006/relationships/image"/><Relationship Id="rId17" Target="../media/image11.svg" Type="http://schemas.openxmlformats.org/officeDocument/2006/relationships/image"/><Relationship Id="rId18" Target="../media/image12.png" Type="http://schemas.openxmlformats.org/officeDocument/2006/relationships/image"/><Relationship Id="rId19" Target="../media/image13.sv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2" Target="../media/image3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2" Target="../media/image3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2" Target="../media/image3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2" Target="../media/image3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8888" y="1757486"/>
            <a:ext cx="6817181" cy="6817181"/>
            <a:chOff x="0" y="0"/>
            <a:chExt cx="837653" cy="837653"/>
          </a:xfrm>
        </p:grpSpPr>
        <p:sp>
          <p:nvSpPr>
            <p:cNvPr name="Freeform 3" id="3"/>
            <p:cNvSpPr/>
            <p:nvPr/>
          </p:nvSpPr>
          <p:spPr>
            <a:xfrm flipH="false" flipV="false" rot="0">
              <a:off x="0" y="0"/>
              <a:ext cx="837653" cy="837653"/>
            </a:xfrm>
            <a:custGeom>
              <a:avLst/>
              <a:gdLst/>
              <a:ahLst/>
              <a:cxnLst/>
              <a:rect r="r" b="b" t="t" l="l"/>
              <a:pathLst>
                <a:path h="837653" w="837653">
                  <a:moveTo>
                    <a:pt x="418826" y="0"/>
                  </a:moveTo>
                  <a:cubicBezTo>
                    <a:pt x="187515" y="0"/>
                    <a:pt x="0" y="187515"/>
                    <a:pt x="0" y="418826"/>
                  </a:cubicBezTo>
                  <a:cubicBezTo>
                    <a:pt x="0" y="650138"/>
                    <a:pt x="187515" y="837653"/>
                    <a:pt x="418826" y="837653"/>
                  </a:cubicBezTo>
                  <a:cubicBezTo>
                    <a:pt x="650138" y="837653"/>
                    <a:pt x="837653" y="650138"/>
                    <a:pt x="837653" y="418826"/>
                  </a:cubicBezTo>
                  <a:cubicBezTo>
                    <a:pt x="837653" y="187515"/>
                    <a:pt x="650138" y="0"/>
                    <a:pt x="418826" y="0"/>
                  </a:cubicBezTo>
                  <a:close/>
                </a:path>
              </a:pathLst>
            </a:custGeom>
            <a:solidFill>
              <a:srgbClr val="38B6FF"/>
            </a:solidFill>
          </p:spPr>
        </p:sp>
        <p:sp>
          <p:nvSpPr>
            <p:cNvPr name="TextBox 4" id="4"/>
            <p:cNvSpPr txBox="true"/>
            <p:nvPr/>
          </p:nvSpPr>
          <p:spPr>
            <a:xfrm>
              <a:off x="78530" y="21380"/>
              <a:ext cx="680593" cy="73774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287279" y="2055878"/>
            <a:ext cx="6220398" cy="6220398"/>
          </a:xfrm>
          <a:custGeom>
            <a:avLst/>
            <a:gdLst/>
            <a:ahLst/>
            <a:cxnLst/>
            <a:rect r="r" b="b" t="t" l="l"/>
            <a:pathLst>
              <a:path h="6220398" w="6220398">
                <a:moveTo>
                  <a:pt x="0" y="0"/>
                </a:moveTo>
                <a:lnTo>
                  <a:pt x="6220398" y="0"/>
                </a:lnTo>
                <a:lnTo>
                  <a:pt x="6220398" y="6220397"/>
                </a:lnTo>
                <a:lnTo>
                  <a:pt x="0" y="622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62087" y="2138378"/>
            <a:ext cx="6055396" cy="6055396"/>
          </a:xfrm>
          <a:custGeom>
            <a:avLst/>
            <a:gdLst/>
            <a:ahLst/>
            <a:cxnLst/>
            <a:rect r="r" b="b" t="t" l="l"/>
            <a:pathLst>
              <a:path h="6055396" w="6055396">
                <a:moveTo>
                  <a:pt x="0" y="0"/>
                </a:moveTo>
                <a:lnTo>
                  <a:pt x="6055397" y="0"/>
                </a:lnTo>
                <a:lnTo>
                  <a:pt x="6055397" y="6055397"/>
                </a:lnTo>
                <a:lnTo>
                  <a:pt x="0" y="6055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519823" y="2399664"/>
            <a:ext cx="5805876" cy="5532824"/>
            <a:chOff x="0" y="0"/>
            <a:chExt cx="852913" cy="812800"/>
          </a:xfrm>
        </p:grpSpPr>
        <p:sp>
          <p:nvSpPr>
            <p:cNvPr name="Freeform 8" id="8"/>
            <p:cNvSpPr/>
            <p:nvPr/>
          </p:nvSpPr>
          <p:spPr>
            <a:xfrm flipH="false" flipV="false" rot="0">
              <a:off x="0" y="0"/>
              <a:ext cx="852913" cy="812800"/>
            </a:xfrm>
            <a:custGeom>
              <a:avLst/>
              <a:gdLst/>
              <a:ahLst/>
              <a:cxnLst/>
              <a:rect r="r" b="b" t="t" l="l"/>
              <a:pathLst>
                <a:path h="812800" w="852913">
                  <a:moveTo>
                    <a:pt x="426456" y="0"/>
                  </a:moveTo>
                  <a:cubicBezTo>
                    <a:pt x="190931" y="0"/>
                    <a:pt x="0" y="181951"/>
                    <a:pt x="0" y="406400"/>
                  </a:cubicBezTo>
                  <a:cubicBezTo>
                    <a:pt x="0" y="630849"/>
                    <a:pt x="190931" y="812800"/>
                    <a:pt x="426456" y="812800"/>
                  </a:cubicBezTo>
                  <a:cubicBezTo>
                    <a:pt x="661982" y="812800"/>
                    <a:pt x="852913" y="630849"/>
                    <a:pt x="852913" y="406400"/>
                  </a:cubicBezTo>
                  <a:cubicBezTo>
                    <a:pt x="852913" y="181951"/>
                    <a:pt x="661982" y="0"/>
                    <a:pt x="426456" y="0"/>
                  </a:cubicBezTo>
                  <a:close/>
                </a:path>
              </a:pathLst>
            </a:custGeom>
            <a:solidFill>
              <a:srgbClr val="38B6FF"/>
            </a:solidFill>
          </p:spPr>
        </p:sp>
        <p:sp>
          <p:nvSpPr>
            <p:cNvPr name="TextBox 9" id="9"/>
            <p:cNvSpPr txBox="true"/>
            <p:nvPr/>
          </p:nvSpPr>
          <p:spPr>
            <a:xfrm>
              <a:off x="79961" y="19050"/>
              <a:ext cx="692992" cy="717550"/>
            </a:xfrm>
            <a:prstGeom prst="rect">
              <a:avLst/>
            </a:prstGeom>
          </p:spPr>
          <p:txBody>
            <a:bodyPr anchor="ctr" rtlCol="false" tIns="50800" lIns="50800" bIns="50800" rIns="50800"/>
            <a:lstStyle/>
            <a:p>
              <a:pPr algn="ctr">
                <a:lnSpc>
                  <a:spcPts val="2659"/>
                </a:lnSpc>
              </a:pPr>
            </a:p>
          </p:txBody>
        </p:sp>
      </p:grpSp>
      <p:grpSp>
        <p:nvGrpSpPr>
          <p:cNvPr name="Group 10" id="10"/>
          <p:cNvGrpSpPr>
            <a:grpSpLocks noChangeAspect="true"/>
          </p:cNvGrpSpPr>
          <p:nvPr/>
        </p:nvGrpSpPr>
        <p:grpSpPr>
          <a:xfrm rot="0">
            <a:off x="1823139" y="2591748"/>
            <a:ext cx="5148678" cy="5148657"/>
            <a:chOff x="0" y="0"/>
            <a:chExt cx="6350000" cy="6349975"/>
          </a:xfrm>
        </p:grpSpPr>
        <p:sp>
          <p:nvSpPr>
            <p:cNvPr name="Freeform 11" id="11"/>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25046" t="0" r="-25046" b="0"/>
              </a:stretch>
            </a:blipFill>
          </p:spPr>
        </p:sp>
      </p:grpSp>
      <p:sp>
        <p:nvSpPr>
          <p:cNvPr name="Freeform 12" id="12"/>
          <p:cNvSpPr/>
          <p:nvPr/>
        </p:nvSpPr>
        <p:spPr>
          <a:xfrm flipH="false" flipV="false" rot="-10800000">
            <a:off x="4397478" y="750863"/>
            <a:ext cx="4392637" cy="8785274"/>
          </a:xfrm>
          <a:custGeom>
            <a:avLst/>
            <a:gdLst/>
            <a:ahLst/>
            <a:cxnLst/>
            <a:rect r="r" b="b" t="t" l="l"/>
            <a:pathLst>
              <a:path h="8785274" w="4392637">
                <a:moveTo>
                  <a:pt x="0" y="0"/>
                </a:moveTo>
                <a:lnTo>
                  <a:pt x="4392637" y="0"/>
                </a:lnTo>
                <a:lnTo>
                  <a:pt x="4392637" y="8785274"/>
                </a:lnTo>
                <a:lnTo>
                  <a:pt x="0" y="87852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5400000">
            <a:off x="-1802175" y="4393923"/>
            <a:ext cx="5103504" cy="1499154"/>
          </a:xfrm>
          <a:custGeom>
            <a:avLst/>
            <a:gdLst/>
            <a:ahLst/>
            <a:cxnLst/>
            <a:rect r="r" b="b" t="t" l="l"/>
            <a:pathLst>
              <a:path h="1499154" w="5103504">
                <a:moveTo>
                  <a:pt x="0" y="0"/>
                </a:moveTo>
                <a:lnTo>
                  <a:pt x="5103504" y="0"/>
                </a:lnTo>
                <a:lnTo>
                  <a:pt x="5103504" y="1499154"/>
                </a:lnTo>
                <a:lnTo>
                  <a:pt x="0" y="14991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4" id="14"/>
          <p:cNvGrpSpPr/>
          <p:nvPr/>
        </p:nvGrpSpPr>
        <p:grpSpPr>
          <a:xfrm rot="0">
            <a:off x="1303801" y="2353149"/>
            <a:ext cx="432044" cy="43204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246065" y="7456654"/>
            <a:ext cx="432044" cy="43204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03827" y="9089590"/>
            <a:ext cx="2831992" cy="283199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B6FF"/>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823139" y="435103"/>
            <a:ext cx="1187194" cy="1187194"/>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B6FF"/>
            </a:solidFill>
          </p:spPr>
        </p:sp>
        <p:sp>
          <p:nvSpPr>
            <p:cNvPr name="TextBox 25" id="2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7517484" y="8711283"/>
            <a:ext cx="1050577" cy="105057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B6FF"/>
            </a:solidFill>
          </p:spPr>
        </p:sp>
        <p:sp>
          <p:nvSpPr>
            <p:cNvPr name="TextBox 28" id="28"/>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8042772" y="-897152"/>
            <a:ext cx="1794303" cy="1794303"/>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B6FF"/>
            </a:solidFill>
          </p:spPr>
        </p:sp>
        <p:sp>
          <p:nvSpPr>
            <p:cNvPr name="TextBox 31" id="31"/>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sp>
        <p:nvSpPr>
          <p:cNvPr name="Freeform 32" id="32"/>
          <p:cNvSpPr/>
          <p:nvPr/>
        </p:nvSpPr>
        <p:spPr>
          <a:xfrm flipH="false" flipV="false" rot="0">
            <a:off x="10148493" y="5716151"/>
            <a:ext cx="9897851" cy="1115758"/>
          </a:xfrm>
          <a:custGeom>
            <a:avLst/>
            <a:gdLst/>
            <a:ahLst/>
            <a:cxnLst/>
            <a:rect r="r" b="b" t="t" l="l"/>
            <a:pathLst>
              <a:path h="1115758" w="9897851">
                <a:moveTo>
                  <a:pt x="0" y="0"/>
                </a:moveTo>
                <a:lnTo>
                  <a:pt x="9897851" y="0"/>
                </a:lnTo>
                <a:lnTo>
                  <a:pt x="9897851" y="1115757"/>
                </a:lnTo>
                <a:lnTo>
                  <a:pt x="0" y="11157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33" id="33"/>
          <p:cNvGrpSpPr/>
          <p:nvPr/>
        </p:nvGrpSpPr>
        <p:grpSpPr>
          <a:xfrm rot="0">
            <a:off x="7600950" y="3600450"/>
            <a:ext cx="2822868" cy="2822868"/>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291"/>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6" id="36"/>
          <p:cNvSpPr/>
          <p:nvPr/>
        </p:nvSpPr>
        <p:spPr>
          <a:xfrm flipH="false" flipV="false" rot="0">
            <a:off x="15595137" y="-152305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7" id="37"/>
          <p:cNvSpPr txBox="true"/>
          <p:nvPr/>
        </p:nvSpPr>
        <p:spPr>
          <a:xfrm rot="0">
            <a:off x="11447590" y="2323464"/>
            <a:ext cx="5811710" cy="2571642"/>
          </a:xfrm>
          <a:prstGeom prst="rect">
            <a:avLst/>
          </a:prstGeom>
        </p:spPr>
        <p:txBody>
          <a:bodyPr anchor="t" rtlCol="false" tIns="0" lIns="0" bIns="0" rIns="0">
            <a:spAutoFit/>
          </a:bodyPr>
          <a:lstStyle/>
          <a:p>
            <a:pPr algn="just">
              <a:lnSpc>
                <a:spcPts val="9839"/>
              </a:lnSpc>
            </a:pPr>
            <a:r>
              <a:rPr lang="en-US" sz="8199" b="true">
                <a:solidFill>
                  <a:srgbClr val="2C92D5"/>
                </a:solidFill>
                <a:latin typeface="Poppins Bold"/>
                <a:ea typeface="Poppins Bold"/>
                <a:cs typeface="Poppins Bold"/>
                <a:sym typeface="Poppins Bold"/>
              </a:rPr>
              <a:t>Project</a:t>
            </a:r>
          </a:p>
          <a:p>
            <a:pPr algn="just">
              <a:lnSpc>
                <a:spcPts val="9839"/>
              </a:lnSpc>
            </a:pPr>
            <a:r>
              <a:rPr lang="en-US" b="true" sz="8199">
                <a:solidFill>
                  <a:srgbClr val="2C92D5"/>
                </a:solidFill>
                <a:latin typeface="Poppins Bold"/>
                <a:ea typeface="Poppins Bold"/>
                <a:cs typeface="Poppins Bold"/>
                <a:sym typeface="Poppins Bold"/>
              </a:rPr>
              <a:t>SkillScope</a:t>
            </a:r>
          </a:p>
        </p:txBody>
      </p:sp>
      <p:sp>
        <p:nvSpPr>
          <p:cNvPr name="TextBox 38" id="38"/>
          <p:cNvSpPr txBox="true"/>
          <p:nvPr/>
        </p:nvSpPr>
        <p:spPr>
          <a:xfrm rot="0">
            <a:off x="10548633" y="5948360"/>
            <a:ext cx="7387503" cy="676248"/>
          </a:xfrm>
          <a:prstGeom prst="rect">
            <a:avLst/>
          </a:prstGeom>
        </p:spPr>
        <p:txBody>
          <a:bodyPr anchor="t" rtlCol="false" tIns="0" lIns="0" bIns="0" rIns="0">
            <a:spAutoFit/>
          </a:bodyPr>
          <a:lstStyle/>
          <a:p>
            <a:pPr algn="r">
              <a:lnSpc>
                <a:spcPts val="5147"/>
              </a:lnSpc>
            </a:pPr>
            <a:r>
              <a:rPr lang="en-US" b="true" sz="4289">
                <a:solidFill>
                  <a:srgbClr val="FFFFFF"/>
                </a:solidFill>
                <a:latin typeface="Poppins Semi-Bold"/>
                <a:ea typeface="Poppins Semi-Bold"/>
                <a:cs typeface="Poppins Semi-Bold"/>
                <a:sym typeface="Poppins Semi-Bold"/>
              </a:rPr>
              <a:t>Fyp - 1 Presentation - 2024</a:t>
            </a:r>
          </a:p>
        </p:txBody>
      </p:sp>
      <p:sp>
        <p:nvSpPr>
          <p:cNvPr name="TextBox 39" id="39"/>
          <p:cNvSpPr txBox="true"/>
          <p:nvPr/>
        </p:nvSpPr>
        <p:spPr>
          <a:xfrm rot="0">
            <a:off x="11504740" y="7806517"/>
            <a:ext cx="5126663" cy="1780958"/>
          </a:xfrm>
          <a:prstGeom prst="rect">
            <a:avLst/>
          </a:prstGeom>
        </p:spPr>
        <p:txBody>
          <a:bodyPr anchor="t" rtlCol="false" tIns="0" lIns="0" bIns="0" rIns="0">
            <a:spAutoFit/>
          </a:bodyPr>
          <a:lstStyle/>
          <a:p>
            <a:pPr algn="just">
              <a:lnSpc>
                <a:spcPts val="3515"/>
              </a:lnSpc>
            </a:pPr>
            <a:r>
              <a:rPr lang="en-US" sz="2929" b="true">
                <a:solidFill>
                  <a:srgbClr val="13538A"/>
                </a:solidFill>
                <a:latin typeface="Poppins Medium"/>
                <a:ea typeface="Poppins Medium"/>
                <a:cs typeface="Poppins Medium"/>
                <a:sym typeface="Poppins Medium"/>
              </a:rPr>
              <a:t>Ali Salman (Group Leader)</a:t>
            </a:r>
          </a:p>
          <a:p>
            <a:pPr algn="just">
              <a:lnSpc>
                <a:spcPts val="3515"/>
              </a:lnSpc>
            </a:pPr>
            <a:r>
              <a:rPr lang="en-US" sz="2929" b="true">
                <a:solidFill>
                  <a:srgbClr val="13538A"/>
                </a:solidFill>
                <a:latin typeface="Poppins Medium"/>
                <a:ea typeface="Poppins Medium"/>
                <a:cs typeface="Poppins Medium"/>
                <a:sym typeface="Poppins Medium"/>
              </a:rPr>
              <a:t>Hassan Ali Zain</a:t>
            </a:r>
          </a:p>
          <a:p>
            <a:pPr algn="just">
              <a:lnSpc>
                <a:spcPts val="3515"/>
              </a:lnSpc>
            </a:pPr>
            <a:r>
              <a:rPr lang="en-US" sz="2929" b="true">
                <a:solidFill>
                  <a:srgbClr val="13538A"/>
                </a:solidFill>
                <a:latin typeface="Poppins Medium"/>
                <a:ea typeface="Poppins Medium"/>
                <a:cs typeface="Poppins Medium"/>
                <a:sym typeface="Poppins Medium"/>
              </a:rPr>
              <a:t>Syed Rizwan Hussain</a:t>
            </a:r>
          </a:p>
          <a:p>
            <a:pPr algn="just">
              <a:lnSpc>
                <a:spcPts val="3515"/>
              </a:lnSpc>
            </a:pPr>
            <a:r>
              <a:rPr lang="en-US" b="true" sz="2929">
                <a:solidFill>
                  <a:srgbClr val="13538A"/>
                </a:solidFill>
                <a:latin typeface="Poppins Medium"/>
                <a:ea typeface="Poppins Medium"/>
                <a:cs typeface="Poppins Medium"/>
                <a:sym typeface="Poppins Medium"/>
              </a:rPr>
              <a:t>Hasnain Hafeez</a:t>
            </a:r>
          </a:p>
        </p:txBody>
      </p:sp>
      <p:sp>
        <p:nvSpPr>
          <p:cNvPr name="TextBox 40" id="40"/>
          <p:cNvSpPr txBox="true"/>
          <p:nvPr/>
        </p:nvSpPr>
        <p:spPr>
          <a:xfrm rot="0">
            <a:off x="11504740" y="7060208"/>
            <a:ext cx="4090396" cy="580998"/>
          </a:xfrm>
          <a:prstGeom prst="rect">
            <a:avLst/>
          </a:prstGeom>
        </p:spPr>
        <p:txBody>
          <a:bodyPr anchor="t" rtlCol="false" tIns="0" lIns="0" bIns="0" rIns="0">
            <a:spAutoFit/>
          </a:bodyPr>
          <a:lstStyle/>
          <a:p>
            <a:pPr algn="just">
              <a:lnSpc>
                <a:spcPts val="4355"/>
              </a:lnSpc>
            </a:pPr>
            <a:r>
              <a:rPr lang="en-US" b="true" sz="3629">
                <a:solidFill>
                  <a:srgbClr val="13538A"/>
                </a:solidFill>
                <a:latin typeface="Poppins Bold"/>
                <a:ea typeface="Poppins Bold"/>
                <a:cs typeface="Poppins Bold"/>
                <a:sym typeface="Poppins Bold"/>
              </a:rPr>
              <a:t>Members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351014" y="7075254"/>
            <a:ext cx="1171838" cy="117183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FBCF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345745" y="4514654"/>
            <a:ext cx="1221902" cy="122190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FBCF9"/>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345745" y="7075254"/>
            <a:ext cx="1163597" cy="116359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FBCF9"/>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660351" y="4112111"/>
            <a:ext cx="1156688" cy="1156688"/>
          </a:xfrm>
          <a:custGeom>
            <a:avLst/>
            <a:gdLst/>
            <a:ahLst/>
            <a:cxnLst/>
            <a:rect r="r" b="b" t="t" l="l"/>
            <a:pathLst>
              <a:path h="1156688" w="1156688">
                <a:moveTo>
                  <a:pt x="0" y="0"/>
                </a:moveTo>
                <a:lnTo>
                  <a:pt x="1156688" y="0"/>
                </a:lnTo>
                <a:lnTo>
                  <a:pt x="1156688" y="1156688"/>
                </a:lnTo>
                <a:lnTo>
                  <a:pt x="0" y="11566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4999959" y="4225834"/>
            <a:ext cx="977346" cy="813862"/>
          </a:xfrm>
          <a:custGeom>
            <a:avLst/>
            <a:gdLst/>
            <a:ahLst/>
            <a:cxnLst/>
            <a:rect r="r" b="b" t="t" l="l"/>
            <a:pathLst>
              <a:path h="813862" w="977346">
                <a:moveTo>
                  <a:pt x="0" y="0"/>
                </a:moveTo>
                <a:lnTo>
                  <a:pt x="977346" y="0"/>
                </a:lnTo>
                <a:lnTo>
                  <a:pt x="977346" y="813863"/>
                </a:lnTo>
                <a:lnTo>
                  <a:pt x="0" y="8138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779453" y="7504512"/>
            <a:ext cx="918485" cy="918485"/>
          </a:xfrm>
          <a:custGeom>
            <a:avLst/>
            <a:gdLst/>
            <a:ahLst/>
            <a:cxnLst/>
            <a:rect r="r" b="b" t="t" l="l"/>
            <a:pathLst>
              <a:path h="918485" w="918485">
                <a:moveTo>
                  <a:pt x="0" y="0"/>
                </a:moveTo>
                <a:lnTo>
                  <a:pt x="918485" y="0"/>
                </a:lnTo>
                <a:lnTo>
                  <a:pt x="918485" y="918485"/>
                </a:lnTo>
                <a:lnTo>
                  <a:pt x="0" y="9184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5038763" y="7504512"/>
            <a:ext cx="938541" cy="938541"/>
          </a:xfrm>
          <a:custGeom>
            <a:avLst/>
            <a:gdLst/>
            <a:ahLst/>
            <a:cxnLst/>
            <a:rect r="r" b="b" t="t" l="l"/>
            <a:pathLst>
              <a:path h="938541" w="938541">
                <a:moveTo>
                  <a:pt x="0" y="0"/>
                </a:moveTo>
                <a:lnTo>
                  <a:pt x="938542" y="0"/>
                </a:lnTo>
                <a:lnTo>
                  <a:pt x="938542" y="938542"/>
                </a:lnTo>
                <a:lnTo>
                  <a:pt x="0" y="9385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339420" y="3857065"/>
            <a:ext cx="5637885" cy="5546269"/>
          </a:xfrm>
          <a:custGeom>
            <a:avLst/>
            <a:gdLst/>
            <a:ahLst/>
            <a:cxnLst/>
            <a:rect r="r" b="b" t="t" l="l"/>
            <a:pathLst>
              <a:path h="5546269" w="5637885">
                <a:moveTo>
                  <a:pt x="0" y="0"/>
                </a:moveTo>
                <a:lnTo>
                  <a:pt x="5637885" y="0"/>
                </a:lnTo>
                <a:lnTo>
                  <a:pt x="5637885" y="5546269"/>
                </a:lnTo>
                <a:lnTo>
                  <a:pt x="0" y="554626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0">
            <a:off x="6642688" y="4639952"/>
            <a:ext cx="696359" cy="928479"/>
          </a:xfrm>
          <a:custGeom>
            <a:avLst/>
            <a:gdLst/>
            <a:ahLst/>
            <a:cxnLst/>
            <a:rect r="r" b="b" t="t" l="l"/>
            <a:pathLst>
              <a:path h="928479" w="696359">
                <a:moveTo>
                  <a:pt x="0" y="0"/>
                </a:moveTo>
                <a:lnTo>
                  <a:pt x="696359" y="0"/>
                </a:lnTo>
                <a:lnTo>
                  <a:pt x="696359" y="928479"/>
                </a:lnTo>
                <a:lnTo>
                  <a:pt x="0" y="9284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7" id="17"/>
          <p:cNvGrpSpPr/>
          <p:nvPr/>
        </p:nvGrpSpPr>
        <p:grpSpPr>
          <a:xfrm rot="0">
            <a:off x="12351014" y="4580165"/>
            <a:ext cx="1221902" cy="122190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FBCF9"/>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12461211" y="4737221"/>
            <a:ext cx="922784" cy="907789"/>
          </a:xfrm>
          <a:custGeom>
            <a:avLst/>
            <a:gdLst/>
            <a:ahLst/>
            <a:cxnLst/>
            <a:rect r="r" b="b" t="t" l="l"/>
            <a:pathLst>
              <a:path h="907789" w="922784">
                <a:moveTo>
                  <a:pt x="0" y="0"/>
                </a:moveTo>
                <a:lnTo>
                  <a:pt x="922784" y="0"/>
                </a:lnTo>
                <a:lnTo>
                  <a:pt x="922784" y="907789"/>
                </a:lnTo>
                <a:lnTo>
                  <a:pt x="0" y="90778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1" id="21"/>
          <p:cNvSpPr/>
          <p:nvPr/>
        </p:nvSpPr>
        <p:spPr>
          <a:xfrm flipH="false" flipV="false" rot="0">
            <a:off x="6503681" y="7367159"/>
            <a:ext cx="927659" cy="579787"/>
          </a:xfrm>
          <a:custGeom>
            <a:avLst/>
            <a:gdLst/>
            <a:ahLst/>
            <a:cxnLst/>
            <a:rect r="r" b="b" t="t" l="l"/>
            <a:pathLst>
              <a:path h="579787" w="927659">
                <a:moveTo>
                  <a:pt x="0" y="0"/>
                </a:moveTo>
                <a:lnTo>
                  <a:pt x="927659" y="0"/>
                </a:lnTo>
                <a:lnTo>
                  <a:pt x="927659" y="579786"/>
                </a:lnTo>
                <a:lnTo>
                  <a:pt x="0" y="57978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2" id="22"/>
          <p:cNvSpPr/>
          <p:nvPr/>
        </p:nvSpPr>
        <p:spPr>
          <a:xfrm flipH="false" flipV="false" rot="0">
            <a:off x="12508714" y="7202576"/>
            <a:ext cx="856437" cy="871692"/>
          </a:xfrm>
          <a:custGeom>
            <a:avLst/>
            <a:gdLst/>
            <a:ahLst/>
            <a:cxnLst/>
            <a:rect r="r" b="b" t="t" l="l"/>
            <a:pathLst>
              <a:path h="871692" w="856437">
                <a:moveTo>
                  <a:pt x="0" y="0"/>
                </a:moveTo>
                <a:lnTo>
                  <a:pt x="856437" y="0"/>
                </a:lnTo>
                <a:lnTo>
                  <a:pt x="856437" y="871692"/>
                </a:lnTo>
                <a:lnTo>
                  <a:pt x="0" y="87169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23" id="23"/>
          <p:cNvSpPr txBox="true"/>
          <p:nvPr/>
        </p:nvSpPr>
        <p:spPr>
          <a:xfrm rot="0">
            <a:off x="7796247" y="5147706"/>
            <a:ext cx="4326167" cy="2057617"/>
          </a:xfrm>
          <a:prstGeom prst="rect">
            <a:avLst/>
          </a:prstGeom>
        </p:spPr>
        <p:txBody>
          <a:bodyPr anchor="t" rtlCol="false" tIns="0" lIns="0" bIns="0" rIns="0">
            <a:spAutoFit/>
          </a:bodyPr>
          <a:lstStyle/>
          <a:p>
            <a:pPr algn="l" marL="323848" indent="-161924" lvl="1">
              <a:lnSpc>
                <a:spcPts val="2099"/>
              </a:lnSpc>
              <a:buFont typeface="Arial"/>
              <a:buChar char="•"/>
            </a:pPr>
            <a:r>
              <a:rPr lang="en-US" sz="1499">
                <a:solidFill>
                  <a:srgbClr val="292828"/>
                </a:solidFill>
                <a:latin typeface="Poppins"/>
                <a:ea typeface="Poppins"/>
                <a:cs typeface="Poppins"/>
                <a:sym typeface="Poppins"/>
              </a:rPr>
              <a:t>Gathered detailed requirements to align platform features with the needs of IT students.</a:t>
            </a:r>
          </a:p>
          <a:p>
            <a:pPr algn="l" marL="323848" indent="-161924" lvl="1">
              <a:lnSpc>
                <a:spcPts val="2099"/>
              </a:lnSpc>
              <a:buFont typeface="Arial"/>
              <a:buChar char="•"/>
            </a:pPr>
            <a:r>
              <a:rPr lang="en-US" sz="1499">
                <a:solidFill>
                  <a:srgbClr val="292828"/>
                </a:solidFill>
                <a:latin typeface="Poppins"/>
                <a:ea typeface="Poppins"/>
                <a:cs typeface="Poppins"/>
                <a:sym typeface="Poppins"/>
              </a:rPr>
              <a:t>Focused on identifying skills demand, job roles, and market trends.</a:t>
            </a:r>
          </a:p>
          <a:p>
            <a:pPr algn="l" marL="323848" indent="-161924" lvl="1">
              <a:lnSpc>
                <a:spcPts val="2099"/>
              </a:lnSpc>
              <a:buFont typeface="Arial"/>
              <a:buChar char="•"/>
            </a:pPr>
            <a:r>
              <a:rPr lang="en-US" sz="1499">
                <a:solidFill>
                  <a:srgbClr val="292828"/>
                </a:solidFill>
                <a:latin typeface="Poppins"/>
                <a:ea typeface="Poppins"/>
                <a:cs typeface="Poppins"/>
                <a:sym typeface="Poppins"/>
              </a:rPr>
              <a:t>Ensured stakeholder alignment for a successful project kickoff.</a:t>
            </a:r>
          </a:p>
          <a:p>
            <a:pPr algn="l">
              <a:lnSpc>
                <a:spcPts val="2099"/>
              </a:lnSpc>
            </a:pPr>
          </a:p>
        </p:txBody>
      </p:sp>
      <p:sp>
        <p:nvSpPr>
          <p:cNvPr name="TextBox 24" id="24"/>
          <p:cNvSpPr txBox="true"/>
          <p:nvPr/>
        </p:nvSpPr>
        <p:spPr>
          <a:xfrm rot="0">
            <a:off x="3849783" y="245105"/>
            <a:ext cx="10588434" cy="1828800"/>
          </a:xfrm>
          <a:prstGeom prst="rect">
            <a:avLst/>
          </a:prstGeom>
        </p:spPr>
        <p:txBody>
          <a:bodyPr anchor="t" rtlCol="false" tIns="0" lIns="0" bIns="0" rIns="0">
            <a:spAutoFit/>
          </a:bodyPr>
          <a:lstStyle/>
          <a:p>
            <a:pPr algn="ctr">
              <a:lnSpc>
                <a:spcPts val="7002"/>
              </a:lnSpc>
            </a:pPr>
            <a:r>
              <a:rPr lang="en-US" b="true" sz="5835">
                <a:solidFill>
                  <a:srgbClr val="2C92D5"/>
                </a:solidFill>
                <a:latin typeface="Poppins Ultra-Bold"/>
                <a:ea typeface="Poppins Ultra-Bold"/>
                <a:cs typeface="Poppins Ultra-Bold"/>
                <a:sym typeface="Poppins Ultra-Bold"/>
              </a:rPr>
              <a:t>Project Methodology Overview</a:t>
            </a:r>
          </a:p>
        </p:txBody>
      </p:sp>
      <p:sp>
        <p:nvSpPr>
          <p:cNvPr name="TextBox 25" id="25"/>
          <p:cNvSpPr txBox="true"/>
          <p:nvPr/>
        </p:nvSpPr>
        <p:spPr>
          <a:xfrm rot="0">
            <a:off x="7525219" y="2245355"/>
            <a:ext cx="10050433" cy="2046008"/>
          </a:xfrm>
          <a:prstGeom prst="rect">
            <a:avLst/>
          </a:prstGeom>
        </p:spPr>
        <p:txBody>
          <a:bodyPr anchor="t" rtlCol="false" tIns="0" lIns="0" bIns="0" rIns="0">
            <a:spAutoFit/>
          </a:bodyPr>
          <a:lstStyle/>
          <a:p>
            <a:pPr algn="l">
              <a:lnSpc>
                <a:spcPts val="3245"/>
              </a:lnSpc>
              <a:spcBef>
                <a:spcPct val="0"/>
              </a:spcBef>
            </a:pPr>
            <a:r>
              <a:rPr lang="en-US" b="true" sz="2318">
                <a:solidFill>
                  <a:srgbClr val="13538A"/>
                </a:solidFill>
                <a:latin typeface="Poppins Medium"/>
                <a:ea typeface="Poppins Medium"/>
                <a:cs typeface="Poppins Medium"/>
                <a:sym typeface="Poppins Medium"/>
              </a:rPr>
              <a:t>Our project adopts the Waterfall methodology, a structured, linear approach to development that ensures clarity, control, and quality. This methodology is ideal for well-defined projects like SkillAlignr, where each phase is completed before the next begins, reducing risks and ensuring alignment with project goals.</a:t>
            </a:r>
          </a:p>
        </p:txBody>
      </p:sp>
      <p:sp>
        <p:nvSpPr>
          <p:cNvPr name="TextBox 26" id="26"/>
          <p:cNvSpPr txBox="true"/>
          <p:nvPr/>
        </p:nvSpPr>
        <p:spPr>
          <a:xfrm rot="0">
            <a:off x="7856437" y="4739859"/>
            <a:ext cx="3553863" cy="398729"/>
          </a:xfrm>
          <a:prstGeom prst="rect">
            <a:avLst/>
          </a:prstGeom>
        </p:spPr>
        <p:txBody>
          <a:bodyPr anchor="t" rtlCol="false" tIns="0" lIns="0" bIns="0" rIns="0">
            <a:spAutoFit/>
          </a:bodyPr>
          <a:lstStyle/>
          <a:p>
            <a:pPr algn="l">
              <a:lnSpc>
                <a:spcPts val="3222"/>
              </a:lnSpc>
              <a:spcBef>
                <a:spcPct val="0"/>
              </a:spcBef>
            </a:pPr>
            <a:r>
              <a:rPr lang="en-US" b="true" sz="2302">
                <a:solidFill>
                  <a:srgbClr val="2C92D5"/>
                </a:solidFill>
                <a:latin typeface="Poppins Ultra-Bold"/>
                <a:ea typeface="Poppins Ultra-Bold"/>
                <a:cs typeface="Poppins Ultra-Bold"/>
                <a:sym typeface="Poppins Ultra-Bold"/>
              </a:rPr>
              <a:t>Requirements Analysis</a:t>
            </a:r>
          </a:p>
        </p:txBody>
      </p:sp>
      <p:sp>
        <p:nvSpPr>
          <p:cNvPr name="TextBox 27" id="27"/>
          <p:cNvSpPr txBox="true"/>
          <p:nvPr/>
        </p:nvSpPr>
        <p:spPr>
          <a:xfrm rot="0">
            <a:off x="7772890" y="7258323"/>
            <a:ext cx="3880752" cy="398729"/>
          </a:xfrm>
          <a:prstGeom prst="rect">
            <a:avLst/>
          </a:prstGeom>
        </p:spPr>
        <p:txBody>
          <a:bodyPr anchor="t" rtlCol="false" tIns="0" lIns="0" bIns="0" rIns="0">
            <a:spAutoFit/>
          </a:bodyPr>
          <a:lstStyle/>
          <a:p>
            <a:pPr algn="l">
              <a:lnSpc>
                <a:spcPts val="3222"/>
              </a:lnSpc>
              <a:spcBef>
                <a:spcPct val="0"/>
              </a:spcBef>
            </a:pPr>
            <a:r>
              <a:rPr lang="en-US" b="true" sz="2302">
                <a:solidFill>
                  <a:srgbClr val="2C92D5"/>
                </a:solidFill>
                <a:latin typeface="Poppins Ultra-Bold"/>
                <a:ea typeface="Poppins Ultra-Bold"/>
                <a:cs typeface="Poppins Ultra-Bold"/>
                <a:sym typeface="Poppins Ultra-Bold"/>
              </a:rPr>
              <a:t>Development and Coding</a:t>
            </a:r>
          </a:p>
        </p:txBody>
      </p:sp>
      <p:sp>
        <p:nvSpPr>
          <p:cNvPr name="TextBox 28" id="28"/>
          <p:cNvSpPr txBox="true"/>
          <p:nvPr/>
        </p:nvSpPr>
        <p:spPr>
          <a:xfrm rot="0">
            <a:off x="7772890" y="7666170"/>
            <a:ext cx="4159024" cy="2620830"/>
          </a:xfrm>
          <a:prstGeom prst="rect">
            <a:avLst/>
          </a:prstGeom>
        </p:spPr>
        <p:txBody>
          <a:bodyPr anchor="t" rtlCol="false" tIns="0" lIns="0" bIns="0" rIns="0">
            <a:spAutoFit/>
          </a:bodyPr>
          <a:lstStyle/>
          <a:p>
            <a:pPr algn="l" marL="323625" indent="-161812" lvl="1">
              <a:lnSpc>
                <a:spcPts val="2098"/>
              </a:lnSpc>
              <a:buFont typeface="Arial"/>
              <a:buChar char="•"/>
            </a:pPr>
            <a:r>
              <a:rPr lang="en-US" sz="1498">
                <a:solidFill>
                  <a:srgbClr val="292828"/>
                </a:solidFill>
                <a:latin typeface="Poppins"/>
                <a:ea typeface="Poppins"/>
                <a:cs typeface="Poppins"/>
                <a:sym typeface="Poppins"/>
              </a:rPr>
              <a:t>Implemented features using Python for backend algorithms and React for the frontend.</a:t>
            </a:r>
          </a:p>
          <a:p>
            <a:pPr algn="l" marL="323625" indent="-161812" lvl="1">
              <a:lnSpc>
                <a:spcPts val="2098"/>
              </a:lnSpc>
              <a:buFont typeface="Arial"/>
              <a:buChar char="•"/>
            </a:pPr>
            <a:r>
              <a:rPr lang="en-US" sz="1498">
                <a:solidFill>
                  <a:srgbClr val="292828"/>
                </a:solidFill>
                <a:latin typeface="Poppins"/>
                <a:ea typeface="Poppins"/>
                <a:cs typeface="Poppins"/>
                <a:sym typeface="Poppins"/>
              </a:rPr>
              <a:t>Integrated APIs to provide real-time insights into job postings and in-demand skills.</a:t>
            </a:r>
          </a:p>
          <a:p>
            <a:pPr algn="l" marL="345214" indent="-172607" lvl="1">
              <a:lnSpc>
                <a:spcPts val="2238"/>
              </a:lnSpc>
              <a:buFont typeface="Arial"/>
              <a:buChar char="•"/>
            </a:pPr>
            <a:r>
              <a:rPr lang="en-US" sz="1598">
                <a:solidFill>
                  <a:srgbClr val="292828"/>
                </a:solidFill>
                <a:latin typeface="Poppins"/>
                <a:ea typeface="Poppins"/>
                <a:cs typeface="Poppins"/>
                <a:sym typeface="Poppins"/>
              </a:rPr>
              <a:t>Ensured scalability and performance optimization through efficient coding practices.</a:t>
            </a:r>
          </a:p>
          <a:p>
            <a:pPr algn="l">
              <a:lnSpc>
                <a:spcPts val="1970"/>
              </a:lnSpc>
              <a:spcBef>
                <a:spcPct val="0"/>
              </a:spcBef>
            </a:pPr>
          </a:p>
        </p:txBody>
      </p:sp>
      <p:sp>
        <p:nvSpPr>
          <p:cNvPr name="TextBox 29" id="29"/>
          <p:cNvSpPr txBox="true"/>
          <p:nvPr/>
        </p:nvSpPr>
        <p:spPr>
          <a:xfrm rot="0">
            <a:off x="13800844" y="4745168"/>
            <a:ext cx="3200390" cy="398729"/>
          </a:xfrm>
          <a:prstGeom prst="rect">
            <a:avLst/>
          </a:prstGeom>
        </p:spPr>
        <p:txBody>
          <a:bodyPr anchor="t" rtlCol="false" tIns="0" lIns="0" bIns="0" rIns="0">
            <a:spAutoFit/>
          </a:bodyPr>
          <a:lstStyle/>
          <a:p>
            <a:pPr algn="l">
              <a:lnSpc>
                <a:spcPts val="3222"/>
              </a:lnSpc>
              <a:spcBef>
                <a:spcPct val="0"/>
              </a:spcBef>
            </a:pPr>
            <a:r>
              <a:rPr lang="en-US" b="true" sz="2302">
                <a:solidFill>
                  <a:srgbClr val="2C92D5"/>
                </a:solidFill>
                <a:latin typeface="Poppins Ultra-Bold"/>
                <a:ea typeface="Poppins Ultra-Bold"/>
                <a:cs typeface="Poppins Ultra-Bold"/>
                <a:sym typeface="Poppins Ultra-Bold"/>
              </a:rPr>
              <a:t>System Design</a:t>
            </a:r>
          </a:p>
        </p:txBody>
      </p:sp>
      <p:sp>
        <p:nvSpPr>
          <p:cNvPr name="TextBox 30" id="30"/>
          <p:cNvSpPr txBox="true"/>
          <p:nvPr/>
        </p:nvSpPr>
        <p:spPr>
          <a:xfrm rot="0">
            <a:off x="13800844" y="5172217"/>
            <a:ext cx="4252341" cy="2086201"/>
          </a:xfrm>
          <a:prstGeom prst="rect">
            <a:avLst/>
          </a:prstGeom>
        </p:spPr>
        <p:txBody>
          <a:bodyPr anchor="t" rtlCol="false" tIns="0" lIns="0" bIns="0" rIns="0">
            <a:spAutoFit/>
          </a:bodyPr>
          <a:lstStyle/>
          <a:p>
            <a:pPr algn="l" marL="322391" indent="-161196" lvl="1">
              <a:lnSpc>
                <a:spcPts val="2090"/>
              </a:lnSpc>
              <a:buFont typeface="Arial"/>
              <a:buChar char="•"/>
            </a:pPr>
            <a:r>
              <a:rPr lang="en-US" sz="1493">
                <a:solidFill>
                  <a:srgbClr val="292828"/>
                </a:solidFill>
                <a:latin typeface="Poppins"/>
                <a:ea typeface="Poppins"/>
                <a:cs typeface="Poppins"/>
                <a:sym typeface="Poppins"/>
              </a:rPr>
              <a:t>Designed a robust system architecture with user-centric UI mockups.</a:t>
            </a:r>
          </a:p>
          <a:p>
            <a:pPr algn="l" marL="323850" indent="-161925" lvl="1">
              <a:lnSpc>
                <a:spcPts val="2100"/>
              </a:lnSpc>
              <a:buFont typeface="Arial"/>
              <a:buChar char="•"/>
            </a:pPr>
            <a:r>
              <a:rPr lang="en-US" sz="1500">
                <a:solidFill>
                  <a:srgbClr val="292828"/>
                </a:solidFill>
                <a:latin typeface="Poppins"/>
                <a:ea typeface="Poppins"/>
                <a:cs typeface="Poppins"/>
                <a:sym typeface="Poppins"/>
              </a:rPr>
              <a:t>Created database schemas to handle real-time job market data and skill recommendations.</a:t>
            </a:r>
          </a:p>
          <a:p>
            <a:pPr algn="l" marL="322391" indent="-161196" lvl="1">
              <a:lnSpc>
                <a:spcPts val="2090"/>
              </a:lnSpc>
              <a:buFont typeface="Arial"/>
              <a:buChar char="•"/>
            </a:pPr>
            <a:r>
              <a:rPr lang="en-US" sz="1493">
                <a:solidFill>
                  <a:srgbClr val="292828"/>
                </a:solidFill>
                <a:latin typeface="Poppins"/>
                <a:ea typeface="Poppins"/>
                <a:cs typeface="Poppins"/>
                <a:sym typeface="Poppins"/>
              </a:rPr>
              <a:t>Developed wireframes to map out user flows and platform functionalities.</a:t>
            </a:r>
          </a:p>
          <a:p>
            <a:pPr algn="l">
              <a:lnSpc>
                <a:spcPts val="2090"/>
              </a:lnSpc>
              <a:spcBef>
                <a:spcPct val="0"/>
              </a:spcBef>
            </a:pPr>
          </a:p>
        </p:txBody>
      </p:sp>
      <p:sp>
        <p:nvSpPr>
          <p:cNvPr name="TextBox 31" id="31"/>
          <p:cNvSpPr txBox="true"/>
          <p:nvPr/>
        </p:nvSpPr>
        <p:spPr>
          <a:xfrm rot="0">
            <a:off x="13746053" y="7239693"/>
            <a:ext cx="3947519" cy="398729"/>
          </a:xfrm>
          <a:prstGeom prst="rect">
            <a:avLst/>
          </a:prstGeom>
        </p:spPr>
        <p:txBody>
          <a:bodyPr anchor="t" rtlCol="false" tIns="0" lIns="0" bIns="0" rIns="0">
            <a:spAutoFit/>
          </a:bodyPr>
          <a:lstStyle/>
          <a:p>
            <a:pPr algn="l">
              <a:lnSpc>
                <a:spcPts val="3222"/>
              </a:lnSpc>
              <a:spcBef>
                <a:spcPct val="0"/>
              </a:spcBef>
            </a:pPr>
            <a:r>
              <a:rPr lang="en-US" b="true" sz="2302">
                <a:solidFill>
                  <a:srgbClr val="2C92D5"/>
                </a:solidFill>
                <a:latin typeface="Poppins Ultra-Bold"/>
                <a:ea typeface="Poppins Ultra-Bold"/>
                <a:cs typeface="Poppins Ultra-Bold"/>
                <a:sym typeface="Poppins Ultra-Bold"/>
              </a:rPr>
              <a:t>Testing and Deployment</a:t>
            </a:r>
          </a:p>
        </p:txBody>
      </p:sp>
      <p:sp>
        <p:nvSpPr>
          <p:cNvPr name="TextBox 32" id="32"/>
          <p:cNvSpPr txBox="true"/>
          <p:nvPr/>
        </p:nvSpPr>
        <p:spPr>
          <a:xfrm rot="0">
            <a:off x="13746053" y="7638016"/>
            <a:ext cx="4275697" cy="2409581"/>
          </a:xfrm>
          <a:prstGeom prst="rect">
            <a:avLst/>
          </a:prstGeom>
        </p:spPr>
        <p:txBody>
          <a:bodyPr anchor="t" rtlCol="false" tIns="0" lIns="0" bIns="0" rIns="0">
            <a:spAutoFit/>
          </a:bodyPr>
          <a:lstStyle/>
          <a:p>
            <a:pPr algn="l" marL="323850" indent="-161925" lvl="1">
              <a:lnSpc>
                <a:spcPts val="2100"/>
              </a:lnSpc>
              <a:buFont typeface="Arial"/>
              <a:buChar char="•"/>
            </a:pPr>
            <a:r>
              <a:rPr lang="en-US" sz="1500">
                <a:solidFill>
                  <a:srgbClr val="292828"/>
                </a:solidFill>
                <a:latin typeface="Poppins"/>
                <a:ea typeface="Poppins"/>
                <a:cs typeface="Poppins"/>
                <a:sym typeface="Poppins"/>
              </a:rPr>
              <a:t>Conducted unit tests and integration tests to ensure platform stability.</a:t>
            </a:r>
          </a:p>
          <a:p>
            <a:pPr algn="l" marL="323850" indent="-161925" lvl="1">
              <a:lnSpc>
                <a:spcPts val="2100"/>
              </a:lnSpc>
              <a:buFont typeface="Arial"/>
              <a:buChar char="•"/>
            </a:pPr>
            <a:r>
              <a:rPr lang="en-US" sz="1500">
                <a:solidFill>
                  <a:srgbClr val="292828"/>
                </a:solidFill>
                <a:latin typeface="Poppins"/>
                <a:ea typeface="Poppins"/>
                <a:cs typeface="Poppins"/>
                <a:sym typeface="Poppins"/>
              </a:rPr>
              <a:t>User Acceptance Testing (UAT) with IT students to gather feedback and refine the platform.</a:t>
            </a:r>
          </a:p>
          <a:p>
            <a:pPr algn="l" marL="323850" indent="-161925" lvl="1">
              <a:lnSpc>
                <a:spcPts val="2100"/>
              </a:lnSpc>
              <a:buFont typeface="Arial"/>
              <a:buChar char="•"/>
            </a:pPr>
            <a:r>
              <a:rPr lang="en-US" sz="1500">
                <a:solidFill>
                  <a:srgbClr val="292828"/>
                </a:solidFill>
                <a:latin typeface="Poppins"/>
                <a:ea typeface="Poppins"/>
                <a:cs typeface="Poppins"/>
                <a:sym typeface="Poppins"/>
              </a:rPr>
              <a:t>Deployed on cloud servers for scalability, with ongoing maintenance for continuous improvement.</a:t>
            </a:r>
          </a:p>
          <a:p>
            <a:pPr algn="l">
              <a:lnSpc>
                <a:spcPts val="2100"/>
              </a:lnSpc>
              <a:spcBef>
                <a:spcPct val="0"/>
              </a:spcBef>
            </a:pPr>
          </a:p>
        </p:txBody>
      </p:sp>
      <p:sp>
        <p:nvSpPr>
          <p:cNvPr name="Freeform 33" id="33"/>
          <p:cNvSpPr/>
          <p:nvPr/>
        </p:nvSpPr>
        <p:spPr>
          <a:xfrm flipH="false" flipV="false" rot="0">
            <a:off x="16602884" y="-146513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34" id="34"/>
          <p:cNvSpPr/>
          <p:nvPr/>
        </p:nvSpPr>
        <p:spPr>
          <a:xfrm flipH="false" flipV="false" rot="0">
            <a:off x="-2489231" y="-1125225"/>
            <a:ext cx="3898773" cy="4114800"/>
          </a:xfrm>
          <a:custGeom>
            <a:avLst/>
            <a:gdLst/>
            <a:ahLst/>
            <a:cxnLst/>
            <a:rect r="r" b="b" t="t" l="l"/>
            <a:pathLst>
              <a:path h="4114800" w="3898773">
                <a:moveTo>
                  <a:pt x="0" y="0"/>
                </a:moveTo>
                <a:lnTo>
                  <a:pt x="3898773" y="0"/>
                </a:lnTo>
                <a:lnTo>
                  <a:pt x="3898773" y="4114800"/>
                </a:lnTo>
                <a:lnTo>
                  <a:pt x="0" y="4114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150425" y="6835894"/>
            <a:ext cx="1534916" cy="15349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FBCF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749444" y="4112111"/>
            <a:ext cx="1510691" cy="151069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FBCF9"/>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795766" y="6895989"/>
            <a:ext cx="1510691" cy="151069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FBCF9"/>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660351" y="4112111"/>
            <a:ext cx="1156688" cy="1156688"/>
          </a:xfrm>
          <a:custGeom>
            <a:avLst/>
            <a:gdLst/>
            <a:ahLst/>
            <a:cxnLst/>
            <a:rect r="r" b="b" t="t" l="l"/>
            <a:pathLst>
              <a:path h="1156688" w="1156688">
                <a:moveTo>
                  <a:pt x="0" y="0"/>
                </a:moveTo>
                <a:lnTo>
                  <a:pt x="1156688" y="0"/>
                </a:lnTo>
                <a:lnTo>
                  <a:pt x="1156688" y="1156688"/>
                </a:lnTo>
                <a:lnTo>
                  <a:pt x="0" y="11566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779453" y="7504512"/>
            <a:ext cx="918485" cy="918485"/>
          </a:xfrm>
          <a:custGeom>
            <a:avLst/>
            <a:gdLst/>
            <a:ahLst/>
            <a:cxnLst/>
            <a:rect r="r" b="b" t="t" l="l"/>
            <a:pathLst>
              <a:path h="918485" w="918485">
                <a:moveTo>
                  <a:pt x="0" y="0"/>
                </a:moveTo>
                <a:lnTo>
                  <a:pt x="918485" y="0"/>
                </a:lnTo>
                <a:lnTo>
                  <a:pt x="918485" y="918485"/>
                </a:lnTo>
                <a:lnTo>
                  <a:pt x="0" y="918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12055175" y="4202304"/>
            <a:ext cx="1420497" cy="142049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FBCF9"/>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2297589" y="4434225"/>
            <a:ext cx="972459" cy="956656"/>
          </a:xfrm>
          <a:custGeom>
            <a:avLst/>
            <a:gdLst/>
            <a:ahLst/>
            <a:cxnLst/>
            <a:rect r="r" b="b" t="t" l="l"/>
            <a:pathLst>
              <a:path h="956656" w="972459">
                <a:moveTo>
                  <a:pt x="0" y="0"/>
                </a:moveTo>
                <a:lnTo>
                  <a:pt x="972459" y="0"/>
                </a:lnTo>
                <a:lnTo>
                  <a:pt x="972459" y="956656"/>
                </a:lnTo>
                <a:lnTo>
                  <a:pt x="0" y="9566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6116345" y="4287768"/>
            <a:ext cx="869532" cy="1159376"/>
          </a:xfrm>
          <a:custGeom>
            <a:avLst/>
            <a:gdLst/>
            <a:ahLst/>
            <a:cxnLst/>
            <a:rect r="r" b="b" t="t" l="l"/>
            <a:pathLst>
              <a:path h="1159376" w="869532">
                <a:moveTo>
                  <a:pt x="0" y="0"/>
                </a:moveTo>
                <a:lnTo>
                  <a:pt x="869532" y="0"/>
                </a:lnTo>
                <a:lnTo>
                  <a:pt x="869532" y="1159377"/>
                </a:lnTo>
                <a:lnTo>
                  <a:pt x="0" y="11593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2318233" y="7046845"/>
            <a:ext cx="1161760" cy="1102220"/>
          </a:xfrm>
          <a:custGeom>
            <a:avLst/>
            <a:gdLst/>
            <a:ahLst/>
            <a:cxnLst/>
            <a:rect r="r" b="b" t="t" l="l"/>
            <a:pathLst>
              <a:path h="1102220" w="1161760">
                <a:moveTo>
                  <a:pt x="0" y="0"/>
                </a:moveTo>
                <a:lnTo>
                  <a:pt x="1161760" y="0"/>
                </a:lnTo>
                <a:lnTo>
                  <a:pt x="1161760" y="1102220"/>
                </a:lnTo>
                <a:lnTo>
                  <a:pt x="0" y="110222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74022" y="4566113"/>
            <a:ext cx="5380147" cy="4573125"/>
          </a:xfrm>
          <a:custGeom>
            <a:avLst/>
            <a:gdLst/>
            <a:ahLst/>
            <a:cxnLst/>
            <a:rect r="r" b="b" t="t" l="l"/>
            <a:pathLst>
              <a:path h="4573125" w="5380147">
                <a:moveTo>
                  <a:pt x="0" y="0"/>
                </a:moveTo>
                <a:lnTo>
                  <a:pt x="5380147" y="0"/>
                </a:lnTo>
                <a:lnTo>
                  <a:pt x="5380147" y="4573125"/>
                </a:lnTo>
                <a:lnTo>
                  <a:pt x="0" y="457312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false" flipV="false" rot="0">
            <a:off x="5905716" y="6996323"/>
            <a:ext cx="1290791" cy="1294026"/>
          </a:xfrm>
          <a:custGeom>
            <a:avLst/>
            <a:gdLst/>
            <a:ahLst/>
            <a:cxnLst/>
            <a:rect r="r" b="b" t="t" l="l"/>
            <a:pathLst>
              <a:path h="1294026" w="1290791">
                <a:moveTo>
                  <a:pt x="0" y="0"/>
                </a:moveTo>
                <a:lnTo>
                  <a:pt x="1290791" y="0"/>
                </a:lnTo>
                <a:lnTo>
                  <a:pt x="1290791" y="1294026"/>
                </a:lnTo>
                <a:lnTo>
                  <a:pt x="0" y="129402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1" id="21"/>
          <p:cNvSpPr txBox="true"/>
          <p:nvPr/>
        </p:nvSpPr>
        <p:spPr>
          <a:xfrm rot="0">
            <a:off x="7301421" y="4765630"/>
            <a:ext cx="4554767" cy="2142908"/>
          </a:xfrm>
          <a:prstGeom prst="rect">
            <a:avLst/>
          </a:prstGeom>
        </p:spPr>
        <p:txBody>
          <a:bodyPr anchor="t" rtlCol="false" tIns="0" lIns="0" bIns="0" rIns="0">
            <a:spAutoFit/>
          </a:bodyPr>
          <a:lstStyle/>
          <a:p>
            <a:pPr algn="l" marL="323850" indent="-161925" lvl="1">
              <a:lnSpc>
                <a:spcPts val="2100"/>
              </a:lnSpc>
              <a:buFont typeface="Arial"/>
              <a:buChar char="•"/>
            </a:pPr>
            <a:r>
              <a:rPr lang="en-US" b="true" sz="1500">
                <a:solidFill>
                  <a:srgbClr val="292828"/>
                </a:solidFill>
                <a:latin typeface="Poppins Bold"/>
                <a:ea typeface="Poppins Bold"/>
                <a:cs typeface="Poppins Bold"/>
                <a:sym typeface="Poppins Bold"/>
              </a:rPr>
              <a:t>Clear Milestone Tracking:</a:t>
            </a:r>
            <a:r>
              <a:rPr lang="en-US" sz="1500">
                <a:solidFill>
                  <a:srgbClr val="292828"/>
                </a:solidFill>
                <a:latin typeface="Poppins"/>
                <a:ea typeface="Poppins"/>
                <a:cs typeface="Poppins"/>
                <a:sym typeface="Poppins"/>
              </a:rPr>
              <a:t> Ensures each project phase is completed with precision before moving forward.</a:t>
            </a:r>
          </a:p>
          <a:p>
            <a:pPr algn="l">
              <a:lnSpc>
                <a:spcPts val="2100"/>
              </a:lnSpc>
            </a:pPr>
          </a:p>
          <a:p>
            <a:pPr algn="l" marL="323850" indent="-161925" lvl="1">
              <a:lnSpc>
                <a:spcPts val="2100"/>
              </a:lnSpc>
              <a:buFont typeface="Arial"/>
              <a:buChar char="•"/>
            </a:pPr>
            <a:r>
              <a:rPr lang="en-US" b="true" sz="1500">
                <a:solidFill>
                  <a:srgbClr val="292828"/>
                </a:solidFill>
                <a:latin typeface="Poppins Bold"/>
                <a:ea typeface="Poppins Bold"/>
                <a:cs typeface="Poppins Bold"/>
                <a:sym typeface="Poppins Bold"/>
              </a:rPr>
              <a:t>Reduced Development Risks:</a:t>
            </a:r>
            <a:r>
              <a:rPr lang="en-US" sz="1500">
                <a:solidFill>
                  <a:srgbClr val="292828"/>
                </a:solidFill>
                <a:latin typeface="Poppins"/>
                <a:ea typeface="Poppins"/>
                <a:cs typeface="Poppins"/>
                <a:sym typeface="Poppins"/>
              </a:rPr>
              <a:t> By tackling one phase at a time, potential issues are identified early, avoiding costly mistakes.</a:t>
            </a:r>
          </a:p>
          <a:p>
            <a:pPr algn="l">
              <a:lnSpc>
                <a:spcPts val="2100"/>
              </a:lnSpc>
            </a:pPr>
          </a:p>
        </p:txBody>
      </p:sp>
      <p:sp>
        <p:nvSpPr>
          <p:cNvPr name="TextBox 22" id="22"/>
          <p:cNvSpPr txBox="true"/>
          <p:nvPr/>
        </p:nvSpPr>
        <p:spPr>
          <a:xfrm rot="0">
            <a:off x="2860312" y="178484"/>
            <a:ext cx="13546112" cy="1828746"/>
          </a:xfrm>
          <a:prstGeom prst="rect">
            <a:avLst/>
          </a:prstGeom>
        </p:spPr>
        <p:txBody>
          <a:bodyPr anchor="t" rtlCol="false" tIns="0" lIns="0" bIns="0" rIns="0">
            <a:spAutoFit/>
          </a:bodyPr>
          <a:lstStyle/>
          <a:p>
            <a:pPr algn="ctr">
              <a:lnSpc>
                <a:spcPts val="7002"/>
              </a:lnSpc>
            </a:pPr>
            <a:r>
              <a:rPr lang="en-US" b="true" sz="5835">
                <a:solidFill>
                  <a:srgbClr val="2C92D5"/>
                </a:solidFill>
                <a:latin typeface="Poppins Ultra-Bold"/>
                <a:ea typeface="Poppins Ultra-Bold"/>
                <a:cs typeface="Poppins Ultra-Bold"/>
                <a:sym typeface="Poppins Ultra-Bold"/>
              </a:rPr>
              <a:t>Benefits &amp; Key Deliverables of the Waterfall Methodology</a:t>
            </a:r>
          </a:p>
        </p:txBody>
      </p:sp>
      <p:sp>
        <p:nvSpPr>
          <p:cNvPr name="TextBox 23" id="23"/>
          <p:cNvSpPr txBox="true"/>
          <p:nvPr/>
        </p:nvSpPr>
        <p:spPr>
          <a:xfrm rot="0">
            <a:off x="7556653" y="2218508"/>
            <a:ext cx="10496531" cy="1778098"/>
          </a:xfrm>
          <a:prstGeom prst="rect">
            <a:avLst/>
          </a:prstGeom>
        </p:spPr>
        <p:txBody>
          <a:bodyPr anchor="t" rtlCol="false" tIns="0" lIns="0" bIns="0" rIns="0">
            <a:spAutoFit/>
          </a:bodyPr>
          <a:lstStyle/>
          <a:p>
            <a:pPr algn="l">
              <a:lnSpc>
                <a:spcPts val="2802"/>
              </a:lnSpc>
              <a:spcBef>
                <a:spcPct val="0"/>
              </a:spcBef>
            </a:pPr>
            <a:r>
              <a:rPr lang="en-US" b="true" sz="2001">
                <a:solidFill>
                  <a:srgbClr val="13538A"/>
                </a:solidFill>
                <a:latin typeface="Poppins Medium"/>
                <a:ea typeface="Poppins Medium"/>
                <a:cs typeface="Poppins Medium"/>
                <a:sym typeface="Poppins Medium"/>
              </a:rPr>
              <a:t>The Waterfall methodology provides a structured and efficient approach to project management, especially for projects like Skill Scope. It ensures a step-by-step progression, minimizes risks, and guarantees that each phase is completed with quality before moving on to the next. This approach is critical in delivering a reliable and user-focused career guidance platform.</a:t>
            </a:r>
          </a:p>
        </p:txBody>
      </p:sp>
      <p:sp>
        <p:nvSpPr>
          <p:cNvPr name="TextBox 24" id="24"/>
          <p:cNvSpPr txBox="true"/>
          <p:nvPr/>
        </p:nvSpPr>
        <p:spPr>
          <a:xfrm rot="0">
            <a:off x="7475911" y="4262905"/>
            <a:ext cx="4652278" cy="450745"/>
          </a:xfrm>
          <a:prstGeom prst="rect">
            <a:avLst/>
          </a:prstGeom>
        </p:spPr>
        <p:txBody>
          <a:bodyPr anchor="t" rtlCol="false" tIns="0" lIns="0" bIns="0" rIns="0">
            <a:spAutoFit/>
          </a:bodyPr>
          <a:lstStyle/>
          <a:p>
            <a:pPr algn="l">
              <a:lnSpc>
                <a:spcPts val="3502"/>
              </a:lnSpc>
              <a:spcBef>
                <a:spcPct val="0"/>
              </a:spcBef>
            </a:pPr>
            <a:r>
              <a:rPr lang="en-US" b="true" sz="2502">
                <a:solidFill>
                  <a:srgbClr val="2C92D5"/>
                </a:solidFill>
                <a:latin typeface="Poppins Ultra-Bold"/>
                <a:ea typeface="Poppins Ultra-Bold"/>
                <a:cs typeface="Poppins Ultra-Bold"/>
                <a:sym typeface="Poppins Ultra-Bold"/>
              </a:rPr>
              <a:t>Benefits</a:t>
            </a:r>
          </a:p>
        </p:txBody>
      </p:sp>
      <p:sp>
        <p:nvSpPr>
          <p:cNvPr name="TextBox 25" id="25"/>
          <p:cNvSpPr txBox="true"/>
          <p:nvPr/>
        </p:nvSpPr>
        <p:spPr>
          <a:xfrm rot="0">
            <a:off x="7591351" y="7079059"/>
            <a:ext cx="4463824" cy="798833"/>
          </a:xfrm>
          <a:prstGeom prst="rect">
            <a:avLst/>
          </a:prstGeom>
        </p:spPr>
        <p:txBody>
          <a:bodyPr anchor="t" rtlCol="false" tIns="0" lIns="0" bIns="0" rIns="0">
            <a:spAutoFit/>
          </a:bodyPr>
          <a:lstStyle/>
          <a:p>
            <a:pPr algn="l">
              <a:lnSpc>
                <a:spcPts val="3222"/>
              </a:lnSpc>
              <a:spcBef>
                <a:spcPct val="0"/>
              </a:spcBef>
            </a:pPr>
            <a:r>
              <a:rPr lang="en-US" b="true" sz="2302">
                <a:solidFill>
                  <a:srgbClr val="2C92D5"/>
                </a:solidFill>
                <a:latin typeface="Poppins Ultra-Bold"/>
                <a:ea typeface="Poppins Ultra-Bold"/>
                <a:cs typeface="Poppins Ultra-Bold"/>
                <a:sym typeface="Poppins Ultra-Bold"/>
              </a:rPr>
              <a:t>Continuous Improvement &amp; Feedback</a:t>
            </a:r>
          </a:p>
        </p:txBody>
      </p:sp>
      <p:sp>
        <p:nvSpPr>
          <p:cNvPr name="TextBox 26" id="26"/>
          <p:cNvSpPr txBox="true"/>
          <p:nvPr/>
        </p:nvSpPr>
        <p:spPr>
          <a:xfrm rot="0">
            <a:off x="7301421" y="7906467"/>
            <a:ext cx="4591829" cy="2409581"/>
          </a:xfrm>
          <a:prstGeom prst="rect">
            <a:avLst/>
          </a:prstGeom>
        </p:spPr>
        <p:txBody>
          <a:bodyPr anchor="t" rtlCol="false" tIns="0" lIns="0" bIns="0" rIns="0">
            <a:spAutoFit/>
          </a:bodyPr>
          <a:lstStyle/>
          <a:p>
            <a:pPr algn="l" marL="323850" indent="-161925" lvl="1">
              <a:lnSpc>
                <a:spcPts val="2100"/>
              </a:lnSpc>
              <a:buFont typeface="Arial"/>
              <a:buChar char="•"/>
            </a:pPr>
            <a:r>
              <a:rPr lang="en-US" b="true" sz="1500">
                <a:solidFill>
                  <a:srgbClr val="292828"/>
                </a:solidFill>
                <a:latin typeface="Poppins Bold"/>
                <a:ea typeface="Poppins Bold"/>
                <a:cs typeface="Poppins Bold"/>
                <a:sym typeface="Poppins Bold"/>
              </a:rPr>
              <a:t>User Testing &amp; Feedback:</a:t>
            </a:r>
            <a:r>
              <a:rPr lang="en-US" sz="1500">
                <a:solidFill>
                  <a:srgbClr val="292828"/>
                </a:solidFill>
                <a:latin typeface="Poppins"/>
                <a:ea typeface="Poppins"/>
                <a:cs typeface="Poppins"/>
                <a:sym typeface="Poppins"/>
              </a:rPr>
              <a:t> Engage students for hands-on testing, refining the platform based on real feedback.</a:t>
            </a:r>
          </a:p>
          <a:p>
            <a:pPr algn="l">
              <a:lnSpc>
                <a:spcPts val="2100"/>
              </a:lnSpc>
            </a:pPr>
          </a:p>
          <a:p>
            <a:pPr algn="l" marL="323850" indent="-161925" lvl="1">
              <a:lnSpc>
                <a:spcPts val="2100"/>
              </a:lnSpc>
              <a:buFont typeface="Arial"/>
              <a:buChar char="•"/>
            </a:pPr>
            <a:r>
              <a:rPr lang="en-US" b="true" sz="1500">
                <a:solidFill>
                  <a:srgbClr val="292828"/>
                </a:solidFill>
                <a:latin typeface="Poppins Bold"/>
                <a:ea typeface="Poppins Bold"/>
                <a:cs typeface="Poppins Bold"/>
                <a:sym typeface="Poppins Bold"/>
              </a:rPr>
              <a:t>Performance Monitoring &amp; Updates:</a:t>
            </a:r>
            <a:r>
              <a:rPr lang="en-US" sz="1500">
                <a:solidFill>
                  <a:srgbClr val="292828"/>
                </a:solidFill>
                <a:latin typeface="Poppins"/>
                <a:ea typeface="Poppins"/>
                <a:cs typeface="Poppins"/>
                <a:sym typeface="Poppins"/>
              </a:rPr>
              <a:t> Continuously track platform performance to implement iterative updates and enhancements.</a:t>
            </a:r>
          </a:p>
          <a:p>
            <a:pPr algn="l">
              <a:lnSpc>
                <a:spcPts val="2100"/>
              </a:lnSpc>
              <a:spcBef>
                <a:spcPct val="0"/>
              </a:spcBef>
            </a:pPr>
          </a:p>
        </p:txBody>
      </p:sp>
      <p:sp>
        <p:nvSpPr>
          <p:cNvPr name="TextBox 27" id="27"/>
          <p:cNvSpPr txBox="true"/>
          <p:nvPr/>
        </p:nvSpPr>
        <p:spPr>
          <a:xfrm rot="0">
            <a:off x="13685341" y="4291699"/>
            <a:ext cx="4252341" cy="398756"/>
          </a:xfrm>
          <a:prstGeom prst="rect">
            <a:avLst/>
          </a:prstGeom>
        </p:spPr>
        <p:txBody>
          <a:bodyPr anchor="t" rtlCol="false" tIns="0" lIns="0" bIns="0" rIns="0">
            <a:spAutoFit/>
          </a:bodyPr>
          <a:lstStyle/>
          <a:p>
            <a:pPr algn="l">
              <a:lnSpc>
                <a:spcPts val="3222"/>
              </a:lnSpc>
              <a:spcBef>
                <a:spcPct val="0"/>
              </a:spcBef>
            </a:pPr>
            <a:r>
              <a:rPr lang="en-US" b="true" sz="2302">
                <a:solidFill>
                  <a:srgbClr val="2C92D5"/>
                </a:solidFill>
                <a:latin typeface="Poppins Ultra-Bold"/>
                <a:ea typeface="Poppins Ultra-Bold"/>
                <a:cs typeface="Poppins Ultra-Bold"/>
                <a:sym typeface="Poppins Ultra-Bold"/>
              </a:rPr>
              <a:t>Key Deliverables by Phase</a:t>
            </a:r>
          </a:p>
        </p:txBody>
      </p:sp>
      <p:sp>
        <p:nvSpPr>
          <p:cNvPr name="TextBox 28" id="28"/>
          <p:cNvSpPr txBox="true"/>
          <p:nvPr/>
        </p:nvSpPr>
        <p:spPr>
          <a:xfrm rot="0">
            <a:off x="13513773" y="4801244"/>
            <a:ext cx="4878579" cy="1876235"/>
          </a:xfrm>
          <a:prstGeom prst="rect">
            <a:avLst/>
          </a:prstGeom>
        </p:spPr>
        <p:txBody>
          <a:bodyPr anchor="t" rtlCol="false" tIns="0" lIns="0" bIns="0" rIns="0">
            <a:spAutoFit/>
          </a:bodyPr>
          <a:lstStyle/>
          <a:p>
            <a:pPr algn="l" marL="323850" indent="-161925" lvl="1">
              <a:lnSpc>
                <a:spcPts val="2100"/>
              </a:lnSpc>
              <a:buFont typeface="Arial"/>
              <a:buChar char="•"/>
            </a:pPr>
            <a:r>
              <a:rPr lang="en-US" b="true" sz="1500">
                <a:solidFill>
                  <a:srgbClr val="292828"/>
                </a:solidFill>
                <a:latin typeface="Poppins Bold"/>
                <a:ea typeface="Poppins Bold"/>
                <a:cs typeface="Poppins Bold"/>
                <a:sym typeface="Poppins Bold"/>
              </a:rPr>
              <a:t>Comprehensive Requirements Analysis:</a:t>
            </a:r>
            <a:r>
              <a:rPr lang="en-US" sz="1500">
                <a:solidFill>
                  <a:srgbClr val="292828"/>
                </a:solidFill>
                <a:latin typeface="Poppins"/>
                <a:ea typeface="Poppins"/>
                <a:cs typeface="Poppins"/>
                <a:sym typeface="Poppins"/>
              </a:rPr>
              <a:t> Gather detailed student needs and skill demands to align platform features.</a:t>
            </a:r>
          </a:p>
          <a:p>
            <a:pPr algn="l">
              <a:lnSpc>
                <a:spcPts val="2100"/>
              </a:lnSpc>
            </a:pPr>
          </a:p>
          <a:p>
            <a:pPr algn="l" marL="323850" indent="-161925" lvl="1">
              <a:lnSpc>
                <a:spcPts val="2100"/>
              </a:lnSpc>
              <a:spcBef>
                <a:spcPct val="0"/>
              </a:spcBef>
              <a:buFont typeface="Arial"/>
              <a:buChar char="•"/>
            </a:pPr>
            <a:r>
              <a:rPr lang="en-US" b="true" sz="1500">
                <a:solidFill>
                  <a:srgbClr val="292828"/>
                </a:solidFill>
                <a:latin typeface="Poppins Bold"/>
                <a:ea typeface="Poppins Bold"/>
                <a:cs typeface="Poppins Bold"/>
                <a:sym typeface="Poppins Bold"/>
              </a:rPr>
              <a:t>Fully Functional Platform</a:t>
            </a:r>
            <a:r>
              <a:rPr lang="en-US" sz="1500">
                <a:solidFill>
                  <a:srgbClr val="292828"/>
                </a:solidFill>
                <a:latin typeface="Poppins"/>
                <a:ea typeface="Poppins"/>
                <a:cs typeface="Poppins"/>
                <a:sym typeface="Poppins"/>
              </a:rPr>
              <a:t>: Deliver a tested, user-friendly platform that offers personalized career insights and job trends.</a:t>
            </a:r>
          </a:p>
        </p:txBody>
      </p:sp>
      <p:sp>
        <p:nvSpPr>
          <p:cNvPr name="TextBox 29" id="29"/>
          <p:cNvSpPr txBox="true"/>
          <p:nvPr/>
        </p:nvSpPr>
        <p:spPr>
          <a:xfrm rot="0">
            <a:off x="13952041" y="7079059"/>
            <a:ext cx="4223946" cy="798833"/>
          </a:xfrm>
          <a:prstGeom prst="rect">
            <a:avLst/>
          </a:prstGeom>
        </p:spPr>
        <p:txBody>
          <a:bodyPr anchor="t" rtlCol="false" tIns="0" lIns="0" bIns="0" rIns="0">
            <a:spAutoFit/>
          </a:bodyPr>
          <a:lstStyle/>
          <a:p>
            <a:pPr algn="l">
              <a:lnSpc>
                <a:spcPts val="3222"/>
              </a:lnSpc>
              <a:spcBef>
                <a:spcPct val="0"/>
              </a:spcBef>
            </a:pPr>
            <a:r>
              <a:rPr lang="en-US" b="true" sz="2302">
                <a:solidFill>
                  <a:srgbClr val="2C92D5"/>
                </a:solidFill>
                <a:latin typeface="Poppins Ultra-Bold"/>
                <a:ea typeface="Poppins Ultra-Bold"/>
                <a:cs typeface="Poppins Ultra-Bold"/>
                <a:sym typeface="Poppins Ultra-Bold"/>
              </a:rPr>
              <a:t>Resource Management &amp; Efficiency</a:t>
            </a:r>
          </a:p>
        </p:txBody>
      </p:sp>
      <p:sp>
        <p:nvSpPr>
          <p:cNvPr name="TextBox 30" id="30"/>
          <p:cNvSpPr txBox="true"/>
          <p:nvPr/>
        </p:nvSpPr>
        <p:spPr>
          <a:xfrm rot="0">
            <a:off x="13619305" y="7906467"/>
            <a:ext cx="4275697" cy="2417918"/>
          </a:xfrm>
          <a:prstGeom prst="rect">
            <a:avLst/>
          </a:prstGeom>
        </p:spPr>
        <p:txBody>
          <a:bodyPr anchor="t" rtlCol="false" tIns="0" lIns="0" bIns="0" rIns="0">
            <a:spAutoFit/>
          </a:bodyPr>
          <a:lstStyle/>
          <a:p>
            <a:pPr algn="l" marL="323850" indent="-161925" lvl="1">
              <a:lnSpc>
                <a:spcPts val="2100"/>
              </a:lnSpc>
              <a:buFont typeface="Arial"/>
              <a:buChar char="•"/>
            </a:pPr>
            <a:r>
              <a:rPr lang="en-US" b="true" sz="1500">
                <a:solidFill>
                  <a:srgbClr val="292828"/>
                </a:solidFill>
                <a:latin typeface="Poppins Bold"/>
                <a:ea typeface="Poppins Bold"/>
                <a:cs typeface="Poppins Bold"/>
                <a:sym typeface="Poppins Bold"/>
              </a:rPr>
              <a:t>Optimized Resource Allocation:</a:t>
            </a:r>
            <a:r>
              <a:rPr lang="en-US" sz="1500">
                <a:solidFill>
                  <a:srgbClr val="292828"/>
                </a:solidFill>
                <a:latin typeface="Poppins"/>
                <a:ea typeface="Poppins"/>
                <a:cs typeface="Poppins"/>
                <a:sym typeface="Poppins"/>
              </a:rPr>
              <a:t> Ensure efficient use of team resources, reducing time and cost overruns.</a:t>
            </a:r>
          </a:p>
          <a:p>
            <a:pPr algn="l">
              <a:lnSpc>
                <a:spcPts val="2100"/>
              </a:lnSpc>
            </a:pPr>
          </a:p>
          <a:p>
            <a:pPr algn="l" marL="323850" indent="-161925" lvl="1">
              <a:lnSpc>
                <a:spcPts val="2100"/>
              </a:lnSpc>
              <a:buFont typeface="Arial"/>
              <a:buChar char="•"/>
            </a:pPr>
            <a:r>
              <a:rPr lang="en-US" b="true" sz="1500">
                <a:solidFill>
                  <a:srgbClr val="292828"/>
                </a:solidFill>
                <a:latin typeface="Poppins Bold"/>
                <a:ea typeface="Poppins Bold"/>
                <a:cs typeface="Poppins Bold"/>
                <a:sym typeface="Poppins Bold"/>
              </a:rPr>
              <a:t>Documentation &amp; Traceability:</a:t>
            </a:r>
            <a:r>
              <a:rPr lang="en-US" sz="1500">
                <a:solidFill>
                  <a:srgbClr val="292828"/>
                </a:solidFill>
                <a:latin typeface="Poppins"/>
                <a:ea typeface="Poppins"/>
                <a:cs typeface="Poppins"/>
                <a:sym typeface="Poppins"/>
              </a:rPr>
              <a:t> Maintain thorough documentation to enhance transparency and ease future maintenance.</a:t>
            </a:r>
          </a:p>
          <a:p>
            <a:pPr algn="l">
              <a:lnSpc>
                <a:spcPts val="2239"/>
              </a:lnSpc>
              <a:spcBef>
                <a:spcPct val="0"/>
              </a:spcBef>
            </a:pPr>
          </a:p>
        </p:txBody>
      </p:sp>
      <p:sp>
        <p:nvSpPr>
          <p:cNvPr name="Freeform 31" id="31"/>
          <p:cNvSpPr/>
          <p:nvPr/>
        </p:nvSpPr>
        <p:spPr>
          <a:xfrm flipH="false" flipV="false" rot="0">
            <a:off x="-2489231" y="-1125225"/>
            <a:ext cx="3898773" cy="4114800"/>
          </a:xfrm>
          <a:custGeom>
            <a:avLst/>
            <a:gdLst/>
            <a:ahLst/>
            <a:cxnLst/>
            <a:rect r="r" b="b" t="t" l="l"/>
            <a:pathLst>
              <a:path h="4114800" w="3898773">
                <a:moveTo>
                  <a:pt x="0" y="0"/>
                </a:moveTo>
                <a:lnTo>
                  <a:pt x="3898773" y="0"/>
                </a:lnTo>
                <a:lnTo>
                  <a:pt x="389877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32" id="32"/>
          <p:cNvSpPr/>
          <p:nvPr/>
        </p:nvSpPr>
        <p:spPr>
          <a:xfrm flipH="false" flipV="false" rot="0">
            <a:off x="16663946" y="-1393746"/>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135087" y="971550"/>
            <a:ext cx="10017825" cy="939772"/>
          </a:xfrm>
          <a:prstGeom prst="rect">
            <a:avLst/>
          </a:prstGeom>
        </p:spPr>
        <p:txBody>
          <a:bodyPr anchor="t" rtlCol="false" tIns="0" lIns="0" bIns="0" rIns="0">
            <a:spAutoFit/>
          </a:bodyPr>
          <a:lstStyle/>
          <a:p>
            <a:pPr algn="ctr">
              <a:lnSpc>
                <a:spcPts val="7002"/>
              </a:lnSpc>
            </a:pPr>
            <a:r>
              <a:rPr lang="en-US" b="true" sz="5835">
                <a:solidFill>
                  <a:srgbClr val="2C92D5"/>
                </a:solidFill>
                <a:latin typeface="Poppins Ultra-Bold"/>
                <a:ea typeface="Poppins Ultra-Bold"/>
                <a:cs typeface="Poppins Ultra-Bold"/>
                <a:sym typeface="Poppins Ultra-Bold"/>
              </a:rPr>
              <a:t>Project Schedule</a:t>
            </a:r>
          </a:p>
        </p:txBody>
      </p:sp>
      <p:grpSp>
        <p:nvGrpSpPr>
          <p:cNvPr name="Group 3" id="3"/>
          <p:cNvGrpSpPr/>
          <p:nvPr/>
        </p:nvGrpSpPr>
        <p:grpSpPr>
          <a:xfrm rot="0">
            <a:off x="942183" y="2693181"/>
            <a:ext cx="2138934" cy="213893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B6FF"/>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4312075" y="2693181"/>
            <a:ext cx="2138934" cy="213893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B6F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927571" y="2693181"/>
            <a:ext cx="2138934" cy="213893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B6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1695993" y="2693181"/>
            <a:ext cx="2138934" cy="213893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B6FF"/>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5244046" y="2693181"/>
            <a:ext cx="2138934" cy="213893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B6F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1337510" y="3088509"/>
            <a:ext cx="1348279" cy="1348279"/>
          </a:xfrm>
          <a:custGeom>
            <a:avLst/>
            <a:gdLst/>
            <a:ahLst/>
            <a:cxnLst/>
            <a:rect r="r" b="b" t="t" l="l"/>
            <a:pathLst>
              <a:path h="1348279" w="1348279">
                <a:moveTo>
                  <a:pt x="0" y="0"/>
                </a:moveTo>
                <a:lnTo>
                  <a:pt x="1348279" y="0"/>
                </a:lnTo>
                <a:lnTo>
                  <a:pt x="1348279" y="1348279"/>
                </a:lnTo>
                <a:lnTo>
                  <a:pt x="0" y="13482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9" id="19"/>
          <p:cNvSpPr txBox="true"/>
          <p:nvPr/>
        </p:nvSpPr>
        <p:spPr>
          <a:xfrm rot="0">
            <a:off x="602905" y="7606524"/>
            <a:ext cx="3081194" cy="2080516"/>
          </a:xfrm>
          <a:prstGeom prst="rect">
            <a:avLst/>
          </a:prstGeom>
        </p:spPr>
        <p:txBody>
          <a:bodyPr anchor="t" rtlCol="false" tIns="0" lIns="0" bIns="0" rIns="0">
            <a:spAutoFit/>
          </a:bodyPr>
          <a:lstStyle/>
          <a:p>
            <a:pPr algn="l" marL="367031" indent="-183515" lvl="1">
              <a:lnSpc>
                <a:spcPts val="2380"/>
              </a:lnSpc>
              <a:buFont typeface="Arial"/>
              <a:buChar char="•"/>
            </a:pPr>
            <a:r>
              <a:rPr lang="en-US" b="true" sz="1700">
                <a:solidFill>
                  <a:srgbClr val="292828"/>
                </a:solidFill>
                <a:latin typeface="Poppins Medium"/>
                <a:ea typeface="Poppins Medium"/>
                <a:cs typeface="Poppins Medium"/>
                <a:sym typeface="Poppins Medium"/>
              </a:rPr>
              <a:t>Develop UI/UX, Authentication System, Dashboard Layout</a:t>
            </a:r>
          </a:p>
          <a:p>
            <a:pPr algn="l">
              <a:lnSpc>
                <a:spcPts val="2380"/>
              </a:lnSpc>
            </a:pPr>
          </a:p>
          <a:p>
            <a:pPr algn="l" marL="367031" indent="-183515" lvl="1">
              <a:lnSpc>
                <a:spcPts val="2380"/>
              </a:lnSpc>
              <a:spcBef>
                <a:spcPct val="0"/>
              </a:spcBef>
              <a:buFont typeface="Arial"/>
              <a:buChar char="•"/>
            </a:pPr>
            <a:r>
              <a:rPr lang="en-US" b="true" sz="1700">
                <a:solidFill>
                  <a:srgbClr val="292828"/>
                </a:solidFill>
                <a:latin typeface="Poppins Medium"/>
                <a:ea typeface="Poppins Medium"/>
                <a:cs typeface="Poppins Medium"/>
                <a:sym typeface="Poppins Medium"/>
              </a:rPr>
              <a:t>Implement Landing Page, Signup/Sign-in functionality</a:t>
            </a:r>
          </a:p>
        </p:txBody>
      </p:sp>
      <p:sp>
        <p:nvSpPr>
          <p:cNvPr name="TextBox 20" id="20"/>
          <p:cNvSpPr txBox="true"/>
          <p:nvPr/>
        </p:nvSpPr>
        <p:spPr>
          <a:xfrm rot="0">
            <a:off x="836431" y="5073852"/>
            <a:ext cx="2350437" cy="1875447"/>
          </a:xfrm>
          <a:prstGeom prst="rect">
            <a:avLst/>
          </a:prstGeom>
        </p:spPr>
        <p:txBody>
          <a:bodyPr anchor="t" rtlCol="false" tIns="0" lIns="0" bIns="0" rIns="0">
            <a:spAutoFit/>
          </a:bodyPr>
          <a:lstStyle/>
          <a:p>
            <a:pPr algn="ctr">
              <a:lnSpc>
                <a:spcPts val="3740"/>
              </a:lnSpc>
            </a:pPr>
            <a:r>
              <a:rPr lang="en-US" sz="2672" b="true">
                <a:solidFill>
                  <a:srgbClr val="2C92D5"/>
                </a:solidFill>
                <a:latin typeface="Poppins Ultra-Bold"/>
                <a:ea typeface="Poppins Ultra-Bold"/>
                <a:cs typeface="Poppins Ultra-Bold"/>
                <a:sym typeface="Poppins Ultra-Bold"/>
              </a:rPr>
              <a:t>App and Website Design</a:t>
            </a:r>
          </a:p>
          <a:p>
            <a:pPr algn="ctr">
              <a:lnSpc>
                <a:spcPts val="3740"/>
              </a:lnSpc>
              <a:spcBef>
                <a:spcPct val="0"/>
              </a:spcBef>
            </a:pPr>
            <a:r>
              <a:rPr lang="en-US" b="true" sz="2672">
                <a:solidFill>
                  <a:srgbClr val="2C92D5"/>
                </a:solidFill>
                <a:latin typeface="Poppins Ultra-Bold"/>
                <a:ea typeface="Poppins Ultra-Bold"/>
                <a:cs typeface="Poppins Ultra-Bold"/>
                <a:sym typeface="Poppins Ultra-Bold"/>
              </a:rPr>
              <a:t>(Days 1-60)</a:t>
            </a:r>
          </a:p>
        </p:txBody>
      </p:sp>
      <p:sp>
        <p:nvSpPr>
          <p:cNvPr name="TextBox 21" id="21"/>
          <p:cNvSpPr txBox="true"/>
          <p:nvPr/>
        </p:nvSpPr>
        <p:spPr>
          <a:xfrm rot="0">
            <a:off x="3983416" y="7676172"/>
            <a:ext cx="2655037" cy="1940939"/>
          </a:xfrm>
          <a:prstGeom prst="rect">
            <a:avLst/>
          </a:prstGeom>
        </p:spPr>
        <p:txBody>
          <a:bodyPr anchor="t" rtlCol="false" tIns="0" lIns="0" bIns="0" rIns="0">
            <a:spAutoFit/>
          </a:bodyPr>
          <a:lstStyle/>
          <a:p>
            <a:pPr algn="l" marL="345441" indent="-172721" lvl="1">
              <a:lnSpc>
                <a:spcPts val="2240"/>
              </a:lnSpc>
              <a:buFont typeface="Arial"/>
              <a:buChar char="•"/>
            </a:pPr>
            <a:r>
              <a:rPr lang="en-US" b="true" sz="1600">
                <a:solidFill>
                  <a:srgbClr val="292828"/>
                </a:solidFill>
                <a:latin typeface="Poppins Medium"/>
                <a:ea typeface="Poppins Medium"/>
                <a:cs typeface="Poppins Medium"/>
                <a:sym typeface="Poppins Medium"/>
              </a:rPr>
              <a:t>Define User Schema, API Integration for Data Collection</a:t>
            </a:r>
          </a:p>
          <a:p>
            <a:pPr algn="l">
              <a:lnSpc>
                <a:spcPts val="2240"/>
              </a:lnSpc>
            </a:pPr>
          </a:p>
          <a:p>
            <a:pPr algn="l" marL="345441" indent="-172721" lvl="1">
              <a:lnSpc>
                <a:spcPts val="2240"/>
              </a:lnSpc>
              <a:buFont typeface="Arial"/>
              <a:buChar char="•"/>
            </a:pPr>
            <a:r>
              <a:rPr lang="en-US" b="true" sz="1600">
                <a:solidFill>
                  <a:srgbClr val="292828"/>
                </a:solidFill>
                <a:latin typeface="Poppins Medium"/>
                <a:ea typeface="Poppins Medium"/>
                <a:cs typeface="Poppins Medium"/>
                <a:sym typeface="Poppins Medium"/>
              </a:rPr>
              <a:t>Data Analysis for Job Market Trends</a:t>
            </a:r>
          </a:p>
          <a:p>
            <a:pPr algn="l">
              <a:lnSpc>
                <a:spcPts val="2240"/>
              </a:lnSpc>
              <a:spcBef>
                <a:spcPct val="0"/>
              </a:spcBef>
            </a:pPr>
          </a:p>
        </p:txBody>
      </p:sp>
      <p:sp>
        <p:nvSpPr>
          <p:cNvPr name="TextBox 22" id="22"/>
          <p:cNvSpPr txBox="true"/>
          <p:nvPr/>
        </p:nvSpPr>
        <p:spPr>
          <a:xfrm rot="0">
            <a:off x="4124631" y="5067300"/>
            <a:ext cx="2513822" cy="1875447"/>
          </a:xfrm>
          <a:prstGeom prst="rect">
            <a:avLst/>
          </a:prstGeom>
        </p:spPr>
        <p:txBody>
          <a:bodyPr anchor="t" rtlCol="false" tIns="0" lIns="0" bIns="0" rIns="0">
            <a:spAutoFit/>
          </a:bodyPr>
          <a:lstStyle/>
          <a:p>
            <a:pPr algn="ctr">
              <a:lnSpc>
                <a:spcPts val="3740"/>
              </a:lnSpc>
            </a:pPr>
            <a:r>
              <a:rPr lang="en-US" sz="2672" b="true">
                <a:solidFill>
                  <a:srgbClr val="2C92D5"/>
                </a:solidFill>
                <a:latin typeface="Poppins Ultra-Bold"/>
                <a:ea typeface="Poppins Ultra-Bold"/>
                <a:cs typeface="Poppins Ultra-Bold"/>
                <a:sym typeface="Poppins Ultra-Bold"/>
              </a:rPr>
              <a:t>Database &amp; Data Collection</a:t>
            </a:r>
          </a:p>
          <a:p>
            <a:pPr algn="ctr">
              <a:lnSpc>
                <a:spcPts val="3740"/>
              </a:lnSpc>
              <a:spcBef>
                <a:spcPct val="0"/>
              </a:spcBef>
            </a:pPr>
            <a:r>
              <a:rPr lang="en-US" b="true" sz="2672">
                <a:solidFill>
                  <a:srgbClr val="2C92D5"/>
                </a:solidFill>
                <a:latin typeface="Poppins Ultra-Bold"/>
                <a:ea typeface="Poppins Ultra-Bold"/>
                <a:cs typeface="Poppins Ultra-Bold"/>
                <a:sym typeface="Poppins Ultra-Bold"/>
              </a:rPr>
              <a:t>(Days 61-120)</a:t>
            </a:r>
          </a:p>
        </p:txBody>
      </p:sp>
      <p:sp>
        <p:nvSpPr>
          <p:cNvPr name="TextBox 23" id="23"/>
          <p:cNvSpPr txBox="true"/>
          <p:nvPr/>
        </p:nvSpPr>
        <p:spPr>
          <a:xfrm rot="0">
            <a:off x="7076603" y="7713073"/>
            <a:ext cx="3929348" cy="2217218"/>
          </a:xfrm>
          <a:prstGeom prst="rect">
            <a:avLst/>
          </a:prstGeom>
        </p:spPr>
        <p:txBody>
          <a:bodyPr anchor="t" rtlCol="false" tIns="0" lIns="0" bIns="0" rIns="0">
            <a:spAutoFit/>
          </a:bodyPr>
          <a:lstStyle/>
          <a:p>
            <a:pPr algn="l" marL="345441" indent="-172721" lvl="1">
              <a:lnSpc>
                <a:spcPts val="2240"/>
              </a:lnSpc>
              <a:buFont typeface="Arial"/>
              <a:buChar char="•"/>
            </a:pPr>
            <a:r>
              <a:rPr lang="en-US" b="true" sz="1600">
                <a:solidFill>
                  <a:srgbClr val="292828"/>
                </a:solidFill>
                <a:latin typeface="Poppins Medium"/>
                <a:ea typeface="Poppins Medium"/>
                <a:cs typeface="Poppins Medium"/>
                <a:sym typeface="Poppins Medium"/>
              </a:rPr>
              <a:t>Building a recommendation model for job role predictions based on skills and experience.</a:t>
            </a:r>
          </a:p>
          <a:p>
            <a:pPr algn="l">
              <a:lnSpc>
                <a:spcPts val="2240"/>
              </a:lnSpc>
            </a:pPr>
          </a:p>
          <a:p>
            <a:pPr algn="l" marL="345441" indent="-172721" lvl="1">
              <a:lnSpc>
                <a:spcPts val="2240"/>
              </a:lnSpc>
              <a:buFont typeface="Arial"/>
              <a:buChar char="•"/>
            </a:pPr>
            <a:r>
              <a:rPr lang="en-US" b="true" sz="1600">
                <a:solidFill>
                  <a:srgbClr val="292828"/>
                </a:solidFill>
                <a:latin typeface="Poppins Medium"/>
                <a:ea typeface="Poppins Medium"/>
                <a:cs typeface="Poppins Medium"/>
                <a:sym typeface="Poppins Medium"/>
              </a:rPr>
              <a:t>Fine-tuning hyperparameters and conducting performance evaluation to ensure accuracy.</a:t>
            </a:r>
          </a:p>
          <a:p>
            <a:pPr algn="l">
              <a:lnSpc>
                <a:spcPts val="2240"/>
              </a:lnSpc>
              <a:spcBef>
                <a:spcPct val="0"/>
              </a:spcBef>
            </a:pPr>
          </a:p>
        </p:txBody>
      </p:sp>
      <p:sp>
        <p:nvSpPr>
          <p:cNvPr name="TextBox 24" id="24"/>
          <p:cNvSpPr txBox="true"/>
          <p:nvPr/>
        </p:nvSpPr>
        <p:spPr>
          <a:xfrm rot="0">
            <a:off x="7697388" y="5104201"/>
            <a:ext cx="2513822" cy="1875447"/>
          </a:xfrm>
          <a:prstGeom prst="rect">
            <a:avLst/>
          </a:prstGeom>
        </p:spPr>
        <p:txBody>
          <a:bodyPr anchor="t" rtlCol="false" tIns="0" lIns="0" bIns="0" rIns="0">
            <a:spAutoFit/>
          </a:bodyPr>
          <a:lstStyle/>
          <a:p>
            <a:pPr algn="ctr">
              <a:lnSpc>
                <a:spcPts val="3740"/>
              </a:lnSpc>
            </a:pPr>
            <a:r>
              <a:rPr lang="en-US" sz="2672" b="true">
                <a:solidFill>
                  <a:srgbClr val="2C92D5"/>
                </a:solidFill>
                <a:latin typeface="Poppins Ultra-Bold"/>
                <a:ea typeface="Poppins Ultra-Bold"/>
                <a:cs typeface="Poppins Ultra-Bold"/>
                <a:sym typeface="Poppins Ultra-Bold"/>
              </a:rPr>
              <a:t>Machine Learning Model</a:t>
            </a:r>
          </a:p>
          <a:p>
            <a:pPr algn="ctr">
              <a:lnSpc>
                <a:spcPts val="3740"/>
              </a:lnSpc>
              <a:spcBef>
                <a:spcPct val="0"/>
              </a:spcBef>
            </a:pPr>
            <a:r>
              <a:rPr lang="en-US" b="true" sz="2672">
                <a:solidFill>
                  <a:srgbClr val="2C92D5"/>
                </a:solidFill>
                <a:latin typeface="Poppins Ultra-Bold"/>
                <a:ea typeface="Poppins Ultra-Bold"/>
                <a:cs typeface="Poppins Ultra-Bold"/>
                <a:sym typeface="Poppins Ultra-Bold"/>
              </a:rPr>
              <a:t>(Days 121-170)</a:t>
            </a:r>
          </a:p>
        </p:txBody>
      </p:sp>
      <p:sp>
        <p:nvSpPr>
          <p:cNvPr name="TextBox 25" id="25"/>
          <p:cNvSpPr txBox="true"/>
          <p:nvPr/>
        </p:nvSpPr>
        <p:spPr>
          <a:xfrm rot="0">
            <a:off x="11368841" y="5104201"/>
            <a:ext cx="2799243" cy="1875447"/>
          </a:xfrm>
          <a:prstGeom prst="rect">
            <a:avLst/>
          </a:prstGeom>
        </p:spPr>
        <p:txBody>
          <a:bodyPr anchor="t" rtlCol="false" tIns="0" lIns="0" bIns="0" rIns="0">
            <a:spAutoFit/>
          </a:bodyPr>
          <a:lstStyle/>
          <a:p>
            <a:pPr algn="ctr">
              <a:lnSpc>
                <a:spcPts val="3740"/>
              </a:lnSpc>
            </a:pPr>
            <a:r>
              <a:rPr lang="en-US" sz="2672" b="true">
                <a:solidFill>
                  <a:srgbClr val="2C92D5"/>
                </a:solidFill>
                <a:latin typeface="Poppins Ultra-Bold"/>
                <a:ea typeface="Poppins Ultra-Bold"/>
                <a:cs typeface="Poppins Ultra-Bold"/>
                <a:sym typeface="Poppins Ultra-Bold"/>
              </a:rPr>
              <a:t>Backend Development &amp; Integration</a:t>
            </a:r>
          </a:p>
          <a:p>
            <a:pPr algn="ctr">
              <a:lnSpc>
                <a:spcPts val="3740"/>
              </a:lnSpc>
              <a:spcBef>
                <a:spcPct val="0"/>
              </a:spcBef>
            </a:pPr>
            <a:r>
              <a:rPr lang="en-US" b="true" sz="2672">
                <a:solidFill>
                  <a:srgbClr val="2C92D5"/>
                </a:solidFill>
                <a:latin typeface="Poppins Ultra-Bold"/>
                <a:ea typeface="Poppins Ultra-Bold"/>
                <a:cs typeface="Poppins Ultra-Bold"/>
                <a:sym typeface="Poppins Ultra-Bold"/>
              </a:rPr>
              <a:t>(Days 171-200)</a:t>
            </a:r>
          </a:p>
        </p:txBody>
      </p:sp>
      <p:sp>
        <p:nvSpPr>
          <p:cNvPr name="TextBox 26" id="26"/>
          <p:cNvSpPr txBox="true"/>
          <p:nvPr/>
        </p:nvSpPr>
        <p:spPr>
          <a:xfrm rot="0">
            <a:off x="14929525" y="5067300"/>
            <a:ext cx="2767977" cy="1875447"/>
          </a:xfrm>
          <a:prstGeom prst="rect">
            <a:avLst/>
          </a:prstGeom>
        </p:spPr>
        <p:txBody>
          <a:bodyPr anchor="t" rtlCol="false" tIns="0" lIns="0" bIns="0" rIns="0">
            <a:spAutoFit/>
          </a:bodyPr>
          <a:lstStyle/>
          <a:p>
            <a:pPr algn="ctr">
              <a:lnSpc>
                <a:spcPts val="3740"/>
              </a:lnSpc>
            </a:pPr>
            <a:r>
              <a:rPr lang="en-US" sz="2672" b="true">
                <a:solidFill>
                  <a:srgbClr val="2C92D5"/>
                </a:solidFill>
                <a:latin typeface="Poppins Ultra-Bold"/>
                <a:ea typeface="Poppins Ultra-Bold"/>
                <a:cs typeface="Poppins Ultra-Bold"/>
                <a:sym typeface="Poppins Ultra-Bold"/>
              </a:rPr>
              <a:t>Quality</a:t>
            </a:r>
          </a:p>
          <a:p>
            <a:pPr algn="ctr">
              <a:lnSpc>
                <a:spcPts val="3740"/>
              </a:lnSpc>
            </a:pPr>
            <a:r>
              <a:rPr lang="en-US" sz="2672" b="true">
                <a:solidFill>
                  <a:srgbClr val="2C92D5"/>
                </a:solidFill>
                <a:latin typeface="Poppins Ultra-Bold"/>
                <a:ea typeface="Poppins Ultra-Bold"/>
                <a:cs typeface="Poppins Ultra-Bold"/>
                <a:sym typeface="Poppins Ultra-Bold"/>
              </a:rPr>
              <a:t>Assurance and</a:t>
            </a:r>
          </a:p>
          <a:p>
            <a:pPr algn="ctr">
              <a:lnSpc>
                <a:spcPts val="3740"/>
              </a:lnSpc>
            </a:pPr>
            <a:r>
              <a:rPr lang="en-US" sz="2672" b="true">
                <a:solidFill>
                  <a:srgbClr val="2C92D5"/>
                </a:solidFill>
                <a:latin typeface="Poppins Ultra-Bold"/>
                <a:ea typeface="Poppins Ultra-Bold"/>
                <a:cs typeface="Poppins Ultra-Bold"/>
                <a:sym typeface="Poppins Ultra-Bold"/>
              </a:rPr>
              <a:t>Feedback</a:t>
            </a:r>
          </a:p>
          <a:p>
            <a:pPr algn="ctr">
              <a:lnSpc>
                <a:spcPts val="3740"/>
              </a:lnSpc>
              <a:spcBef>
                <a:spcPct val="0"/>
              </a:spcBef>
            </a:pPr>
            <a:r>
              <a:rPr lang="en-US" b="true" sz="2672">
                <a:solidFill>
                  <a:srgbClr val="2C92D5"/>
                </a:solidFill>
                <a:latin typeface="Poppins Ultra-Bold"/>
                <a:ea typeface="Poppins Ultra-Bold"/>
                <a:cs typeface="Poppins Ultra-Bold"/>
                <a:sym typeface="Poppins Ultra-Bold"/>
              </a:rPr>
              <a:t>(Days 200-240)</a:t>
            </a:r>
          </a:p>
        </p:txBody>
      </p:sp>
      <p:sp>
        <p:nvSpPr>
          <p:cNvPr name="Freeform 27" id="27"/>
          <p:cNvSpPr/>
          <p:nvPr/>
        </p:nvSpPr>
        <p:spPr>
          <a:xfrm flipH="false" flipV="false" rot="0">
            <a:off x="4707402" y="3088509"/>
            <a:ext cx="1348279" cy="1348279"/>
          </a:xfrm>
          <a:custGeom>
            <a:avLst/>
            <a:gdLst/>
            <a:ahLst/>
            <a:cxnLst/>
            <a:rect r="r" b="b" t="t" l="l"/>
            <a:pathLst>
              <a:path h="1348279" w="1348279">
                <a:moveTo>
                  <a:pt x="0" y="0"/>
                </a:moveTo>
                <a:lnTo>
                  <a:pt x="1348279" y="0"/>
                </a:lnTo>
                <a:lnTo>
                  <a:pt x="1348279" y="1348279"/>
                </a:lnTo>
                <a:lnTo>
                  <a:pt x="0" y="13482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8" id="28"/>
          <p:cNvSpPr/>
          <p:nvPr/>
        </p:nvSpPr>
        <p:spPr>
          <a:xfrm flipH="false" flipV="false" rot="0">
            <a:off x="8322899" y="3088509"/>
            <a:ext cx="1348279" cy="1348279"/>
          </a:xfrm>
          <a:custGeom>
            <a:avLst/>
            <a:gdLst/>
            <a:ahLst/>
            <a:cxnLst/>
            <a:rect r="r" b="b" t="t" l="l"/>
            <a:pathLst>
              <a:path h="1348279" w="1348279">
                <a:moveTo>
                  <a:pt x="0" y="0"/>
                </a:moveTo>
                <a:lnTo>
                  <a:pt x="1348279" y="0"/>
                </a:lnTo>
                <a:lnTo>
                  <a:pt x="1348279" y="1348279"/>
                </a:lnTo>
                <a:lnTo>
                  <a:pt x="0" y="13482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2091321" y="3088509"/>
            <a:ext cx="1348279" cy="1348279"/>
          </a:xfrm>
          <a:custGeom>
            <a:avLst/>
            <a:gdLst/>
            <a:ahLst/>
            <a:cxnLst/>
            <a:rect r="r" b="b" t="t" l="l"/>
            <a:pathLst>
              <a:path h="1348279" w="1348279">
                <a:moveTo>
                  <a:pt x="0" y="0"/>
                </a:moveTo>
                <a:lnTo>
                  <a:pt x="1348279" y="0"/>
                </a:lnTo>
                <a:lnTo>
                  <a:pt x="1348279" y="1348279"/>
                </a:lnTo>
                <a:lnTo>
                  <a:pt x="0" y="13482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0" id="30"/>
          <p:cNvSpPr/>
          <p:nvPr/>
        </p:nvSpPr>
        <p:spPr>
          <a:xfrm flipH="false" flipV="false" rot="0">
            <a:off x="15639374" y="3088509"/>
            <a:ext cx="1348279" cy="1348279"/>
          </a:xfrm>
          <a:custGeom>
            <a:avLst/>
            <a:gdLst/>
            <a:ahLst/>
            <a:cxnLst/>
            <a:rect r="r" b="b" t="t" l="l"/>
            <a:pathLst>
              <a:path h="1348279" w="1348279">
                <a:moveTo>
                  <a:pt x="0" y="0"/>
                </a:moveTo>
                <a:lnTo>
                  <a:pt x="1348279" y="0"/>
                </a:lnTo>
                <a:lnTo>
                  <a:pt x="1348279" y="1348279"/>
                </a:lnTo>
                <a:lnTo>
                  <a:pt x="0" y="13482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1" id="31"/>
          <p:cNvSpPr txBox="true"/>
          <p:nvPr/>
        </p:nvSpPr>
        <p:spPr>
          <a:xfrm rot="0">
            <a:off x="11341770" y="7674973"/>
            <a:ext cx="3367727" cy="2493497"/>
          </a:xfrm>
          <a:prstGeom prst="rect">
            <a:avLst/>
          </a:prstGeom>
        </p:spPr>
        <p:txBody>
          <a:bodyPr anchor="t" rtlCol="false" tIns="0" lIns="0" bIns="0" rIns="0">
            <a:spAutoFit/>
          </a:bodyPr>
          <a:lstStyle/>
          <a:p>
            <a:pPr algn="l" marL="345439" indent="-172720" lvl="1">
              <a:lnSpc>
                <a:spcPts val="2239"/>
              </a:lnSpc>
              <a:buFont typeface="Arial"/>
              <a:buChar char="•"/>
            </a:pPr>
            <a:r>
              <a:rPr lang="en-US" b="true" sz="1599">
                <a:solidFill>
                  <a:srgbClr val="292828"/>
                </a:solidFill>
                <a:latin typeface="Poppins Medium"/>
                <a:ea typeface="Poppins Medium"/>
                <a:cs typeface="Poppins Medium"/>
                <a:sym typeface="Poppins Medium"/>
              </a:rPr>
              <a:t>Developing career field prediction algorithms and job role suggestion engines.</a:t>
            </a:r>
          </a:p>
          <a:p>
            <a:pPr algn="l">
              <a:lnSpc>
                <a:spcPts val="2239"/>
              </a:lnSpc>
            </a:pPr>
          </a:p>
          <a:p>
            <a:pPr algn="l" marL="345439" indent="-172720" lvl="1">
              <a:lnSpc>
                <a:spcPts val="2239"/>
              </a:lnSpc>
              <a:buFont typeface="Arial"/>
              <a:buChar char="•"/>
            </a:pPr>
            <a:r>
              <a:rPr lang="en-US" b="true" sz="1599">
                <a:solidFill>
                  <a:srgbClr val="292828"/>
                </a:solidFill>
                <a:latin typeface="Poppins Medium"/>
                <a:ea typeface="Poppins Medium"/>
                <a:cs typeface="Poppins Medium"/>
                <a:sym typeface="Poppins Medium"/>
              </a:rPr>
              <a:t>Connecting backend services with the frontend dashboard for real-time user interactions.</a:t>
            </a:r>
          </a:p>
          <a:p>
            <a:pPr algn="l">
              <a:lnSpc>
                <a:spcPts val="2239"/>
              </a:lnSpc>
              <a:spcBef>
                <a:spcPct val="0"/>
              </a:spcBef>
            </a:pPr>
          </a:p>
        </p:txBody>
      </p:sp>
      <p:sp>
        <p:nvSpPr>
          <p:cNvPr name="TextBox 32" id="32"/>
          <p:cNvSpPr txBox="true"/>
          <p:nvPr/>
        </p:nvSpPr>
        <p:spPr>
          <a:xfrm rot="0">
            <a:off x="15014433" y="7666647"/>
            <a:ext cx="3273567" cy="2966179"/>
          </a:xfrm>
          <a:prstGeom prst="rect">
            <a:avLst/>
          </a:prstGeom>
        </p:spPr>
        <p:txBody>
          <a:bodyPr anchor="t" rtlCol="false" tIns="0" lIns="0" bIns="0" rIns="0">
            <a:spAutoFit/>
          </a:bodyPr>
          <a:lstStyle/>
          <a:p>
            <a:pPr algn="l" marL="367031" indent="-183515" lvl="1">
              <a:lnSpc>
                <a:spcPts val="2380"/>
              </a:lnSpc>
              <a:buFont typeface="Arial"/>
              <a:buChar char="•"/>
            </a:pPr>
            <a:r>
              <a:rPr lang="en-US" b="true" sz="1700">
                <a:solidFill>
                  <a:srgbClr val="292828"/>
                </a:solidFill>
                <a:latin typeface="Poppins Medium"/>
                <a:ea typeface="Poppins Medium"/>
                <a:cs typeface="Poppins Medium"/>
                <a:sym typeface="Poppins Medium"/>
              </a:rPr>
              <a:t>Perform unit and integration tests for system stability.</a:t>
            </a:r>
          </a:p>
          <a:p>
            <a:pPr algn="l">
              <a:lnSpc>
                <a:spcPts val="2380"/>
              </a:lnSpc>
            </a:pPr>
          </a:p>
          <a:p>
            <a:pPr algn="l" marL="367031" indent="-183515" lvl="1">
              <a:lnSpc>
                <a:spcPts val="2380"/>
              </a:lnSpc>
              <a:buFont typeface="Arial"/>
              <a:buChar char="•"/>
            </a:pPr>
            <a:r>
              <a:rPr lang="en-US" b="true" sz="1700">
                <a:solidFill>
                  <a:srgbClr val="292828"/>
                </a:solidFill>
                <a:latin typeface="Poppins Medium"/>
                <a:ea typeface="Poppins Medium"/>
                <a:cs typeface="Poppins Medium"/>
                <a:sym typeface="Poppins Medium"/>
              </a:rPr>
              <a:t>Gather feedback to refine features and improve usability.</a:t>
            </a:r>
          </a:p>
          <a:p>
            <a:pPr algn="l">
              <a:lnSpc>
                <a:spcPts val="2380"/>
              </a:lnSpc>
            </a:pPr>
          </a:p>
          <a:p>
            <a:pPr algn="l">
              <a:lnSpc>
                <a:spcPts val="2380"/>
              </a:lnSpc>
            </a:pPr>
          </a:p>
          <a:p>
            <a:pPr algn="l">
              <a:lnSpc>
                <a:spcPts val="2380"/>
              </a:lnSpc>
              <a:spcBef>
                <a:spcPct val="0"/>
              </a:spcBef>
            </a:pPr>
          </a:p>
        </p:txBody>
      </p:sp>
      <p:sp>
        <p:nvSpPr>
          <p:cNvPr name="Freeform 33" id="33"/>
          <p:cNvSpPr/>
          <p:nvPr/>
        </p:nvSpPr>
        <p:spPr>
          <a:xfrm flipH="false" flipV="false" rot="0">
            <a:off x="16313513" y="-142161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2092329" y="-1186287"/>
            <a:ext cx="3898773" cy="4114800"/>
          </a:xfrm>
          <a:custGeom>
            <a:avLst/>
            <a:gdLst/>
            <a:ahLst/>
            <a:cxnLst/>
            <a:rect r="r" b="b" t="t" l="l"/>
            <a:pathLst>
              <a:path h="4114800" w="3898773">
                <a:moveTo>
                  <a:pt x="0" y="0"/>
                </a:moveTo>
                <a:lnTo>
                  <a:pt x="3898773" y="0"/>
                </a:lnTo>
                <a:lnTo>
                  <a:pt x="389877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30856" y="469265"/>
            <a:ext cx="16474272" cy="773274"/>
          </a:xfrm>
          <a:prstGeom prst="rect">
            <a:avLst/>
          </a:prstGeom>
        </p:spPr>
        <p:txBody>
          <a:bodyPr anchor="t" rtlCol="false" tIns="0" lIns="0" bIns="0" rIns="0">
            <a:spAutoFit/>
          </a:bodyPr>
          <a:lstStyle/>
          <a:p>
            <a:pPr algn="ctr">
              <a:lnSpc>
                <a:spcPts val="5370"/>
              </a:lnSpc>
            </a:pPr>
            <a:r>
              <a:rPr lang="en-US" b="true" sz="5424">
                <a:solidFill>
                  <a:srgbClr val="2C92D5"/>
                </a:solidFill>
                <a:latin typeface="Poppins Bold"/>
                <a:ea typeface="Poppins Bold"/>
                <a:cs typeface="Poppins Bold"/>
                <a:sym typeface="Poppins Bold"/>
              </a:rPr>
              <a:t>SOFTWARE TOOLS &amp; LIBRARIES</a:t>
            </a:r>
          </a:p>
        </p:txBody>
      </p:sp>
      <p:grpSp>
        <p:nvGrpSpPr>
          <p:cNvPr name="Group 3" id="3"/>
          <p:cNvGrpSpPr/>
          <p:nvPr/>
        </p:nvGrpSpPr>
        <p:grpSpPr>
          <a:xfrm rot="0">
            <a:off x="12479007" y="1947955"/>
            <a:ext cx="5522011" cy="576797"/>
            <a:chOff x="0" y="0"/>
            <a:chExt cx="1962589" cy="205000"/>
          </a:xfrm>
        </p:grpSpPr>
        <p:sp>
          <p:nvSpPr>
            <p:cNvPr name="Freeform 4" id="4"/>
            <p:cNvSpPr/>
            <p:nvPr/>
          </p:nvSpPr>
          <p:spPr>
            <a:xfrm flipH="false" flipV="false" rot="0">
              <a:off x="0" y="0"/>
              <a:ext cx="1962590" cy="205000"/>
            </a:xfrm>
            <a:custGeom>
              <a:avLst/>
              <a:gdLst/>
              <a:ahLst/>
              <a:cxnLst/>
              <a:rect r="r" b="b" t="t" l="l"/>
              <a:pathLst>
                <a:path h="205000" w="1962590">
                  <a:moveTo>
                    <a:pt x="71503" y="0"/>
                  </a:moveTo>
                  <a:lnTo>
                    <a:pt x="1891087" y="0"/>
                  </a:lnTo>
                  <a:cubicBezTo>
                    <a:pt x="1930577" y="0"/>
                    <a:pt x="1962590" y="32013"/>
                    <a:pt x="1962590" y="71503"/>
                  </a:cubicBezTo>
                  <a:lnTo>
                    <a:pt x="1962590" y="133498"/>
                  </a:lnTo>
                  <a:cubicBezTo>
                    <a:pt x="1962590" y="172988"/>
                    <a:pt x="1930577" y="205000"/>
                    <a:pt x="1891087" y="205000"/>
                  </a:cubicBezTo>
                  <a:lnTo>
                    <a:pt x="71503" y="205000"/>
                  </a:lnTo>
                  <a:cubicBezTo>
                    <a:pt x="32013" y="205000"/>
                    <a:pt x="0" y="172988"/>
                    <a:pt x="0" y="133498"/>
                  </a:cubicBezTo>
                  <a:lnTo>
                    <a:pt x="0" y="71503"/>
                  </a:lnTo>
                  <a:cubicBezTo>
                    <a:pt x="0" y="32013"/>
                    <a:pt x="32013" y="0"/>
                    <a:pt x="71503" y="0"/>
                  </a:cubicBezTo>
                  <a:close/>
                </a:path>
              </a:pathLst>
            </a:custGeom>
            <a:solidFill>
              <a:srgbClr val="18B6B4"/>
            </a:solidFill>
          </p:spPr>
        </p:sp>
        <p:sp>
          <p:nvSpPr>
            <p:cNvPr name="TextBox 5" id="5"/>
            <p:cNvSpPr txBox="true"/>
            <p:nvPr/>
          </p:nvSpPr>
          <p:spPr>
            <a:xfrm>
              <a:off x="0" y="19050"/>
              <a:ext cx="1962589" cy="185950"/>
            </a:xfrm>
            <a:prstGeom prst="rect">
              <a:avLst/>
            </a:prstGeom>
          </p:spPr>
          <p:txBody>
            <a:bodyPr anchor="ctr" rtlCol="false" tIns="50800" lIns="50800" bIns="50800" rIns="50800"/>
            <a:lstStyle/>
            <a:p>
              <a:pPr algn="ctr">
                <a:lnSpc>
                  <a:spcPts val="2553"/>
                </a:lnSpc>
              </a:pPr>
            </a:p>
          </p:txBody>
        </p:sp>
      </p:grpSp>
      <p:grpSp>
        <p:nvGrpSpPr>
          <p:cNvPr name="Group 6" id="6"/>
          <p:cNvGrpSpPr/>
          <p:nvPr/>
        </p:nvGrpSpPr>
        <p:grpSpPr>
          <a:xfrm rot="0">
            <a:off x="534511" y="2233725"/>
            <a:ext cx="3187402" cy="576797"/>
            <a:chOff x="0" y="0"/>
            <a:chExt cx="1132841" cy="205000"/>
          </a:xfrm>
        </p:grpSpPr>
        <p:sp>
          <p:nvSpPr>
            <p:cNvPr name="Freeform 7" id="7"/>
            <p:cNvSpPr/>
            <p:nvPr/>
          </p:nvSpPr>
          <p:spPr>
            <a:xfrm flipH="false" flipV="false" rot="0">
              <a:off x="0" y="0"/>
              <a:ext cx="1132841" cy="205000"/>
            </a:xfrm>
            <a:custGeom>
              <a:avLst/>
              <a:gdLst/>
              <a:ahLst/>
              <a:cxnLst/>
              <a:rect r="r" b="b" t="t" l="l"/>
              <a:pathLst>
                <a:path h="205000" w="1132841">
                  <a:moveTo>
                    <a:pt x="102500" y="0"/>
                  </a:moveTo>
                  <a:lnTo>
                    <a:pt x="1030341" y="0"/>
                  </a:lnTo>
                  <a:cubicBezTo>
                    <a:pt x="1086950" y="0"/>
                    <a:pt x="1132841" y="45891"/>
                    <a:pt x="1132841" y="102500"/>
                  </a:cubicBezTo>
                  <a:lnTo>
                    <a:pt x="1132841" y="102500"/>
                  </a:lnTo>
                  <a:cubicBezTo>
                    <a:pt x="1132841" y="129685"/>
                    <a:pt x="1122042" y="155756"/>
                    <a:pt x="1102820" y="174979"/>
                  </a:cubicBezTo>
                  <a:cubicBezTo>
                    <a:pt x="1083597" y="194201"/>
                    <a:pt x="1057526" y="205000"/>
                    <a:pt x="1030341" y="205000"/>
                  </a:cubicBezTo>
                  <a:lnTo>
                    <a:pt x="102500" y="205000"/>
                  </a:lnTo>
                  <a:cubicBezTo>
                    <a:pt x="45891" y="205000"/>
                    <a:pt x="0" y="159110"/>
                    <a:pt x="0" y="102500"/>
                  </a:cubicBezTo>
                  <a:lnTo>
                    <a:pt x="0" y="102500"/>
                  </a:lnTo>
                  <a:cubicBezTo>
                    <a:pt x="0" y="45891"/>
                    <a:pt x="45891" y="0"/>
                    <a:pt x="102500" y="0"/>
                  </a:cubicBezTo>
                  <a:close/>
                </a:path>
              </a:pathLst>
            </a:custGeom>
            <a:solidFill>
              <a:srgbClr val="13538A"/>
            </a:solidFill>
          </p:spPr>
        </p:sp>
        <p:sp>
          <p:nvSpPr>
            <p:cNvPr name="TextBox 8" id="8"/>
            <p:cNvSpPr txBox="true"/>
            <p:nvPr/>
          </p:nvSpPr>
          <p:spPr>
            <a:xfrm>
              <a:off x="0" y="19050"/>
              <a:ext cx="1132841" cy="185950"/>
            </a:xfrm>
            <a:prstGeom prst="rect">
              <a:avLst/>
            </a:prstGeom>
          </p:spPr>
          <p:txBody>
            <a:bodyPr anchor="ctr" rtlCol="false" tIns="50800" lIns="50800" bIns="50800" rIns="50800"/>
            <a:lstStyle/>
            <a:p>
              <a:pPr algn="ctr">
                <a:lnSpc>
                  <a:spcPts val="2553"/>
                </a:lnSpc>
              </a:pPr>
            </a:p>
          </p:txBody>
        </p:sp>
      </p:grpSp>
      <p:grpSp>
        <p:nvGrpSpPr>
          <p:cNvPr name="Group 9" id="9"/>
          <p:cNvGrpSpPr/>
          <p:nvPr/>
        </p:nvGrpSpPr>
        <p:grpSpPr>
          <a:xfrm rot="0">
            <a:off x="534511" y="4676890"/>
            <a:ext cx="4857562" cy="576797"/>
            <a:chOff x="0" y="0"/>
            <a:chExt cx="1726436" cy="205000"/>
          </a:xfrm>
        </p:grpSpPr>
        <p:sp>
          <p:nvSpPr>
            <p:cNvPr name="Freeform 10" id="10"/>
            <p:cNvSpPr/>
            <p:nvPr/>
          </p:nvSpPr>
          <p:spPr>
            <a:xfrm flipH="false" flipV="false" rot="0">
              <a:off x="0" y="0"/>
              <a:ext cx="1726436" cy="205000"/>
            </a:xfrm>
            <a:custGeom>
              <a:avLst/>
              <a:gdLst/>
              <a:ahLst/>
              <a:cxnLst/>
              <a:rect r="r" b="b" t="t" l="l"/>
              <a:pathLst>
                <a:path h="205000" w="1726436">
                  <a:moveTo>
                    <a:pt x="81283" y="0"/>
                  </a:moveTo>
                  <a:lnTo>
                    <a:pt x="1645153" y="0"/>
                  </a:lnTo>
                  <a:cubicBezTo>
                    <a:pt x="1690045" y="0"/>
                    <a:pt x="1726436" y="36392"/>
                    <a:pt x="1726436" y="81283"/>
                  </a:cubicBezTo>
                  <a:lnTo>
                    <a:pt x="1726436" y="123717"/>
                  </a:lnTo>
                  <a:cubicBezTo>
                    <a:pt x="1726436" y="145275"/>
                    <a:pt x="1717872" y="165950"/>
                    <a:pt x="1702629" y="181193"/>
                  </a:cubicBezTo>
                  <a:cubicBezTo>
                    <a:pt x="1687385" y="196437"/>
                    <a:pt x="1666711" y="205000"/>
                    <a:pt x="1645153" y="205000"/>
                  </a:cubicBezTo>
                  <a:lnTo>
                    <a:pt x="81283" y="205000"/>
                  </a:lnTo>
                  <a:cubicBezTo>
                    <a:pt x="36392" y="205000"/>
                    <a:pt x="0" y="168609"/>
                    <a:pt x="0" y="123717"/>
                  </a:cubicBezTo>
                  <a:lnTo>
                    <a:pt x="0" y="81283"/>
                  </a:lnTo>
                  <a:cubicBezTo>
                    <a:pt x="0" y="59726"/>
                    <a:pt x="8564" y="39051"/>
                    <a:pt x="23807" y="23807"/>
                  </a:cubicBezTo>
                  <a:cubicBezTo>
                    <a:pt x="39051" y="8564"/>
                    <a:pt x="59726" y="0"/>
                    <a:pt x="81283" y="0"/>
                  </a:cubicBezTo>
                  <a:close/>
                </a:path>
              </a:pathLst>
            </a:custGeom>
            <a:solidFill>
              <a:srgbClr val="2C92D5"/>
            </a:solidFill>
          </p:spPr>
        </p:sp>
        <p:sp>
          <p:nvSpPr>
            <p:cNvPr name="TextBox 11" id="11"/>
            <p:cNvSpPr txBox="true"/>
            <p:nvPr/>
          </p:nvSpPr>
          <p:spPr>
            <a:xfrm>
              <a:off x="0" y="19050"/>
              <a:ext cx="1726436" cy="185950"/>
            </a:xfrm>
            <a:prstGeom prst="rect">
              <a:avLst/>
            </a:prstGeom>
          </p:spPr>
          <p:txBody>
            <a:bodyPr anchor="ctr" rtlCol="false" tIns="50800" lIns="50800" bIns="50800" rIns="50800"/>
            <a:lstStyle/>
            <a:p>
              <a:pPr algn="ctr">
                <a:lnSpc>
                  <a:spcPts val="2553"/>
                </a:lnSpc>
              </a:pPr>
            </a:p>
          </p:txBody>
        </p:sp>
      </p:grpSp>
      <p:grpSp>
        <p:nvGrpSpPr>
          <p:cNvPr name="Group 12" id="12"/>
          <p:cNvGrpSpPr/>
          <p:nvPr/>
        </p:nvGrpSpPr>
        <p:grpSpPr>
          <a:xfrm rot="0">
            <a:off x="12765989" y="4965288"/>
            <a:ext cx="2915093" cy="576797"/>
            <a:chOff x="0" y="0"/>
            <a:chExt cx="1036059" cy="205000"/>
          </a:xfrm>
        </p:grpSpPr>
        <p:sp>
          <p:nvSpPr>
            <p:cNvPr name="Freeform 13" id="13"/>
            <p:cNvSpPr/>
            <p:nvPr/>
          </p:nvSpPr>
          <p:spPr>
            <a:xfrm flipH="false" flipV="false" rot="0">
              <a:off x="0" y="0"/>
              <a:ext cx="1036060" cy="205000"/>
            </a:xfrm>
            <a:custGeom>
              <a:avLst/>
              <a:gdLst/>
              <a:ahLst/>
              <a:cxnLst/>
              <a:rect r="r" b="b" t="t" l="l"/>
              <a:pathLst>
                <a:path h="205000" w="103606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5CE0E5"/>
            </a:solidFill>
          </p:spPr>
        </p:sp>
        <p:sp>
          <p:nvSpPr>
            <p:cNvPr name="TextBox 14" id="14"/>
            <p:cNvSpPr txBox="true"/>
            <p:nvPr/>
          </p:nvSpPr>
          <p:spPr>
            <a:xfrm>
              <a:off x="0" y="19050"/>
              <a:ext cx="1036059" cy="185950"/>
            </a:xfrm>
            <a:prstGeom prst="rect">
              <a:avLst/>
            </a:prstGeom>
          </p:spPr>
          <p:txBody>
            <a:bodyPr anchor="ctr" rtlCol="false" tIns="50800" lIns="50800" bIns="50800" rIns="50800"/>
            <a:lstStyle/>
            <a:p>
              <a:pPr algn="ctr">
                <a:lnSpc>
                  <a:spcPts val="2553"/>
                </a:lnSpc>
              </a:pPr>
            </a:p>
          </p:txBody>
        </p:sp>
      </p:grpSp>
      <p:grpSp>
        <p:nvGrpSpPr>
          <p:cNvPr name="Group 15" id="15"/>
          <p:cNvGrpSpPr/>
          <p:nvPr/>
        </p:nvGrpSpPr>
        <p:grpSpPr>
          <a:xfrm rot="0">
            <a:off x="6561518" y="7967345"/>
            <a:ext cx="4149559" cy="576797"/>
            <a:chOff x="0" y="0"/>
            <a:chExt cx="1474804" cy="205000"/>
          </a:xfrm>
        </p:grpSpPr>
        <p:sp>
          <p:nvSpPr>
            <p:cNvPr name="Freeform 16" id="16"/>
            <p:cNvSpPr/>
            <p:nvPr/>
          </p:nvSpPr>
          <p:spPr>
            <a:xfrm flipH="false" flipV="false" rot="0">
              <a:off x="0" y="0"/>
              <a:ext cx="1474804" cy="205000"/>
            </a:xfrm>
            <a:custGeom>
              <a:avLst/>
              <a:gdLst/>
              <a:ahLst/>
              <a:cxnLst/>
              <a:rect r="r" b="b" t="t" l="l"/>
              <a:pathLst>
                <a:path h="205000" w="1474804">
                  <a:moveTo>
                    <a:pt x="95152" y="0"/>
                  </a:moveTo>
                  <a:lnTo>
                    <a:pt x="1379652" y="0"/>
                  </a:lnTo>
                  <a:cubicBezTo>
                    <a:pt x="1432203" y="0"/>
                    <a:pt x="1474804" y="42601"/>
                    <a:pt x="1474804" y="95152"/>
                  </a:cubicBezTo>
                  <a:lnTo>
                    <a:pt x="1474804" y="109849"/>
                  </a:lnTo>
                  <a:cubicBezTo>
                    <a:pt x="1474804" y="162400"/>
                    <a:pt x="1432203" y="205000"/>
                    <a:pt x="1379652" y="205000"/>
                  </a:cubicBezTo>
                  <a:lnTo>
                    <a:pt x="95152" y="205000"/>
                  </a:lnTo>
                  <a:cubicBezTo>
                    <a:pt x="42601" y="205000"/>
                    <a:pt x="0" y="162400"/>
                    <a:pt x="0" y="109849"/>
                  </a:cubicBezTo>
                  <a:lnTo>
                    <a:pt x="0" y="95152"/>
                  </a:lnTo>
                  <a:cubicBezTo>
                    <a:pt x="0" y="42601"/>
                    <a:pt x="42601" y="0"/>
                    <a:pt x="95152" y="0"/>
                  </a:cubicBezTo>
                  <a:close/>
                </a:path>
              </a:pathLst>
            </a:custGeom>
            <a:solidFill>
              <a:srgbClr val="37C9EF"/>
            </a:solidFill>
          </p:spPr>
        </p:sp>
        <p:sp>
          <p:nvSpPr>
            <p:cNvPr name="TextBox 17" id="17"/>
            <p:cNvSpPr txBox="true"/>
            <p:nvPr/>
          </p:nvSpPr>
          <p:spPr>
            <a:xfrm>
              <a:off x="0" y="19050"/>
              <a:ext cx="1474804" cy="185950"/>
            </a:xfrm>
            <a:prstGeom prst="rect">
              <a:avLst/>
            </a:prstGeom>
          </p:spPr>
          <p:txBody>
            <a:bodyPr anchor="ctr" rtlCol="false" tIns="50800" lIns="50800" bIns="50800" rIns="50800"/>
            <a:lstStyle/>
            <a:p>
              <a:pPr algn="ctr">
                <a:lnSpc>
                  <a:spcPts val="2553"/>
                </a:lnSpc>
              </a:pPr>
            </a:p>
          </p:txBody>
        </p:sp>
      </p:grpSp>
      <p:sp>
        <p:nvSpPr>
          <p:cNvPr name="Freeform 18" id="18"/>
          <p:cNvSpPr/>
          <p:nvPr/>
        </p:nvSpPr>
        <p:spPr>
          <a:xfrm flipH="false" flipV="false" rot="0">
            <a:off x="16649354" y="-248957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1888996">
            <a:off x="-2052430" y="-1910562"/>
            <a:ext cx="3718293" cy="3924320"/>
          </a:xfrm>
          <a:custGeom>
            <a:avLst/>
            <a:gdLst/>
            <a:ahLst/>
            <a:cxnLst/>
            <a:rect r="r" b="b" t="t" l="l"/>
            <a:pathLst>
              <a:path h="3924320" w="3718293">
                <a:moveTo>
                  <a:pt x="0" y="0"/>
                </a:moveTo>
                <a:lnTo>
                  <a:pt x="3718293" y="0"/>
                </a:lnTo>
                <a:lnTo>
                  <a:pt x="3718293" y="3924320"/>
                </a:lnTo>
                <a:lnTo>
                  <a:pt x="0" y="3924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1888996">
            <a:off x="15803490" y="7737986"/>
            <a:ext cx="3718293" cy="3924320"/>
          </a:xfrm>
          <a:custGeom>
            <a:avLst/>
            <a:gdLst/>
            <a:ahLst/>
            <a:cxnLst/>
            <a:rect r="r" b="b" t="t" l="l"/>
            <a:pathLst>
              <a:path h="3924320" w="3718293">
                <a:moveTo>
                  <a:pt x="0" y="0"/>
                </a:moveTo>
                <a:lnTo>
                  <a:pt x="3718293" y="0"/>
                </a:lnTo>
                <a:lnTo>
                  <a:pt x="3718293" y="3924320"/>
                </a:lnTo>
                <a:lnTo>
                  <a:pt x="0" y="3924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2057400" y="82296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5775162" y="1248221"/>
            <a:ext cx="6128490" cy="6598643"/>
          </a:xfrm>
          <a:custGeom>
            <a:avLst/>
            <a:gdLst/>
            <a:ahLst/>
            <a:cxnLst/>
            <a:rect r="r" b="b" t="t" l="l"/>
            <a:pathLst>
              <a:path h="6598643" w="6128490">
                <a:moveTo>
                  <a:pt x="0" y="0"/>
                </a:moveTo>
                <a:lnTo>
                  <a:pt x="6128490" y="0"/>
                </a:lnTo>
                <a:lnTo>
                  <a:pt x="6128490" y="6598643"/>
                </a:lnTo>
                <a:lnTo>
                  <a:pt x="0" y="65986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3" id="23"/>
          <p:cNvSpPr txBox="true"/>
          <p:nvPr/>
        </p:nvSpPr>
        <p:spPr>
          <a:xfrm rot="0">
            <a:off x="12286742" y="2104394"/>
            <a:ext cx="6001258" cy="558111"/>
          </a:xfrm>
          <a:prstGeom prst="rect">
            <a:avLst/>
          </a:prstGeom>
        </p:spPr>
        <p:txBody>
          <a:bodyPr anchor="t" rtlCol="false" tIns="0" lIns="0" bIns="0" rIns="0">
            <a:spAutoFit/>
          </a:bodyPr>
          <a:lstStyle/>
          <a:p>
            <a:pPr algn="ctr">
              <a:lnSpc>
                <a:spcPts val="2100"/>
              </a:lnSpc>
            </a:pPr>
            <a:r>
              <a:rPr lang="en-US" b="true" sz="2100">
                <a:solidFill>
                  <a:srgbClr val="FFFFFF"/>
                </a:solidFill>
                <a:latin typeface="Kollektif Bold"/>
                <a:ea typeface="Kollektif Bold"/>
                <a:cs typeface="Kollektif Bold"/>
                <a:sym typeface="Kollektif Bold"/>
              </a:rPr>
              <a:t>BACKEND &amp; FRONTEND DEVELOPMENT</a:t>
            </a:r>
          </a:p>
          <a:p>
            <a:pPr algn="ctr" marL="453390" indent="-226695" lvl="1">
              <a:lnSpc>
                <a:spcPts val="2100"/>
              </a:lnSpc>
              <a:buFont typeface="Arial"/>
              <a:buChar char="•"/>
            </a:pPr>
          </a:p>
        </p:txBody>
      </p:sp>
      <p:sp>
        <p:nvSpPr>
          <p:cNvPr name="TextBox 24" id="24"/>
          <p:cNvSpPr txBox="true"/>
          <p:nvPr/>
        </p:nvSpPr>
        <p:spPr>
          <a:xfrm rot="0">
            <a:off x="668563" y="2381153"/>
            <a:ext cx="2919298" cy="300963"/>
          </a:xfrm>
          <a:prstGeom prst="rect">
            <a:avLst/>
          </a:prstGeom>
        </p:spPr>
        <p:txBody>
          <a:bodyPr anchor="t" rtlCol="false" tIns="0" lIns="0" bIns="0" rIns="0">
            <a:spAutoFit/>
          </a:bodyPr>
          <a:lstStyle/>
          <a:p>
            <a:pPr algn="ctr">
              <a:lnSpc>
                <a:spcPts val="2100"/>
              </a:lnSpc>
            </a:pPr>
            <a:r>
              <a:rPr lang="en-US" b="true" sz="2100">
                <a:solidFill>
                  <a:srgbClr val="FFFFFF"/>
                </a:solidFill>
                <a:latin typeface="Poppins Bold"/>
                <a:ea typeface="Poppins Bold"/>
                <a:cs typeface="Poppins Bold"/>
                <a:sym typeface="Poppins Bold"/>
              </a:rPr>
              <a:t>PROGRAMMING &amp; IDE</a:t>
            </a:r>
          </a:p>
        </p:txBody>
      </p:sp>
      <p:sp>
        <p:nvSpPr>
          <p:cNvPr name="TextBox 25" id="25"/>
          <p:cNvSpPr txBox="true"/>
          <p:nvPr/>
        </p:nvSpPr>
        <p:spPr>
          <a:xfrm rot="0">
            <a:off x="534511" y="4824331"/>
            <a:ext cx="4730484" cy="300963"/>
          </a:xfrm>
          <a:prstGeom prst="rect">
            <a:avLst/>
          </a:prstGeom>
        </p:spPr>
        <p:txBody>
          <a:bodyPr anchor="t" rtlCol="false" tIns="0" lIns="0" bIns="0" rIns="0">
            <a:spAutoFit/>
          </a:bodyPr>
          <a:lstStyle/>
          <a:p>
            <a:pPr algn="ctr">
              <a:lnSpc>
                <a:spcPts val="2100"/>
              </a:lnSpc>
            </a:pPr>
            <a:r>
              <a:rPr lang="en-US" b="true" sz="2100">
                <a:solidFill>
                  <a:srgbClr val="FFFFFF"/>
                </a:solidFill>
                <a:latin typeface="Poppins Bold"/>
                <a:ea typeface="Poppins Bold"/>
                <a:cs typeface="Poppins Bold"/>
                <a:sym typeface="Poppins Bold"/>
              </a:rPr>
              <a:t>DATA ANALYSIS &amp; VISUALIZATION</a:t>
            </a:r>
          </a:p>
        </p:txBody>
      </p:sp>
      <p:sp>
        <p:nvSpPr>
          <p:cNvPr name="TextBox 26" id="26"/>
          <p:cNvSpPr txBox="true"/>
          <p:nvPr/>
        </p:nvSpPr>
        <p:spPr>
          <a:xfrm rot="0">
            <a:off x="12765989" y="5122241"/>
            <a:ext cx="2915093" cy="291438"/>
          </a:xfrm>
          <a:prstGeom prst="rect">
            <a:avLst/>
          </a:prstGeom>
        </p:spPr>
        <p:txBody>
          <a:bodyPr anchor="t" rtlCol="false" tIns="0" lIns="0" bIns="0" rIns="0">
            <a:spAutoFit/>
          </a:bodyPr>
          <a:lstStyle/>
          <a:p>
            <a:pPr algn="ctr">
              <a:lnSpc>
                <a:spcPts val="2100"/>
              </a:lnSpc>
            </a:pPr>
            <a:r>
              <a:rPr lang="en-US" b="true" sz="2100">
                <a:solidFill>
                  <a:srgbClr val="FFFFFF"/>
                </a:solidFill>
                <a:latin typeface="Kollektif Bold"/>
                <a:ea typeface="Kollektif Bold"/>
                <a:cs typeface="Kollektif Bold"/>
                <a:sym typeface="Kollektif Bold"/>
              </a:rPr>
              <a:t>DESIGN &amp; TESTING</a:t>
            </a:r>
          </a:p>
        </p:txBody>
      </p:sp>
      <p:sp>
        <p:nvSpPr>
          <p:cNvPr name="TextBox 27" id="27"/>
          <p:cNvSpPr txBox="true"/>
          <p:nvPr/>
        </p:nvSpPr>
        <p:spPr>
          <a:xfrm rot="0">
            <a:off x="994548" y="3162577"/>
            <a:ext cx="2844746" cy="1171413"/>
          </a:xfrm>
          <a:prstGeom prst="rect">
            <a:avLst/>
          </a:prstGeom>
        </p:spPr>
        <p:txBody>
          <a:bodyPr anchor="t" rtlCol="false" tIns="0" lIns="0" bIns="0" rIns="0">
            <a:spAutoFit/>
          </a:bodyPr>
          <a:lstStyle/>
          <a:p>
            <a:pPr algn="just" marL="561336" indent="-280668" lvl="1">
              <a:lnSpc>
                <a:spcPts val="3119"/>
              </a:lnSpc>
              <a:buFont typeface="Arial"/>
              <a:buChar char="•"/>
            </a:pPr>
            <a:r>
              <a:rPr lang="en-US" sz="2599">
                <a:solidFill>
                  <a:srgbClr val="545454"/>
                </a:solidFill>
                <a:latin typeface="DM Sans"/>
                <a:ea typeface="DM Sans"/>
                <a:cs typeface="DM Sans"/>
                <a:sym typeface="DM Sans"/>
              </a:rPr>
              <a:t>Python (3.12), </a:t>
            </a:r>
          </a:p>
          <a:p>
            <a:pPr algn="just" marL="561336" indent="-280668" lvl="1">
              <a:lnSpc>
                <a:spcPts val="3119"/>
              </a:lnSpc>
              <a:buFont typeface="Arial"/>
              <a:buChar char="•"/>
            </a:pPr>
            <a:r>
              <a:rPr lang="en-US" sz="2599">
                <a:solidFill>
                  <a:srgbClr val="545454"/>
                </a:solidFill>
                <a:latin typeface="DM Sans"/>
                <a:ea typeface="DM Sans"/>
                <a:cs typeface="DM Sans"/>
                <a:sym typeface="DM Sans"/>
              </a:rPr>
              <a:t>Jupyter, </a:t>
            </a:r>
          </a:p>
          <a:p>
            <a:pPr algn="just" marL="561336" indent="-280668" lvl="1">
              <a:lnSpc>
                <a:spcPts val="3119"/>
              </a:lnSpc>
              <a:buFont typeface="Arial"/>
              <a:buChar char="•"/>
            </a:pPr>
            <a:r>
              <a:rPr lang="en-US" sz="2599">
                <a:solidFill>
                  <a:srgbClr val="545454"/>
                </a:solidFill>
                <a:latin typeface="DM Sans"/>
                <a:ea typeface="DM Sans"/>
                <a:cs typeface="DM Sans"/>
                <a:sym typeface="DM Sans"/>
              </a:rPr>
              <a:t>VS Code</a:t>
            </a:r>
          </a:p>
        </p:txBody>
      </p:sp>
      <p:sp>
        <p:nvSpPr>
          <p:cNvPr name="TextBox 28" id="28"/>
          <p:cNvSpPr txBox="true"/>
          <p:nvPr/>
        </p:nvSpPr>
        <p:spPr>
          <a:xfrm rot="0">
            <a:off x="6561518" y="8114787"/>
            <a:ext cx="4149559" cy="300963"/>
          </a:xfrm>
          <a:prstGeom prst="rect">
            <a:avLst/>
          </a:prstGeom>
        </p:spPr>
        <p:txBody>
          <a:bodyPr anchor="t" rtlCol="false" tIns="0" lIns="0" bIns="0" rIns="0">
            <a:spAutoFit/>
          </a:bodyPr>
          <a:lstStyle/>
          <a:p>
            <a:pPr algn="ctr">
              <a:lnSpc>
                <a:spcPts val="2100"/>
              </a:lnSpc>
            </a:pPr>
            <a:r>
              <a:rPr lang="en-US" b="true" sz="2100">
                <a:solidFill>
                  <a:srgbClr val="FFFFFF"/>
                </a:solidFill>
                <a:latin typeface="Poppins Bold"/>
                <a:ea typeface="Poppins Bold"/>
                <a:cs typeface="Poppins Bold"/>
                <a:sym typeface="Poppins Bold"/>
              </a:rPr>
              <a:t>MACHINE LEARNING &amp; NLP</a:t>
            </a:r>
          </a:p>
        </p:txBody>
      </p:sp>
      <p:sp>
        <p:nvSpPr>
          <p:cNvPr name="TextBox 29" id="29"/>
          <p:cNvSpPr txBox="true"/>
          <p:nvPr/>
        </p:nvSpPr>
        <p:spPr>
          <a:xfrm rot="0">
            <a:off x="1028700" y="5594343"/>
            <a:ext cx="3561659" cy="2342825"/>
          </a:xfrm>
          <a:prstGeom prst="rect">
            <a:avLst/>
          </a:prstGeom>
        </p:spPr>
        <p:txBody>
          <a:bodyPr anchor="t" rtlCol="false" tIns="0" lIns="0" bIns="0" rIns="0">
            <a:spAutoFit/>
          </a:bodyPr>
          <a:lstStyle/>
          <a:p>
            <a:pPr algn="just" marL="561336" indent="-280668" lvl="1">
              <a:lnSpc>
                <a:spcPts val="3119"/>
              </a:lnSpc>
              <a:buFont typeface="Arial"/>
              <a:buChar char="•"/>
            </a:pPr>
            <a:r>
              <a:rPr lang="en-US" sz="2599">
                <a:solidFill>
                  <a:srgbClr val="545454"/>
                </a:solidFill>
                <a:latin typeface="DM Sans"/>
                <a:ea typeface="DM Sans"/>
                <a:cs typeface="DM Sans"/>
                <a:sym typeface="DM Sans"/>
              </a:rPr>
              <a:t>NumPy</a:t>
            </a:r>
          </a:p>
          <a:p>
            <a:pPr algn="just" marL="561336" indent="-280668" lvl="1">
              <a:lnSpc>
                <a:spcPts val="3119"/>
              </a:lnSpc>
              <a:buFont typeface="Arial"/>
              <a:buChar char="•"/>
            </a:pPr>
            <a:r>
              <a:rPr lang="en-US" sz="2599">
                <a:solidFill>
                  <a:srgbClr val="545454"/>
                </a:solidFill>
                <a:latin typeface="DM Sans"/>
                <a:ea typeface="DM Sans"/>
                <a:cs typeface="DM Sans"/>
                <a:sym typeface="DM Sans"/>
              </a:rPr>
              <a:t>Pandas</a:t>
            </a:r>
          </a:p>
          <a:p>
            <a:pPr algn="just" marL="561336" indent="-280668" lvl="1">
              <a:lnSpc>
                <a:spcPts val="3119"/>
              </a:lnSpc>
              <a:buFont typeface="Arial"/>
              <a:buChar char="•"/>
            </a:pPr>
            <a:r>
              <a:rPr lang="en-US" sz="2599">
                <a:solidFill>
                  <a:srgbClr val="545454"/>
                </a:solidFill>
                <a:latin typeface="DM Sans"/>
                <a:ea typeface="DM Sans"/>
                <a:cs typeface="DM Sans"/>
                <a:sym typeface="DM Sans"/>
              </a:rPr>
              <a:t>Matplotlib</a:t>
            </a:r>
          </a:p>
          <a:p>
            <a:pPr algn="just" marL="561336" indent="-280668" lvl="1">
              <a:lnSpc>
                <a:spcPts val="3119"/>
              </a:lnSpc>
              <a:buFont typeface="Arial"/>
              <a:buChar char="•"/>
            </a:pPr>
            <a:r>
              <a:rPr lang="en-US" sz="2599">
                <a:solidFill>
                  <a:srgbClr val="545454"/>
                </a:solidFill>
                <a:latin typeface="DM Sans"/>
                <a:ea typeface="DM Sans"/>
                <a:cs typeface="DM Sans"/>
                <a:sym typeface="DM Sans"/>
              </a:rPr>
              <a:t>Seaborn</a:t>
            </a:r>
          </a:p>
          <a:p>
            <a:pPr algn="just" marL="561336" indent="-280668" lvl="1">
              <a:lnSpc>
                <a:spcPts val="3119"/>
              </a:lnSpc>
              <a:buFont typeface="Arial"/>
              <a:buChar char="•"/>
            </a:pPr>
            <a:r>
              <a:rPr lang="en-US" sz="2599">
                <a:solidFill>
                  <a:srgbClr val="545454"/>
                </a:solidFill>
                <a:latin typeface="DM Sans"/>
                <a:ea typeface="DM Sans"/>
                <a:cs typeface="DM Sans"/>
                <a:sym typeface="DM Sans"/>
              </a:rPr>
              <a:t>SciPy Toolkit Learn</a:t>
            </a:r>
          </a:p>
          <a:p>
            <a:pPr algn="just">
              <a:lnSpc>
                <a:spcPts val="3119"/>
              </a:lnSpc>
            </a:pPr>
          </a:p>
        </p:txBody>
      </p:sp>
      <p:sp>
        <p:nvSpPr>
          <p:cNvPr name="TextBox 30" id="30"/>
          <p:cNvSpPr txBox="true"/>
          <p:nvPr/>
        </p:nvSpPr>
        <p:spPr>
          <a:xfrm rot="0">
            <a:off x="13271603" y="2852927"/>
            <a:ext cx="3561659" cy="1952354"/>
          </a:xfrm>
          <a:prstGeom prst="rect">
            <a:avLst/>
          </a:prstGeom>
        </p:spPr>
        <p:txBody>
          <a:bodyPr anchor="t" rtlCol="false" tIns="0" lIns="0" bIns="0" rIns="0">
            <a:spAutoFit/>
          </a:bodyPr>
          <a:lstStyle/>
          <a:p>
            <a:pPr algn="just" marL="561336" indent="-280668" lvl="1">
              <a:lnSpc>
                <a:spcPts val="3119"/>
              </a:lnSpc>
              <a:buFont typeface="Arial"/>
              <a:buChar char="•"/>
            </a:pPr>
            <a:r>
              <a:rPr lang="en-US" sz="2599">
                <a:solidFill>
                  <a:srgbClr val="545454"/>
                </a:solidFill>
                <a:latin typeface="DM Sans"/>
                <a:ea typeface="DM Sans"/>
                <a:cs typeface="DM Sans"/>
                <a:sym typeface="DM Sans"/>
              </a:rPr>
              <a:t>Node.js</a:t>
            </a:r>
          </a:p>
          <a:p>
            <a:pPr algn="just" marL="561336" indent="-280668" lvl="1">
              <a:lnSpc>
                <a:spcPts val="3119"/>
              </a:lnSpc>
              <a:buFont typeface="Arial"/>
              <a:buChar char="•"/>
            </a:pPr>
            <a:r>
              <a:rPr lang="en-US" sz="2599">
                <a:solidFill>
                  <a:srgbClr val="545454"/>
                </a:solidFill>
                <a:latin typeface="DM Sans"/>
                <a:ea typeface="DM Sans"/>
                <a:cs typeface="DM Sans"/>
                <a:sym typeface="DM Sans"/>
              </a:rPr>
              <a:t>React</a:t>
            </a:r>
          </a:p>
          <a:p>
            <a:pPr algn="just" marL="561336" indent="-280668" lvl="1">
              <a:lnSpc>
                <a:spcPts val="3119"/>
              </a:lnSpc>
              <a:buFont typeface="Arial"/>
              <a:buChar char="•"/>
            </a:pPr>
            <a:r>
              <a:rPr lang="en-US" sz="2599">
                <a:solidFill>
                  <a:srgbClr val="545454"/>
                </a:solidFill>
                <a:latin typeface="DM Sans"/>
                <a:ea typeface="DM Sans"/>
                <a:cs typeface="DM Sans"/>
                <a:sym typeface="DM Sans"/>
              </a:rPr>
              <a:t>SQL/MongoDB</a:t>
            </a:r>
          </a:p>
          <a:p>
            <a:pPr algn="just" marL="561336" indent="-280668" lvl="1">
              <a:lnSpc>
                <a:spcPts val="3119"/>
              </a:lnSpc>
              <a:buFont typeface="Arial"/>
              <a:buChar char="•"/>
            </a:pPr>
            <a:r>
              <a:rPr lang="en-US" sz="2599">
                <a:solidFill>
                  <a:srgbClr val="545454"/>
                </a:solidFill>
                <a:latin typeface="DM Sans"/>
                <a:ea typeface="DM Sans"/>
                <a:cs typeface="DM Sans"/>
                <a:sym typeface="DM Sans"/>
              </a:rPr>
              <a:t>Rapid API</a:t>
            </a:r>
          </a:p>
          <a:p>
            <a:pPr algn="just">
              <a:lnSpc>
                <a:spcPts val="3119"/>
              </a:lnSpc>
            </a:pPr>
          </a:p>
        </p:txBody>
      </p:sp>
      <p:sp>
        <p:nvSpPr>
          <p:cNvPr name="TextBox 31" id="31"/>
          <p:cNvSpPr txBox="true"/>
          <p:nvPr/>
        </p:nvSpPr>
        <p:spPr>
          <a:xfrm rot="0">
            <a:off x="13271603" y="5894509"/>
            <a:ext cx="3561659" cy="1952354"/>
          </a:xfrm>
          <a:prstGeom prst="rect">
            <a:avLst/>
          </a:prstGeom>
        </p:spPr>
        <p:txBody>
          <a:bodyPr anchor="t" rtlCol="false" tIns="0" lIns="0" bIns="0" rIns="0">
            <a:spAutoFit/>
          </a:bodyPr>
          <a:lstStyle/>
          <a:p>
            <a:pPr algn="just" marL="561336" indent="-280668" lvl="1">
              <a:lnSpc>
                <a:spcPts val="3119"/>
              </a:lnSpc>
              <a:buFont typeface="Arial"/>
              <a:buChar char="•"/>
            </a:pPr>
            <a:r>
              <a:rPr lang="en-US" sz="2599">
                <a:solidFill>
                  <a:srgbClr val="545454"/>
                </a:solidFill>
                <a:latin typeface="DM Sans"/>
                <a:ea typeface="DM Sans"/>
                <a:cs typeface="DM Sans"/>
                <a:sym typeface="DM Sans"/>
              </a:rPr>
              <a:t>Figma</a:t>
            </a:r>
          </a:p>
          <a:p>
            <a:pPr algn="just" marL="561336" indent="-280668" lvl="1">
              <a:lnSpc>
                <a:spcPts val="3119"/>
              </a:lnSpc>
              <a:buFont typeface="Arial"/>
              <a:buChar char="•"/>
            </a:pPr>
            <a:r>
              <a:rPr lang="en-US" sz="2599">
                <a:solidFill>
                  <a:srgbClr val="545454"/>
                </a:solidFill>
                <a:latin typeface="DM Sans"/>
                <a:ea typeface="DM Sans"/>
                <a:cs typeface="DM Sans"/>
                <a:sym typeface="DM Sans"/>
              </a:rPr>
              <a:t>Postman</a:t>
            </a:r>
          </a:p>
          <a:p>
            <a:pPr algn="just" marL="561336" indent="-280668" lvl="1">
              <a:lnSpc>
                <a:spcPts val="3119"/>
              </a:lnSpc>
              <a:buFont typeface="Arial"/>
              <a:buChar char="•"/>
            </a:pPr>
            <a:r>
              <a:rPr lang="en-US" sz="2599">
                <a:solidFill>
                  <a:srgbClr val="545454"/>
                </a:solidFill>
                <a:latin typeface="DM Sans"/>
                <a:ea typeface="DM Sans"/>
                <a:cs typeface="DM Sans"/>
                <a:sym typeface="DM Sans"/>
              </a:rPr>
              <a:t>Git</a:t>
            </a:r>
          </a:p>
          <a:p>
            <a:pPr algn="just">
              <a:lnSpc>
                <a:spcPts val="3119"/>
              </a:lnSpc>
            </a:pPr>
          </a:p>
          <a:p>
            <a:pPr algn="just">
              <a:lnSpc>
                <a:spcPts val="3119"/>
              </a:lnSpc>
            </a:pPr>
          </a:p>
        </p:txBody>
      </p:sp>
      <p:sp>
        <p:nvSpPr>
          <p:cNvPr name="TextBox 32" id="32"/>
          <p:cNvSpPr txBox="true"/>
          <p:nvPr/>
        </p:nvSpPr>
        <p:spPr>
          <a:xfrm rot="0">
            <a:off x="7414807" y="8725117"/>
            <a:ext cx="4367295" cy="1561883"/>
          </a:xfrm>
          <a:prstGeom prst="rect">
            <a:avLst/>
          </a:prstGeom>
        </p:spPr>
        <p:txBody>
          <a:bodyPr anchor="t" rtlCol="false" tIns="0" lIns="0" bIns="0" rIns="0">
            <a:spAutoFit/>
          </a:bodyPr>
          <a:lstStyle/>
          <a:p>
            <a:pPr algn="just" marL="561341" indent="-280670" lvl="1">
              <a:lnSpc>
                <a:spcPts val="3120"/>
              </a:lnSpc>
              <a:buFont typeface="Arial"/>
              <a:buChar char="•"/>
            </a:pPr>
            <a:r>
              <a:rPr lang="en-US" sz="2600">
                <a:solidFill>
                  <a:srgbClr val="545454"/>
                </a:solidFill>
                <a:latin typeface="DM Sans"/>
                <a:ea typeface="DM Sans"/>
                <a:cs typeface="DM Sans"/>
                <a:sym typeface="DM Sans"/>
              </a:rPr>
              <a:t>Keras (2.3.1) </a:t>
            </a:r>
          </a:p>
          <a:p>
            <a:pPr algn="just" marL="561341" indent="-280670" lvl="1">
              <a:lnSpc>
                <a:spcPts val="3120"/>
              </a:lnSpc>
              <a:buFont typeface="Arial"/>
              <a:buChar char="•"/>
            </a:pPr>
            <a:r>
              <a:rPr lang="en-US" sz="2600">
                <a:solidFill>
                  <a:srgbClr val="545454"/>
                </a:solidFill>
                <a:latin typeface="DM Sans"/>
                <a:ea typeface="DM Sans"/>
                <a:cs typeface="DM Sans"/>
                <a:sym typeface="DM Sans"/>
              </a:rPr>
              <a:t>TensorFlow </a:t>
            </a:r>
          </a:p>
          <a:p>
            <a:pPr algn="just" marL="561341" indent="-280670" lvl="1">
              <a:lnSpc>
                <a:spcPts val="3120"/>
              </a:lnSpc>
              <a:buFont typeface="Arial"/>
              <a:buChar char="•"/>
            </a:pPr>
            <a:r>
              <a:rPr lang="en-US" sz="2600">
                <a:solidFill>
                  <a:srgbClr val="545454"/>
                </a:solidFill>
                <a:latin typeface="DM Sans"/>
                <a:ea typeface="DM Sans"/>
                <a:cs typeface="DM Sans"/>
                <a:sym typeface="DM Sans"/>
              </a:rPr>
              <a:t>NLTK or SpaCy</a:t>
            </a:r>
          </a:p>
          <a:p>
            <a:pPr algn="just">
              <a:lnSpc>
                <a:spcPts val="312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765989" y="1661524"/>
            <a:ext cx="3561388" cy="504181"/>
            <a:chOff x="0" y="0"/>
            <a:chExt cx="1265761" cy="179192"/>
          </a:xfrm>
        </p:grpSpPr>
        <p:sp>
          <p:nvSpPr>
            <p:cNvPr name="Freeform 3" id="3"/>
            <p:cNvSpPr/>
            <p:nvPr/>
          </p:nvSpPr>
          <p:spPr>
            <a:xfrm flipH="false" flipV="false" rot="0">
              <a:off x="0" y="0"/>
              <a:ext cx="1265761" cy="179192"/>
            </a:xfrm>
            <a:custGeom>
              <a:avLst/>
              <a:gdLst/>
              <a:ahLst/>
              <a:cxnLst/>
              <a:rect r="r" b="b" t="t" l="l"/>
              <a:pathLst>
                <a:path h="179192" w="1265761">
                  <a:moveTo>
                    <a:pt x="89596" y="0"/>
                  </a:moveTo>
                  <a:lnTo>
                    <a:pt x="1176165" y="0"/>
                  </a:lnTo>
                  <a:cubicBezTo>
                    <a:pt x="1225647" y="0"/>
                    <a:pt x="1265761" y="40114"/>
                    <a:pt x="1265761" y="89596"/>
                  </a:cubicBezTo>
                  <a:lnTo>
                    <a:pt x="1265761" y="89596"/>
                  </a:lnTo>
                  <a:cubicBezTo>
                    <a:pt x="1265761" y="113358"/>
                    <a:pt x="1256321" y="136147"/>
                    <a:pt x="1239519" y="152950"/>
                  </a:cubicBezTo>
                  <a:cubicBezTo>
                    <a:pt x="1222716" y="169752"/>
                    <a:pt x="1199927" y="179192"/>
                    <a:pt x="1176165" y="179192"/>
                  </a:cubicBezTo>
                  <a:lnTo>
                    <a:pt x="89596" y="179192"/>
                  </a:lnTo>
                  <a:cubicBezTo>
                    <a:pt x="40114" y="179192"/>
                    <a:pt x="0" y="139079"/>
                    <a:pt x="0" y="89596"/>
                  </a:cubicBezTo>
                  <a:lnTo>
                    <a:pt x="0" y="89596"/>
                  </a:lnTo>
                  <a:cubicBezTo>
                    <a:pt x="0" y="40114"/>
                    <a:pt x="40114" y="0"/>
                    <a:pt x="89596" y="0"/>
                  </a:cubicBezTo>
                  <a:close/>
                </a:path>
              </a:pathLst>
            </a:custGeom>
            <a:solidFill>
              <a:srgbClr val="18B6B4"/>
            </a:solidFill>
          </p:spPr>
        </p:sp>
        <p:sp>
          <p:nvSpPr>
            <p:cNvPr name="TextBox 4" id="4"/>
            <p:cNvSpPr txBox="true"/>
            <p:nvPr/>
          </p:nvSpPr>
          <p:spPr>
            <a:xfrm>
              <a:off x="0" y="19050"/>
              <a:ext cx="1265761" cy="160142"/>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0">
            <a:off x="570818" y="1625230"/>
            <a:ext cx="3187402" cy="576797"/>
            <a:chOff x="0" y="0"/>
            <a:chExt cx="1132841" cy="205000"/>
          </a:xfrm>
        </p:grpSpPr>
        <p:sp>
          <p:nvSpPr>
            <p:cNvPr name="Freeform 6" id="6"/>
            <p:cNvSpPr/>
            <p:nvPr/>
          </p:nvSpPr>
          <p:spPr>
            <a:xfrm flipH="false" flipV="false" rot="0">
              <a:off x="0" y="0"/>
              <a:ext cx="1132841" cy="205000"/>
            </a:xfrm>
            <a:custGeom>
              <a:avLst/>
              <a:gdLst/>
              <a:ahLst/>
              <a:cxnLst/>
              <a:rect r="r" b="b" t="t" l="l"/>
              <a:pathLst>
                <a:path h="205000" w="1132841">
                  <a:moveTo>
                    <a:pt x="102500" y="0"/>
                  </a:moveTo>
                  <a:lnTo>
                    <a:pt x="1030341" y="0"/>
                  </a:lnTo>
                  <a:cubicBezTo>
                    <a:pt x="1086950" y="0"/>
                    <a:pt x="1132841" y="45891"/>
                    <a:pt x="1132841" y="102500"/>
                  </a:cubicBezTo>
                  <a:lnTo>
                    <a:pt x="1132841" y="102500"/>
                  </a:lnTo>
                  <a:cubicBezTo>
                    <a:pt x="1132841" y="129685"/>
                    <a:pt x="1122042" y="155756"/>
                    <a:pt x="1102820" y="174979"/>
                  </a:cubicBezTo>
                  <a:cubicBezTo>
                    <a:pt x="1083597" y="194201"/>
                    <a:pt x="1057526" y="205000"/>
                    <a:pt x="1030341" y="205000"/>
                  </a:cubicBezTo>
                  <a:lnTo>
                    <a:pt x="102500" y="205000"/>
                  </a:lnTo>
                  <a:cubicBezTo>
                    <a:pt x="45891" y="205000"/>
                    <a:pt x="0" y="159110"/>
                    <a:pt x="0" y="102500"/>
                  </a:cubicBezTo>
                  <a:lnTo>
                    <a:pt x="0" y="102500"/>
                  </a:lnTo>
                  <a:cubicBezTo>
                    <a:pt x="0" y="45891"/>
                    <a:pt x="45891" y="0"/>
                    <a:pt x="102500" y="0"/>
                  </a:cubicBezTo>
                  <a:close/>
                </a:path>
              </a:pathLst>
            </a:custGeom>
            <a:solidFill>
              <a:srgbClr val="13538A"/>
            </a:solidFill>
          </p:spPr>
        </p:sp>
        <p:sp>
          <p:nvSpPr>
            <p:cNvPr name="TextBox 7" id="7"/>
            <p:cNvSpPr txBox="true"/>
            <p:nvPr/>
          </p:nvSpPr>
          <p:spPr>
            <a:xfrm>
              <a:off x="0" y="19050"/>
              <a:ext cx="1132841" cy="185950"/>
            </a:xfrm>
            <a:prstGeom prst="rect">
              <a:avLst/>
            </a:prstGeom>
          </p:spPr>
          <p:txBody>
            <a:bodyPr anchor="ctr" rtlCol="false" tIns="50800" lIns="50800" bIns="50800" rIns="50800"/>
            <a:lstStyle/>
            <a:p>
              <a:pPr algn="ctr">
                <a:lnSpc>
                  <a:spcPts val="2553"/>
                </a:lnSpc>
              </a:pPr>
            </a:p>
          </p:txBody>
        </p:sp>
      </p:grpSp>
      <p:grpSp>
        <p:nvGrpSpPr>
          <p:cNvPr name="Group 8" id="8"/>
          <p:cNvGrpSpPr/>
          <p:nvPr/>
        </p:nvGrpSpPr>
        <p:grpSpPr>
          <a:xfrm rot="0">
            <a:off x="570818" y="4676890"/>
            <a:ext cx="1455806" cy="576797"/>
            <a:chOff x="0" y="0"/>
            <a:chExt cx="517411" cy="205000"/>
          </a:xfrm>
        </p:grpSpPr>
        <p:sp>
          <p:nvSpPr>
            <p:cNvPr name="Freeform 9" id="9"/>
            <p:cNvSpPr/>
            <p:nvPr/>
          </p:nvSpPr>
          <p:spPr>
            <a:xfrm flipH="false" flipV="false" rot="0">
              <a:off x="0" y="0"/>
              <a:ext cx="517411" cy="205000"/>
            </a:xfrm>
            <a:custGeom>
              <a:avLst/>
              <a:gdLst/>
              <a:ahLst/>
              <a:cxnLst/>
              <a:rect r="r" b="b" t="t" l="l"/>
              <a:pathLst>
                <a:path h="205000" w="517411">
                  <a:moveTo>
                    <a:pt x="102500" y="0"/>
                  </a:moveTo>
                  <a:lnTo>
                    <a:pt x="414911" y="0"/>
                  </a:lnTo>
                  <a:cubicBezTo>
                    <a:pt x="442096" y="0"/>
                    <a:pt x="468167" y="10799"/>
                    <a:pt x="487389" y="30022"/>
                  </a:cubicBezTo>
                  <a:cubicBezTo>
                    <a:pt x="506612" y="49244"/>
                    <a:pt x="517411" y="75315"/>
                    <a:pt x="517411" y="102500"/>
                  </a:cubicBezTo>
                  <a:lnTo>
                    <a:pt x="517411" y="102500"/>
                  </a:lnTo>
                  <a:cubicBezTo>
                    <a:pt x="517411" y="159110"/>
                    <a:pt x="471520" y="205000"/>
                    <a:pt x="414911" y="205000"/>
                  </a:cubicBezTo>
                  <a:lnTo>
                    <a:pt x="102500" y="205000"/>
                  </a:lnTo>
                  <a:cubicBezTo>
                    <a:pt x="45891" y="205000"/>
                    <a:pt x="0" y="159110"/>
                    <a:pt x="0" y="102500"/>
                  </a:cubicBezTo>
                  <a:lnTo>
                    <a:pt x="0" y="102500"/>
                  </a:lnTo>
                  <a:cubicBezTo>
                    <a:pt x="0" y="45891"/>
                    <a:pt x="45891" y="0"/>
                    <a:pt x="102500" y="0"/>
                  </a:cubicBezTo>
                  <a:close/>
                </a:path>
              </a:pathLst>
            </a:custGeom>
            <a:solidFill>
              <a:srgbClr val="2C92D5"/>
            </a:solidFill>
          </p:spPr>
        </p:sp>
        <p:sp>
          <p:nvSpPr>
            <p:cNvPr name="TextBox 10" id="10"/>
            <p:cNvSpPr txBox="true"/>
            <p:nvPr/>
          </p:nvSpPr>
          <p:spPr>
            <a:xfrm>
              <a:off x="0" y="19050"/>
              <a:ext cx="517411" cy="185950"/>
            </a:xfrm>
            <a:prstGeom prst="rect">
              <a:avLst/>
            </a:prstGeom>
          </p:spPr>
          <p:txBody>
            <a:bodyPr anchor="ctr" rtlCol="false" tIns="50800" lIns="50800" bIns="50800" rIns="50800"/>
            <a:lstStyle/>
            <a:p>
              <a:pPr algn="ctr">
                <a:lnSpc>
                  <a:spcPts val="2553"/>
                </a:lnSpc>
              </a:pPr>
            </a:p>
          </p:txBody>
        </p:sp>
      </p:grpSp>
      <p:grpSp>
        <p:nvGrpSpPr>
          <p:cNvPr name="Group 11" id="11"/>
          <p:cNvGrpSpPr/>
          <p:nvPr/>
        </p:nvGrpSpPr>
        <p:grpSpPr>
          <a:xfrm rot="0">
            <a:off x="12765989" y="4965288"/>
            <a:ext cx="5075408" cy="576797"/>
            <a:chOff x="0" y="0"/>
            <a:chExt cx="1803862" cy="205000"/>
          </a:xfrm>
        </p:grpSpPr>
        <p:sp>
          <p:nvSpPr>
            <p:cNvPr name="Freeform 12" id="12"/>
            <p:cNvSpPr/>
            <p:nvPr/>
          </p:nvSpPr>
          <p:spPr>
            <a:xfrm flipH="false" flipV="false" rot="0">
              <a:off x="0" y="0"/>
              <a:ext cx="1803862" cy="205000"/>
            </a:xfrm>
            <a:custGeom>
              <a:avLst/>
              <a:gdLst/>
              <a:ahLst/>
              <a:cxnLst/>
              <a:rect r="r" b="b" t="t" l="l"/>
              <a:pathLst>
                <a:path h="205000" w="1803862">
                  <a:moveTo>
                    <a:pt x="77794" y="0"/>
                  </a:moveTo>
                  <a:lnTo>
                    <a:pt x="1726067" y="0"/>
                  </a:lnTo>
                  <a:cubicBezTo>
                    <a:pt x="1746700" y="0"/>
                    <a:pt x="1766487" y="8196"/>
                    <a:pt x="1781076" y="22785"/>
                  </a:cubicBezTo>
                  <a:cubicBezTo>
                    <a:pt x="1795665" y="37375"/>
                    <a:pt x="1803862" y="57162"/>
                    <a:pt x="1803862" y="77794"/>
                  </a:cubicBezTo>
                  <a:lnTo>
                    <a:pt x="1803862" y="127206"/>
                  </a:lnTo>
                  <a:cubicBezTo>
                    <a:pt x="1803862" y="170171"/>
                    <a:pt x="1769032" y="205000"/>
                    <a:pt x="1726067" y="205000"/>
                  </a:cubicBezTo>
                  <a:lnTo>
                    <a:pt x="77794" y="205000"/>
                  </a:lnTo>
                  <a:cubicBezTo>
                    <a:pt x="34830" y="205000"/>
                    <a:pt x="0" y="170171"/>
                    <a:pt x="0" y="127206"/>
                  </a:cubicBezTo>
                  <a:lnTo>
                    <a:pt x="0" y="77794"/>
                  </a:lnTo>
                  <a:cubicBezTo>
                    <a:pt x="0" y="57162"/>
                    <a:pt x="8196" y="37375"/>
                    <a:pt x="22785" y="22785"/>
                  </a:cubicBezTo>
                  <a:cubicBezTo>
                    <a:pt x="37375" y="8196"/>
                    <a:pt x="57162" y="0"/>
                    <a:pt x="77794" y="0"/>
                  </a:cubicBezTo>
                  <a:close/>
                </a:path>
              </a:pathLst>
            </a:custGeom>
            <a:solidFill>
              <a:srgbClr val="5CE0E5"/>
            </a:solidFill>
          </p:spPr>
        </p:sp>
        <p:sp>
          <p:nvSpPr>
            <p:cNvPr name="TextBox 13" id="13"/>
            <p:cNvSpPr txBox="true"/>
            <p:nvPr/>
          </p:nvSpPr>
          <p:spPr>
            <a:xfrm>
              <a:off x="0" y="19050"/>
              <a:ext cx="1803862" cy="185950"/>
            </a:xfrm>
            <a:prstGeom prst="rect">
              <a:avLst/>
            </a:prstGeom>
          </p:spPr>
          <p:txBody>
            <a:bodyPr anchor="ctr" rtlCol="false" tIns="50800" lIns="50800" bIns="50800" rIns="50800"/>
            <a:lstStyle/>
            <a:p>
              <a:pPr algn="ctr">
                <a:lnSpc>
                  <a:spcPts val="2553"/>
                </a:lnSpc>
              </a:pPr>
            </a:p>
          </p:txBody>
        </p:sp>
      </p:grpSp>
      <p:grpSp>
        <p:nvGrpSpPr>
          <p:cNvPr name="Group 14" id="14"/>
          <p:cNvGrpSpPr/>
          <p:nvPr/>
        </p:nvGrpSpPr>
        <p:grpSpPr>
          <a:xfrm rot="0">
            <a:off x="7361235" y="7877939"/>
            <a:ext cx="2410627" cy="568105"/>
            <a:chOff x="0" y="0"/>
            <a:chExt cx="856766" cy="201911"/>
          </a:xfrm>
        </p:grpSpPr>
        <p:sp>
          <p:nvSpPr>
            <p:cNvPr name="Freeform 15" id="15"/>
            <p:cNvSpPr/>
            <p:nvPr/>
          </p:nvSpPr>
          <p:spPr>
            <a:xfrm flipH="false" flipV="false" rot="0">
              <a:off x="0" y="0"/>
              <a:ext cx="856766" cy="201911"/>
            </a:xfrm>
            <a:custGeom>
              <a:avLst/>
              <a:gdLst/>
              <a:ahLst/>
              <a:cxnLst/>
              <a:rect r="r" b="b" t="t" l="l"/>
              <a:pathLst>
                <a:path h="201911" w="856766">
                  <a:moveTo>
                    <a:pt x="100956" y="0"/>
                  </a:moveTo>
                  <a:lnTo>
                    <a:pt x="755810" y="0"/>
                  </a:lnTo>
                  <a:cubicBezTo>
                    <a:pt x="811567" y="0"/>
                    <a:pt x="856766" y="45199"/>
                    <a:pt x="856766" y="100956"/>
                  </a:cubicBezTo>
                  <a:lnTo>
                    <a:pt x="856766" y="100956"/>
                  </a:lnTo>
                  <a:cubicBezTo>
                    <a:pt x="856766" y="127731"/>
                    <a:pt x="846130" y="153409"/>
                    <a:pt x="827197" y="172342"/>
                  </a:cubicBezTo>
                  <a:cubicBezTo>
                    <a:pt x="808264" y="191275"/>
                    <a:pt x="782585" y="201911"/>
                    <a:pt x="755810" y="201911"/>
                  </a:cubicBezTo>
                  <a:lnTo>
                    <a:pt x="100956" y="201911"/>
                  </a:lnTo>
                  <a:cubicBezTo>
                    <a:pt x="74181" y="201911"/>
                    <a:pt x="48502" y="191275"/>
                    <a:pt x="29569" y="172342"/>
                  </a:cubicBezTo>
                  <a:cubicBezTo>
                    <a:pt x="10636" y="153409"/>
                    <a:pt x="0" y="127731"/>
                    <a:pt x="0" y="100956"/>
                  </a:cubicBezTo>
                  <a:lnTo>
                    <a:pt x="0" y="100956"/>
                  </a:lnTo>
                  <a:cubicBezTo>
                    <a:pt x="0" y="74181"/>
                    <a:pt x="10636" y="48502"/>
                    <a:pt x="29569" y="29569"/>
                  </a:cubicBezTo>
                  <a:cubicBezTo>
                    <a:pt x="48502" y="10636"/>
                    <a:pt x="74181" y="0"/>
                    <a:pt x="100956" y="0"/>
                  </a:cubicBezTo>
                  <a:close/>
                </a:path>
              </a:pathLst>
            </a:custGeom>
            <a:solidFill>
              <a:srgbClr val="37C9EF"/>
            </a:solidFill>
          </p:spPr>
        </p:sp>
        <p:sp>
          <p:nvSpPr>
            <p:cNvPr name="TextBox 16" id="16"/>
            <p:cNvSpPr txBox="true"/>
            <p:nvPr/>
          </p:nvSpPr>
          <p:spPr>
            <a:xfrm>
              <a:off x="0" y="19050"/>
              <a:ext cx="856766" cy="182861"/>
            </a:xfrm>
            <a:prstGeom prst="rect">
              <a:avLst/>
            </a:prstGeom>
          </p:spPr>
          <p:txBody>
            <a:bodyPr anchor="ctr" rtlCol="false" tIns="50800" lIns="50800" bIns="50800" rIns="50800"/>
            <a:lstStyle/>
            <a:p>
              <a:pPr algn="ctr">
                <a:lnSpc>
                  <a:spcPts val="2553"/>
                </a:lnSpc>
              </a:pPr>
            </a:p>
          </p:txBody>
        </p:sp>
      </p:grpSp>
      <p:sp>
        <p:nvSpPr>
          <p:cNvPr name="Freeform 17" id="17"/>
          <p:cNvSpPr/>
          <p:nvPr/>
        </p:nvSpPr>
        <p:spPr>
          <a:xfrm flipH="false" flipV="false" rot="0">
            <a:off x="5964313" y="2073621"/>
            <a:ext cx="5791504" cy="5349902"/>
          </a:xfrm>
          <a:custGeom>
            <a:avLst/>
            <a:gdLst/>
            <a:ahLst/>
            <a:cxnLst/>
            <a:rect r="r" b="b" t="t" l="l"/>
            <a:pathLst>
              <a:path h="5349902" w="5791504">
                <a:moveTo>
                  <a:pt x="0" y="0"/>
                </a:moveTo>
                <a:lnTo>
                  <a:pt x="5791503" y="0"/>
                </a:lnTo>
                <a:lnTo>
                  <a:pt x="5791503" y="5349902"/>
                </a:lnTo>
                <a:lnTo>
                  <a:pt x="0" y="53499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1030856" y="469265"/>
            <a:ext cx="16474272" cy="773147"/>
          </a:xfrm>
          <a:prstGeom prst="rect">
            <a:avLst/>
          </a:prstGeom>
        </p:spPr>
        <p:txBody>
          <a:bodyPr anchor="t" rtlCol="false" tIns="0" lIns="0" bIns="0" rIns="0">
            <a:spAutoFit/>
          </a:bodyPr>
          <a:lstStyle/>
          <a:p>
            <a:pPr algn="ctr">
              <a:lnSpc>
                <a:spcPts val="5365"/>
              </a:lnSpc>
            </a:pPr>
            <a:r>
              <a:rPr lang="en-US" b="true" sz="5419">
                <a:solidFill>
                  <a:srgbClr val="2C92D5"/>
                </a:solidFill>
                <a:latin typeface="Poppins Bold"/>
                <a:ea typeface="Poppins Bold"/>
                <a:cs typeface="Poppins Bold"/>
                <a:sym typeface="Poppins Bold"/>
              </a:rPr>
              <a:t>HARDWARE REQUIREMENTS</a:t>
            </a:r>
          </a:p>
        </p:txBody>
      </p:sp>
      <p:sp>
        <p:nvSpPr>
          <p:cNvPr name="TextBox 19" id="19"/>
          <p:cNvSpPr txBox="true"/>
          <p:nvPr/>
        </p:nvSpPr>
        <p:spPr>
          <a:xfrm rot="0">
            <a:off x="12175394" y="1782183"/>
            <a:ext cx="4657869" cy="291438"/>
          </a:xfrm>
          <a:prstGeom prst="rect">
            <a:avLst/>
          </a:prstGeom>
        </p:spPr>
        <p:txBody>
          <a:bodyPr anchor="t" rtlCol="false" tIns="0" lIns="0" bIns="0" rIns="0">
            <a:spAutoFit/>
          </a:bodyPr>
          <a:lstStyle/>
          <a:p>
            <a:pPr algn="ctr">
              <a:lnSpc>
                <a:spcPts val="2100"/>
              </a:lnSpc>
            </a:pPr>
            <a:r>
              <a:rPr lang="en-US" b="true" sz="2100">
                <a:solidFill>
                  <a:srgbClr val="FFFFFF"/>
                </a:solidFill>
                <a:latin typeface="Kollektif Bold"/>
                <a:ea typeface="Kollektif Bold"/>
                <a:cs typeface="Kollektif Bold"/>
                <a:sym typeface="Kollektif Bold"/>
              </a:rPr>
              <a:t>GRAPHICS</a:t>
            </a:r>
          </a:p>
        </p:txBody>
      </p:sp>
      <p:sp>
        <p:nvSpPr>
          <p:cNvPr name="TextBox 20" id="20"/>
          <p:cNvSpPr txBox="true"/>
          <p:nvPr/>
        </p:nvSpPr>
        <p:spPr>
          <a:xfrm rot="0">
            <a:off x="704870" y="1772658"/>
            <a:ext cx="2919298" cy="300963"/>
          </a:xfrm>
          <a:prstGeom prst="rect">
            <a:avLst/>
          </a:prstGeom>
        </p:spPr>
        <p:txBody>
          <a:bodyPr anchor="t" rtlCol="false" tIns="0" lIns="0" bIns="0" rIns="0">
            <a:spAutoFit/>
          </a:bodyPr>
          <a:lstStyle/>
          <a:p>
            <a:pPr algn="ctr">
              <a:lnSpc>
                <a:spcPts val="2100"/>
              </a:lnSpc>
            </a:pPr>
            <a:r>
              <a:rPr lang="en-US" b="true" sz="2100">
                <a:solidFill>
                  <a:srgbClr val="FFFFFF"/>
                </a:solidFill>
                <a:latin typeface="Poppins Bold"/>
                <a:ea typeface="Poppins Bold"/>
                <a:cs typeface="Poppins Bold"/>
                <a:sym typeface="Poppins Bold"/>
              </a:rPr>
              <a:t>PROCESSOR</a:t>
            </a:r>
          </a:p>
        </p:txBody>
      </p:sp>
      <p:sp>
        <p:nvSpPr>
          <p:cNvPr name="TextBox 21" id="21"/>
          <p:cNvSpPr txBox="true"/>
          <p:nvPr/>
        </p:nvSpPr>
        <p:spPr>
          <a:xfrm rot="0">
            <a:off x="-1066521" y="4824331"/>
            <a:ext cx="4730484" cy="300963"/>
          </a:xfrm>
          <a:prstGeom prst="rect">
            <a:avLst/>
          </a:prstGeom>
        </p:spPr>
        <p:txBody>
          <a:bodyPr anchor="t" rtlCol="false" tIns="0" lIns="0" bIns="0" rIns="0">
            <a:spAutoFit/>
          </a:bodyPr>
          <a:lstStyle/>
          <a:p>
            <a:pPr algn="ctr">
              <a:lnSpc>
                <a:spcPts val="2100"/>
              </a:lnSpc>
            </a:pPr>
            <a:r>
              <a:rPr lang="en-US" b="true" sz="2100">
                <a:solidFill>
                  <a:srgbClr val="FFFFFF"/>
                </a:solidFill>
                <a:latin typeface="Poppins Bold"/>
                <a:ea typeface="Poppins Bold"/>
                <a:cs typeface="Poppins Bold"/>
                <a:sym typeface="Poppins Bold"/>
              </a:rPr>
              <a:t>RAM</a:t>
            </a:r>
          </a:p>
        </p:txBody>
      </p:sp>
      <p:sp>
        <p:nvSpPr>
          <p:cNvPr name="TextBox 22" id="22"/>
          <p:cNvSpPr txBox="true"/>
          <p:nvPr/>
        </p:nvSpPr>
        <p:spPr>
          <a:xfrm rot="0">
            <a:off x="12765989" y="5122241"/>
            <a:ext cx="5202486" cy="291438"/>
          </a:xfrm>
          <a:prstGeom prst="rect">
            <a:avLst/>
          </a:prstGeom>
        </p:spPr>
        <p:txBody>
          <a:bodyPr anchor="t" rtlCol="false" tIns="0" lIns="0" bIns="0" rIns="0">
            <a:spAutoFit/>
          </a:bodyPr>
          <a:lstStyle/>
          <a:p>
            <a:pPr algn="ctr">
              <a:lnSpc>
                <a:spcPts val="2100"/>
              </a:lnSpc>
            </a:pPr>
            <a:r>
              <a:rPr lang="en-US" b="true" sz="2100">
                <a:solidFill>
                  <a:srgbClr val="FFFFFF"/>
                </a:solidFill>
                <a:latin typeface="Kollektif Bold"/>
                <a:ea typeface="Kollektif Bold"/>
                <a:cs typeface="Kollektif Bold"/>
                <a:sym typeface="Kollektif Bold"/>
              </a:rPr>
              <a:t>OPERATING SYSTEM AND DISPLAY</a:t>
            </a:r>
          </a:p>
        </p:txBody>
      </p:sp>
      <p:sp>
        <p:nvSpPr>
          <p:cNvPr name="TextBox 23" id="23"/>
          <p:cNvSpPr txBox="true"/>
          <p:nvPr/>
        </p:nvSpPr>
        <p:spPr>
          <a:xfrm rot="0">
            <a:off x="1030856" y="2554082"/>
            <a:ext cx="4361217" cy="1561883"/>
          </a:xfrm>
          <a:prstGeom prst="rect">
            <a:avLst/>
          </a:prstGeom>
        </p:spPr>
        <p:txBody>
          <a:bodyPr anchor="t" rtlCol="false" tIns="0" lIns="0" bIns="0" rIns="0">
            <a:spAutoFit/>
          </a:bodyPr>
          <a:lstStyle/>
          <a:p>
            <a:pPr algn="just" marL="561336" indent="-280668" lvl="1">
              <a:lnSpc>
                <a:spcPts val="3119"/>
              </a:lnSpc>
              <a:buFont typeface="Arial"/>
              <a:buChar char="•"/>
            </a:pPr>
            <a:r>
              <a:rPr lang="en-US" sz="2599">
                <a:solidFill>
                  <a:srgbClr val="545454"/>
                </a:solidFill>
                <a:latin typeface="DM Sans"/>
                <a:ea typeface="DM Sans"/>
                <a:cs typeface="DM Sans"/>
                <a:sym typeface="DM Sans"/>
              </a:rPr>
              <a:t>Modern multi-core (Intel i5/i7, AMD Ryzen 5/7) for smooth performance</a:t>
            </a:r>
          </a:p>
          <a:p>
            <a:pPr algn="just">
              <a:lnSpc>
                <a:spcPts val="3119"/>
              </a:lnSpc>
            </a:pPr>
          </a:p>
        </p:txBody>
      </p:sp>
      <p:sp>
        <p:nvSpPr>
          <p:cNvPr name="TextBox 24" id="24"/>
          <p:cNvSpPr txBox="true"/>
          <p:nvPr/>
        </p:nvSpPr>
        <p:spPr>
          <a:xfrm rot="0">
            <a:off x="6491769" y="8021035"/>
            <a:ext cx="4149559" cy="300963"/>
          </a:xfrm>
          <a:prstGeom prst="rect">
            <a:avLst/>
          </a:prstGeom>
        </p:spPr>
        <p:txBody>
          <a:bodyPr anchor="t" rtlCol="false" tIns="0" lIns="0" bIns="0" rIns="0">
            <a:spAutoFit/>
          </a:bodyPr>
          <a:lstStyle/>
          <a:p>
            <a:pPr algn="ctr">
              <a:lnSpc>
                <a:spcPts val="2100"/>
              </a:lnSpc>
            </a:pPr>
            <a:r>
              <a:rPr lang="en-US" b="true" sz="2100">
                <a:solidFill>
                  <a:srgbClr val="FFFFFF"/>
                </a:solidFill>
                <a:latin typeface="Poppins Bold"/>
                <a:ea typeface="Poppins Bold"/>
                <a:cs typeface="Poppins Bold"/>
                <a:sym typeface="Poppins Bold"/>
              </a:rPr>
              <a:t>STORAGE</a:t>
            </a:r>
          </a:p>
        </p:txBody>
      </p:sp>
      <p:sp>
        <p:nvSpPr>
          <p:cNvPr name="TextBox 25" id="25"/>
          <p:cNvSpPr txBox="true"/>
          <p:nvPr/>
        </p:nvSpPr>
        <p:spPr>
          <a:xfrm rot="0">
            <a:off x="13271603" y="2462456"/>
            <a:ext cx="3561659" cy="2342825"/>
          </a:xfrm>
          <a:prstGeom prst="rect">
            <a:avLst/>
          </a:prstGeom>
        </p:spPr>
        <p:txBody>
          <a:bodyPr anchor="t" rtlCol="false" tIns="0" lIns="0" bIns="0" rIns="0">
            <a:spAutoFit/>
          </a:bodyPr>
          <a:lstStyle/>
          <a:p>
            <a:pPr algn="just" marL="561336" indent="-280668" lvl="1">
              <a:lnSpc>
                <a:spcPts val="3119"/>
              </a:lnSpc>
              <a:buFont typeface="Arial"/>
              <a:buChar char="•"/>
            </a:pPr>
            <a:r>
              <a:rPr lang="en-US" sz="2599">
                <a:solidFill>
                  <a:srgbClr val="545454"/>
                </a:solidFill>
                <a:latin typeface="DM Sans"/>
                <a:ea typeface="DM Sans"/>
                <a:cs typeface="DM Sans"/>
                <a:sym typeface="DM Sans"/>
              </a:rPr>
              <a:t>Integrated graphics (Intel UHD or AMD Vega) or dedicated GPU (Nvidia GTX) for intensive tasks</a:t>
            </a:r>
          </a:p>
          <a:p>
            <a:pPr algn="just">
              <a:lnSpc>
                <a:spcPts val="3119"/>
              </a:lnSpc>
            </a:pPr>
          </a:p>
        </p:txBody>
      </p:sp>
      <p:sp>
        <p:nvSpPr>
          <p:cNvPr name="TextBox 26" id="26"/>
          <p:cNvSpPr txBox="true"/>
          <p:nvPr/>
        </p:nvSpPr>
        <p:spPr>
          <a:xfrm rot="0">
            <a:off x="12952079" y="5932609"/>
            <a:ext cx="5016397" cy="2733296"/>
          </a:xfrm>
          <a:prstGeom prst="rect">
            <a:avLst/>
          </a:prstGeom>
        </p:spPr>
        <p:txBody>
          <a:bodyPr anchor="t" rtlCol="false" tIns="0" lIns="0" bIns="0" rIns="0">
            <a:spAutoFit/>
          </a:bodyPr>
          <a:lstStyle/>
          <a:p>
            <a:pPr algn="just" marL="561336" indent="-280668" lvl="1">
              <a:lnSpc>
                <a:spcPts val="3119"/>
              </a:lnSpc>
              <a:buFont typeface="Arial"/>
              <a:buChar char="•"/>
            </a:pPr>
            <a:r>
              <a:rPr lang="en-US" sz="2599">
                <a:solidFill>
                  <a:srgbClr val="545454"/>
                </a:solidFill>
                <a:latin typeface="DM Sans"/>
                <a:ea typeface="DM Sans"/>
                <a:cs typeface="DM Sans"/>
                <a:sym typeface="DM Sans"/>
              </a:rPr>
              <a:t>Windows 10/11, macOS, or Linux based on compatibility</a:t>
            </a:r>
          </a:p>
          <a:p>
            <a:pPr algn="just" marL="561336" indent="-280668" lvl="1">
              <a:lnSpc>
                <a:spcPts val="3119"/>
              </a:lnSpc>
              <a:buFont typeface="Arial"/>
              <a:buChar char="•"/>
            </a:pPr>
            <a:r>
              <a:rPr lang="en-US" sz="2599">
                <a:solidFill>
                  <a:srgbClr val="545454"/>
                </a:solidFill>
                <a:latin typeface="DM Sans"/>
                <a:ea typeface="DM Sans"/>
                <a:cs typeface="DM Sans"/>
                <a:sym typeface="DM Sans"/>
              </a:rPr>
              <a:t>FullHD(1920x1080) resolution for enhanced UI/UX design work</a:t>
            </a:r>
          </a:p>
          <a:p>
            <a:pPr algn="just">
              <a:lnSpc>
                <a:spcPts val="3119"/>
              </a:lnSpc>
            </a:pPr>
          </a:p>
          <a:p>
            <a:pPr algn="just">
              <a:lnSpc>
                <a:spcPts val="3119"/>
              </a:lnSpc>
            </a:pPr>
          </a:p>
        </p:txBody>
      </p:sp>
      <p:sp>
        <p:nvSpPr>
          <p:cNvPr name="TextBox 27" id="27"/>
          <p:cNvSpPr txBox="true"/>
          <p:nvPr/>
        </p:nvSpPr>
        <p:spPr>
          <a:xfrm rot="0">
            <a:off x="7588214" y="8631365"/>
            <a:ext cx="4167602" cy="780942"/>
          </a:xfrm>
          <a:prstGeom prst="rect">
            <a:avLst/>
          </a:prstGeom>
        </p:spPr>
        <p:txBody>
          <a:bodyPr anchor="t" rtlCol="false" tIns="0" lIns="0" bIns="0" rIns="0">
            <a:spAutoFit/>
          </a:bodyPr>
          <a:lstStyle/>
          <a:p>
            <a:pPr algn="just" marL="561341" indent="-280670" lvl="1">
              <a:lnSpc>
                <a:spcPts val="3120"/>
              </a:lnSpc>
              <a:buFont typeface="Arial"/>
              <a:buChar char="•"/>
            </a:pPr>
            <a:r>
              <a:rPr lang="en-US" sz="2600">
                <a:solidFill>
                  <a:srgbClr val="545454"/>
                </a:solidFill>
                <a:latin typeface="DM Sans"/>
                <a:ea typeface="DM Sans"/>
                <a:cs typeface="DM Sans"/>
                <a:sym typeface="DM Sans"/>
              </a:rPr>
              <a:t>SSD (256 GB or more)</a:t>
            </a:r>
          </a:p>
          <a:p>
            <a:pPr algn="just">
              <a:lnSpc>
                <a:spcPts val="3120"/>
              </a:lnSpc>
            </a:pPr>
          </a:p>
        </p:txBody>
      </p:sp>
      <p:sp>
        <p:nvSpPr>
          <p:cNvPr name="TextBox 28" id="28"/>
          <p:cNvSpPr txBox="true"/>
          <p:nvPr/>
        </p:nvSpPr>
        <p:spPr>
          <a:xfrm rot="0">
            <a:off x="1144416" y="5699274"/>
            <a:ext cx="4088908" cy="1171413"/>
          </a:xfrm>
          <a:prstGeom prst="rect">
            <a:avLst/>
          </a:prstGeom>
        </p:spPr>
        <p:txBody>
          <a:bodyPr anchor="t" rtlCol="false" tIns="0" lIns="0" bIns="0" rIns="0">
            <a:spAutoFit/>
          </a:bodyPr>
          <a:lstStyle/>
          <a:p>
            <a:pPr algn="just" marL="561336" indent="-280668" lvl="1">
              <a:lnSpc>
                <a:spcPts val="3119"/>
              </a:lnSpc>
              <a:buFont typeface="Arial"/>
              <a:buChar char="•"/>
            </a:pPr>
            <a:r>
              <a:rPr lang="en-US" sz="2599">
                <a:solidFill>
                  <a:srgbClr val="545454"/>
                </a:solidFill>
                <a:latin typeface="DM Sans"/>
                <a:ea typeface="DM Sans"/>
                <a:cs typeface="DM Sans"/>
                <a:sym typeface="DM Sans"/>
              </a:rPr>
              <a:t>Minimum 8 GB </a:t>
            </a:r>
          </a:p>
          <a:p>
            <a:pPr algn="just" marL="561336" indent="-280668" lvl="1">
              <a:lnSpc>
                <a:spcPts val="3119"/>
              </a:lnSpc>
              <a:buFont typeface="Arial"/>
              <a:buChar char="•"/>
            </a:pPr>
            <a:r>
              <a:rPr lang="en-US" sz="2599">
                <a:solidFill>
                  <a:srgbClr val="545454"/>
                </a:solidFill>
                <a:latin typeface="DM Sans"/>
                <a:ea typeface="DM Sans"/>
                <a:cs typeface="DM Sans"/>
                <a:sym typeface="DM Sans"/>
              </a:rPr>
              <a:t>(16 GB recommended )</a:t>
            </a:r>
          </a:p>
          <a:p>
            <a:pPr algn="just">
              <a:lnSpc>
                <a:spcPts val="3119"/>
              </a:lnSpc>
            </a:pPr>
          </a:p>
        </p:txBody>
      </p:sp>
      <p:sp>
        <p:nvSpPr>
          <p:cNvPr name="Freeform 29" id="29"/>
          <p:cNvSpPr/>
          <p:nvPr/>
        </p:nvSpPr>
        <p:spPr>
          <a:xfrm flipH="false" flipV="false" rot="0">
            <a:off x="16649354" y="-248957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2057400" y="82296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1" id="31"/>
          <p:cNvSpPr/>
          <p:nvPr/>
        </p:nvSpPr>
        <p:spPr>
          <a:xfrm flipH="false" flipV="false" rot="1888996">
            <a:off x="15803490" y="7737986"/>
            <a:ext cx="3718293" cy="3924320"/>
          </a:xfrm>
          <a:custGeom>
            <a:avLst/>
            <a:gdLst/>
            <a:ahLst/>
            <a:cxnLst/>
            <a:rect r="r" b="b" t="t" l="l"/>
            <a:pathLst>
              <a:path h="3924320" w="3718293">
                <a:moveTo>
                  <a:pt x="0" y="0"/>
                </a:moveTo>
                <a:lnTo>
                  <a:pt x="3718293" y="0"/>
                </a:lnTo>
                <a:lnTo>
                  <a:pt x="3718293" y="3924320"/>
                </a:lnTo>
                <a:lnTo>
                  <a:pt x="0" y="39243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1888996">
            <a:off x="-2304831" y="-2394330"/>
            <a:ext cx="3718293" cy="3924320"/>
          </a:xfrm>
          <a:custGeom>
            <a:avLst/>
            <a:gdLst/>
            <a:ahLst/>
            <a:cxnLst/>
            <a:rect r="r" b="b" t="t" l="l"/>
            <a:pathLst>
              <a:path h="3924320" w="3718293">
                <a:moveTo>
                  <a:pt x="0" y="0"/>
                </a:moveTo>
                <a:lnTo>
                  <a:pt x="3718293" y="0"/>
                </a:lnTo>
                <a:lnTo>
                  <a:pt x="3718293" y="3924320"/>
                </a:lnTo>
                <a:lnTo>
                  <a:pt x="0" y="39243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7579900" y="313541"/>
            <a:ext cx="10215943" cy="9659917"/>
          </a:xfrm>
          <a:prstGeom prst="rect">
            <a:avLst/>
          </a:prstGeom>
        </p:spPr>
      </p:pic>
      <p:grpSp>
        <p:nvGrpSpPr>
          <p:cNvPr name="Group 3" id="3"/>
          <p:cNvGrpSpPr/>
          <p:nvPr/>
        </p:nvGrpSpPr>
        <p:grpSpPr>
          <a:xfrm rot="0">
            <a:off x="1028700" y="3369191"/>
            <a:ext cx="1475373" cy="1475373"/>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3538A"/>
            </a:solidFill>
          </p:spPr>
        </p:sp>
      </p:grpSp>
      <p:grpSp>
        <p:nvGrpSpPr>
          <p:cNvPr name="Group 5" id="5"/>
          <p:cNvGrpSpPr/>
          <p:nvPr/>
        </p:nvGrpSpPr>
        <p:grpSpPr>
          <a:xfrm rot="0">
            <a:off x="1028700" y="5287125"/>
            <a:ext cx="1475373" cy="1475373"/>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C92D5"/>
            </a:solidFill>
          </p:spPr>
        </p:sp>
      </p:grpSp>
      <p:grpSp>
        <p:nvGrpSpPr>
          <p:cNvPr name="Group 7" id="7"/>
          <p:cNvGrpSpPr/>
          <p:nvPr/>
        </p:nvGrpSpPr>
        <p:grpSpPr>
          <a:xfrm rot="0">
            <a:off x="1028700" y="7202204"/>
            <a:ext cx="1475373" cy="1475373"/>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8B6B4"/>
            </a:solidFill>
          </p:spPr>
        </p:sp>
      </p:grpSp>
      <p:sp>
        <p:nvSpPr>
          <p:cNvPr name="AutoShape 9" id="9"/>
          <p:cNvSpPr/>
          <p:nvPr/>
        </p:nvSpPr>
        <p:spPr>
          <a:xfrm rot="-10800000">
            <a:off x="12687872" y="2114801"/>
            <a:ext cx="3031306" cy="0"/>
          </a:xfrm>
          <a:prstGeom prst="line">
            <a:avLst/>
          </a:prstGeom>
          <a:ln cap="rnd" w="47625">
            <a:solidFill>
              <a:srgbClr val="227C9D"/>
            </a:solidFill>
            <a:prstDash val="solid"/>
            <a:headEnd type="none" len="sm" w="sm"/>
            <a:tailEnd type="arrow" len="sm" w="med"/>
          </a:ln>
        </p:spPr>
      </p:sp>
      <p:grpSp>
        <p:nvGrpSpPr>
          <p:cNvPr name="Group 10" id="10"/>
          <p:cNvGrpSpPr/>
          <p:nvPr/>
        </p:nvGrpSpPr>
        <p:grpSpPr>
          <a:xfrm rot="0">
            <a:off x="11014933" y="1414588"/>
            <a:ext cx="1495676" cy="1495676"/>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FBCF9"/>
            </a:solidFill>
          </p:spPr>
        </p:sp>
      </p:grpSp>
      <p:sp>
        <p:nvSpPr>
          <p:cNvPr name="TextBox 12" id="12"/>
          <p:cNvSpPr txBox="true"/>
          <p:nvPr/>
        </p:nvSpPr>
        <p:spPr>
          <a:xfrm rot="0">
            <a:off x="11014933" y="1893186"/>
            <a:ext cx="1495676" cy="481357"/>
          </a:xfrm>
          <a:prstGeom prst="rect">
            <a:avLst/>
          </a:prstGeom>
        </p:spPr>
        <p:txBody>
          <a:bodyPr anchor="t" rtlCol="false" tIns="0" lIns="0" bIns="0" rIns="0">
            <a:spAutoFit/>
          </a:bodyPr>
          <a:lstStyle/>
          <a:p>
            <a:pPr algn="ctr">
              <a:lnSpc>
                <a:spcPts val="3919"/>
              </a:lnSpc>
            </a:pPr>
            <a:r>
              <a:rPr lang="en-US" b="true" sz="2799">
                <a:solidFill>
                  <a:srgbClr val="FFFFFF"/>
                </a:solidFill>
                <a:latin typeface="IBM Plex Sans Bold"/>
                <a:ea typeface="IBM Plex Sans Bold"/>
                <a:cs typeface="IBM Plex Sans Bold"/>
                <a:sym typeface="IBM Plex Sans Bold"/>
              </a:rPr>
              <a:t>200K</a:t>
            </a:r>
          </a:p>
        </p:txBody>
      </p:sp>
      <p:sp>
        <p:nvSpPr>
          <p:cNvPr name="TextBox 13" id="13"/>
          <p:cNvSpPr txBox="true"/>
          <p:nvPr/>
        </p:nvSpPr>
        <p:spPr>
          <a:xfrm rot="0">
            <a:off x="1125581" y="932523"/>
            <a:ext cx="6342850" cy="1435173"/>
          </a:xfrm>
          <a:prstGeom prst="rect">
            <a:avLst/>
          </a:prstGeom>
        </p:spPr>
        <p:txBody>
          <a:bodyPr anchor="t" rtlCol="false" tIns="0" lIns="0" bIns="0" rIns="0">
            <a:spAutoFit/>
          </a:bodyPr>
          <a:lstStyle/>
          <a:p>
            <a:pPr algn="l">
              <a:lnSpc>
                <a:spcPts val="5544"/>
              </a:lnSpc>
            </a:pPr>
            <a:r>
              <a:rPr lang="en-US" b="true" sz="5600">
                <a:solidFill>
                  <a:srgbClr val="2C92D5"/>
                </a:solidFill>
                <a:latin typeface="Kollektif Bold"/>
                <a:ea typeface="Kollektif Bold"/>
                <a:cs typeface="Kollektif Bold"/>
                <a:sym typeface="Kollektif Bold"/>
              </a:rPr>
              <a:t>PROJECT BUDGET &amp; COSTING</a:t>
            </a:r>
          </a:p>
        </p:txBody>
      </p:sp>
      <p:sp>
        <p:nvSpPr>
          <p:cNvPr name="TextBox 14" id="14"/>
          <p:cNvSpPr txBox="true"/>
          <p:nvPr/>
        </p:nvSpPr>
        <p:spPr>
          <a:xfrm rot="0">
            <a:off x="2789823" y="3282096"/>
            <a:ext cx="4243308" cy="481357"/>
          </a:xfrm>
          <a:prstGeom prst="rect">
            <a:avLst/>
          </a:prstGeom>
        </p:spPr>
        <p:txBody>
          <a:bodyPr anchor="t" rtlCol="false" tIns="0" lIns="0" bIns="0" rIns="0">
            <a:spAutoFit/>
          </a:bodyPr>
          <a:lstStyle/>
          <a:p>
            <a:pPr algn="l">
              <a:lnSpc>
                <a:spcPts val="3919"/>
              </a:lnSpc>
            </a:pPr>
            <a:r>
              <a:rPr lang="en-US" b="true" sz="2799">
                <a:solidFill>
                  <a:srgbClr val="13538A"/>
                </a:solidFill>
                <a:latin typeface="DM Sans Bold"/>
                <a:ea typeface="DM Sans Bold"/>
                <a:cs typeface="DM Sans Bold"/>
                <a:sym typeface="DM Sans Bold"/>
              </a:rPr>
              <a:t>DEVELOPMENT HOURS</a:t>
            </a:r>
          </a:p>
        </p:txBody>
      </p:sp>
      <p:sp>
        <p:nvSpPr>
          <p:cNvPr name="TextBox 15" id="15"/>
          <p:cNvSpPr txBox="true"/>
          <p:nvPr/>
        </p:nvSpPr>
        <p:spPr>
          <a:xfrm rot="0">
            <a:off x="2789823" y="3894803"/>
            <a:ext cx="5343553" cy="1180884"/>
          </a:xfrm>
          <a:prstGeom prst="rect">
            <a:avLst/>
          </a:prstGeom>
        </p:spPr>
        <p:txBody>
          <a:bodyPr anchor="t" rtlCol="false" tIns="0" lIns="0" bIns="0" rIns="0">
            <a:spAutoFit/>
          </a:bodyPr>
          <a:lstStyle/>
          <a:p>
            <a:pPr algn="l" marL="431799" indent="-215899" lvl="1">
              <a:lnSpc>
                <a:spcPts val="2399"/>
              </a:lnSpc>
              <a:buFont typeface="Arial"/>
              <a:buChar char="•"/>
            </a:pPr>
            <a:r>
              <a:rPr lang="en-US" sz="1999">
                <a:solidFill>
                  <a:srgbClr val="545454"/>
                </a:solidFill>
                <a:latin typeface="DM Sans"/>
                <a:ea typeface="DM Sans"/>
                <a:cs typeface="DM Sans"/>
                <a:sym typeface="DM Sans"/>
              </a:rPr>
              <a:t>Total Hours: 640 hrs</a:t>
            </a:r>
          </a:p>
          <a:p>
            <a:pPr algn="l" marL="431799" indent="-215899" lvl="1">
              <a:lnSpc>
                <a:spcPts val="2399"/>
              </a:lnSpc>
              <a:buFont typeface="Arial"/>
              <a:buChar char="•"/>
            </a:pPr>
            <a:r>
              <a:rPr lang="en-US" sz="1999">
                <a:solidFill>
                  <a:srgbClr val="545454"/>
                </a:solidFill>
                <a:latin typeface="DM Sans"/>
                <a:ea typeface="DM Sans"/>
                <a:cs typeface="DM Sans"/>
                <a:sym typeface="DM Sans"/>
              </a:rPr>
              <a:t>Rate per Hour: 3,000 PKR</a:t>
            </a:r>
          </a:p>
          <a:p>
            <a:pPr algn="l" marL="431799" indent="-215899" lvl="1">
              <a:lnSpc>
                <a:spcPts val="2399"/>
              </a:lnSpc>
              <a:buFont typeface="Arial"/>
              <a:buChar char="•"/>
            </a:pPr>
            <a:r>
              <a:rPr lang="en-US" sz="1999">
                <a:solidFill>
                  <a:srgbClr val="545454"/>
                </a:solidFill>
                <a:latin typeface="DM Sans"/>
                <a:ea typeface="DM Sans"/>
                <a:cs typeface="DM Sans"/>
                <a:sym typeface="DM Sans"/>
              </a:rPr>
              <a:t>Total Development Cost: 1,920,000 PKR</a:t>
            </a:r>
          </a:p>
          <a:p>
            <a:pPr algn="l">
              <a:lnSpc>
                <a:spcPts val="2399"/>
              </a:lnSpc>
            </a:pPr>
          </a:p>
        </p:txBody>
      </p:sp>
      <p:sp>
        <p:nvSpPr>
          <p:cNvPr name="TextBox 16" id="16"/>
          <p:cNvSpPr txBox="true"/>
          <p:nvPr/>
        </p:nvSpPr>
        <p:spPr>
          <a:xfrm rot="0">
            <a:off x="2789823" y="5198358"/>
            <a:ext cx="3825478" cy="481357"/>
          </a:xfrm>
          <a:prstGeom prst="rect">
            <a:avLst/>
          </a:prstGeom>
        </p:spPr>
        <p:txBody>
          <a:bodyPr anchor="t" rtlCol="false" tIns="0" lIns="0" bIns="0" rIns="0">
            <a:spAutoFit/>
          </a:bodyPr>
          <a:lstStyle/>
          <a:p>
            <a:pPr algn="l">
              <a:lnSpc>
                <a:spcPts val="3919"/>
              </a:lnSpc>
            </a:pPr>
            <a:r>
              <a:rPr lang="en-US" b="true" sz="2799">
                <a:solidFill>
                  <a:srgbClr val="2C92D5"/>
                </a:solidFill>
                <a:latin typeface="DM Sans Bold"/>
                <a:ea typeface="DM Sans Bold"/>
                <a:cs typeface="DM Sans Bold"/>
                <a:sym typeface="DM Sans Bold"/>
              </a:rPr>
              <a:t>ADDITIONAL COSTS</a:t>
            </a:r>
          </a:p>
        </p:txBody>
      </p:sp>
      <p:sp>
        <p:nvSpPr>
          <p:cNvPr name="TextBox 17" id="17"/>
          <p:cNvSpPr txBox="true"/>
          <p:nvPr/>
        </p:nvSpPr>
        <p:spPr>
          <a:xfrm rot="0">
            <a:off x="2789823" y="5717789"/>
            <a:ext cx="5149253" cy="924006"/>
          </a:xfrm>
          <a:prstGeom prst="rect">
            <a:avLst/>
          </a:prstGeom>
        </p:spPr>
        <p:txBody>
          <a:bodyPr anchor="t" rtlCol="false" tIns="0" lIns="0" bIns="0" rIns="0">
            <a:spAutoFit/>
          </a:bodyPr>
          <a:lstStyle/>
          <a:p>
            <a:pPr algn="l" marL="431801" indent="-215900" lvl="1">
              <a:lnSpc>
                <a:spcPts val="2400"/>
              </a:lnSpc>
              <a:buFont typeface="Arial"/>
              <a:buChar char="•"/>
            </a:pPr>
            <a:r>
              <a:rPr lang="en-US" sz="2000">
                <a:solidFill>
                  <a:srgbClr val="545454"/>
                </a:solidFill>
                <a:latin typeface="DM Sans"/>
                <a:ea typeface="DM Sans"/>
                <a:cs typeface="DM Sans"/>
                <a:sym typeface="DM Sans"/>
              </a:rPr>
              <a:t>Hardware: 15,000 PKR</a:t>
            </a:r>
          </a:p>
          <a:p>
            <a:pPr algn="l" marL="431801" indent="-215900" lvl="1">
              <a:lnSpc>
                <a:spcPts val="2400"/>
              </a:lnSpc>
              <a:buFont typeface="Arial"/>
              <a:buChar char="•"/>
            </a:pPr>
            <a:r>
              <a:rPr lang="en-US" sz="2000">
                <a:solidFill>
                  <a:srgbClr val="545454"/>
                </a:solidFill>
                <a:latin typeface="DM Sans"/>
                <a:ea typeface="DM Sans"/>
                <a:cs typeface="DM Sans"/>
                <a:sym typeface="DM Sans"/>
              </a:rPr>
              <a:t>APIs &amp; External Resources: 30,000 PKR</a:t>
            </a:r>
          </a:p>
          <a:p>
            <a:pPr algn="l" marL="431801" indent="-215900" lvl="1">
              <a:lnSpc>
                <a:spcPts val="2400"/>
              </a:lnSpc>
              <a:buFont typeface="Arial"/>
              <a:buChar char="•"/>
            </a:pPr>
            <a:r>
              <a:rPr lang="en-US" sz="2000">
                <a:solidFill>
                  <a:srgbClr val="545454"/>
                </a:solidFill>
                <a:latin typeface="DM Sans"/>
                <a:ea typeface="DM Sans"/>
                <a:cs typeface="DM Sans"/>
                <a:sym typeface="DM Sans"/>
              </a:rPr>
              <a:t>Other Resources: 25,000 PKR</a:t>
            </a:r>
          </a:p>
        </p:txBody>
      </p:sp>
      <p:sp>
        <p:nvSpPr>
          <p:cNvPr name="TextBox 18" id="18"/>
          <p:cNvSpPr txBox="true"/>
          <p:nvPr/>
        </p:nvSpPr>
        <p:spPr>
          <a:xfrm rot="0">
            <a:off x="2789823" y="7113437"/>
            <a:ext cx="4243308" cy="481357"/>
          </a:xfrm>
          <a:prstGeom prst="rect">
            <a:avLst/>
          </a:prstGeom>
        </p:spPr>
        <p:txBody>
          <a:bodyPr anchor="t" rtlCol="false" tIns="0" lIns="0" bIns="0" rIns="0">
            <a:spAutoFit/>
          </a:bodyPr>
          <a:lstStyle/>
          <a:p>
            <a:pPr algn="l">
              <a:lnSpc>
                <a:spcPts val="3919"/>
              </a:lnSpc>
            </a:pPr>
            <a:r>
              <a:rPr lang="en-US" b="true" sz="2799">
                <a:solidFill>
                  <a:srgbClr val="18B6B4"/>
                </a:solidFill>
                <a:latin typeface="DM Sans Bold"/>
                <a:ea typeface="DM Sans Bold"/>
                <a:cs typeface="DM Sans Bold"/>
                <a:sym typeface="DM Sans Bold"/>
              </a:rPr>
              <a:t>TOTAL PROJECT COST</a:t>
            </a:r>
          </a:p>
        </p:txBody>
      </p:sp>
      <p:sp>
        <p:nvSpPr>
          <p:cNvPr name="TextBox 19" id="19"/>
          <p:cNvSpPr txBox="true"/>
          <p:nvPr/>
        </p:nvSpPr>
        <p:spPr>
          <a:xfrm rot="0">
            <a:off x="2789823" y="7718620"/>
            <a:ext cx="4631120" cy="619179"/>
          </a:xfrm>
          <a:prstGeom prst="rect">
            <a:avLst/>
          </a:prstGeom>
        </p:spPr>
        <p:txBody>
          <a:bodyPr anchor="t" rtlCol="false" tIns="0" lIns="0" bIns="0" rIns="0">
            <a:spAutoFit/>
          </a:bodyPr>
          <a:lstStyle/>
          <a:p>
            <a:pPr algn="l" marL="431801" indent="-215900" lvl="1">
              <a:lnSpc>
                <a:spcPts val="2400"/>
              </a:lnSpc>
              <a:buFont typeface="Arial"/>
              <a:buChar char="•"/>
            </a:pPr>
            <a:r>
              <a:rPr lang="en-US" sz="2000">
                <a:solidFill>
                  <a:srgbClr val="545454"/>
                </a:solidFill>
                <a:latin typeface="DM Sans"/>
                <a:ea typeface="DM Sans"/>
                <a:cs typeface="DM Sans"/>
                <a:sym typeface="DM Sans"/>
              </a:rPr>
              <a:t>Grand Total: 2,010,000 PKR</a:t>
            </a:r>
          </a:p>
          <a:p>
            <a:pPr algn="l">
              <a:lnSpc>
                <a:spcPts val="2400"/>
              </a:lnSpc>
            </a:pPr>
          </a:p>
        </p:txBody>
      </p:sp>
      <p:sp>
        <p:nvSpPr>
          <p:cNvPr name="Freeform 20" id="20"/>
          <p:cNvSpPr/>
          <p:nvPr/>
        </p:nvSpPr>
        <p:spPr>
          <a:xfrm flipH="false" flipV="false" rot="0">
            <a:off x="16390287" y="-216446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1888996">
            <a:off x="16278446" y="8276889"/>
            <a:ext cx="3718293" cy="3924320"/>
          </a:xfrm>
          <a:custGeom>
            <a:avLst/>
            <a:gdLst/>
            <a:ahLst/>
            <a:cxnLst/>
            <a:rect r="r" b="b" t="t" l="l"/>
            <a:pathLst>
              <a:path h="3924320" w="3718293">
                <a:moveTo>
                  <a:pt x="0" y="0"/>
                </a:moveTo>
                <a:lnTo>
                  <a:pt x="3718293" y="0"/>
                </a:lnTo>
                <a:lnTo>
                  <a:pt x="3718293" y="3924320"/>
                </a:lnTo>
                <a:lnTo>
                  <a:pt x="0" y="392432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2" id="22"/>
          <p:cNvSpPr/>
          <p:nvPr/>
        </p:nvSpPr>
        <p:spPr>
          <a:xfrm flipH="false" flipV="false" rot="1888996">
            <a:off x="-2218475" y="-1962160"/>
            <a:ext cx="3718293" cy="3924320"/>
          </a:xfrm>
          <a:custGeom>
            <a:avLst/>
            <a:gdLst/>
            <a:ahLst/>
            <a:cxnLst/>
            <a:rect r="r" b="b" t="t" l="l"/>
            <a:pathLst>
              <a:path h="3924320" w="3718293">
                <a:moveTo>
                  <a:pt x="0" y="0"/>
                </a:moveTo>
                <a:lnTo>
                  <a:pt x="3718293" y="0"/>
                </a:lnTo>
                <a:lnTo>
                  <a:pt x="3718293" y="3924320"/>
                </a:lnTo>
                <a:lnTo>
                  <a:pt x="0" y="392432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3" id="23"/>
          <p:cNvSpPr/>
          <p:nvPr/>
        </p:nvSpPr>
        <p:spPr>
          <a:xfrm flipH="false" flipV="false" rot="0">
            <a:off x="-2348414" y="826149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60825" y="5322553"/>
            <a:ext cx="20209651" cy="7277633"/>
            <a:chOff x="0" y="0"/>
            <a:chExt cx="5322706" cy="1916743"/>
          </a:xfrm>
        </p:grpSpPr>
        <p:sp>
          <p:nvSpPr>
            <p:cNvPr name="Freeform 3" id="3"/>
            <p:cNvSpPr/>
            <p:nvPr/>
          </p:nvSpPr>
          <p:spPr>
            <a:xfrm flipH="false" flipV="false" rot="0">
              <a:off x="0" y="0"/>
              <a:ext cx="5322707" cy="1916743"/>
            </a:xfrm>
            <a:custGeom>
              <a:avLst/>
              <a:gdLst/>
              <a:ahLst/>
              <a:cxnLst/>
              <a:rect r="r" b="b" t="t" l="l"/>
              <a:pathLst>
                <a:path h="1916743" w="5322707">
                  <a:moveTo>
                    <a:pt x="0" y="0"/>
                  </a:moveTo>
                  <a:lnTo>
                    <a:pt x="5322707" y="0"/>
                  </a:lnTo>
                  <a:lnTo>
                    <a:pt x="5322707" y="1916743"/>
                  </a:lnTo>
                  <a:lnTo>
                    <a:pt x="0" y="1916743"/>
                  </a:lnTo>
                  <a:close/>
                </a:path>
              </a:pathLst>
            </a:custGeom>
            <a:solidFill>
              <a:srgbClr val="5EC9CC"/>
            </a:solidFill>
          </p:spPr>
        </p:sp>
        <p:sp>
          <p:nvSpPr>
            <p:cNvPr name="TextBox 4" id="4"/>
            <p:cNvSpPr txBox="true"/>
            <p:nvPr/>
          </p:nvSpPr>
          <p:spPr>
            <a:xfrm>
              <a:off x="0" y="-38100"/>
              <a:ext cx="5322706" cy="195484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840200" y="3305434"/>
            <a:ext cx="2909285" cy="2909285"/>
          </a:xfrm>
          <a:custGeom>
            <a:avLst/>
            <a:gdLst/>
            <a:ahLst/>
            <a:cxnLst/>
            <a:rect r="r" b="b" t="t" l="l"/>
            <a:pathLst>
              <a:path h="2909285" w="2909285">
                <a:moveTo>
                  <a:pt x="0" y="0"/>
                </a:moveTo>
                <a:lnTo>
                  <a:pt x="2909285" y="0"/>
                </a:lnTo>
                <a:lnTo>
                  <a:pt x="2909285" y="2909285"/>
                </a:lnTo>
                <a:lnTo>
                  <a:pt x="0" y="2909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639361" y="3205442"/>
            <a:ext cx="3009277" cy="3009277"/>
          </a:xfrm>
          <a:custGeom>
            <a:avLst/>
            <a:gdLst/>
            <a:ahLst/>
            <a:cxnLst/>
            <a:rect r="r" b="b" t="t" l="l"/>
            <a:pathLst>
              <a:path h="3009277" w="3009277">
                <a:moveTo>
                  <a:pt x="0" y="0"/>
                </a:moveTo>
                <a:lnTo>
                  <a:pt x="3009278" y="0"/>
                </a:lnTo>
                <a:lnTo>
                  <a:pt x="3009278" y="3009277"/>
                </a:lnTo>
                <a:lnTo>
                  <a:pt x="0" y="30092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534714" y="3205442"/>
            <a:ext cx="2902514" cy="2902514"/>
          </a:xfrm>
          <a:custGeom>
            <a:avLst/>
            <a:gdLst/>
            <a:ahLst/>
            <a:cxnLst/>
            <a:rect r="r" b="b" t="t" l="l"/>
            <a:pathLst>
              <a:path h="2902514" w="2902514">
                <a:moveTo>
                  <a:pt x="0" y="0"/>
                </a:moveTo>
                <a:lnTo>
                  <a:pt x="2902513" y="0"/>
                </a:lnTo>
                <a:lnTo>
                  <a:pt x="2902513" y="2902513"/>
                </a:lnTo>
                <a:lnTo>
                  <a:pt x="0" y="29025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268190" y="494512"/>
            <a:ext cx="13751620" cy="1228752"/>
          </a:xfrm>
          <a:prstGeom prst="rect">
            <a:avLst/>
          </a:prstGeom>
        </p:spPr>
        <p:txBody>
          <a:bodyPr anchor="t" rtlCol="false" tIns="0" lIns="0" bIns="0" rIns="0">
            <a:spAutoFit/>
          </a:bodyPr>
          <a:lstStyle/>
          <a:p>
            <a:pPr algn="ctr">
              <a:lnSpc>
                <a:spcPts val="9168"/>
              </a:lnSpc>
            </a:pPr>
            <a:r>
              <a:rPr lang="en-US" b="true" sz="7640">
                <a:solidFill>
                  <a:srgbClr val="2C92D5"/>
                </a:solidFill>
                <a:latin typeface="Poppins Bold"/>
                <a:ea typeface="Poppins Bold"/>
                <a:cs typeface="Poppins Bold"/>
                <a:sym typeface="Poppins Bold"/>
              </a:rPr>
              <a:t>FYP DELIVERABLES</a:t>
            </a:r>
          </a:p>
        </p:txBody>
      </p:sp>
      <p:sp>
        <p:nvSpPr>
          <p:cNvPr name="TextBox 9" id="9"/>
          <p:cNvSpPr txBox="true"/>
          <p:nvPr/>
        </p:nvSpPr>
        <p:spPr>
          <a:xfrm rot="0">
            <a:off x="13685084" y="6318943"/>
            <a:ext cx="2823783" cy="1048004"/>
          </a:xfrm>
          <a:prstGeom prst="rect">
            <a:avLst/>
          </a:prstGeom>
        </p:spPr>
        <p:txBody>
          <a:bodyPr anchor="t" rtlCol="false" tIns="0" lIns="0" bIns="0" rIns="0">
            <a:spAutoFit/>
          </a:bodyPr>
          <a:lstStyle/>
          <a:p>
            <a:pPr algn="ctr">
              <a:lnSpc>
                <a:spcPts val="4186"/>
              </a:lnSpc>
            </a:pPr>
            <a:r>
              <a:rPr lang="en-US" sz="2990" b="true">
                <a:solidFill>
                  <a:srgbClr val="FFFFFF"/>
                </a:solidFill>
                <a:latin typeface="Poppins Ultra-Bold"/>
                <a:ea typeface="Poppins Ultra-Bold"/>
                <a:cs typeface="Poppins Ultra-Bold"/>
                <a:sym typeface="Poppins Ultra-Bold"/>
              </a:rPr>
              <a:t>Phase 3 </a:t>
            </a:r>
          </a:p>
          <a:p>
            <a:pPr algn="ctr">
              <a:lnSpc>
                <a:spcPts val="4186"/>
              </a:lnSpc>
              <a:spcBef>
                <a:spcPct val="0"/>
              </a:spcBef>
            </a:pPr>
            <a:r>
              <a:rPr lang="en-US" b="true" sz="2990">
                <a:solidFill>
                  <a:srgbClr val="FFFFFF"/>
                </a:solidFill>
                <a:latin typeface="Poppins Ultra-Bold"/>
                <a:ea typeface="Poppins Ultra-Bold"/>
                <a:cs typeface="Poppins Ultra-Bold"/>
                <a:sym typeface="Poppins Ultra-Bold"/>
              </a:rPr>
              <a:t>Final Product</a:t>
            </a:r>
          </a:p>
        </p:txBody>
      </p:sp>
      <p:sp>
        <p:nvSpPr>
          <p:cNvPr name="TextBox 10" id="10"/>
          <p:cNvSpPr txBox="true"/>
          <p:nvPr/>
        </p:nvSpPr>
        <p:spPr>
          <a:xfrm rot="0">
            <a:off x="1269722" y="8082575"/>
            <a:ext cx="5508547" cy="1916049"/>
          </a:xfrm>
          <a:prstGeom prst="rect">
            <a:avLst/>
          </a:prstGeom>
        </p:spPr>
        <p:txBody>
          <a:bodyPr anchor="t" rtlCol="false" tIns="0" lIns="0" bIns="0" rIns="0">
            <a:spAutoFit/>
          </a:bodyPr>
          <a:lstStyle/>
          <a:p>
            <a:pPr algn="l" marL="472819" indent="-236410" lvl="1">
              <a:lnSpc>
                <a:spcPts val="3065"/>
              </a:lnSpc>
              <a:buFont typeface="Arial"/>
              <a:buChar char="•"/>
            </a:pPr>
            <a:r>
              <a:rPr lang="en-US" b="true" sz="2189">
                <a:solidFill>
                  <a:srgbClr val="FFFFFF"/>
                </a:solidFill>
                <a:latin typeface="Poppins Medium"/>
                <a:ea typeface="Poppins Medium"/>
                <a:cs typeface="Poppins Medium"/>
                <a:sym typeface="Poppins Medium"/>
              </a:rPr>
              <a:t>Planning &amp; Requirements Gathering</a:t>
            </a:r>
          </a:p>
          <a:p>
            <a:pPr algn="l" marL="472819" indent="-236410" lvl="1">
              <a:lnSpc>
                <a:spcPts val="3065"/>
              </a:lnSpc>
              <a:buFont typeface="Arial"/>
              <a:buChar char="•"/>
            </a:pPr>
            <a:r>
              <a:rPr lang="en-US" b="true" sz="2189">
                <a:solidFill>
                  <a:srgbClr val="FFFFFF"/>
                </a:solidFill>
                <a:latin typeface="Poppins Medium"/>
                <a:ea typeface="Poppins Medium"/>
                <a:cs typeface="Poppins Medium"/>
                <a:sym typeface="Poppins Medium"/>
              </a:rPr>
              <a:t>Abstract Summary &amp; Project Proposal</a:t>
            </a:r>
          </a:p>
          <a:p>
            <a:pPr algn="l" marL="472819" indent="-236410" lvl="1">
              <a:lnSpc>
                <a:spcPts val="3065"/>
              </a:lnSpc>
              <a:buFont typeface="Arial"/>
              <a:buChar char="•"/>
            </a:pPr>
            <a:r>
              <a:rPr lang="en-US" b="true" sz="2189">
                <a:solidFill>
                  <a:srgbClr val="FFFFFF"/>
                </a:solidFill>
                <a:latin typeface="Poppins Medium"/>
                <a:ea typeface="Poppins Medium"/>
                <a:cs typeface="Poppins Medium"/>
                <a:sym typeface="Poppins Medium"/>
              </a:rPr>
              <a:t>UI Design, Prototyping, and Front-End Development</a:t>
            </a:r>
          </a:p>
        </p:txBody>
      </p:sp>
      <p:sp>
        <p:nvSpPr>
          <p:cNvPr name="TextBox 11" id="11"/>
          <p:cNvSpPr txBox="true"/>
          <p:nvPr/>
        </p:nvSpPr>
        <p:spPr>
          <a:xfrm rot="0">
            <a:off x="1982369" y="6318943"/>
            <a:ext cx="2624947" cy="1571443"/>
          </a:xfrm>
          <a:prstGeom prst="rect">
            <a:avLst/>
          </a:prstGeom>
        </p:spPr>
        <p:txBody>
          <a:bodyPr anchor="t" rtlCol="false" tIns="0" lIns="0" bIns="0" rIns="0">
            <a:spAutoFit/>
          </a:bodyPr>
          <a:lstStyle/>
          <a:p>
            <a:pPr algn="ctr">
              <a:lnSpc>
                <a:spcPts val="4188"/>
              </a:lnSpc>
            </a:pPr>
            <a:r>
              <a:rPr lang="en-US" sz="2991" b="true">
                <a:solidFill>
                  <a:srgbClr val="FFFFFF"/>
                </a:solidFill>
                <a:latin typeface="Poppins Ultra-Bold"/>
                <a:ea typeface="Poppins Ultra-Bold"/>
                <a:cs typeface="Poppins Ultra-Bold"/>
                <a:sym typeface="Poppins Ultra-Bold"/>
              </a:rPr>
              <a:t>Phase I </a:t>
            </a:r>
          </a:p>
          <a:p>
            <a:pPr algn="ctr">
              <a:lnSpc>
                <a:spcPts val="4188"/>
              </a:lnSpc>
            </a:pPr>
            <a:r>
              <a:rPr lang="en-US" sz="2991" b="true">
                <a:solidFill>
                  <a:srgbClr val="FFFFFF"/>
                </a:solidFill>
                <a:latin typeface="Poppins Ultra-Bold"/>
                <a:ea typeface="Poppins Ultra-Bold"/>
                <a:cs typeface="Poppins Ultra-Bold"/>
                <a:sym typeface="Poppins Ultra-Bold"/>
              </a:rPr>
              <a:t>UI Prototype </a:t>
            </a:r>
          </a:p>
          <a:p>
            <a:pPr algn="ctr">
              <a:lnSpc>
                <a:spcPts val="4188"/>
              </a:lnSpc>
              <a:spcBef>
                <a:spcPct val="0"/>
              </a:spcBef>
            </a:pPr>
            <a:r>
              <a:rPr lang="en-US" b="true" sz="2991">
                <a:solidFill>
                  <a:srgbClr val="FFFFFF"/>
                </a:solidFill>
                <a:latin typeface="Poppins Ultra-Bold"/>
                <a:ea typeface="Poppins Ultra-Bold"/>
                <a:cs typeface="Poppins Ultra-Bold"/>
                <a:sym typeface="Poppins Ultra-Bold"/>
              </a:rPr>
              <a:t>(FYP1)</a:t>
            </a:r>
          </a:p>
        </p:txBody>
      </p:sp>
      <p:sp>
        <p:nvSpPr>
          <p:cNvPr name="TextBox 12" id="12"/>
          <p:cNvSpPr txBox="true"/>
          <p:nvPr/>
        </p:nvSpPr>
        <p:spPr>
          <a:xfrm rot="0">
            <a:off x="6778269" y="6318943"/>
            <a:ext cx="5157869" cy="1571443"/>
          </a:xfrm>
          <a:prstGeom prst="rect">
            <a:avLst/>
          </a:prstGeom>
        </p:spPr>
        <p:txBody>
          <a:bodyPr anchor="t" rtlCol="false" tIns="0" lIns="0" bIns="0" rIns="0">
            <a:spAutoFit/>
          </a:bodyPr>
          <a:lstStyle/>
          <a:p>
            <a:pPr algn="ctr">
              <a:lnSpc>
                <a:spcPts val="4188"/>
              </a:lnSpc>
            </a:pPr>
            <a:r>
              <a:rPr lang="en-US" sz="2991" b="true">
                <a:solidFill>
                  <a:srgbClr val="FFFFFF"/>
                </a:solidFill>
                <a:latin typeface="Poppins Ultra-Bold"/>
                <a:ea typeface="Poppins Ultra-Bold"/>
                <a:cs typeface="Poppins Ultra-Bold"/>
                <a:sym typeface="Poppins Ultra-Bold"/>
              </a:rPr>
              <a:t>Phase 2</a:t>
            </a:r>
          </a:p>
          <a:p>
            <a:pPr algn="ctr">
              <a:lnSpc>
                <a:spcPts val="4188"/>
              </a:lnSpc>
              <a:spcBef>
                <a:spcPct val="0"/>
              </a:spcBef>
            </a:pPr>
            <a:r>
              <a:rPr lang="en-US" b="true" sz="2991">
                <a:solidFill>
                  <a:srgbClr val="FFFFFF"/>
                </a:solidFill>
                <a:latin typeface="Poppins Ultra-Bold"/>
                <a:ea typeface="Poppins Ultra-Bold"/>
                <a:cs typeface="Poppins Ultra-Bold"/>
                <a:sym typeface="Poppins Ultra-Bold"/>
              </a:rPr>
              <a:t>Backend Integration &amp; Beta Prototype (FYP2)</a:t>
            </a:r>
          </a:p>
        </p:txBody>
      </p:sp>
      <p:sp>
        <p:nvSpPr>
          <p:cNvPr name="TextBox 13" id="13"/>
          <p:cNvSpPr txBox="true"/>
          <p:nvPr/>
        </p:nvSpPr>
        <p:spPr>
          <a:xfrm rot="0">
            <a:off x="7068083" y="8082575"/>
            <a:ext cx="5335952" cy="1916070"/>
          </a:xfrm>
          <a:prstGeom prst="rect">
            <a:avLst/>
          </a:prstGeom>
        </p:spPr>
        <p:txBody>
          <a:bodyPr anchor="t" rtlCol="false" tIns="0" lIns="0" bIns="0" rIns="0">
            <a:spAutoFit/>
          </a:bodyPr>
          <a:lstStyle/>
          <a:p>
            <a:pPr algn="l" marL="472640" indent="-236320" lvl="1">
              <a:lnSpc>
                <a:spcPts val="3064"/>
              </a:lnSpc>
              <a:buFont typeface="Arial"/>
              <a:buChar char="•"/>
            </a:pPr>
            <a:r>
              <a:rPr lang="en-US" b="true" sz="2189">
                <a:solidFill>
                  <a:srgbClr val="FFFFFF"/>
                </a:solidFill>
                <a:latin typeface="Poppins Medium"/>
                <a:ea typeface="Poppins Medium"/>
                <a:cs typeface="Poppins Medium"/>
                <a:sym typeface="Poppins Medium"/>
              </a:rPr>
              <a:t>Backend Architecture &amp; Development</a:t>
            </a:r>
          </a:p>
          <a:p>
            <a:pPr algn="l" marL="472640" indent="-236320" lvl="1">
              <a:lnSpc>
                <a:spcPts val="3064"/>
              </a:lnSpc>
              <a:buFont typeface="Arial"/>
              <a:buChar char="•"/>
            </a:pPr>
            <a:r>
              <a:rPr lang="en-US" b="true" sz="2189">
                <a:solidFill>
                  <a:srgbClr val="FFFFFF"/>
                </a:solidFill>
                <a:latin typeface="Poppins Medium"/>
                <a:ea typeface="Poppins Medium"/>
                <a:cs typeface="Poppins Medium"/>
                <a:sym typeface="Poppins Medium"/>
              </a:rPr>
              <a:t>Data Model Training &amp; Testing</a:t>
            </a:r>
          </a:p>
          <a:p>
            <a:pPr algn="l" marL="472640" indent="-236320" lvl="1">
              <a:lnSpc>
                <a:spcPts val="3064"/>
              </a:lnSpc>
              <a:buFont typeface="Arial"/>
              <a:buChar char="•"/>
            </a:pPr>
            <a:r>
              <a:rPr lang="en-US" b="true" sz="2189">
                <a:solidFill>
                  <a:srgbClr val="FFFFFF"/>
                </a:solidFill>
                <a:latin typeface="Poppins Medium"/>
                <a:ea typeface="Poppins Medium"/>
                <a:cs typeface="Poppins Medium"/>
                <a:sym typeface="Poppins Medium"/>
              </a:rPr>
              <a:t>Full System Integration &amp; Testing</a:t>
            </a:r>
          </a:p>
          <a:p>
            <a:pPr algn="l">
              <a:lnSpc>
                <a:spcPts val="3064"/>
              </a:lnSpc>
            </a:pPr>
          </a:p>
        </p:txBody>
      </p:sp>
      <p:sp>
        <p:nvSpPr>
          <p:cNvPr name="TextBox 14" id="14"/>
          <p:cNvSpPr txBox="true"/>
          <p:nvPr/>
        </p:nvSpPr>
        <p:spPr>
          <a:xfrm rot="0">
            <a:off x="12693849" y="8082575"/>
            <a:ext cx="4947352" cy="1916070"/>
          </a:xfrm>
          <a:prstGeom prst="rect">
            <a:avLst/>
          </a:prstGeom>
        </p:spPr>
        <p:txBody>
          <a:bodyPr anchor="t" rtlCol="false" tIns="0" lIns="0" bIns="0" rIns="0">
            <a:spAutoFit/>
          </a:bodyPr>
          <a:lstStyle/>
          <a:p>
            <a:pPr algn="l" marL="472640" indent="-236320" lvl="1">
              <a:lnSpc>
                <a:spcPts val="3064"/>
              </a:lnSpc>
              <a:buFont typeface="Arial"/>
              <a:buChar char="•"/>
            </a:pPr>
            <a:r>
              <a:rPr lang="en-US" b="true" sz="2189">
                <a:solidFill>
                  <a:srgbClr val="FFFFFF"/>
                </a:solidFill>
                <a:latin typeface="Poppins Medium"/>
                <a:ea typeface="Poppins Medium"/>
                <a:cs typeface="Poppins Medium"/>
                <a:sym typeface="Poppins Medium"/>
              </a:rPr>
              <a:t>Fully Operational &amp; Deployed Product</a:t>
            </a:r>
          </a:p>
          <a:p>
            <a:pPr algn="l" marL="472640" indent="-236320" lvl="1">
              <a:lnSpc>
                <a:spcPts val="3064"/>
              </a:lnSpc>
              <a:buFont typeface="Arial"/>
              <a:buChar char="•"/>
            </a:pPr>
            <a:r>
              <a:rPr lang="en-US" b="true" sz="2189">
                <a:solidFill>
                  <a:srgbClr val="FFFFFF"/>
                </a:solidFill>
                <a:latin typeface="Poppins Medium"/>
                <a:ea typeface="Poppins Medium"/>
                <a:cs typeface="Poppins Medium"/>
                <a:sym typeface="Poppins Medium"/>
              </a:rPr>
              <a:t>User Acceptance Testing (UAT)</a:t>
            </a:r>
          </a:p>
          <a:p>
            <a:pPr algn="l" marL="472640" indent="-236320" lvl="1">
              <a:lnSpc>
                <a:spcPts val="3064"/>
              </a:lnSpc>
              <a:buFont typeface="Arial"/>
              <a:buChar char="•"/>
            </a:pPr>
            <a:r>
              <a:rPr lang="en-US" b="true" sz="2189">
                <a:solidFill>
                  <a:srgbClr val="FFFFFF"/>
                </a:solidFill>
                <a:latin typeface="Poppins Medium"/>
                <a:ea typeface="Poppins Medium"/>
                <a:cs typeface="Poppins Medium"/>
                <a:sym typeface="Poppins Medium"/>
              </a:rPr>
              <a:t>Final Documentation &amp; Delivery</a:t>
            </a:r>
          </a:p>
          <a:p>
            <a:pPr algn="l">
              <a:lnSpc>
                <a:spcPts val="3064"/>
              </a:lnSpc>
            </a:pPr>
          </a:p>
        </p:txBody>
      </p:sp>
      <p:sp>
        <p:nvSpPr>
          <p:cNvPr name="Freeform 15" id="15"/>
          <p:cNvSpPr/>
          <p:nvPr/>
        </p:nvSpPr>
        <p:spPr>
          <a:xfrm flipH="false" flipV="false" rot="0">
            <a:off x="15958509" y="-177586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1888996">
            <a:off x="-1398097" y="-1400973"/>
            <a:ext cx="3718293" cy="3924320"/>
          </a:xfrm>
          <a:custGeom>
            <a:avLst/>
            <a:gdLst/>
            <a:ahLst/>
            <a:cxnLst/>
            <a:rect r="r" b="b" t="t" l="l"/>
            <a:pathLst>
              <a:path h="3924320" w="3718293">
                <a:moveTo>
                  <a:pt x="0" y="0"/>
                </a:moveTo>
                <a:lnTo>
                  <a:pt x="3718293" y="0"/>
                </a:lnTo>
                <a:lnTo>
                  <a:pt x="3718293" y="3924320"/>
                </a:lnTo>
                <a:lnTo>
                  <a:pt x="0" y="392432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2023" y="3683466"/>
            <a:ext cx="6724105" cy="4463125"/>
          </a:xfrm>
          <a:custGeom>
            <a:avLst/>
            <a:gdLst/>
            <a:ahLst/>
            <a:cxnLst/>
            <a:rect r="r" b="b" t="t" l="l"/>
            <a:pathLst>
              <a:path h="4463125" w="6724105">
                <a:moveTo>
                  <a:pt x="0" y="0"/>
                </a:moveTo>
                <a:lnTo>
                  <a:pt x="6724105" y="0"/>
                </a:lnTo>
                <a:lnTo>
                  <a:pt x="6724105" y="4463124"/>
                </a:lnTo>
                <a:lnTo>
                  <a:pt x="0" y="44631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09542" y="5763525"/>
            <a:ext cx="1326322" cy="1348230"/>
          </a:xfrm>
          <a:custGeom>
            <a:avLst/>
            <a:gdLst/>
            <a:ahLst/>
            <a:cxnLst/>
            <a:rect r="r" b="b" t="t" l="l"/>
            <a:pathLst>
              <a:path h="1348230" w="1326322">
                <a:moveTo>
                  <a:pt x="0" y="0"/>
                </a:moveTo>
                <a:lnTo>
                  <a:pt x="1326321" y="0"/>
                </a:lnTo>
                <a:lnTo>
                  <a:pt x="1326321" y="1348231"/>
                </a:lnTo>
                <a:lnTo>
                  <a:pt x="0" y="13482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851809" y="5763525"/>
            <a:ext cx="1204532" cy="1577129"/>
          </a:xfrm>
          <a:custGeom>
            <a:avLst/>
            <a:gdLst/>
            <a:ahLst/>
            <a:cxnLst/>
            <a:rect r="r" b="b" t="t" l="l"/>
            <a:pathLst>
              <a:path h="1577129" w="1204532">
                <a:moveTo>
                  <a:pt x="0" y="0"/>
                </a:moveTo>
                <a:lnTo>
                  <a:pt x="1204532" y="0"/>
                </a:lnTo>
                <a:lnTo>
                  <a:pt x="1204532" y="1577129"/>
                </a:lnTo>
                <a:lnTo>
                  <a:pt x="0" y="15771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170766" y="5903279"/>
            <a:ext cx="1306214" cy="1437375"/>
          </a:xfrm>
          <a:custGeom>
            <a:avLst/>
            <a:gdLst/>
            <a:ahLst/>
            <a:cxnLst/>
            <a:rect r="r" b="b" t="t" l="l"/>
            <a:pathLst>
              <a:path h="1437375" w="1306214">
                <a:moveTo>
                  <a:pt x="0" y="0"/>
                </a:moveTo>
                <a:lnTo>
                  <a:pt x="1306214" y="0"/>
                </a:lnTo>
                <a:lnTo>
                  <a:pt x="1306214" y="1437375"/>
                </a:lnTo>
                <a:lnTo>
                  <a:pt x="0" y="14373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028700" y="330180"/>
            <a:ext cx="16118192" cy="2148373"/>
          </a:xfrm>
          <a:prstGeom prst="rect">
            <a:avLst/>
          </a:prstGeom>
        </p:spPr>
        <p:txBody>
          <a:bodyPr anchor="t" rtlCol="false" tIns="0" lIns="0" bIns="0" rIns="0">
            <a:spAutoFit/>
          </a:bodyPr>
          <a:lstStyle/>
          <a:p>
            <a:pPr algn="ctr">
              <a:lnSpc>
                <a:spcPts val="8336"/>
              </a:lnSpc>
            </a:pPr>
            <a:r>
              <a:rPr lang="en-US" b="true" sz="6947">
                <a:solidFill>
                  <a:srgbClr val="2C92D5"/>
                </a:solidFill>
                <a:latin typeface="Poppins Ultra-Bold"/>
                <a:ea typeface="Poppins Ultra-Bold"/>
                <a:cs typeface="Poppins Ultra-Bold"/>
                <a:sym typeface="Poppins Ultra-Bold"/>
              </a:rPr>
              <a:t>Research Foundations &amp; Key References</a:t>
            </a:r>
          </a:p>
        </p:txBody>
      </p:sp>
      <p:sp>
        <p:nvSpPr>
          <p:cNvPr name="TextBox 7" id="7"/>
          <p:cNvSpPr txBox="true"/>
          <p:nvPr/>
        </p:nvSpPr>
        <p:spPr>
          <a:xfrm rot="0">
            <a:off x="8769733" y="3465103"/>
            <a:ext cx="8614350" cy="1379251"/>
          </a:xfrm>
          <a:prstGeom prst="rect">
            <a:avLst/>
          </a:prstGeom>
        </p:spPr>
        <p:txBody>
          <a:bodyPr anchor="t" rtlCol="false" tIns="0" lIns="0" bIns="0" rIns="0">
            <a:spAutoFit/>
          </a:bodyPr>
          <a:lstStyle/>
          <a:p>
            <a:pPr algn="just" marL="418902" indent="-209451" lvl="1">
              <a:lnSpc>
                <a:spcPts val="2716"/>
              </a:lnSpc>
              <a:buFont typeface="Arial"/>
              <a:buChar char="•"/>
            </a:pPr>
            <a:r>
              <a:rPr lang="en-US" sz="1940">
                <a:solidFill>
                  <a:srgbClr val="000000"/>
                </a:solidFill>
                <a:latin typeface="Poppins"/>
                <a:ea typeface="Poppins"/>
                <a:cs typeface="Poppins"/>
                <a:sym typeface="Poppins"/>
              </a:rPr>
              <a:t>Brynjolfsson, E., Hitt, L. M., &amp; Kim, H. H. (2011). Strength in Numbers: How Does Data-Driven Decision-Making Affect Firm Performance? Social Science Research Network. [Available at SSRN].</a:t>
            </a:r>
          </a:p>
          <a:p>
            <a:pPr algn="just">
              <a:lnSpc>
                <a:spcPts val="2716"/>
              </a:lnSpc>
            </a:pPr>
          </a:p>
        </p:txBody>
      </p:sp>
      <p:sp>
        <p:nvSpPr>
          <p:cNvPr name="TextBox 8" id="8"/>
          <p:cNvSpPr txBox="true"/>
          <p:nvPr/>
        </p:nvSpPr>
        <p:spPr>
          <a:xfrm rot="0">
            <a:off x="8769733" y="7731152"/>
            <a:ext cx="8614350" cy="2916019"/>
          </a:xfrm>
          <a:prstGeom prst="rect">
            <a:avLst/>
          </a:prstGeom>
        </p:spPr>
        <p:txBody>
          <a:bodyPr anchor="t" rtlCol="false" tIns="0" lIns="0" bIns="0" rIns="0">
            <a:spAutoFit/>
          </a:bodyPr>
          <a:lstStyle/>
          <a:p>
            <a:pPr algn="just" marL="397312" indent="-198656" lvl="1">
              <a:lnSpc>
                <a:spcPts val="2576"/>
              </a:lnSpc>
              <a:buFont typeface="Arial"/>
              <a:buChar char="•"/>
            </a:pPr>
            <a:r>
              <a:rPr lang="en-US" sz="1840">
                <a:solidFill>
                  <a:srgbClr val="000000"/>
                </a:solidFill>
                <a:latin typeface="Poppins"/>
                <a:ea typeface="Poppins"/>
                <a:cs typeface="Poppins"/>
                <a:sym typeface="Poppins"/>
              </a:rPr>
              <a:t>U.S. Bureau of Labor Statistics. (2020). Occupational Outlook Handbook: Computer and Information Technology Occupations. [Available at BLS].</a:t>
            </a:r>
          </a:p>
          <a:p>
            <a:pPr algn="just">
              <a:lnSpc>
                <a:spcPts val="2576"/>
              </a:lnSpc>
            </a:pPr>
          </a:p>
          <a:p>
            <a:pPr algn="just" marL="397312" indent="-198656" lvl="1">
              <a:lnSpc>
                <a:spcPts val="2576"/>
              </a:lnSpc>
              <a:buFont typeface="Arial"/>
              <a:buChar char="•"/>
            </a:pPr>
            <a:r>
              <a:rPr lang="en-US" sz="1840">
                <a:solidFill>
                  <a:srgbClr val="000000"/>
                </a:solidFill>
                <a:latin typeface="Poppins"/>
                <a:ea typeface="Poppins"/>
                <a:cs typeface="Poppins"/>
                <a:sym typeface="Poppins"/>
              </a:rPr>
              <a:t>Smith, J., &amp; Watson, R. (2023). Leveraging Artificial Intelligence for Personalized Career Guidance. International Journal of Career Development.</a:t>
            </a:r>
          </a:p>
          <a:p>
            <a:pPr algn="just">
              <a:lnSpc>
                <a:spcPts val="2576"/>
              </a:lnSpc>
            </a:pPr>
          </a:p>
          <a:p>
            <a:pPr algn="just">
              <a:lnSpc>
                <a:spcPts val="2576"/>
              </a:lnSpc>
            </a:pPr>
          </a:p>
        </p:txBody>
      </p:sp>
      <p:sp>
        <p:nvSpPr>
          <p:cNvPr name="TextBox 9" id="9"/>
          <p:cNvSpPr txBox="true"/>
          <p:nvPr/>
        </p:nvSpPr>
        <p:spPr>
          <a:xfrm rot="0">
            <a:off x="8769733" y="5291491"/>
            <a:ext cx="9050042" cy="2268211"/>
          </a:xfrm>
          <a:prstGeom prst="rect">
            <a:avLst/>
          </a:prstGeom>
        </p:spPr>
        <p:txBody>
          <a:bodyPr anchor="t" rtlCol="false" tIns="0" lIns="0" bIns="0" rIns="0">
            <a:spAutoFit/>
          </a:bodyPr>
          <a:lstStyle/>
          <a:p>
            <a:pPr algn="just" marL="397312" indent="-198656" lvl="1">
              <a:lnSpc>
                <a:spcPts val="2576"/>
              </a:lnSpc>
              <a:buFont typeface="Arial"/>
              <a:buChar char="•"/>
            </a:pPr>
            <a:r>
              <a:rPr lang="en-US" sz="1840">
                <a:solidFill>
                  <a:srgbClr val="000000"/>
                </a:solidFill>
                <a:latin typeface="Poppins"/>
                <a:ea typeface="Poppins"/>
                <a:cs typeface="Poppins"/>
                <a:sym typeface="Poppins"/>
              </a:rPr>
              <a:t>Johnson, P. &amp; Lee, K. (2022). Analyzing Job Market Trends Using Big Data. Journal of Data Science and Analytics.</a:t>
            </a:r>
          </a:p>
          <a:p>
            <a:pPr algn="just">
              <a:lnSpc>
                <a:spcPts val="2576"/>
              </a:lnSpc>
            </a:pPr>
          </a:p>
          <a:p>
            <a:pPr algn="just" marL="397312" indent="-198656" lvl="1">
              <a:lnSpc>
                <a:spcPts val="2576"/>
              </a:lnSpc>
              <a:buFont typeface="Arial"/>
              <a:buChar char="•"/>
            </a:pPr>
            <a:r>
              <a:rPr lang="en-US" sz="1840">
                <a:solidFill>
                  <a:srgbClr val="000000"/>
                </a:solidFill>
                <a:latin typeface="Poppins"/>
                <a:ea typeface="Poppins"/>
                <a:cs typeface="Poppins"/>
                <a:sym typeface="Poppins"/>
              </a:rPr>
              <a:t>Brown, D. (2021). API Integration and Its Impact on Digital Platforms. Tech Innovations Journal.</a:t>
            </a:r>
          </a:p>
          <a:p>
            <a:pPr algn="just">
              <a:lnSpc>
                <a:spcPts val="2576"/>
              </a:lnSpc>
            </a:pPr>
          </a:p>
          <a:p>
            <a:pPr algn="just">
              <a:lnSpc>
                <a:spcPts val="2576"/>
              </a:lnSpc>
            </a:pPr>
          </a:p>
        </p:txBody>
      </p:sp>
      <p:sp>
        <p:nvSpPr>
          <p:cNvPr name="TextBox 10" id="10"/>
          <p:cNvSpPr txBox="true"/>
          <p:nvPr/>
        </p:nvSpPr>
        <p:spPr>
          <a:xfrm rot="0">
            <a:off x="8769733" y="2836848"/>
            <a:ext cx="8010648" cy="466671"/>
          </a:xfrm>
          <a:prstGeom prst="rect">
            <a:avLst/>
          </a:prstGeom>
        </p:spPr>
        <p:txBody>
          <a:bodyPr anchor="t" rtlCol="false" tIns="0" lIns="0" bIns="0" rIns="0">
            <a:spAutoFit/>
          </a:bodyPr>
          <a:lstStyle/>
          <a:p>
            <a:pPr algn="l">
              <a:lnSpc>
                <a:spcPts val="3500"/>
              </a:lnSpc>
            </a:pPr>
            <a:r>
              <a:rPr lang="en-US" sz="2917" b="true">
                <a:solidFill>
                  <a:srgbClr val="2C92D5"/>
                </a:solidFill>
                <a:latin typeface="Poppins Ultra-Bold"/>
                <a:ea typeface="Poppins Ultra-Bold"/>
                <a:cs typeface="Poppins Ultra-Bold"/>
                <a:sym typeface="Poppins Ultra-Bold"/>
              </a:rPr>
              <a:t>Impact of Data-Driven Decision Making</a:t>
            </a:r>
          </a:p>
        </p:txBody>
      </p:sp>
      <p:sp>
        <p:nvSpPr>
          <p:cNvPr name="Freeform 11" id="11"/>
          <p:cNvSpPr/>
          <p:nvPr/>
        </p:nvSpPr>
        <p:spPr>
          <a:xfrm flipH="false" flipV="false" rot="0">
            <a:off x="17259300" y="-150060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2489231" y="-1125225"/>
            <a:ext cx="3898773" cy="4114800"/>
          </a:xfrm>
          <a:custGeom>
            <a:avLst/>
            <a:gdLst/>
            <a:ahLst/>
            <a:cxnLst/>
            <a:rect r="r" b="b" t="t" l="l"/>
            <a:pathLst>
              <a:path h="4114800" w="3898773">
                <a:moveTo>
                  <a:pt x="0" y="0"/>
                </a:moveTo>
                <a:lnTo>
                  <a:pt x="3898773" y="0"/>
                </a:lnTo>
                <a:lnTo>
                  <a:pt x="389877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3" id="13"/>
          <p:cNvSpPr txBox="true"/>
          <p:nvPr/>
        </p:nvSpPr>
        <p:spPr>
          <a:xfrm rot="0">
            <a:off x="8769733" y="7093031"/>
            <a:ext cx="9050042" cy="466671"/>
          </a:xfrm>
          <a:prstGeom prst="rect">
            <a:avLst/>
          </a:prstGeom>
        </p:spPr>
        <p:txBody>
          <a:bodyPr anchor="t" rtlCol="false" tIns="0" lIns="0" bIns="0" rIns="0">
            <a:spAutoFit/>
          </a:bodyPr>
          <a:lstStyle/>
          <a:p>
            <a:pPr algn="l">
              <a:lnSpc>
                <a:spcPts val="3500"/>
              </a:lnSpc>
            </a:pPr>
            <a:r>
              <a:rPr lang="en-US" sz="2917" b="true">
                <a:solidFill>
                  <a:srgbClr val="2C92D5"/>
                </a:solidFill>
                <a:latin typeface="Poppins Ultra-Bold"/>
                <a:ea typeface="Poppins Ultra-Bold"/>
                <a:cs typeface="Poppins Ultra-Bold"/>
                <a:sym typeface="Poppins Ultra-Bold"/>
              </a:rPr>
              <a:t>Career Trends in Information Technology</a:t>
            </a:r>
          </a:p>
        </p:txBody>
      </p:sp>
      <p:sp>
        <p:nvSpPr>
          <p:cNvPr name="TextBox 14" id="14"/>
          <p:cNvSpPr txBox="true"/>
          <p:nvPr/>
        </p:nvSpPr>
        <p:spPr>
          <a:xfrm rot="0">
            <a:off x="8769733" y="4729802"/>
            <a:ext cx="9050042" cy="466671"/>
          </a:xfrm>
          <a:prstGeom prst="rect">
            <a:avLst/>
          </a:prstGeom>
        </p:spPr>
        <p:txBody>
          <a:bodyPr anchor="t" rtlCol="false" tIns="0" lIns="0" bIns="0" rIns="0">
            <a:spAutoFit/>
          </a:bodyPr>
          <a:lstStyle/>
          <a:p>
            <a:pPr algn="l">
              <a:lnSpc>
                <a:spcPts val="3500"/>
              </a:lnSpc>
            </a:pPr>
            <a:r>
              <a:rPr lang="en-US" sz="2917" b="true">
                <a:solidFill>
                  <a:srgbClr val="2C92D5"/>
                </a:solidFill>
                <a:latin typeface="Poppins Ultra-Bold"/>
                <a:ea typeface="Poppins Ultra-Bold"/>
                <a:cs typeface="Poppins Ultra-Bold"/>
                <a:sym typeface="Poppins Ultra-Bold"/>
              </a:rPr>
              <a:t>Leveraging External APIs for Real-Time Data</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59591" y="1580478"/>
            <a:ext cx="7119183" cy="7119183"/>
            <a:chOff x="0" y="0"/>
            <a:chExt cx="812800" cy="812800"/>
          </a:xfrm>
        </p:grpSpPr>
        <p:sp>
          <p:nvSpPr>
            <p:cNvPr name="Freeform 3" id="3"/>
            <p:cNvSpPr/>
            <p:nvPr/>
          </p:nvSpPr>
          <p:spPr>
            <a:xfrm flipH="false" flipV="false" rot="0">
              <a:off x="18919" y="18919"/>
              <a:ext cx="774963" cy="774963"/>
            </a:xfrm>
            <a:custGeom>
              <a:avLst/>
              <a:gdLst/>
              <a:ahLst/>
              <a:cxnLst/>
              <a:rect r="r" b="b" t="t" l="l"/>
              <a:pathLst>
                <a:path h="774963" w="774963">
                  <a:moveTo>
                    <a:pt x="419777" y="13377"/>
                  </a:moveTo>
                  <a:lnTo>
                    <a:pt x="761585" y="355185"/>
                  </a:lnTo>
                  <a:cubicBezTo>
                    <a:pt x="770150" y="363750"/>
                    <a:pt x="774962" y="375368"/>
                    <a:pt x="774962" y="387481"/>
                  </a:cubicBezTo>
                  <a:cubicBezTo>
                    <a:pt x="774962" y="399594"/>
                    <a:pt x="770150" y="411212"/>
                    <a:pt x="761585" y="419777"/>
                  </a:cubicBezTo>
                  <a:lnTo>
                    <a:pt x="419777" y="761585"/>
                  </a:lnTo>
                  <a:cubicBezTo>
                    <a:pt x="411212" y="770150"/>
                    <a:pt x="399594" y="774962"/>
                    <a:pt x="387481" y="774962"/>
                  </a:cubicBezTo>
                  <a:cubicBezTo>
                    <a:pt x="375368" y="774962"/>
                    <a:pt x="363750" y="770150"/>
                    <a:pt x="355185" y="761585"/>
                  </a:cubicBezTo>
                  <a:lnTo>
                    <a:pt x="13377" y="419777"/>
                  </a:lnTo>
                  <a:cubicBezTo>
                    <a:pt x="4812" y="411212"/>
                    <a:pt x="0" y="399594"/>
                    <a:pt x="0" y="387481"/>
                  </a:cubicBezTo>
                  <a:cubicBezTo>
                    <a:pt x="0" y="375368"/>
                    <a:pt x="4812" y="363750"/>
                    <a:pt x="13377" y="355185"/>
                  </a:cubicBezTo>
                  <a:lnTo>
                    <a:pt x="355185" y="13377"/>
                  </a:lnTo>
                  <a:cubicBezTo>
                    <a:pt x="363750" y="4812"/>
                    <a:pt x="375368" y="0"/>
                    <a:pt x="387481" y="0"/>
                  </a:cubicBezTo>
                  <a:cubicBezTo>
                    <a:pt x="399594" y="0"/>
                    <a:pt x="411212" y="4812"/>
                    <a:pt x="419777" y="13377"/>
                  </a:cubicBezTo>
                  <a:close/>
                </a:path>
              </a:pathLst>
            </a:custGeom>
            <a:solidFill>
              <a:srgbClr val="0FBCF9"/>
            </a:solidFill>
          </p:spPr>
        </p:sp>
        <p:sp>
          <p:nvSpPr>
            <p:cNvPr name="TextBox 4" id="4"/>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42076" y="747014"/>
            <a:ext cx="2684152" cy="2684152"/>
            <a:chOff x="0" y="0"/>
            <a:chExt cx="812800" cy="812800"/>
          </a:xfrm>
        </p:grpSpPr>
        <p:sp>
          <p:nvSpPr>
            <p:cNvPr name="Freeform 6" id="6"/>
            <p:cNvSpPr/>
            <p:nvPr/>
          </p:nvSpPr>
          <p:spPr>
            <a:xfrm flipH="false" flipV="false" rot="0">
              <a:off x="15531" y="15531"/>
              <a:ext cx="781737" cy="781737"/>
            </a:xfrm>
            <a:custGeom>
              <a:avLst/>
              <a:gdLst/>
              <a:ahLst/>
              <a:cxnLst/>
              <a:rect r="r" b="b" t="t" l="l"/>
              <a:pathLst>
                <a:path h="781737" w="781737">
                  <a:moveTo>
                    <a:pt x="417383" y="10983"/>
                  </a:moveTo>
                  <a:lnTo>
                    <a:pt x="770755" y="364355"/>
                  </a:lnTo>
                  <a:cubicBezTo>
                    <a:pt x="777787" y="371387"/>
                    <a:pt x="781738" y="380924"/>
                    <a:pt x="781738" y="390869"/>
                  </a:cubicBezTo>
                  <a:cubicBezTo>
                    <a:pt x="781738" y="400814"/>
                    <a:pt x="777787" y="410351"/>
                    <a:pt x="770755" y="417383"/>
                  </a:cubicBezTo>
                  <a:lnTo>
                    <a:pt x="417383" y="770755"/>
                  </a:lnTo>
                  <a:cubicBezTo>
                    <a:pt x="410351" y="777787"/>
                    <a:pt x="400814" y="781738"/>
                    <a:pt x="390869" y="781738"/>
                  </a:cubicBezTo>
                  <a:cubicBezTo>
                    <a:pt x="380924" y="781738"/>
                    <a:pt x="371387" y="777787"/>
                    <a:pt x="364355" y="770755"/>
                  </a:cubicBezTo>
                  <a:lnTo>
                    <a:pt x="10983" y="417383"/>
                  </a:lnTo>
                  <a:cubicBezTo>
                    <a:pt x="3951" y="410351"/>
                    <a:pt x="0" y="400814"/>
                    <a:pt x="0" y="390869"/>
                  </a:cubicBezTo>
                  <a:cubicBezTo>
                    <a:pt x="0" y="380924"/>
                    <a:pt x="3951" y="371387"/>
                    <a:pt x="10983" y="364355"/>
                  </a:cubicBezTo>
                  <a:lnTo>
                    <a:pt x="364355" y="10983"/>
                  </a:lnTo>
                  <a:cubicBezTo>
                    <a:pt x="371387" y="3951"/>
                    <a:pt x="380924" y="0"/>
                    <a:pt x="390869" y="0"/>
                  </a:cubicBezTo>
                  <a:cubicBezTo>
                    <a:pt x="400814" y="0"/>
                    <a:pt x="410351" y="3951"/>
                    <a:pt x="417383" y="10983"/>
                  </a:cubicBezTo>
                  <a:close/>
                </a:path>
              </a:pathLst>
            </a:custGeom>
            <a:solidFill>
              <a:srgbClr val="5CE1E6"/>
            </a:solidFill>
          </p:spPr>
        </p:sp>
        <p:sp>
          <p:nvSpPr>
            <p:cNvPr name="TextBox 7" id="7"/>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35684" y="6321154"/>
            <a:ext cx="1466412" cy="1466412"/>
            <a:chOff x="0" y="0"/>
            <a:chExt cx="812800" cy="812800"/>
          </a:xfrm>
        </p:grpSpPr>
        <p:sp>
          <p:nvSpPr>
            <p:cNvPr name="Freeform 9" id="9"/>
            <p:cNvSpPr/>
            <p:nvPr/>
          </p:nvSpPr>
          <p:spPr>
            <a:xfrm flipH="false" flipV="false" rot="0">
              <a:off x="21728" y="21728"/>
              <a:ext cx="769344" cy="769344"/>
            </a:xfrm>
            <a:custGeom>
              <a:avLst/>
              <a:gdLst/>
              <a:ahLst/>
              <a:cxnLst/>
              <a:rect r="r" b="b" t="t" l="l"/>
              <a:pathLst>
                <a:path h="769344" w="769344">
                  <a:moveTo>
                    <a:pt x="433203" y="26803"/>
                  </a:moveTo>
                  <a:lnTo>
                    <a:pt x="742541" y="336141"/>
                  </a:lnTo>
                  <a:cubicBezTo>
                    <a:pt x="769344" y="362944"/>
                    <a:pt x="769344" y="406400"/>
                    <a:pt x="742541" y="433203"/>
                  </a:cubicBezTo>
                  <a:lnTo>
                    <a:pt x="433203" y="742541"/>
                  </a:lnTo>
                  <a:cubicBezTo>
                    <a:pt x="406400" y="769344"/>
                    <a:pt x="362944" y="769344"/>
                    <a:pt x="336141" y="742541"/>
                  </a:cubicBezTo>
                  <a:lnTo>
                    <a:pt x="26803" y="433203"/>
                  </a:lnTo>
                  <a:cubicBezTo>
                    <a:pt x="0" y="406400"/>
                    <a:pt x="0" y="362944"/>
                    <a:pt x="26803" y="336141"/>
                  </a:cubicBezTo>
                  <a:lnTo>
                    <a:pt x="336141" y="26803"/>
                  </a:lnTo>
                  <a:cubicBezTo>
                    <a:pt x="362944" y="0"/>
                    <a:pt x="406400" y="0"/>
                    <a:pt x="433203" y="26803"/>
                  </a:cubicBezTo>
                  <a:close/>
                </a:path>
              </a:pathLst>
            </a:custGeom>
            <a:solidFill>
              <a:srgbClr val="5CE1E6"/>
            </a:solidFill>
          </p:spPr>
        </p:sp>
        <p:sp>
          <p:nvSpPr>
            <p:cNvPr name="TextBox 10" id="10"/>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581924" y="1381704"/>
            <a:ext cx="12706076" cy="882212"/>
            <a:chOff x="0" y="0"/>
            <a:chExt cx="2852369" cy="198047"/>
          </a:xfrm>
        </p:grpSpPr>
        <p:sp>
          <p:nvSpPr>
            <p:cNvPr name="Freeform 12" id="12"/>
            <p:cNvSpPr/>
            <p:nvPr/>
          </p:nvSpPr>
          <p:spPr>
            <a:xfrm flipH="false" flipV="false" rot="0">
              <a:off x="0" y="0"/>
              <a:ext cx="2852369" cy="198047"/>
            </a:xfrm>
            <a:custGeom>
              <a:avLst/>
              <a:gdLst/>
              <a:ahLst/>
              <a:cxnLst/>
              <a:rect r="r" b="b" t="t" l="l"/>
              <a:pathLst>
                <a:path h="198047" w="2852369">
                  <a:moveTo>
                    <a:pt x="0" y="0"/>
                  </a:moveTo>
                  <a:lnTo>
                    <a:pt x="2852369" y="0"/>
                  </a:lnTo>
                  <a:lnTo>
                    <a:pt x="2852369" y="198047"/>
                  </a:lnTo>
                  <a:lnTo>
                    <a:pt x="0" y="198047"/>
                  </a:lnTo>
                  <a:close/>
                </a:path>
              </a:pathLst>
            </a:custGeom>
            <a:solidFill>
              <a:srgbClr val="0FBCF9"/>
            </a:solidFill>
          </p:spPr>
        </p:sp>
        <p:sp>
          <p:nvSpPr>
            <p:cNvPr name="TextBox 13" id="13"/>
            <p:cNvSpPr txBox="true"/>
            <p:nvPr/>
          </p:nvSpPr>
          <p:spPr>
            <a:xfrm>
              <a:off x="0" y="-38100"/>
              <a:ext cx="2852369" cy="236147"/>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5841340" y="-113637"/>
            <a:ext cx="11280075" cy="1311554"/>
          </a:xfrm>
          <a:prstGeom prst="rect">
            <a:avLst/>
          </a:prstGeom>
        </p:spPr>
        <p:txBody>
          <a:bodyPr anchor="t" rtlCol="false" tIns="0" lIns="0" bIns="0" rIns="0">
            <a:spAutoFit/>
          </a:bodyPr>
          <a:lstStyle/>
          <a:p>
            <a:pPr algn="ctr">
              <a:lnSpc>
                <a:spcPts val="10134"/>
              </a:lnSpc>
              <a:spcBef>
                <a:spcPct val="0"/>
              </a:spcBef>
            </a:pPr>
            <a:r>
              <a:rPr lang="en-US" b="true" sz="7239">
                <a:solidFill>
                  <a:srgbClr val="0FBCF9"/>
                </a:solidFill>
                <a:latin typeface="Poppins Bold"/>
                <a:ea typeface="Poppins Bold"/>
                <a:cs typeface="Poppins Bold"/>
                <a:sym typeface="Poppins Bold"/>
              </a:rPr>
              <a:t>Summary</a:t>
            </a:r>
          </a:p>
        </p:txBody>
      </p:sp>
      <p:grpSp>
        <p:nvGrpSpPr>
          <p:cNvPr name="Group 15" id="15"/>
          <p:cNvGrpSpPr/>
          <p:nvPr/>
        </p:nvGrpSpPr>
        <p:grpSpPr>
          <a:xfrm rot="0">
            <a:off x="4475170" y="646915"/>
            <a:ext cx="2213507" cy="2213507"/>
            <a:chOff x="0" y="0"/>
            <a:chExt cx="812800" cy="812800"/>
          </a:xfrm>
        </p:grpSpPr>
        <p:sp>
          <p:nvSpPr>
            <p:cNvPr name="Freeform 16" id="16"/>
            <p:cNvSpPr/>
            <p:nvPr/>
          </p:nvSpPr>
          <p:spPr>
            <a:xfrm flipH="false" flipV="false" rot="0">
              <a:off x="14395" y="14395"/>
              <a:ext cx="784011" cy="784011"/>
            </a:xfrm>
            <a:custGeom>
              <a:avLst/>
              <a:gdLst/>
              <a:ahLst/>
              <a:cxnLst/>
              <a:rect r="r" b="b" t="t" l="l"/>
              <a:pathLst>
                <a:path h="784011" w="784011">
                  <a:moveTo>
                    <a:pt x="424156" y="17756"/>
                  </a:moveTo>
                  <a:lnTo>
                    <a:pt x="766254" y="359854"/>
                  </a:lnTo>
                  <a:cubicBezTo>
                    <a:pt x="784010" y="377610"/>
                    <a:pt x="784010" y="406400"/>
                    <a:pt x="766254" y="424156"/>
                  </a:cubicBezTo>
                  <a:lnTo>
                    <a:pt x="424156" y="766254"/>
                  </a:lnTo>
                  <a:cubicBezTo>
                    <a:pt x="406400" y="784010"/>
                    <a:pt x="377610" y="784010"/>
                    <a:pt x="359854" y="766254"/>
                  </a:cubicBezTo>
                  <a:lnTo>
                    <a:pt x="17756" y="424156"/>
                  </a:lnTo>
                  <a:cubicBezTo>
                    <a:pt x="0" y="406400"/>
                    <a:pt x="0" y="377610"/>
                    <a:pt x="17756" y="359854"/>
                  </a:cubicBezTo>
                  <a:lnTo>
                    <a:pt x="359854" y="17756"/>
                  </a:lnTo>
                  <a:cubicBezTo>
                    <a:pt x="377610" y="0"/>
                    <a:pt x="406400" y="0"/>
                    <a:pt x="424156" y="17756"/>
                  </a:cubicBezTo>
                  <a:close/>
                </a:path>
              </a:pathLst>
            </a:custGeom>
            <a:solidFill>
              <a:srgbClr val="18B6B4"/>
            </a:solidFill>
          </p:spPr>
        </p:sp>
        <p:sp>
          <p:nvSpPr>
            <p:cNvPr name="TextBox 17" id="17"/>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sp>
        <p:nvSpPr>
          <p:cNvPr name="Freeform 18" id="18"/>
          <p:cNvSpPr/>
          <p:nvPr/>
        </p:nvSpPr>
        <p:spPr>
          <a:xfrm flipH="false" flipV="false" rot="0">
            <a:off x="5074490" y="1090069"/>
            <a:ext cx="1014868" cy="1234906"/>
          </a:xfrm>
          <a:custGeom>
            <a:avLst/>
            <a:gdLst/>
            <a:ahLst/>
            <a:cxnLst/>
            <a:rect r="r" b="b" t="t" l="l"/>
            <a:pathLst>
              <a:path h="1234906" w="1014868">
                <a:moveTo>
                  <a:pt x="0" y="0"/>
                </a:moveTo>
                <a:lnTo>
                  <a:pt x="1014868" y="0"/>
                </a:lnTo>
                <a:lnTo>
                  <a:pt x="1014868" y="1234907"/>
                </a:lnTo>
                <a:lnTo>
                  <a:pt x="0" y="1234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9" id="19"/>
          <p:cNvGrpSpPr/>
          <p:nvPr/>
        </p:nvGrpSpPr>
        <p:grpSpPr>
          <a:xfrm rot="0">
            <a:off x="5581924" y="4481964"/>
            <a:ext cx="12706076" cy="882212"/>
            <a:chOff x="0" y="0"/>
            <a:chExt cx="2852369" cy="198047"/>
          </a:xfrm>
        </p:grpSpPr>
        <p:sp>
          <p:nvSpPr>
            <p:cNvPr name="Freeform 20" id="20"/>
            <p:cNvSpPr/>
            <p:nvPr/>
          </p:nvSpPr>
          <p:spPr>
            <a:xfrm flipH="false" flipV="false" rot="0">
              <a:off x="0" y="0"/>
              <a:ext cx="2852369" cy="198047"/>
            </a:xfrm>
            <a:custGeom>
              <a:avLst/>
              <a:gdLst/>
              <a:ahLst/>
              <a:cxnLst/>
              <a:rect r="r" b="b" t="t" l="l"/>
              <a:pathLst>
                <a:path h="198047" w="2852369">
                  <a:moveTo>
                    <a:pt x="0" y="0"/>
                  </a:moveTo>
                  <a:lnTo>
                    <a:pt x="2852369" y="0"/>
                  </a:lnTo>
                  <a:lnTo>
                    <a:pt x="2852369" y="198047"/>
                  </a:lnTo>
                  <a:lnTo>
                    <a:pt x="0" y="198047"/>
                  </a:lnTo>
                  <a:close/>
                </a:path>
              </a:pathLst>
            </a:custGeom>
            <a:solidFill>
              <a:srgbClr val="0FBCF9"/>
            </a:solidFill>
          </p:spPr>
        </p:sp>
        <p:sp>
          <p:nvSpPr>
            <p:cNvPr name="TextBox 21" id="21"/>
            <p:cNvSpPr txBox="true"/>
            <p:nvPr/>
          </p:nvSpPr>
          <p:spPr>
            <a:xfrm>
              <a:off x="0" y="-38100"/>
              <a:ext cx="2852369" cy="236147"/>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4475170" y="3747176"/>
            <a:ext cx="2213507" cy="2213507"/>
            <a:chOff x="0" y="0"/>
            <a:chExt cx="812800" cy="812800"/>
          </a:xfrm>
        </p:grpSpPr>
        <p:sp>
          <p:nvSpPr>
            <p:cNvPr name="Freeform 23" id="23"/>
            <p:cNvSpPr/>
            <p:nvPr/>
          </p:nvSpPr>
          <p:spPr>
            <a:xfrm flipH="false" flipV="false" rot="0">
              <a:off x="14395" y="14395"/>
              <a:ext cx="784011" cy="784011"/>
            </a:xfrm>
            <a:custGeom>
              <a:avLst/>
              <a:gdLst/>
              <a:ahLst/>
              <a:cxnLst/>
              <a:rect r="r" b="b" t="t" l="l"/>
              <a:pathLst>
                <a:path h="784011" w="784011">
                  <a:moveTo>
                    <a:pt x="424156" y="17756"/>
                  </a:moveTo>
                  <a:lnTo>
                    <a:pt x="766254" y="359854"/>
                  </a:lnTo>
                  <a:cubicBezTo>
                    <a:pt x="784010" y="377610"/>
                    <a:pt x="784010" y="406400"/>
                    <a:pt x="766254" y="424156"/>
                  </a:cubicBezTo>
                  <a:lnTo>
                    <a:pt x="424156" y="766254"/>
                  </a:lnTo>
                  <a:cubicBezTo>
                    <a:pt x="406400" y="784010"/>
                    <a:pt x="377610" y="784010"/>
                    <a:pt x="359854" y="766254"/>
                  </a:cubicBezTo>
                  <a:lnTo>
                    <a:pt x="17756" y="424156"/>
                  </a:lnTo>
                  <a:cubicBezTo>
                    <a:pt x="0" y="406400"/>
                    <a:pt x="0" y="377610"/>
                    <a:pt x="17756" y="359854"/>
                  </a:cubicBezTo>
                  <a:lnTo>
                    <a:pt x="359854" y="17756"/>
                  </a:lnTo>
                  <a:cubicBezTo>
                    <a:pt x="377610" y="0"/>
                    <a:pt x="406400" y="0"/>
                    <a:pt x="424156" y="17756"/>
                  </a:cubicBezTo>
                  <a:close/>
                </a:path>
              </a:pathLst>
            </a:custGeom>
            <a:solidFill>
              <a:srgbClr val="18B6B4"/>
            </a:solidFill>
          </p:spPr>
        </p:sp>
        <p:sp>
          <p:nvSpPr>
            <p:cNvPr name="TextBox 24" id="24"/>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5503995" y="7415601"/>
            <a:ext cx="12706076" cy="882212"/>
            <a:chOff x="0" y="0"/>
            <a:chExt cx="2852369" cy="198047"/>
          </a:xfrm>
        </p:grpSpPr>
        <p:sp>
          <p:nvSpPr>
            <p:cNvPr name="Freeform 26" id="26"/>
            <p:cNvSpPr/>
            <p:nvPr/>
          </p:nvSpPr>
          <p:spPr>
            <a:xfrm flipH="false" flipV="false" rot="0">
              <a:off x="0" y="0"/>
              <a:ext cx="2852369" cy="198047"/>
            </a:xfrm>
            <a:custGeom>
              <a:avLst/>
              <a:gdLst/>
              <a:ahLst/>
              <a:cxnLst/>
              <a:rect r="r" b="b" t="t" l="l"/>
              <a:pathLst>
                <a:path h="198047" w="2852369">
                  <a:moveTo>
                    <a:pt x="0" y="0"/>
                  </a:moveTo>
                  <a:lnTo>
                    <a:pt x="2852369" y="0"/>
                  </a:lnTo>
                  <a:lnTo>
                    <a:pt x="2852369" y="198047"/>
                  </a:lnTo>
                  <a:lnTo>
                    <a:pt x="0" y="198047"/>
                  </a:lnTo>
                  <a:close/>
                </a:path>
              </a:pathLst>
            </a:custGeom>
            <a:solidFill>
              <a:srgbClr val="0FBCF9"/>
            </a:solidFill>
          </p:spPr>
        </p:sp>
        <p:sp>
          <p:nvSpPr>
            <p:cNvPr name="TextBox 27" id="27"/>
            <p:cNvSpPr txBox="true"/>
            <p:nvPr/>
          </p:nvSpPr>
          <p:spPr>
            <a:xfrm>
              <a:off x="0" y="-38100"/>
              <a:ext cx="2852369" cy="236147"/>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4397242" y="6680812"/>
            <a:ext cx="2213507" cy="2213507"/>
            <a:chOff x="0" y="0"/>
            <a:chExt cx="812800" cy="812800"/>
          </a:xfrm>
        </p:grpSpPr>
        <p:sp>
          <p:nvSpPr>
            <p:cNvPr name="Freeform 29" id="29"/>
            <p:cNvSpPr/>
            <p:nvPr/>
          </p:nvSpPr>
          <p:spPr>
            <a:xfrm flipH="false" flipV="false" rot="0">
              <a:off x="14395" y="14395"/>
              <a:ext cx="784011" cy="784011"/>
            </a:xfrm>
            <a:custGeom>
              <a:avLst/>
              <a:gdLst/>
              <a:ahLst/>
              <a:cxnLst/>
              <a:rect r="r" b="b" t="t" l="l"/>
              <a:pathLst>
                <a:path h="784011" w="784011">
                  <a:moveTo>
                    <a:pt x="424156" y="17756"/>
                  </a:moveTo>
                  <a:lnTo>
                    <a:pt x="766254" y="359854"/>
                  </a:lnTo>
                  <a:cubicBezTo>
                    <a:pt x="784010" y="377610"/>
                    <a:pt x="784010" y="406400"/>
                    <a:pt x="766254" y="424156"/>
                  </a:cubicBezTo>
                  <a:lnTo>
                    <a:pt x="424156" y="766254"/>
                  </a:lnTo>
                  <a:cubicBezTo>
                    <a:pt x="406400" y="784010"/>
                    <a:pt x="377610" y="784010"/>
                    <a:pt x="359854" y="766254"/>
                  </a:cubicBezTo>
                  <a:lnTo>
                    <a:pt x="17756" y="424156"/>
                  </a:lnTo>
                  <a:cubicBezTo>
                    <a:pt x="0" y="406400"/>
                    <a:pt x="0" y="377610"/>
                    <a:pt x="17756" y="359854"/>
                  </a:cubicBezTo>
                  <a:lnTo>
                    <a:pt x="359854" y="17756"/>
                  </a:lnTo>
                  <a:cubicBezTo>
                    <a:pt x="377610" y="0"/>
                    <a:pt x="406400" y="0"/>
                    <a:pt x="424156" y="17756"/>
                  </a:cubicBezTo>
                  <a:close/>
                </a:path>
              </a:pathLst>
            </a:custGeom>
            <a:solidFill>
              <a:srgbClr val="18B6B4"/>
            </a:solidFill>
          </p:spPr>
        </p:sp>
        <p:sp>
          <p:nvSpPr>
            <p:cNvPr name="TextBox 30" id="30"/>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sp>
        <p:nvSpPr>
          <p:cNvPr name="Freeform 31" id="31"/>
          <p:cNvSpPr/>
          <p:nvPr/>
        </p:nvSpPr>
        <p:spPr>
          <a:xfrm flipH="false" flipV="false" rot="0">
            <a:off x="4885570" y="4221118"/>
            <a:ext cx="1392707" cy="1265622"/>
          </a:xfrm>
          <a:custGeom>
            <a:avLst/>
            <a:gdLst/>
            <a:ahLst/>
            <a:cxnLst/>
            <a:rect r="r" b="b" t="t" l="l"/>
            <a:pathLst>
              <a:path h="1265622" w="1392707">
                <a:moveTo>
                  <a:pt x="0" y="0"/>
                </a:moveTo>
                <a:lnTo>
                  <a:pt x="1392707" y="0"/>
                </a:lnTo>
                <a:lnTo>
                  <a:pt x="1392707" y="1265622"/>
                </a:lnTo>
                <a:lnTo>
                  <a:pt x="0" y="12656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0">
            <a:off x="4760681" y="7322758"/>
            <a:ext cx="1517596" cy="975055"/>
          </a:xfrm>
          <a:custGeom>
            <a:avLst/>
            <a:gdLst/>
            <a:ahLst/>
            <a:cxnLst/>
            <a:rect r="r" b="b" t="t" l="l"/>
            <a:pathLst>
              <a:path h="975055" w="1517596">
                <a:moveTo>
                  <a:pt x="0" y="0"/>
                </a:moveTo>
                <a:lnTo>
                  <a:pt x="1517596" y="0"/>
                </a:lnTo>
                <a:lnTo>
                  <a:pt x="1517596" y="975055"/>
                </a:lnTo>
                <a:lnTo>
                  <a:pt x="0" y="9750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3" id="33"/>
          <p:cNvSpPr txBox="true"/>
          <p:nvPr/>
        </p:nvSpPr>
        <p:spPr>
          <a:xfrm rot="0">
            <a:off x="6688677" y="1499573"/>
            <a:ext cx="11730466" cy="551225"/>
          </a:xfrm>
          <a:prstGeom prst="rect">
            <a:avLst/>
          </a:prstGeom>
        </p:spPr>
        <p:txBody>
          <a:bodyPr anchor="t" rtlCol="false" tIns="0" lIns="0" bIns="0" rIns="0">
            <a:spAutoFit/>
          </a:bodyPr>
          <a:lstStyle/>
          <a:p>
            <a:pPr algn="just">
              <a:lnSpc>
                <a:spcPts val="4264"/>
              </a:lnSpc>
              <a:spcBef>
                <a:spcPct val="0"/>
              </a:spcBef>
            </a:pPr>
            <a:r>
              <a:rPr lang="en-US" b="true" sz="3046">
                <a:solidFill>
                  <a:srgbClr val="FFFFFF"/>
                </a:solidFill>
                <a:latin typeface="Poppins Medium"/>
                <a:ea typeface="Poppins Medium"/>
                <a:cs typeface="Poppins Medium"/>
                <a:sym typeface="Poppins Medium"/>
              </a:rPr>
              <a:t>Empowering IT Students with Data-Driven Career Guidance</a:t>
            </a:r>
          </a:p>
        </p:txBody>
      </p:sp>
      <p:sp>
        <p:nvSpPr>
          <p:cNvPr name="TextBox 34" id="34"/>
          <p:cNvSpPr txBox="true"/>
          <p:nvPr/>
        </p:nvSpPr>
        <p:spPr>
          <a:xfrm rot="0">
            <a:off x="6688677" y="2541856"/>
            <a:ext cx="9836996" cy="1721472"/>
          </a:xfrm>
          <a:prstGeom prst="rect">
            <a:avLst/>
          </a:prstGeom>
        </p:spPr>
        <p:txBody>
          <a:bodyPr anchor="t" rtlCol="false" tIns="0" lIns="0" bIns="0" rIns="0">
            <a:spAutoFit/>
          </a:bodyPr>
          <a:lstStyle/>
          <a:p>
            <a:pPr algn="l">
              <a:lnSpc>
                <a:spcPts val="2750"/>
              </a:lnSpc>
              <a:spcBef>
                <a:spcPct val="0"/>
              </a:spcBef>
            </a:pPr>
            <a:r>
              <a:rPr lang="en-US" sz="1964">
                <a:solidFill>
                  <a:srgbClr val="000000"/>
                </a:solidFill>
                <a:latin typeface="Poppins"/>
                <a:ea typeface="Poppins"/>
                <a:cs typeface="Poppins"/>
                <a:sym typeface="Poppins"/>
              </a:rPr>
              <a:t>Skill Scope addresses the gap between academic learning and industry needs by providing IT students with real-time insights into high-demand skills and job opportunities. This platform offers tailored recommendations based on data analytics, enabling students to align their skillsets with current market trends, thus enhancing their employability.</a:t>
            </a:r>
          </a:p>
        </p:txBody>
      </p:sp>
      <p:sp>
        <p:nvSpPr>
          <p:cNvPr name="TextBox 35" id="35"/>
          <p:cNvSpPr txBox="true"/>
          <p:nvPr/>
        </p:nvSpPr>
        <p:spPr>
          <a:xfrm rot="0">
            <a:off x="6635462" y="4599833"/>
            <a:ext cx="11730466" cy="1084571"/>
          </a:xfrm>
          <a:prstGeom prst="rect">
            <a:avLst/>
          </a:prstGeom>
        </p:spPr>
        <p:txBody>
          <a:bodyPr anchor="t" rtlCol="false" tIns="0" lIns="0" bIns="0" rIns="0">
            <a:spAutoFit/>
          </a:bodyPr>
          <a:lstStyle/>
          <a:p>
            <a:pPr algn="just">
              <a:lnSpc>
                <a:spcPts val="4264"/>
              </a:lnSpc>
            </a:pPr>
            <a:r>
              <a:rPr lang="en-US" sz="3046" b="true">
                <a:solidFill>
                  <a:srgbClr val="FFFFFF"/>
                </a:solidFill>
                <a:latin typeface="Poppins Medium"/>
                <a:ea typeface="Poppins Medium"/>
                <a:cs typeface="Poppins Medium"/>
                <a:sym typeface="Poppins Medium"/>
              </a:rPr>
              <a:t>Personalized Insights for Informed Career Decisions</a:t>
            </a:r>
          </a:p>
          <a:p>
            <a:pPr algn="just">
              <a:lnSpc>
                <a:spcPts val="4264"/>
              </a:lnSpc>
              <a:spcBef>
                <a:spcPct val="0"/>
              </a:spcBef>
            </a:pPr>
          </a:p>
        </p:txBody>
      </p:sp>
      <p:sp>
        <p:nvSpPr>
          <p:cNvPr name="TextBox 36" id="36"/>
          <p:cNvSpPr txBox="true"/>
          <p:nvPr/>
        </p:nvSpPr>
        <p:spPr>
          <a:xfrm rot="0">
            <a:off x="6557534" y="7533469"/>
            <a:ext cx="11730466" cy="551225"/>
          </a:xfrm>
          <a:prstGeom prst="rect">
            <a:avLst/>
          </a:prstGeom>
        </p:spPr>
        <p:txBody>
          <a:bodyPr anchor="t" rtlCol="false" tIns="0" lIns="0" bIns="0" rIns="0">
            <a:spAutoFit/>
          </a:bodyPr>
          <a:lstStyle/>
          <a:p>
            <a:pPr algn="just">
              <a:lnSpc>
                <a:spcPts val="4264"/>
              </a:lnSpc>
              <a:spcBef>
                <a:spcPct val="0"/>
              </a:spcBef>
            </a:pPr>
            <a:r>
              <a:rPr lang="en-US" b="true" sz="3046">
                <a:solidFill>
                  <a:srgbClr val="FFFFFF"/>
                </a:solidFill>
                <a:latin typeface="Poppins Medium"/>
                <a:ea typeface="Poppins Medium"/>
                <a:cs typeface="Poppins Medium"/>
                <a:sym typeface="Poppins Medium"/>
              </a:rPr>
              <a:t>Bridging Academia and Industry for Future Readiness</a:t>
            </a:r>
          </a:p>
        </p:txBody>
      </p:sp>
      <p:sp>
        <p:nvSpPr>
          <p:cNvPr name="TextBox 37" id="37"/>
          <p:cNvSpPr txBox="true"/>
          <p:nvPr/>
        </p:nvSpPr>
        <p:spPr>
          <a:xfrm rot="0">
            <a:off x="6635462" y="5549942"/>
            <a:ext cx="9836996" cy="1721472"/>
          </a:xfrm>
          <a:prstGeom prst="rect">
            <a:avLst/>
          </a:prstGeom>
        </p:spPr>
        <p:txBody>
          <a:bodyPr anchor="t" rtlCol="false" tIns="0" lIns="0" bIns="0" rIns="0">
            <a:spAutoFit/>
          </a:bodyPr>
          <a:lstStyle/>
          <a:p>
            <a:pPr algn="l">
              <a:lnSpc>
                <a:spcPts val="2750"/>
              </a:lnSpc>
              <a:spcBef>
                <a:spcPct val="0"/>
              </a:spcBef>
            </a:pPr>
            <a:r>
              <a:rPr lang="en-US" sz="1964">
                <a:solidFill>
                  <a:srgbClr val="000000"/>
                </a:solidFill>
                <a:latin typeface="Poppins"/>
                <a:ea typeface="Poppins"/>
                <a:cs typeface="Poppins"/>
                <a:sym typeface="Poppins"/>
              </a:rPr>
              <a:t>By analyzing job postings and tech skill trends, Skill Scope provides personalized career roadmaps. The platform highlights trending technologies like data science, cloud computing, and software development, guiding students towards the most relevant skills and certifications needed for today’s competitive job market</a:t>
            </a:r>
          </a:p>
        </p:txBody>
      </p:sp>
      <p:sp>
        <p:nvSpPr>
          <p:cNvPr name="TextBox 38" id="38"/>
          <p:cNvSpPr txBox="true"/>
          <p:nvPr/>
        </p:nvSpPr>
        <p:spPr>
          <a:xfrm rot="0">
            <a:off x="6562880" y="8383538"/>
            <a:ext cx="9836996" cy="1721472"/>
          </a:xfrm>
          <a:prstGeom prst="rect">
            <a:avLst/>
          </a:prstGeom>
        </p:spPr>
        <p:txBody>
          <a:bodyPr anchor="t" rtlCol="false" tIns="0" lIns="0" bIns="0" rIns="0">
            <a:spAutoFit/>
          </a:bodyPr>
          <a:lstStyle/>
          <a:p>
            <a:pPr algn="l">
              <a:lnSpc>
                <a:spcPts val="2750"/>
              </a:lnSpc>
              <a:spcBef>
                <a:spcPct val="0"/>
              </a:spcBef>
            </a:pPr>
            <a:r>
              <a:rPr lang="en-US" sz="1964">
                <a:solidFill>
                  <a:srgbClr val="000000"/>
                </a:solidFill>
                <a:latin typeface="Poppins"/>
                <a:ea typeface="Poppins"/>
                <a:cs typeface="Poppins"/>
                <a:sym typeface="Poppins"/>
              </a:rPr>
              <a:t>Our solution empowers students to make strategic career choices by offering up-to-date industry insights. With features such as skill-building suggestions, real-time job data, and career path planning, Skill Scope ensures students are industry-ready, bridging the gap between their academic education and practical job market demands.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8888" y="1757486"/>
            <a:ext cx="6817181" cy="6817181"/>
            <a:chOff x="0" y="0"/>
            <a:chExt cx="837653" cy="837653"/>
          </a:xfrm>
        </p:grpSpPr>
        <p:sp>
          <p:nvSpPr>
            <p:cNvPr name="Freeform 3" id="3"/>
            <p:cNvSpPr/>
            <p:nvPr/>
          </p:nvSpPr>
          <p:spPr>
            <a:xfrm flipH="false" flipV="false" rot="0">
              <a:off x="0" y="0"/>
              <a:ext cx="837653" cy="837653"/>
            </a:xfrm>
            <a:custGeom>
              <a:avLst/>
              <a:gdLst/>
              <a:ahLst/>
              <a:cxnLst/>
              <a:rect r="r" b="b" t="t" l="l"/>
              <a:pathLst>
                <a:path h="837653" w="837653">
                  <a:moveTo>
                    <a:pt x="418826" y="0"/>
                  </a:moveTo>
                  <a:cubicBezTo>
                    <a:pt x="187515" y="0"/>
                    <a:pt x="0" y="187515"/>
                    <a:pt x="0" y="418826"/>
                  </a:cubicBezTo>
                  <a:cubicBezTo>
                    <a:pt x="0" y="650138"/>
                    <a:pt x="187515" y="837653"/>
                    <a:pt x="418826" y="837653"/>
                  </a:cubicBezTo>
                  <a:cubicBezTo>
                    <a:pt x="650138" y="837653"/>
                    <a:pt x="837653" y="650138"/>
                    <a:pt x="837653" y="418826"/>
                  </a:cubicBezTo>
                  <a:cubicBezTo>
                    <a:pt x="837653" y="187515"/>
                    <a:pt x="650138" y="0"/>
                    <a:pt x="418826" y="0"/>
                  </a:cubicBezTo>
                  <a:close/>
                </a:path>
              </a:pathLst>
            </a:custGeom>
            <a:solidFill>
              <a:srgbClr val="38B6FF"/>
            </a:solidFill>
          </p:spPr>
        </p:sp>
        <p:sp>
          <p:nvSpPr>
            <p:cNvPr name="TextBox 4" id="4"/>
            <p:cNvSpPr txBox="true"/>
            <p:nvPr/>
          </p:nvSpPr>
          <p:spPr>
            <a:xfrm>
              <a:off x="78530" y="21380"/>
              <a:ext cx="680593" cy="73774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287279" y="2055878"/>
            <a:ext cx="6220398" cy="6220398"/>
          </a:xfrm>
          <a:custGeom>
            <a:avLst/>
            <a:gdLst/>
            <a:ahLst/>
            <a:cxnLst/>
            <a:rect r="r" b="b" t="t" l="l"/>
            <a:pathLst>
              <a:path h="6220398" w="6220398">
                <a:moveTo>
                  <a:pt x="0" y="0"/>
                </a:moveTo>
                <a:lnTo>
                  <a:pt x="6220398" y="0"/>
                </a:lnTo>
                <a:lnTo>
                  <a:pt x="6220398" y="6220397"/>
                </a:lnTo>
                <a:lnTo>
                  <a:pt x="0" y="622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62087" y="2138378"/>
            <a:ext cx="6055396" cy="6055396"/>
          </a:xfrm>
          <a:custGeom>
            <a:avLst/>
            <a:gdLst/>
            <a:ahLst/>
            <a:cxnLst/>
            <a:rect r="r" b="b" t="t" l="l"/>
            <a:pathLst>
              <a:path h="6055396" w="6055396">
                <a:moveTo>
                  <a:pt x="0" y="0"/>
                </a:moveTo>
                <a:lnTo>
                  <a:pt x="6055397" y="0"/>
                </a:lnTo>
                <a:lnTo>
                  <a:pt x="6055397" y="6055397"/>
                </a:lnTo>
                <a:lnTo>
                  <a:pt x="0" y="6055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519823" y="2399664"/>
            <a:ext cx="5805876" cy="5532824"/>
            <a:chOff x="0" y="0"/>
            <a:chExt cx="852913" cy="812800"/>
          </a:xfrm>
        </p:grpSpPr>
        <p:sp>
          <p:nvSpPr>
            <p:cNvPr name="Freeform 8" id="8"/>
            <p:cNvSpPr/>
            <p:nvPr/>
          </p:nvSpPr>
          <p:spPr>
            <a:xfrm flipH="false" flipV="false" rot="0">
              <a:off x="0" y="0"/>
              <a:ext cx="852913" cy="812800"/>
            </a:xfrm>
            <a:custGeom>
              <a:avLst/>
              <a:gdLst/>
              <a:ahLst/>
              <a:cxnLst/>
              <a:rect r="r" b="b" t="t" l="l"/>
              <a:pathLst>
                <a:path h="812800" w="852913">
                  <a:moveTo>
                    <a:pt x="426456" y="0"/>
                  </a:moveTo>
                  <a:cubicBezTo>
                    <a:pt x="190931" y="0"/>
                    <a:pt x="0" y="181951"/>
                    <a:pt x="0" y="406400"/>
                  </a:cubicBezTo>
                  <a:cubicBezTo>
                    <a:pt x="0" y="630849"/>
                    <a:pt x="190931" y="812800"/>
                    <a:pt x="426456" y="812800"/>
                  </a:cubicBezTo>
                  <a:cubicBezTo>
                    <a:pt x="661982" y="812800"/>
                    <a:pt x="852913" y="630849"/>
                    <a:pt x="852913" y="406400"/>
                  </a:cubicBezTo>
                  <a:cubicBezTo>
                    <a:pt x="852913" y="181951"/>
                    <a:pt x="661982" y="0"/>
                    <a:pt x="426456" y="0"/>
                  </a:cubicBezTo>
                  <a:close/>
                </a:path>
              </a:pathLst>
            </a:custGeom>
            <a:solidFill>
              <a:srgbClr val="38B6FF"/>
            </a:solidFill>
          </p:spPr>
        </p:sp>
        <p:sp>
          <p:nvSpPr>
            <p:cNvPr name="TextBox 9" id="9"/>
            <p:cNvSpPr txBox="true"/>
            <p:nvPr/>
          </p:nvSpPr>
          <p:spPr>
            <a:xfrm>
              <a:off x="79961" y="19050"/>
              <a:ext cx="692992" cy="717550"/>
            </a:xfrm>
            <a:prstGeom prst="rect">
              <a:avLst/>
            </a:prstGeom>
          </p:spPr>
          <p:txBody>
            <a:bodyPr anchor="ctr" rtlCol="false" tIns="50800" lIns="50800" bIns="50800" rIns="50800"/>
            <a:lstStyle/>
            <a:p>
              <a:pPr algn="ctr">
                <a:lnSpc>
                  <a:spcPts val="2659"/>
                </a:lnSpc>
              </a:pPr>
            </a:p>
          </p:txBody>
        </p:sp>
      </p:grpSp>
      <p:grpSp>
        <p:nvGrpSpPr>
          <p:cNvPr name="Group 10" id="10"/>
          <p:cNvGrpSpPr>
            <a:grpSpLocks noChangeAspect="true"/>
          </p:cNvGrpSpPr>
          <p:nvPr/>
        </p:nvGrpSpPr>
        <p:grpSpPr>
          <a:xfrm rot="0">
            <a:off x="1868140" y="2591748"/>
            <a:ext cx="5193678" cy="5193658"/>
            <a:chOff x="0" y="0"/>
            <a:chExt cx="6350000" cy="6349975"/>
          </a:xfrm>
        </p:grpSpPr>
        <p:sp>
          <p:nvSpPr>
            <p:cNvPr name="Freeform 11" id="11"/>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55001" t="0" r="-24646" b="-19859"/>
              </a:stretch>
            </a:blipFill>
          </p:spPr>
        </p:sp>
      </p:grpSp>
      <p:sp>
        <p:nvSpPr>
          <p:cNvPr name="Freeform 12" id="12"/>
          <p:cNvSpPr/>
          <p:nvPr/>
        </p:nvSpPr>
        <p:spPr>
          <a:xfrm flipH="false" flipV="false" rot="-10800000">
            <a:off x="4397478" y="750863"/>
            <a:ext cx="4392637" cy="8785274"/>
          </a:xfrm>
          <a:custGeom>
            <a:avLst/>
            <a:gdLst/>
            <a:ahLst/>
            <a:cxnLst/>
            <a:rect r="r" b="b" t="t" l="l"/>
            <a:pathLst>
              <a:path h="8785274" w="4392637">
                <a:moveTo>
                  <a:pt x="0" y="0"/>
                </a:moveTo>
                <a:lnTo>
                  <a:pt x="4392637" y="0"/>
                </a:lnTo>
                <a:lnTo>
                  <a:pt x="4392637" y="8785274"/>
                </a:lnTo>
                <a:lnTo>
                  <a:pt x="0" y="87852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5400000">
            <a:off x="-1802175" y="4393923"/>
            <a:ext cx="5103504" cy="1499154"/>
          </a:xfrm>
          <a:custGeom>
            <a:avLst/>
            <a:gdLst/>
            <a:ahLst/>
            <a:cxnLst/>
            <a:rect r="r" b="b" t="t" l="l"/>
            <a:pathLst>
              <a:path h="1499154" w="5103504">
                <a:moveTo>
                  <a:pt x="0" y="0"/>
                </a:moveTo>
                <a:lnTo>
                  <a:pt x="5103504" y="0"/>
                </a:lnTo>
                <a:lnTo>
                  <a:pt x="5103504" y="1499154"/>
                </a:lnTo>
                <a:lnTo>
                  <a:pt x="0" y="14991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4" id="14"/>
          <p:cNvGrpSpPr/>
          <p:nvPr/>
        </p:nvGrpSpPr>
        <p:grpSpPr>
          <a:xfrm rot="0">
            <a:off x="1303801" y="2353149"/>
            <a:ext cx="432044" cy="43204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246065" y="7456654"/>
            <a:ext cx="432044" cy="43204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03827" y="9089590"/>
            <a:ext cx="2831992" cy="283199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B6FF"/>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823139" y="435103"/>
            <a:ext cx="1187194" cy="1187194"/>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B6FF"/>
            </a:solidFill>
          </p:spPr>
        </p:sp>
        <p:sp>
          <p:nvSpPr>
            <p:cNvPr name="TextBox 25" id="2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7517484" y="8711283"/>
            <a:ext cx="1050577" cy="105057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B6FF"/>
            </a:solidFill>
          </p:spPr>
        </p:sp>
        <p:sp>
          <p:nvSpPr>
            <p:cNvPr name="TextBox 28" id="28"/>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8042772" y="-897152"/>
            <a:ext cx="1794303" cy="1794303"/>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B6FF"/>
            </a:solidFill>
          </p:spPr>
        </p:sp>
        <p:sp>
          <p:nvSpPr>
            <p:cNvPr name="TextBox 31" id="31"/>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sp>
        <p:nvSpPr>
          <p:cNvPr name="Freeform 32" id="32"/>
          <p:cNvSpPr/>
          <p:nvPr/>
        </p:nvSpPr>
        <p:spPr>
          <a:xfrm flipH="false" flipV="false" rot="0">
            <a:off x="10148493" y="5716151"/>
            <a:ext cx="9897851" cy="1115758"/>
          </a:xfrm>
          <a:custGeom>
            <a:avLst/>
            <a:gdLst/>
            <a:ahLst/>
            <a:cxnLst/>
            <a:rect r="r" b="b" t="t" l="l"/>
            <a:pathLst>
              <a:path h="1115758" w="9897851">
                <a:moveTo>
                  <a:pt x="0" y="0"/>
                </a:moveTo>
                <a:lnTo>
                  <a:pt x="9897851" y="0"/>
                </a:lnTo>
                <a:lnTo>
                  <a:pt x="9897851" y="1115757"/>
                </a:lnTo>
                <a:lnTo>
                  <a:pt x="0" y="11157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33" id="33"/>
          <p:cNvGrpSpPr/>
          <p:nvPr/>
        </p:nvGrpSpPr>
        <p:grpSpPr>
          <a:xfrm rot="0">
            <a:off x="7600950" y="3600450"/>
            <a:ext cx="2895484" cy="2895484"/>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291"/>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6" id="36"/>
          <p:cNvSpPr/>
          <p:nvPr/>
        </p:nvSpPr>
        <p:spPr>
          <a:xfrm flipH="false" flipV="false" rot="0">
            <a:off x="15595137" y="-152305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7" id="37"/>
          <p:cNvSpPr txBox="true"/>
          <p:nvPr/>
        </p:nvSpPr>
        <p:spPr>
          <a:xfrm rot="0">
            <a:off x="10963275" y="4035430"/>
            <a:ext cx="7366110" cy="1523946"/>
          </a:xfrm>
          <a:prstGeom prst="rect">
            <a:avLst/>
          </a:prstGeom>
        </p:spPr>
        <p:txBody>
          <a:bodyPr anchor="t" rtlCol="false" tIns="0" lIns="0" bIns="0" rIns="0">
            <a:spAutoFit/>
          </a:bodyPr>
          <a:lstStyle/>
          <a:p>
            <a:pPr algn="just">
              <a:lnSpc>
                <a:spcPts val="11398"/>
              </a:lnSpc>
            </a:pPr>
            <a:r>
              <a:rPr lang="en-US" b="true" sz="9499">
                <a:solidFill>
                  <a:srgbClr val="2C92D5"/>
                </a:solidFill>
                <a:latin typeface="Poppins Bold"/>
                <a:ea typeface="Poppins Bold"/>
                <a:cs typeface="Poppins Bold"/>
                <a:sym typeface="Poppins Bold"/>
              </a:rPr>
              <a:t>Thank You</a:t>
            </a:r>
          </a:p>
        </p:txBody>
      </p:sp>
      <p:sp>
        <p:nvSpPr>
          <p:cNvPr name="TextBox 38" id="38"/>
          <p:cNvSpPr txBox="true"/>
          <p:nvPr/>
        </p:nvSpPr>
        <p:spPr>
          <a:xfrm rot="0">
            <a:off x="9043648" y="5741837"/>
            <a:ext cx="10619595" cy="997710"/>
          </a:xfrm>
          <a:prstGeom prst="rect">
            <a:avLst/>
          </a:prstGeom>
        </p:spPr>
        <p:txBody>
          <a:bodyPr anchor="t" rtlCol="false" tIns="0" lIns="0" bIns="0" rIns="0">
            <a:spAutoFit/>
          </a:bodyPr>
          <a:lstStyle/>
          <a:p>
            <a:pPr algn="ctr">
              <a:lnSpc>
                <a:spcPts val="7400"/>
              </a:lnSpc>
            </a:pPr>
            <a:r>
              <a:rPr lang="en-US" b="true" sz="6166">
                <a:solidFill>
                  <a:srgbClr val="FFFFFF"/>
                </a:solidFill>
                <a:latin typeface="Poppins Semi-Bold"/>
                <a:ea typeface="Poppins Semi-Bold"/>
                <a:cs typeface="Poppins Semi-Bold"/>
                <a:sym typeface="Poppins Semi-Bold"/>
              </a:rPr>
              <a:t>For Your Attention</a:t>
            </a:r>
          </a:p>
        </p:txBody>
      </p:sp>
      <p:sp>
        <p:nvSpPr>
          <p:cNvPr name="TextBox 39" id="39"/>
          <p:cNvSpPr txBox="true"/>
          <p:nvPr/>
        </p:nvSpPr>
        <p:spPr>
          <a:xfrm rot="0">
            <a:off x="11504740" y="7806517"/>
            <a:ext cx="5126663" cy="1780958"/>
          </a:xfrm>
          <a:prstGeom prst="rect">
            <a:avLst/>
          </a:prstGeom>
        </p:spPr>
        <p:txBody>
          <a:bodyPr anchor="t" rtlCol="false" tIns="0" lIns="0" bIns="0" rIns="0">
            <a:spAutoFit/>
          </a:bodyPr>
          <a:lstStyle/>
          <a:p>
            <a:pPr algn="just">
              <a:lnSpc>
                <a:spcPts val="3515"/>
              </a:lnSpc>
            </a:pPr>
            <a:r>
              <a:rPr lang="en-US" sz="2929" b="true">
                <a:solidFill>
                  <a:srgbClr val="13538A"/>
                </a:solidFill>
                <a:latin typeface="Poppins Medium"/>
                <a:ea typeface="Poppins Medium"/>
                <a:cs typeface="Poppins Medium"/>
                <a:sym typeface="Poppins Medium"/>
              </a:rPr>
              <a:t>Ali Salman (Group Leader)</a:t>
            </a:r>
          </a:p>
          <a:p>
            <a:pPr algn="just">
              <a:lnSpc>
                <a:spcPts val="3515"/>
              </a:lnSpc>
            </a:pPr>
            <a:r>
              <a:rPr lang="en-US" sz="2929" b="true">
                <a:solidFill>
                  <a:srgbClr val="13538A"/>
                </a:solidFill>
                <a:latin typeface="Poppins Medium"/>
                <a:ea typeface="Poppins Medium"/>
                <a:cs typeface="Poppins Medium"/>
                <a:sym typeface="Poppins Medium"/>
              </a:rPr>
              <a:t>Hassan Ali Zain</a:t>
            </a:r>
          </a:p>
          <a:p>
            <a:pPr algn="just">
              <a:lnSpc>
                <a:spcPts val="3515"/>
              </a:lnSpc>
            </a:pPr>
            <a:r>
              <a:rPr lang="en-US" sz="2929" b="true">
                <a:solidFill>
                  <a:srgbClr val="13538A"/>
                </a:solidFill>
                <a:latin typeface="Poppins Medium"/>
                <a:ea typeface="Poppins Medium"/>
                <a:cs typeface="Poppins Medium"/>
                <a:sym typeface="Poppins Medium"/>
              </a:rPr>
              <a:t>Syed Rizwan Hussain</a:t>
            </a:r>
          </a:p>
          <a:p>
            <a:pPr algn="just">
              <a:lnSpc>
                <a:spcPts val="3515"/>
              </a:lnSpc>
            </a:pPr>
            <a:r>
              <a:rPr lang="en-US" b="true" sz="2929">
                <a:solidFill>
                  <a:srgbClr val="13538A"/>
                </a:solidFill>
                <a:latin typeface="Poppins Medium"/>
                <a:ea typeface="Poppins Medium"/>
                <a:cs typeface="Poppins Medium"/>
                <a:sym typeface="Poppins Medium"/>
              </a:rPr>
              <a:t>Hasnain Hafeez</a:t>
            </a:r>
          </a:p>
        </p:txBody>
      </p:sp>
      <p:sp>
        <p:nvSpPr>
          <p:cNvPr name="TextBox 40" id="40"/>
          <p:cNvSpPr txBox="true"/>
          <p:nvPr/>
        </p:nvSpPr>
        <p:spPr>
          <a:xfrm rot="0">
            <a:off x="11504740" y="7060208"/>
            <a:ext cx="4090396" cy="580998"/>
          </a:xfrm>
          <a:prstGeom prst="rect">
            <a:avLst/>
          </a:prstGeom>
        </p:spPr>
        <p:txBody>
          <a:bodyPr anchor="t" rtlCol="false" tIns="0" lIns="0" bIns="0" rIns="0">
            <a:spAutoFit/>
          </a:bodyPr>
          <a:lstStyle/>
          <a:p>
            <a:pPr algn="just">
              <a:lnSpc>
                <a:spcPts val="4355"/>
              </a:lnSpc>
            </a:pPr>
            <a:r>
              <a:rPr lang="en-US" b="true" sz="3629">
                <a:solidFill>
                  <a:srgbClr val="13538A"/>
                </a:solidFill>
                <a:latin typeface="Poppins Bold"/>
                <a:ea typeface="Poppins Bold"/>
                <a:cs typeface="Poppins Bold"/>
                <a:sym typeface="Poppins Bold"/>
              </a:rPr>
              <a:t>Members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21348" y="3055198"/>
            <a:ext cx="20930696" cy="8662536"/>
            <a:chOff x="0" y="0"/>
            <a:chExt cx="5512611" cy="2281491"/>
          </a:xfrm>
        </p:grpSpPr>
        <p:sp>
          <p:nvSpPr>
            <p:cNvPr name="Freeform 3" id="3"/>
            <p:cNvSpPr/>
            <p:nvPr/>
          </p:nvSpPr>
          <p:spPr>
            <a:xfrm flipH="false" flipV="false" rot="0">
              <a:off x="0" y="0"/>
              <a:ext cx="5512611" cy="2281491"/>
            </a:xfrm>
            <a:custGeom>
              <a:avLst/>
              <a:gdLst/>
              <a:ahLst/>
              <a:cxnLst/>
              <a:rect r="r" b="b" t="t" l="l"/>
              <a:pathLst>
                <a:path h="2281491" w="5512611">
                  <a:moveTo>
                    <a:pt x="0" y="0"/>
                  </a:moveTo>
                  <a:lnTo>
                    <a:pt x="5512611" y="0"/>
                  </a:lnTo>
                  <a:lnTo>
                    <a:pt x="5512611" y="2281491"/>
                  </a:lnTo>
                  <a:lnTo>
                    <a:pt x="0" y="2281491"/>
                  </a:lnTo>
                  <a:close/>
                </a:path>
              </a:pathLst>
            </a:custGeom>
            <a:solidFill>
              <a:srgbClr val="38B6FF"/>
            </a:solidFill>
          </p:spPr>
        </p:sp>
        <p:sp>
          <p:nvSpPr>
            <p:cNvPr name="TextBox 4" id="4"/>
            <p:cNvSpPr txBox="true"/>
            <p:nvPr/>
          </p:nvSpPr>
          <p:spPr>
            <a:xfrm>
              <a:off x="0" y="-38100"/>
              <a:ext cx="5512611" cy="231959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2612874"/>
            <a:ext cx="16230600" cy="6828508"/>
            <a:chOff x="0" y="0"/>
            <a:chExt cx="4274726" cy="1798455"/>
          </a:xfrm>
        </p:grpSpPr>
        <p:sp>
          <p:nvSpPr>
            <p:cNvPr name="Freeform 6" id="6"/>
            <p:cNvSpPr/>
            <p:nvPr/>
          </p:nvSpPr>
          <p:spPr>
            <a:xfrm flipH="false" flipV="false" rot="0">
              <a:off x="0" y="0"/>
              <a:ext cx="4274726" cy="1798455"/>
            </a:xfrm>
            <a:custGeom>
              <a:avLst/>
              <a:gdLst/>
              <a:ahLst/>
              <a:cxnLst/>
              <a:rect r="r" b="b" t="t" l="l"/>
              <a:pathLst>
                <a:path h="1798455" w="4274726">
                  <a:moveTo>
                    <a:pt x="35298" y="0"/>
                  </a:moveTo>
                  <a:lnTo>
                    <a:pt x="4239428" y="0"/>
                  </a:lnTo>
                  <a:cubicBezTo>
                    <a:pt x="4248790" y="0"/>
                    <a:pt x="4257768" y="3719"/>
                    <a:pt x="4264387" y="10338"/>
                  </a:cubicBezTo>
                  <a:cubicBezTo>
                    <a:pt x="4271007" y="16958"/>
                    <a:pt x="4274726" y="25936"/>
                    <a:pt x="4274726" y="35298"/>
                  </a:cubicBezTo>
                  <a:lnTo>
                    <a:pt x="4274726" y="1763157"/>
                  </a:lnTo>
                  <a:cubicBezTo>
                    <a:pt x="4274726" y="1772519"/>
                    <a:pt x="4271007" y="1781497"/>
                    <a:pt x="4264387" y="1788116"/>
                  </a:cubicBezTo>
                  <a:cubicBezTo>
                    <a:pt x="4257768" y="1794736"/>
                    <a:pt x="4248790" y="1798455"/>
                    <a:pt x="4239428" y="1798455"/>
                  </a:cubicBezTo>
                  <a:lnTo>
                    <a:pt x="35298" y="1798455"/>
                  </a:lnTo>
                  <a:cubicBezTo>
                    <a:pt x="25936" y="1798455"/>
                    <a:pt x="16958" y="1794736"/>
                    <a:pt x="10338" y="1788116"/>
                  </a:cubicBezTo>
                  <a:cubicBezTo>
                    <a:pt x="3719" y="1781497"/>
                    <a:pt x="0" y="1772519"/>
                    <a:pt x="0" y="1763157"/>
                  </a:cubicBezTo>
                  <a:lnTo>
                    <a:pt x="0" y="35298"/>
                  </a:lnTo>
                  <a:cubicBezTo>
                    <a:pt x="0" y="25936"/>
                    <a:pt x="3719" y="16958"/>
                    <a:pt x="10338" y="10338"/>
                  </a:cubicBezTo>
                  <a:cubicBezTo>
                    <a:pt x="16958" y="3719"/>
                    <a:pt x="25936" y="0"/>
                    <a:pt x="35298" y="0"/>
                  </a:cubicBezTo>
                  <a:close/>
                </a:path>
              </a:pathLst>
            </a:custGeom>
            <a:solidFill>
              <a:srgbClr val="000000">
                <a:alpha val="0"/>
              </a:srgbClr>
            </a:solidFill>
            <a:ln w="247650" cap="rnd">
              <a:solidFill>
                <a:srgbClr val="FFFFFF"/>
              </a:solidFill>
              <a:prstDash val="solid"/>
              <a:round/>
            </a:ln>
          </p:spPr>
        </p:sp>
        <p:sp>
          <p:nvSpPr>
            <p:cNvPr name="TextBox 7" id="7"/>
            <p:cNvSpPr txBox="true"/>
            <p:nvPr/>
          </p:nvSpPr>
          <p:spPr>
            <a:xfrm>
              <a:off x="0" y="-38100"/>
              <a:ext cx="4274726" cy="183655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937528" y="-1501926"/>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46934" y="-1835691"/>
            <a:ext cx="3898773" cy="4114800"/>
          </a:xfrm>
          <a:custGeom>
            <a:avLst/>
            <a:gdLst/>
            <a:ahLst/>
            <a:cxnLst/>
            <a:rect r="r" b="b" t="t" l="l"/>
            <a:pathLst>
              <a:path h="4114800" w="3898773">
                <a:moveTo>
                  <a:pt x="0" y="0"/>
                </a:moveTo>
                <a:lnTo>
                  <a:pt x="3898773" y="0"/>
                </a:lnTo>
                <a:lnTo>
                  <a:pt x="389877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883677" y="3293566"/>
            <a:ext cx="2538811" cy="2538811"/>
          </a:xfrm>
          <a:custGeom>
            <a:avLst/>
            <a:gdLst/>
            <a:ahLst/>
            <a:cxnLst/>
            <a:rect r="r" b="b" t="t" l="l"/>
            <a:pathLst>
              <a:path h="2538811" w="2538811">
                <a:moveTo>
                  <a:pt x="0" y="0"/>
                </a:moveTo>
                <a:lnTo>
                  <a:pt x="2538810" y="0"/>
                </a:lnTo>
                <a:lnTo>
                  <a:pt x="2538810" y="2538810"/>
                </a:lnTo>
                <a:lnTo>
                  <a:pt x="0" y="25388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3838423" y="952500"/>
            <a:ext cx="10612522" cy="1257354"/>
          </a:xfrm>
          <a:prstGeom prst="rect">
            <a:avLst/>
          </a:prstGeom>
        </p:spPr>
        <p:txBody>
          <a:bodyPr anchor="t" rtlCol="false" tIns="0" lIns="0" bIns="0" rIns="0">
            <a:spAutoFit/>
          </a:bodyPr>
          <a:lstStyle/>
          <a:p>
            <a:pPr algn="ctr">
              <a:lnSpc>
                <a:spcPts val="9342"/>
              </a:lnSpc>
            </a:pPr>
            <a:r>
              <a:rPr lang="en-US" b="true" sz="7785">
                <a:solidFill>
                  <a:srgbClr val="227C9D"/>
                </a:solidFill>
                <a:latin typeface="Poppins Ultra-Bold"/>
                <a:ea typeface="Poppins Ultra-Bold"/>
                <a:cs typeface="Poppins Ultra-Bold"/>
                <a:sym typeface="Poppins Ultra-Bold"/>
              </a:rPr>
              <a:t>Our Supervisors</a:t>
            </a:r>
          </a:p>
        </p:txBody>
      </p:sp>
      <p:sp>
        <p:nvSpPr>
          <p:cNvPr name="TextBox 12" id="12"/>
          <p:cNvSpPr txBox="true"/>
          <p:nvPr/>
        </p:nvSpPr>
        <p:spPr>
          <a:xfrm rot="0">
            <a:off x="4900027" y="3492581"/>
            <a:ext cx="7283024" cy="682924"/>
          </a:xfrm>
          <a:prstGeom prst="rect">
            <a:avLst/>
          </a:prstGeom>
        </p:spPr>
        <p:txBody>
          <a:bodyPr anchor="t" rtlCol="false" tIns="0" lIns="0" bIns="0" rIns="0">
            <a:spAutoFit/>
          </a:bodyPr>
          <a:lstStyle/>
          <a:p>
            <a:pPr algn="l">
              <a:lnSpc>
                <a:spcPts val="5190"/>
              </a:lnSpc>
            </a:pPr>
            <a:r>
              <a:rPr lang="en-US" sz="4325" b="true">
                <a:solidFill>
                  <a:srgbClr val="FFFFFF"/>
                </a:solidFill>
                <a:latin typeface="Poppins Ultra-Bold"/>
                <a:ea typeface="Poppins Ultra-Bold"/>
                <a:cs typeface="Poppins Ultra-Bold"/>
                <a:sym typeface="Poppins Ultra-Bold"/>
              </a:rPr>
              <a:t>Miss Tahniyat Mirza</a:t>
            </a:r>
          </a:p>
        </p:txBody>
      </p:sp>
      <p:sp>
        <p:nvSpPr>
          <p:cNvPr name="TextBox 13" id="13"/>
          <p:cNvSpPr txBox="true"/>
          <p:nvPr/>
        </p:nvSpPr>
        <p:spPr>
          <a:xfrm rot="0">
            <a:off x="6897313" y="6166021"/>
            <a:ext cx="6966130" cy="737310"/>
          </a:xfrm>
          <a:prstGeom prst="rect">
            <a:avLst/>
          </a:prstGeom>
        </p:spPr>
        <p:txBody>
          <a:bodyPr anchor="t" rtlCol="false" tIns="0" lIns="0" bIns="0" rIns="0">
            <a:spAutoFit/>
          </a:bodyPr>
          <a:lstStyle/>
          <a:p>
            <a:pPr algn="r">
              <a:lnSpc>
                <a:spcPts val="5524"/>
              </a:lnSpc>
            </a:pPr>
            <a:r>
              <a:rPr lang="en-US" b="true" sz="4604">
                <a:solidFill>
                  <a:srgbClr val="FFFFFF"/>
                </a:solidFill>
                <a:latin typeface="Poppins Ultra-Bold"/>
                <a:ea typeface="Poppins Ultra-Bold"/>
                <a:cs typeface="Poppins Ultra-Bold"/>
                <a:sym typeface="Poppins Ultra-Bold"/>
              </a:rPr>
              <a:t>Miss Sumera Hashmi</a:t>
            </a:r>
          </a:p>
        </p:txBody>
      </p:sp>
      <p:sp>
        <p:nvSpPr>
          <p:cNvPr name="TextBox 14" id="14"/>
          <p:cNvSpPr txBox="true"/>
          <p:nvPr/>
        </p:nvSpPr>
        <p:spPr>
          <a:xfrm rot="0">
            <a:off x="4900027" y="4182148"/>
            <a:ext cx="9447178" cy="1650229"/>
          </a:xfrm>
          <a:prstGeom prst="rect">
            <a:avLst/>
          </a:prstGeom>
        </p:spPr>
        <p:txBody>
          <a:bodyPr anchor="t" rtlCol="false" tIns="0" lIns="0" bIns="0" rIns="0">
            <a:spAutoFit/>
          </a:bodyPr>
          <a:lstStyle/>
          <a:p>
            <a:pPr algn="just">
              <a:lnSpc>
                <a:spcPts val="2618"/>
              </a:lnSpc>
              <a:spcBef>
                <a:spcPct val="0"/>
              </a:spcBef>
            </a:pPr>
            <a:r>
              <a:rPr lang="en-US" b="true" sz="1870">
                <a:solidFill>
                  <a:srgbClr val="FFFFFF"/>
                </a:solidFill>
                <a:latin typeface="Poppins Medium"/>
                <a:ea typeface="Poppins Medium"/>
                <a:cs typeface="Poppins Medium"/>
                <a:sym typeface="Poppins Medium"/>
              </a:rPr>
              <a:t>Miss Tahniyat Mirza brings a wealth of experience in Web Development, covering both frontend and backend technologies. Her expertise in API Integration will guide us in seamlessly connecting with various data sources to power our recommendation engine. With her support, we aim to build a robust and user-friendly platform that aligns with industry standards.</a:t>
            </a:r>
          </a:p>
        </p:txBody>
      </p:sp>
      <p:sp>
        <p:nvSpPr>
          <p:cNvPr name="TextBox 15" id="15"/>
          <p:cNvSpPr txBox="true"/>
          <p:nvPr/>
        </p:nvSpPr>
        <p:spPr>
          <a:xfrm rot="0">
            <a:off x="4900027" y="6916102"/>
            <a:ext cx="8682760" cy="1952968"/>
          </a:xfrm>
          <a:prstGeom prst="rect">
            <a:avLst/>
          </a:prstGeom>
        </p:spPr>
        <p:txBody>
          <a:bodyPr anchor="t" rtlCol="false" tIns="0" lIns="0" bIns="0" rIns="0">
            <a:spAutoFit/>
          </a:bodyPr>
          <a:lstStyle/>
          <a:p>
            <a:pPr algn="just">
              <a:lnSpc>
                <a:spcPts val="2623"/>
              </a:lnSpc>
              <a:spcBef>
                <a:spcPct val="0"/>
              </a:spcBef>
            </a:pPr>
            <a:r>
              <a:rPr lang="en-US" b="true" sz="1874">
                <a:solidFill>
                  <a:srgbClr val="FFFFFF"/>
                </a:solidFill>
                <a:latin typeface="Poppins Medium"/>
                <a:ea typeface="Poppins Medium"/>
                <a:cs typeface="Poppins Medium"/>
                <a:sym typeface="Poppins Medium"/>
              </a:rPr>
              <a:t>Miss Sumeera Hashmi specializes in Artificial Intelligence and Data Algorithms. Her guidance will be crucial in developing intelligent algorithms that can accurately analyze student skills and job data. She will help us leverage machine learning techniques to provide personalized career recommendations, ensuring our platform delivers meaningful insights to users.</a:t>
            </a:r>
          </a:p>
        </p:txBody>
      </p:sp>
      <p:sp>
        <p:nvSpPr>
          <p:cNvPr name="Freeform 16" id="16"/>
          <p:cNvSpPr/>
          <p:nvPr/>
        </p:nvSpPr>
        <p:spPr>
          <a:xfrm flipH="false" flipV="false" rot="0">
            <a:off x="14193686" y="6027129"/>
            <a:ext cx="2538811" cy="2538811"/>
          </a:xfrm>
          <a:custGeom>
            <a:avLst/>
            <a:gdLst/>
            <a:ahLst/>
            <a:cxnLst/>
            <a:rect r="r" b="b" t="t" l="l"/>
            <a:pathLst>
              <a:path h="2538811" w="2538811">
                <a:moveTo>
                  <a:pt x="0" y="0"/>
                </a:moveTo>
                <a:lnTo>
                  <a:pt x="2538811" y="0"/>
                </a:lnTo>
                <a:lnTo>
                  <a:pt x="2538811" y="2538810"/>
                </a:lnTo>
                <a:lnTo>
                  <a:pt x="0" y="25388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59591" y="1580478"/>
            <a:ext cx="7119183" cy="7119183"/>
            <a:chOff x="0" y="0"/>
            <a:chExt cx="812800" cy="812800"/>
          </a:xfrm>
        </p:grpSpPr>
        <p:sp>
          <p:nvSpPr>
            <p:cNvPr name="Freeform 3" id="3"/>
            <p:cNvSpPr/>
            <p:nvPr/>
          </p:nvSpPr>
          <p:spPr>
            <a:xfrm flipH="false" flipV="false" rot="0">
              <a:off x="18919" y="18919"/>
              <a:ext cx="774963" cy="774963"/>
            </a:xfrm>
            <a:custGeom>
              <a:avLst/>
              <a:gdLst/>
              <a:ahLst/>
              <a:cxnLst/>
              <a:rect r="r" b="b" t="t" l="l"/>
              <a:pathLst>
                <a:path h="774963" w="774963">
                  <a:moveTo>
                    <a:pt x="419777" y="13377"/>
                  </a:moveTo>
                  <a:lnTo>
                    <a:pt x="761585" y="355185"/>
                  </a:lnTo>
                  <a:cubicBezTo>
                    <a:pt x="770150" y="363750"/>
                    <a:pt x="774962" y="375368"/>
                    <a:pt x="774962" y="387481"/>
                  </a:cubicBezTo>
                  <a:cubicBezTo>
                    <a:pt x="774962" y="399594"/>
                    <a:pt x="770150" y="411212"/>
                    <a:pt x="761585" y="419777"/>
                  </a:cubicBezTo>
                  <a:lnTo>
                    <a:pt x="419777" y="761585"/>
                  </a:lnTo>
                  <a:cubicBezTo>
                    <a:pt x="411212" y="770150"/>
                    <a:pt x="399594" y="774962"/>
                    <a:pt x="387481" y="774962"/>
                  </a:cubicBezTo>
                  <a:cubicBezTo>
                    <a:pt x="375368" y="774962"/>
                    <a:pt x="363750" y="770150"/>
                    <a:pt x="355185" y="761585"/>
                  </a:cubicBezTo>
                  <a:lnTo>
                    <a:pt x="13377" y="419777"/>
                  </a:lnTo>
                  <a:cubicBezTo>
                    <a:pt x="4812" y="411212"/>
                    <a:pt x="0" y="399594"/>
                    <a:pt x="0" y="387481"/>
                  </a:cubicBezTo>
                  <a:cubicBezTo>
                    <a:pt x="0" y="375368"/>
                    <a:pt x="4812" y="363750"/>
                    <a:pt x="13377" y="355185"/>
                  </a:cubicBezTo>
                  <a:lnTo>
                    <a:pt x="355185" y="13377"/>
                  </a:lnTo>
                  <a:cubicBezTo>
                    <a:pt x="363750" y="4812"/>
                    <a:pt x="375368" y="0"/>
                    <a:pt x="387481" y="0"/>
                  </a:cubicBezTo>
                  <a:cubicBezTo>
                    <a:pt x="399594" y="0"/>
                    <a:pt x="411212" y="4812"/>
                    <a:pt x="419777" y="13377"/>
                  </a:cubicBezTo>
                  <a:close/>
                </a:path>
              </a:pathLst>
            </a:custGeom>
            <a:solidFill>
              <a:srgbClr val="0FBCF9"/>
            </a:solidFill>
          </p:spPr>
        </p:sp>
        <p:sp>
          <p:nvSpPr>
            <p:cNvPr name="TextBox 4" id="4"/>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42076" y="747014"/>
            <a:ext cx="2684152" cy="2684152"/>
            <a:chOff x="0" y="0"/>
            <a:chExt cx="812800" cy="812800"/>
          </a:xfrm>
        </p:grpSpPr>
        <p:sp>
          <p:nvSpPr>
            <p:cNvPr name="Freeform 6" id="6"/>
            <p:cNvSpPr/>
            <p:nvPr/>
          </p:nvSpPr>
          <p:spPr>
            <a:xfrm flipH="false" flipV="false" rot="0">
              <a:off x="15531" y="15531"/>
              <a:ext cx="781737" cy="781737"/>
            </a:xfrm>
            <a:custGeom>
              <a:avLst/>
              <a:gdLst/>
              <a:ahLst/>
              <a:cxnLst/>
              <a:rect r="r" b="b" t="t" l="l"/>
              <a:pathLst>
                <a:path h="781737" w="781737">
                  <a:moveTo>
                    <a:pt x="417383" y="10983"/>
                  </a:moveTo>
                  <a:lnTo>
                    <a:pt x="770755" y="364355"/>
                  </a:lnTo>
                  <a:cubicBezTo>
                    <a:pt x="777787" y="371387"/>
                    <a:pt x="781738" y="380924"/>
                    <a:pt x="781738" y="390869"/>
                  </a:cubicBezTo>
                  <a:cubicBezTo>
                    <a:pt x="781738" y="400814"/>
                    <a:pt x="777787" y="410351"/>
                    <a:pt x="770755" y="417383"/>
                  </a:cubicBezTo>
                  <a:lnTo>
                    <a:pt x="417383" y="770755"/>
                  </a:lnTo>
                  <a:cubicBezTo>
                    <a:pt x="410351" y="777787"/>
                    <a:pt x="400814" y="781738"/>
                    <a:pt x="390869" y="781738"/>
                  </a:cubicBezTo>
                  <a:cubicBezTo>
                    <a:pt x="380924" y="781738"/>
                    <a:pt x="371387" y="777787"/>
                    <a:pt x="364355" y="770755"/>
                  </a:cubicBezTo>
                  <a:lnTo>
                    <a:pt x="10983" y="417383"/>
                  </a:lnTo>
                  <a:cubicBezTo>
                    <a:pt x="3951" y="410351"/>
                    <a:pt x="0" y="400814"/>
                    <a:pt x="0" y="390869"/>
                  </a:cubicBezTo>
                  <a:cubicBezTo>
                    <a:pt x="0" y="380924"/>
                    <a:pt x="3951" y="371387"/>
                    <a:pt x="10983" y="364355"/>
                  </a:cubicBezTo>
                  <a:lnTo>
                    <a:pt x="364355" y="10983"/>
                  </a:lnTo>
                  <a:cubicBezTo>
                    <a:pt x="371387" y="3951"/>
                    <a:pt x="380924" y="0"/>
                    <a:pt x="390869" y="0"/>
                  </a:cubicBezTo>
                  <a:cubicBezTo>
                    <a:pt x="400814" y="0"/>
                    <a:pt x="410351" y="3951"/>
                    <a:pt x="417383" y="10983"/>
                  </a:cubicBezTo>
                  <a:close/>
                </a:path>
              </a:pathLst>
            </a:custGeom>
            <a:solidFill>
              <a:srgbClr val="5CE1E6"/>
            </a:solidFill>
          </p:spPr>
        </p:sp>
        <p:sp>
          <p:nvSpPr>
            <p:cNvPr name="TextBox 7" id="7"/>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35684" y="6321154"/>
            <a:ext cx="1466412" cy="1466412"/>
            <a:chOff x="0" y="0"/>
            <a:chExt cx="812800" cy="812800"/>
          </a:xfrm>
        </p:grpSpPr>
        <p:sp>
          <p:nvSpPr>
            <p:cNvPr name="Freeform 9" id="9"/>
            <p:cNvSpPr/>
            <p:nvPr/>
          </p:nvSpPr>
          <p:spPr>
            <a:xfrm flipH="false" flipV="false" rot="0">
              <a:off x="21728" y="21728"/>
              <a:ext cx="769344" cy="769344"/>
            </a:xfrm>
            <a:custGeom>
              <a:avLst/>
              <a:gdLst/>
              <a:ahLst/>
              <a:cxnLst/>
              <a:rect r="r" b="b" t="t" l="l"/>
              <a:pathLst>
                <a:path h="769344" w="769344">
                  <a:moveTo>
                    <a:pt x="433203" y="26803"/>
                  </a:moveTo>
                  <a:lnTo>
                    <a:pt x="742541" y="336141"/>
                  </a:lnTo>
                  <a:cubicBezTo>
                    <a:pt x="769344" y="362944"/>
                    <a:pt x="769344" y="406400"/>
                    <a:pt x="742541" y="433203"/>
                  </a:cubicBezTo>
                  <a:lnTo>
                    <a:pt x="433203" y="742541"/>
                  </a:lnTo>
                  <a:cubicBezTo>
                    <a:pt x="406400" y="769344"/>
                    <a:pt x="362944" y="769344"/>
                    <a:pt x="336141" y="742541"/>
                  </a:cubicBezTo>
                  <a:lnTo>
                    <a:pt x="26803" y="433203"/>
                  </a:lnTo>
                  <a:cubicBezTo>
                    <a:pt x="0" y="406400"/>
                    <a:pt x="0" y="362944"/>
                    <a:pt x="26803" y="336141"/>
                  </a:cubicBezTo>
                  <a:lnTo>
                    <a:pt x="336141" y="26803"/>
                  </a:lnTo>
                  <a:cubicBezTo>
                    <a:pt x="362944" y="0"/>
                    <a:pt x="406400" y="0"/>
                    <a:pt x="433203" y="26803"/>
                  </a:cubicBezTo>
                  <a:close/>
                </a:path>
              </a:pathLst>
            </a:custGeom>
            <a:solidFill>
              <a:srgbClr val="5CE1E6"/>
            </a:solidFill>
          </p:spPr>
        </p:sp>
        <p:sp>
          <p:nvSpPr>
            <p:cNvPr name="TextBox 10" id="10"/>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08951" y="1517784"/>
            <a:ext cx="13583489" cy="1142614"/>
            <a:chOff x="0" y="0"/>
            <a:chExt cx="3049338" cy="256504"/>
          </a:xfrm>
        </p:grpSpPr>
        <p:sp>
          <p:nvSpPr>
            <p:cNvPr name="Freeform 12" id="12"/>
            <p:cNvSpPr/>
            <p:nvPr/>
          </p:nvSpPr>
          <p:spPr>
            <a:xfrm flipH="false" flipV="false" rot="0">
              <a:off x="0" y="0"/>
              <a:ext cx="3049338" cy="256504"/>
            </a:xfrm>
            <a:custGeom>
              <a:avLst/>
              <a:gdLst/>
              <a:ahLst/>
              <a:cxnLst/>
              <a:rect r="r" b="b" t="t" l="l"/>
              <a:pathLst>
                <a:path h="256504" w="3049338">
                  <a:moveTo>
                    <a:pt x="0" y="0"/>
                  </a:moveTo>
                  <a:lnTo>
                    <a:pt x="3049338" y="0"/>
                  </a:lnTo>
                  <a:lnTo>
                    <a:pt x="3049338" y="256504"/>
                  </a:lnTo>
                  <a:lnTo>
                    <a:pt x="0" y="256504"/>
                  </a:lnTo>
                  <a:close/>
                </a:path>
              </a:pathLst>
            </a:custGeom>
            <a:solidFill>
              <a:srgbClr val="0FBCF9"/>
            </a:solidFill>
          </p:spPr>
        </p:sp>
        <p:sp>
          <p:nvSpPr>
            <p:cNvPr name="TextBox 13" id="13"/>
            <p:cNvSpPr txBox="true"/>
            <p:nvPr/>
          </p:nvSpPr>
          <p:spPr>
            <a:xfrm>
              <a:off x="0" y="-38100"/>
              <a:ext cx="3049338" cy="294604"/>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5841340" y="11707"/>
            <a:ext cx="11280075" cy="1306207"/>
          </a:xfrm>
          <a:prstGeom prst="rect">
            <a:avLst/>
          </a:prstGeom>
        </p:spPr>
        <p:txBody>
          <a:bodyPr anchor="t" rtlCol="false" tIns="0" lIns="0" bIns="0" rIns="0">
            <a:spAutoFit/>
          </a:bodyPr>
          <a:lstStyle/>
          <a:p>
            <a:pPr algn="r">
              <a:lnSpc>
                <a:spcPts val="10134"/>
              </a:lnSpc>
              <a:spcBef>
                <a:spcPct val="0"/>
              </a:spcBef>
            </a:pPr>
            <a:r>
              <a:rPr lang="en-US" b="true" sz="7238">
                <a:solidFill>
                  <a:srgbClr val="0FBCF9"/>
                </a:solidFill>
                <a:latin typeface="Poppins Ultra-Bold"/>
                <a:ea typeface="Poppins Ultra-Bold"/>
                <a:cs typeface="Poppins Ultra-Bold"/>
                <a:sym typeface="Poppins Ultra-Bold"/>
              </a:rPr>
              <a:t>Probelm Statement </a:t>
            </a:r>
          </a:p>
        </p:txBody>
      </p:sp>
      <p:grpSp>
        <p:nvGrpSpPr>
          <p:cNvPr name="Group 15" id="15"/>
          <p:cNvGrpSpPr/>
          <p:nvPr/>
        </p:nvGrpSpPr>
        <p:grpSpPr>
          <a:xfrm rot="0">
            <a:off x="4602197" y="982337"/>
            <a:ext cx="2213507" cy="2213507"/>
            <a:chOff x="0" y="0"/>
            <a:chExt cx="812800" cy="812800"/>
          </a:xfrm>
        </p:grpSpPr>
        <p:sp>
          <p:nvSpPr>
            <p:cNvPr name="Freeform 16" id="16"/>
            <p:cNvSpPr/>
            <p:nvPr/>
          </p:nvSpPr>
          <p:spPr>
            <a:xfrm flipH="false" flipV="false" rot="0">
              <a:off x="14395" y="14395"/>
              <a:ext cx="784011" cy="784011"/>
            </a:xfrm>
            <a:custGeom>
              <a:avLst/>
              <a:gdLst/>
              <a:ahLst/>
              <a:cxnLst/>
              <a:rect r="r" b="b" t="t" l="l"/>
              <a:pathLst>
                <a:path h="784011" w="784011">
                  <a:moveTo>
                    <a:pt x="424156" y="17756"/>
                  </a:moveTo>
                  <a:lnTo>
                    <a:pt x="766254" y="359854"/>
                  </a:lnTo>
                  <a:cubicBezTo>
                    <a:pt x="784010" y="377610"/>
                    <a:pt x="784010" y="406400"/>
                    <a:pt x="766254" y="424156"/>
                  </a:cubicBezTo>
                  <a:lnTo>
                    <a:pt x="424156" y="766254"/>
                  </a:lnTo>
                  <a:cubicBezTo>
                    <a:pt x="406400" y="784010"/>
                    <a:pt x="377610" y="784010"/>
                    <a:pt x="359854" y="766254"/>
                  </a:cubicBezTo>
                  <a:lnTo>
                    <a:pt x="17756" y="424156"/>
                  </a:lnTo>
                  <a:cubicBezTo>
                    <a:pt x="0" y="406400"/>
                    <a:pt x="0" y="377610"/>
                    <a:pt x="17756" y="359854"/>
                  </a:cubicBezTo>
                  <a:lnTo>
                    <a:pt x="359854" y="17756"/>
                  </a:lnTo>
                  <a:cubicBezTo>
                    <a:pt x="377610" y="0"/>
                    <a:pt x="406400" y="0"/>
                    <a:pt x="424156" y="17756"/>
                  </a:cubicBezTo>
                  <a:close/>
                </a:path>
              </a:pathLst>
            </a:custGeom>
            <a:solidFill>
              <a:srgbClr val="18B6B4"/>
            </a:solidFill>
          </p:spPr>
        </p:sp>
        <p:sp>
          <p:nvSpPr>
            <p:cNvPr name="TextBox 17" id="17"/>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5708951" y="5806076"/>
            <a:ext cx="13583489" cy="1142614"/>
            <a:chOff x="0" y="0"/>
            <a:chExt cx="3049338" cy="256504"/>
          </a:xfrm>
        </p:grpSpPr>
        <p:sp>
          <p:nvSpPr>
            <p:cNvPr name="Freeform 19" id="19"/>
            <p:cNvSpPr/>
            <p:nvPr/>
          </p:nvSpPr>
          <p:spPr>
            <a:xfrm flipH="false" flipV="false" rot="0">
              <a:off x="0" y="0"/>
              <a:ext cx="3049338" cy="256504"/>
            </a:xfrm>
            <a:custGeom>
              <a:avLst/>
              <a:gdLst/>
              <a:ahLst/>
              <a:cxnLst/>
              <a:rect r="r" b="b" t="t" l="l"/>
              <a:pathLst>
                <a:path h="256504" w="3049338">
                  <a:moveTo>
                    <a:pt x="0" y="0"/>
                  </a:moveTo>
                  <a:lnTo>
                    <a:pt x="3049338" y="0"/>
                  </a:lnTo>
                  <a:lnTo>
                    <a:pt x="3049338" y="256504"/>
                  </a:lnTo>
                  <a:lnTo>
                    <a:pt x="0" y="256504"/>
                  </a:lnTo>
                  <a:close/>
                </a:path>
              </a:pathLst>
            </a:custGeom>
            <a:solidFill>
              <a:srgbClr val="0FBCF9"/>
            </a:solidFill>
          </p:spPr>
        </p:sp>
        <p:sp>
          <p:nvSpPr>
            <p:cNvPr name="TextBox 20" id="20"/>
            <p:cNvSpPr txBox="true"/>
            <p:nvPr/>
          </p:nvSpPr>
          <p:spPr>
            <a:xfrm>
              <a:off x="0" y="-38100"/>
              <a:ext cx="3049338" cy="294604"/>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4602197" y="5270629"/>
            <a:ext cx="2213507" cy="2213507"/>
            <a:chOff x="0" y="0"/>
            <a:chExt cx="812800" cy="812800"/>
          </a:xfrm>
        </p:grpSpPr>
        <p:sp>
          <p:nvSpPr>
            <p:cNvPr name="Freeform 22" id="22"/>
            <p:cNvSpPr/>
            <p:nvPr/>
          </p:nvSpPr>
          <p:spPr>
            <a:xfrm flipH="false" flipV="false" rot="0">
              <a:off x="14395" y="14395"/>
              <a:ext cx="784011" cy="784011"/>
            </a:xfrm>
            <a:custGeom>
              <a:avLst/>
              <a:gdLst/>
              <a:ahLst/>
              <a:cxnLst/>
              <a:rect r="r" b="b" t="t" l="l"/>
              <a:pathLst>
                <a:path h="784011" w="784011">
                  <a:moveTo>
                    <a:pt x="424156" y="17756"/>
                  </a:moveTo>
                  <a:lnTo>
                    <a:pt x="766254" y="359854"/>
                  </a:lnTo>
                  <a:cubicBezTo>
                    <a:pt x="784010" y="377610"/>
                    <a:pt x="784010" y="406400"/>
                    <a:pt x="766254" y="424156"/>
                  </a:cubicBezTo>
                  <a:lnTo>
                    <a:pt x="424156" y="766254"/>
                  </a:lnTo>
                  <a:cubicBezTo>
                    <a:pt x="406400" y="784010"/>
                    <a:pt x="377610" y="784010"/>
                    <a:pt x="359854" y="766254"/>
                  </a:cubicBezTo>
                  <a:lnTo>
                    <a:pt x="17756" y="424156"/>
                  </a:lnTo>
                  <a:cubicBezTo>
                    <a:pt x="0" y="406400"/>
                    <a:pt x="0" y="377610"/>
                    <a:pt x="17756" y="359854"/>
                  </a:cubicBezTo>
                  <a:lnTo>
                    <a:pt x="359854" y="17756"/>
                  </a:lnTo>
                  <a:cubicBezTo>
                    <a:pt x="377610" y="0"/>
                    <a:pt x="406400" y="0"/>
                    <a:pt x="424156" y="17756"/>
                  </a:cubicBezTo>
                  <a:close/>
                </a:path>
              </a:pathLst>
            </a:custGeom>
            <a:solidFill>
              <a:srgbClr val="18B6B4"/>
            </a:solidFill>
          </p:spPr>
        </p:sp>
        <p:sp>
          <p:nvSpPr>
            <p:cNvPr name="TextBox 23" id="23"/>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sp>
        <p:nvSpPr>
          <p:cNvPr name="Freeform 24" id="24"/>
          <p:cNvSpPr/>
          <p:nvPr/>
        </p:nvSpPr>
        <p:spPr>
          <a:xfrm flipH="false" flipV="false" rot="0">
            <a:off x="5201516" y="1425491"/>
            <a:ext cx="1014868" cy="1234906"/>
          </a:xfrm>
          <a:custGeom>
            <a:avLst/>
            <a:gdLst/>
            <a:ahLst/>
            <a:cxnLst/>
            <a:rect r="r" b="b" t="t" l="l"/>
            <a:pathLst>
              <a:path h="1234906" w="1014868">
                <a:moveTo>
                  <a:pt x="0" y="0"/>
                </a:moveTo>
                <a:lnTo>
                  <a:pt x="1014869" y="0"/>
                </a:lnTo>
                <a:lnTo>
                  <a:pt x="1014869" y="1234906"/>
                </a:lnTo>
                <a:lnTo>
                  <a:pt x="0" y="12349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5315820" y="5876869"/>
            <a:ext cx="786262" cy="1001028"/>
          </a:xfrm>
          <a:custGeom>
            <a:avLst/>
            <a:gdLst/>
            <a:ahLst/>
            <a:cxnLst/>
            <a:rect r="r" b="b" t="t" l="l"/>
            <a:pathLst>
              <a:path h="1001028" w="786262">
                <a:moveTo>
                  <a:pt x="0" y="0"/>
                </a:moveTo>
                <a:lnTo>
                  <a:pt x="786261" y="0"/>
                </a:lnTo>
                <a:lnTo>
                  <a:pt x="786261" y="1001028"/>
                </a:lnTo>
                <a:lnTo>
                  <a:pt x="0" y="1001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6" id="26"/>
          <p:cNvSpPr txBox="true"/>
          <p:nvPr/>
        </p:nvSpPr>
        <p:spPr>
          <a:xfrm rot="0">
            <a:off x="7012279" y="1556047"/>
            <a:ext cx="10976832" cy="923211"/>
          </a:xfrm>
          <a:prstGeom prst="rect">
            <a:avLst/>
          </a:prstGeom>
        </p:spPr>
        <p:txBody>
          <a:bodyPr anchor="t" rtlCol="false" tIns="0" lIns="0" bIns="0" rIns="0">
            <a:spAutoFit/>
          </a:bodyPr>
          <a:lstStyle/>
          <a:p>
            <a:pPr algn="just">
              <a:lnSpc>
                <a:spcPts val="7253"/>
              </a:lnSpc>
              <a:spcBef>
                <a:spcPct val="0"/>
              </a:spcBef>
            </a:pPr>
            <a:r>
              <a:rPr lang="en-US" b="true" sz="5181">
                <a:solidFill>
                  <a:srgbClr val="FFFFFF"/>
                </a:solidFill>
                <a:latin typeface="Poppins Medium"/>
                <a:ea typeface="Poppins Medium"/>
                <a:cs typeface="Poppins Medium"/>
                <a:sym typeface="Poppins Medium"/>
              </a:rPr>
              <a:t>Challenges Faced by IT Students</a:t>
            </a:r>
          </a:p>
        </p:txBody>
      </p:sp>
      <p:sp>
        <p:nvSpPr>
          <p:cNvPr name="TextBox 27" id="27"/>
          <p:cNvSpPr txBox="true"/>
          <p:nvPr/>
        </p:nvSpPr>
        <p:spPr>
          <a:xfrm rot="0">
            <a:off x="7008352" y="5814247"/>
            <a:ext cx="9623880" cy="974074"/>
          </a:xfrm>
          <a:prstGeom prst="rect">
            <a:avLst/>
          </a:prstGeom>
        </p:spPr>
        <p:txBody>
          <a:bodyPr anchor="t" rtlCol="false" tIns="0" lIns="0" bIns="0" rIns="0">
            <a:spAutoFit/>
          </a:bodyPr>
          <a:lstStyle/>
          <a:p>
            <a:pPr algn="just">
              <a:lnSpc>
                <a:spcPts val="7637"/>
              </a:lnSpc>
              <a:spcBef>
                <a:spcPct val="0"/>
              </a:spcBef>
            </a:pPr>
            <a:r>
              <a:rPr lang="en-US" b="true" sz="5455">
                <a:solidFill>
                  <a:srgbClr val="FFFFFF"/>
                </a:solidFill>
                <a:latin typeface="Poppins Medium"/>
                <a:ea typeface="Poppins Medium"/>
                <a:cs typeface="Poppins Medium"/>
                <a:sym typeface="Poppins Medium"/>
              </a:rPr>
              <a:t>Barriers in Career Planning</a:t>
            </a:r>
          </a:p>
        </p:txBody>
      </p:sp>
      <p:sp>
        <p:nvSpPr>
          <p:cNvPr name="TextBox 28" id="28"/>
          <p:cNvSpPr txBox="true"/>
          <p:nvPr/>
        </p:nvSpPr>
        <p:spPr>
          <a:xfrm rot="0">
            <a:off x="6828675" y="2803272"/>
            <a:ext cx="9836996" cy="350142"/>
          </a:xfrm>
          <a:prstGeom prst="rect">
            <a:avLst/>
          </a:prstGeom>
        </p:spPr>
        <p:txBody>
          <a:bodyPr anchor="t" rtlCol="false" tIns="0" lIns="0" bIns="0" rIns="0">
            <a:spAutoFit/>
          </a:bodyPr>
          <a:lstStyle/>
          <a:p>
            <a:pPr algn="l" marL="424214" indent="-212107" lvl="1">
              <a:lnSpc>
                <a:spcPts val="2750"/>
              </a:lnSpc>
              <a:buFont typeface="Arial"/>
              <a:buChar char="•"/>
            </a:pPr>
            <a:r>
              <a:rPr lang="en-US" b="true" sz="1964">
                <a:solidFill>
                  <a:srgbClr val="000000"/>
                </a:solidFill>
                <a:latin typeface="Poppins Medium"/>
                <a:ea typeface="Poppins Medium"/>
                <a:cs typeface="Poppins Medium"/>
                <a:sym typeface="Poppins Medium"/>
              </a:rPr>
              <a:t>Lack of Clear Guidance on In-Demand Skills</a:t>
            </a:r>
          </a:p>
        </p:txBody>
      </p:sp>
      <p:sp>
        <p:nvSpPr>
          <p:cNvPr name="TextBox 29" id="29"/>
          <p:cNvSpPr txBox="true"/>
          <p:nvPr/>
        </p:nvSpPr>
        <p:spPr>
          <a:xfrm rot="0">
            <a:off x="7280849" y="3353440"/>
            <a:ext cx="9836996" cy="693042"/>
          </a:xfrm>
          <a:prstGeom prst="rect">
            <a:avLst/>
          </a:prstGeom>
        </p:spPr>
        <p:txBody>
          <a:bodyPr anchor="t" rtlCol="false" tIns="0" lIns="0" bIns="0" rIns="0">
            <a:spAutoFit/>
          </a:bodyPr>
          <a:lstStyle/>
          <a:p>
            <a:pPr algn="l">
              <a:lnSpc>
                <a:spcPts val="2750"/>
              </a:lnSpc>
              <a:spcBef>
                <a:spcPct val="0"/>
              </a:spcBef>
            </a:pPr>
            <a:r>
              <a:rPr lang="en-US" sz="1964">
                <a:solidFill>
                  <a:srgbClr val="000000"/>
                </a:solidFill>
                <a:latin typeface="Poppins"/>
                <a:ea typeface="Poppins"/>
                <a:cs typeface="Poppins"/>
                <a:sym typeface="Poppins"/>
              </a:rPr>
              <a:t>Despite access to resources, 40% of IT students report confusion about which tech skills to prioritize, impacting their career decisions (LinkedIn Learning)</a:t>
            </a:r>
          </a:p>
        </p:txBody>
      </p:sp>
      <p:sp>
        <p:nvSpPr>
          <p:cNvPr name="TextBox 30" id="30"/>
          <p:cNvSpPr txBox="true"/>
          <p:nvPr/>
        </p:nvSpPr>
        <p:spPr>
          <a:xfrm rot="0">
            <a:off x="6815704" y="4246507"/>
            <a:ext cx="9836996" cy="350142"/>
          </a:xfrm>
          <a:prstGeom prst="rect">
            <a:avLst/>
          </a:prstGeom>
        </p:spPr>
        <p:txBody>
          <a:bodyPr anchor="t" rtlCol="false" tIns="0" lIns="0" bIns="0" rIns="0">
            <a:spAutoFit/>
          </a:bodyPr>
          <a:lstStyle/>
          <a:p>
            <a:pPr algn="l" marL="424214" indent="-212107" lvl="1">
              <a:lnSpc>
                <a:spcPts val="2750"/>
              </a:lnSpc>
              <a:buFont typeface="Arial"/>
              <a:buChar char="•"/>
            </a:pPr>
            <a:r>
              <a:rPr lang="en-US" b="true" sz="1964">
                <a:solidFill>
                  <a:srgbClr val="000000"/>
                </a:solidFill>
                <a:latin typeface="Poppins Medium"/>
                <a:ea typeface="Poppins Medium"/>
                <a:cs typeface="Poppins Medium"/>
                <a:sym typeface="Poppins Medium"/>
              </a:rPr>
              <a:t>Mismatch Between Academia and Industry Needs</a:t>
            </a:r>
          </a:p>
        </p:txBody>
      </p:sp>
      <p:sp>
        <p:nvSpPr>
          <p:cNvPr name="TextBox 31" id="31"/>
          <p:cNvSpPr txBox="true"/>
          <p:nvPr/>
        </p:nvSpPr>
        <p:spPr>
          <a:xfrm rot="0">
            <a:off x="7267878" y="4796675"/>
            <a:ext cx="10170753" cy="693042"/>
          </a:xfrm>
          <a:prstGeom prst="rect">
            <a:avLst/>
          </a:prstGeom>
        </p:spPr>
        <p:txBody>
          <a:bodyPr anchor="t" rtlCol="false" tIns="0" lIns="0" bIns="0" rIns="0">
            <a:spAutoFit/>
          </a:bodyPr>
          <a:lstStyle/>
          <a:p>
            <a:pPr algn="l">
              <a:lnSpc>
                <a:spcPts val="2750"/>
              </a:lnSpc>
              <a:spcBef>
                <a:spcPct val="0"/>
              </a:spcBef>
            </a:pPr>
            <a:r>
              <a:rPr lang="en-US" sz="1964">
                <a:solidFill>
                  <a:srgbClr val="000000"/>
                </a:solidFill>
                <a:latin typeface="Poppins"/>
                <a:ea typeface="Poppins"/>
                <a:cs typeface="Poppins"/>
                <a:sym typeface="Poppins"/>
              </a:rPr>
              <a:t>A study by McKinsey reveals that only 42% of employers believe recent graduates are equipped with the necessary skills, highlighting a significant skill gap.</a:t>
            </a:r>
          </a:p>
        </p:txBody>
      </p:sp>
      <p:sp>
        <p:nvSpPr>
          <p:cNvPr name="TextBox 32" id="32"/>
          <p:cNvSpPr txBox="true"/>
          <p:nvPr/>
        </p:nvSpPr>
        <p:spPr>
          <a:xfrm rot="0">
            <a:off x="7008352" y="7221169"/>
            <a:ext cx="9836996" cy="350142"/>
          </a:xfrm>
          <a:prstGeom prst="rect">
            <a:avLst/>
          </a:prstGeom>
        </p:spPr>
        <p:txBody>
          <a:bodyPr anchor="t" rtlCol="false" tIns="0" lIns="0" bIns="0" rIns="0">
            <a:spAutoFit/>
          </a:bodyPr>
          <a:lstStyle/>
          <a:p>
            <a:pPr algn="l" marL="424214" indent="-212107" lvl="1">
              <a:lnSpc>
                <a:spcPts val="2750"/>
              </a:lnSpc>
              <a:buFont typeface="Arial"/>
              <a:buChar char="•"/>
            </a:pPr>
            <a:r>
              <a:rPr lang="en-US" b="true" sz="1964">
                <a:solidFill>
                  <a:srgbClr val="000000"/>
                </a:solidFill>
                <a:latin typeface="Poppins Medium"/>
                <a:ea typeface="Poppins Medium"/>
                <a:cs typeface="Poppins Medium"/>
                <a:sym typeface="Poppins Medium"/>
              </a:rPr>
              <a:t>Overwhelming Information Overload</a:t>
            </a:r>
          </a:p>
        </p:txBody>
      </p:sp>
      <p:sp>
        <p:nvSpPr>
          <p:cNvPr name="TextBox 33" id="33"/>
          <p:cNvSpPr txBox="true"/>
          <p:nvPr/>
        </p:nvSpPr>
        <p:spPr>
          <a:xfrm rot="0">
            <a:off x="7460526" y="7771337"/>
            <a:ext cx="10170753" cy="693042"/>
          </a:xfrm>
          <a:prstGeom prst="rect">
            <a:avLst/>
          </a:prstGeom>
        </p:spPr>
        <p:txBody>
          <a:bodyPr anchor="t" rtlCol="false" tIns="0" lIns="0" bIns="0" rIns="0">
            <a:spAutoFit/>
          </a:bodyPr>
          <a:lstStyle/>
          <a:p>
            <a:pPr algn="l">
              <a:lnSpc>
                <a:spcPts val="2750"/>
              </a:lnSpc>
              <a:spcBef>
                <a:spcPct val="0"/>
              </a:spcBef>
            </a:pPr>
            <a:r>
              <a:rPr lang="en-US" sz="1964">
                <a:solidFill>
                  <a:srgbClr val="000000"/>
                </a:solidFill>
                <a:latin typeface="Poppins"/>
                <a:ea typeface="Poppins"/>
                <a:cs typeface="Poppins"/>
                <a:sym typeface="Poppins"/>
              </a:rPr>
              <a:t>According to IBM, 64% of students struggle with filtering online resources to identify relevant skills, leading to a lack of focused career planning.</a:t>
            </a:r>
          </a:p>
        </p:txBody>
      </p:sp>
      <p:sp>
        <p:nvSpPr>
          <p:cNvPr name="TextBox 34" id="34"/>
          <p:cNvSpPr txBox="true"/>
          <p:nvPr/>
        </p:nvSpPr>
        <p:spPr>
          <a:xfrm rot="0">
            <a:off x="7041791" y="8740604"/>
            <a:ext cx="9836996" cy="350142"/>
          </a:xfrm>
          <a:prstGeom prst="rect">
            <a:avLst/>
          </a:prstGeom>
        </p:spPr>
        <p:txBody>
          <a:bodyPr anchor="t" rtlCol="false" tIns="0" lIns="0" bIns="0" rIns="0">
            <a:spAutoFit/>
          </a:bodyPr>
          <a:lstStyle/>
          <a:p>
            <a:pPr algn="l" marL="424214" indent="-212107" lvl="1">
              <a:lnSpc>
                <a:spcPts val="2750"/>
              </a:lnSpc>
              <a:buFont typeface="Arial"/>
              <a:buChar char="•"/>
            </a:pPr>
            <a:r>
              <a:rPr lang="en-US" b="true" sz="1964">
                <a:solidFill>
                  <a:srgbClr val="000000"/>
                </a:solidFill>
                <a:latin typeface="Poppins Medium"/>
                <a:ea typeface="Poppins Medium"/>
                <a:cs typeface="Poppins Medium"/>
                <a:sym typeface="Poppins Medium"/>
              </a:rPr>
              <a:t>Lack of Real-Time Job Market Insights</a:t>
            </a:r>
          </a:p>
        </p:txBody>
      </p:sp>
      <p:sp>
        <p:nvSpPr>
          <p:cNvPr name="TextBox 35" id="35"/>
          <p:cNvSpPr txBox="true"/>
          <p:nvPr/>
        </p:nvSpPr>
        <p:spPr>
          <a:xfrm rot="0">
            <a:off x="7493966" y="9290772"/>
            <a:ext cx="10170753" cy="693042"/>
          </a:xfrm>
          <a:prstGeom prst="rect">
            <a:avLst/>
          </a:prstGeom>
        </p:spPr>
        <p:txBody>
          <a:bodyPr anchor="t" rtlCol="false" tIns="0" lIns="0" bIns="0" rIns="0">
            <a:spAutoFit/>
          </a:bodyPr>
          <a:lstStyle/>
          <a:p>
            <a:pPr algn="l">
              <a:lnSpc>
                <a:spcPts val="2750"/>
              </a:lnSpc>
              <a:spcBef>
                <a:spcPct val="0"/>
              </a:spcBef>
            </a:pPr>
            <a:r>
              <a:rPr lang="en-US" sz="1964">
                <a:solidFill>
                  <a:srgbClr val="000000"/>
                </a:solidFill>
                <a:latin typeface="Poppins"/>
                <a:ea typeface="Poppins"/>
                <a:cs typeface="Poppins"/>
                <a:sym typeface="Poppins"/>
              </a:rPr>
              <a:t>Deloitte reports that 62% of job seekers are unaware of the latest job market trends, causing missed opportunities for high-demand roles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59591" y="1580478"/>
            <a:ext cx="7119183" cy="7119183"/>
            <a:chOff x="0" y="0"/>
            <a:chExt cx="812800" cy="812800"/>
          </a:xfrm>
        </p:grpSpPr>
        <p:sp>
          <p:nvSpPr>
            <p:cNvPr name="Freeform 3" id="3"/>
            <p:cNvSpPr/>
            <p:nvPr/>
          </p:nvSpPr>
          <p:spPr>
            <a:xfrm flipH="false" flipV="false" rot="0">
              <a:off x="18919" y="18919"/>
              <a:ext cx="774963" cy="774963"/>
            </a:xfrm>
            <a:custGeom>
              <a:avLst/>
              <a:gdLst/>
              <a:ahLst/>
              <a:cxnLst/>
              <a:rect r="r" b="b" t="t" l="l"/>
              <a:pathLst>
                <a:path h="774963" w="774963">
                  <a:moveTo>
                    <a:pt x="419777" y="13377"/>
                  </a:moveTo>
                  <a:lnTo>
                    <a:pt x="761585" y="355185"/>
                  </a:lnTo>
                  <a:cubicBezTo>
                    <a:pt x="770150" y="363750"/>
                    <a:pt x="774962" y="375368"/>
                    <a:pt x="774962" y="387481"/>
                  </a:cubicBezTo>
                  <a:cubicBezTo>
                    <a:pt x="774962" y="399594"/>
                    <a:pt x="770150" y="411212"/>
                    <a:pt x="761585" y="419777"/>
                  </a:cubicBezTo>
                  <a:lnTo>
                    <a:pt x="419777" y="761585"/>
                  </a:lnTo>
                  <a:cubicBezTo>
                    <a:pt x="411212" y="770150"/>
                    <a:pt x="399594" y="774962"/>
                    <a:pt x="387481" y="774962"/>
                  </a:cubicBezTo>
                  <a:cubicBezTo>
                    <a:pt x="375368" y="774962"/>
                    <a:pt x="363750" y="770150"/>
                    <a:pt x="355185" y="761585"/>
                  </a:cubicBezTo>
                  <a:lnTo>
                    <a:pt x="13377" y="419777"/>
                  </a:lnTo>
                  <a:cubicBezTo>
                    <a:pt x="4812" y="411212"/>
                    <a:pt x="0" y="399594"/>
                    <a:pt x="0" y="387481"/>
                  </a:cubicBezTo>
                  <a:cubicBezTo>
                    <a:pt x="0" y="375368"/>
                    <a:pt x="4812" y="363750"/>
                    <a:pt x="13377" y="355185"/>
                  </a:cubicBezTo>
                  <a:lnTo>
                    <a:pt x="355185" y="13377"/>
                  </a:lnTo>
                  <a:cubicBezTo>
                    <a:pt x="363750" y="4812"/>
                    <a:pt x="375368" y="0"/>
                    <a:pt x="387481" y="0"/>
                  </a:cubicBezTo>
                  <a:cubicBezTo>
                    <a:pt x="399594" y="0"/>
                    <a:pt x="411212" y="4812"/>
                    <a:pt x="419777" y="13377"/>
                  </a:cubicBezTo>
                  <a:close/>
                </a:path>
              </a:pathLst>
            </a:custGeom>
            <a:solidFill>
              <a:srgbClr val="0FBCF9"/>
            </a:solidFill>
          </p:spPr>
        </p:sp>
        <p:sp>
          <p:nvSpPr>
            <p:cNvPr name="TextBox 4" id="4"/>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42076" y="747014"/>
            <a:ext cx="2684152" cy="2684152"/>
            <a:chOff x="0" y="0"/>
            <a:chExt cx="812800" cy="812800"/>
          </a:xfrm>
        </p:grpSpPr>
        <p:sp>
          <p:nvSpPr>
            <p:cNvPr name="Freeform 6" id="6"/>
            <p:cNvSpPr/>
            <p:nvPr/>
          </p:nvSpPr>
          <p:spPr>
            <a:xfrm flipH="false" flipV="false" rot="0">
              <a:off x="15531" y="15531"/>
              <a:ext cx="781737" cy="781737"/>
            </a:xfrm>
            <a:custGeom>
              <a:avLst/>
              <a:gdLst/>
              <a:ahLst/>
              <a:cxnLst/>
              <a:rect r="r" b="b" t="t" l="l"/>
              <a:pathLst>
                <a:path h="781737" w="781737">
                  <a:moveTo>
                    <a:pt x="417383" y="10983"/>
                  </a:moveTo>
                  <a:lnTo>
                    <a:pt x="770755" y="364355"/>
                  </a:lnTo>
                  <a:cubicBezTo>
                    <a:pt x="777787" y="371387"/>
                    <a:pt x="781738" y="380924"/>
                    <a:pt x="781738" y="390869"/>
                  </a:cubicBezTo>
                  <a:cubicBezTo>
                    <a:pt x="781738" y="400814"/>
                    <a:pt x="777787" y="410351"/>
                    <a:pt x="770755" y="417383"/>
                  </a:cubicBezTo>
                  <a:lnTo>
                    <a:pt x="417383" y="770755"/>
                  </a:lnTo>
                  <a:cubicBezTo>
                    <a:pt x="410351" y="777787"/>
                    <a:pt x="400814" y="781738"/>
                    <a:pt x="390869" y="781738"/>
                  </a:cubicBezTo>
                  <a:cubicBezTo>
                    <a:pt x="380924" y="781738"/>
                    <a:pt x="371387" y="777787"/>
                    <a:pt x="364355" y="770755"/>
                  </a:cubicBezTo>
                  <a:lnTo>
                    <a:pt x="10983" y="417383"/>
                  </a:lnTo>
                  <a:cubicBezTo>
                    <a:pt x="3951" y="410351"/>
                    <a:pt x="0" y="400814"/>
                    <a:pt x="0" y="390869"/>
                  </a:cubicBezTo>
                  <a:cubicBezTo>
                    <a:pt x="0" y="380924"/>
                    <a:pt x="3951" y="371387"/>
                    <a:pt x="10983" y="364355"/>
                  </a:cubicBezTo>
                  <a:lnTo>
                    <a:pt x="364355" y="10983"/>
                  </a:lnTo>
                  <a:cubicBezTo>
                    <a:pt x="371387" y="3951"/>
                    <a:pt x="380924" y="0"/>
                    <a:pt x="390869" y="0"/>
                  </a:cubicBezTo>
                  <a:cubicBezTo>
                    <a:pt x="400814" y="0"/>
                    <a:pt x="410351" y="3951"/>
                    <a:pt x="417383" y="10983"/>
                  </a:cubicBezTo>
                  <a:close/>
                </a:path>
              </a:pathLst>
            </a:custGeom>
            <a:solidFill>
              <a:srgbClr val="5CE0E5"/>
            </a:solidFill>
          </p:spPr>
        </p:sp>
        <p:sp>
          <p:nvSpPr>
            <p:cNvPr name="TextBox 7" id="7"/>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35684" y="6321154"/>
            <a:ext cx="1466412" cy="1466412"/>
            <a:chOff x="0" y="0"/>
            <a:chExt cx="812800" cy="812800"/>
          </a:xfrm>
        </p:grpSpPr>
        <p:sp>
          <p:nvSpPr>
            <p:cNvPr name="Freeform 9" id="9"/>
            <p:cNvSpPr/>
            <p:nvPr/>
          </p:nvSpPr>
          <p:spPr>
            <a:xfrm flipH="false" flipV="false" rot="0">
              <a:off x="21728" y="21728"/>
              <a:ext cx="769344" cy="769344"/>
            </a:xfrm>
            <a:custGeom>
              <a:avLst/>
              <a:gdLst/>
              <a:ahLst/>
              <a:cxnLst/>
              <a:rect r="r" b="b" t="t" l="l"/>
              <a:pathLst>
                <a:path h="769344" w="769344">
                  <a:moveTo>
                    <a:pt x="433203" y="26803"/>
                  </a:moveTo>
                  <a:lnTo>
                    <a:pt x="742541" y="336141"/>
                  </a:lnTo>
                  <a:cubicBezTo>
                    <a:pt x="769344" y="362944"/>
                    <a:pt x="769344" y="406400"/>
                    <a:pt x="742541" y="433203"/>
                  </a:cubicBezTo>
                  <a:lnTo>
                    <a:pt x="433203" y="742541"/>
                  </a:lnTo>
                  <a:cubicBezTo>
                    <a:pt x="406400" y="769344"/>
                    <a:pt x="362944" y="769344"/>
                    <a:pt x="336141" y="742541"/>
                  </a:cubicBezTo>
                  <a:lnTo>
                    <a:pt x="26803" y="433203"/>
                  </a:lnTo>
                  <a:cubicBezTo>
                    <a:pt x="0" y="406400"/>
                    <a:pt x="0" y="362944"/>
                    <a:pt x="26803" y="336141"/>
                  </a:cubicBezTo>
                  <a:lnTo>
                    <a:pt x="336141" y="26803"/>
                  </a:lnTo>
                  <a:cubicBezTo>
                    <a:pt x="362944" y="0"/>
                    <a:pt x="406400" y="0"/>
                    <a:pt x="433203" y="26803"/>
                  </a:cubicBezTo>
                  <a:close/>
                </a:path>
              </a:pathLst>
            </a:custGeom>
            <a:solidFill>
              <a:srgbClr val="5CE0E5"/>
            </a:solidFill>
          </p:spPr>
        </p:sp>
        <p:sp>
          <p:nvSpPr>
            <p:cNvPr name="TextBox 10" id="10"/>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08951" y="1517784"/>
            <a:ext cx="13583489" cy="1142614"/>
            <a:chOff x="0" y="0"/>
            <a:chExt cx="3049338" cy="256504"/>
          </a:xfrm>
        </p:grpSpPr>
        <p:sp>
          <p:nvSpPr>
            <p:cNvPr name="Freeform 12" id="12"/>
            <p:cNvSpPr/>
            <p:nvPr/>
          </p:nvSpPr>
          <p:spPr>
            <a:xfrm flipH="false" flipV="false" rot="0">
              <a:off x="0" y="0"/>
              <a:ext cx="3049338" cy="256504"/>
            </a:xfrm>
            <a:custGeom>
              <a:avLst/>
              <a:gdLst/>
              <a:ahLst/>
              <a:cxnLst/>
              <a:rect r="r" b="b" t="t" l="l"/>
              <a:pathLst>
                <a:path h="256504" w="3049338">
                  <a:moveTo>
                    <a:pt x="0" y="0"/>
                  </a:moveTo>
                  <a:lnTo>
                    <a:pt x="3049338" y="0"/>
                  </a:lnTo>
                  <a:lnTo>
                    <a:pt x="3049338" y="256504"/>
                  </a:lnTo>
                  <a:lnTo>
                    <a:pt x="0" y="256504"/>
                  </a:lnTo>
                  <a:close/>
                </a:path>
              </a:pathLst>
            </a:custGeom>
            <a:solidFill>
              <a:srgbClr val="0FBCF9"/>
            </a:solidFill>
          </p:spPr>
        </p:sp>
        <p:sp>
          <p:nvSpPr>
            <p:cNvPr name="TextBox 13" id="13"/>
            <p:cNvSpPr txBox="true"/>
            <p:nvPr/>
          </p:nvSpPr>
          <p:spPr>
            <a:xfrm>
              <a:off x="0" y="-38100"/>
              <a:ext cx="3049338" cy="294604"/>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5841340" y="11707"/>
            <a:ext cx="11280075" cy="1311554"/>
          </a:xfrm>
          <a:prstGeom prst="rect">
            <a:avLst/>
          </a:prstGeom>
        </p:spPr>
        <p:txBody>
          <a:bodyPr anchor="t" rtlCol="false" tIns="0" lIns="0" bIns="0" rIns="0">
            <a:spAutoFit/>
          </a:bodyPr>
          <a:lstStyle/>
          <a:p>
            <a:pPr algn="r">
              <a:lnSpc>
                <a:spcPts val="10134"/>
              </a:lnSpc>
              <a:spcBef>
                <a:spcPct val="0"/>
              </a:spcBef>
            </a:pPr>
            <a:r>
              <a:rPr lang="en-US" b="true" sz="7239">
                <a:solidFill>
                  <a:srgbClr val="0FBCF9"/>
                </a:solidFill>
                <a:latin typeface="Poppins Ultra-Bold"/>
                <a:ea typeface="Poppins Ultra-Bold"/>
                <a:cs typeface="Poppins Ultra-Bold"/>
                <a:sym typeface="Poppins Ultra-Bold"/>
              </a:rPr>
              <a:t>Probelm Statement </a:t>
            </a:r>
          </a:p>
        </p:txBody>
      </p:sp>
      <p:grpSp>
        <p:nvGrpSpPr>
          <p:cNvPr name="Group 15" id="15"/>
          <p:cNvGrpSpPr/>
          <p:nvPr/>
        </p:nvGrpSpPr>
        <p:grpSpPr>
          <a:xfrm rot="0">
            <a:off x="4602197" y="982337"/>
            <a:ext cx="2213507" cy="2213507"/>
            <a:chOff x="0" y="0"/>
            <a:chExt cx="812800" cy="812800"/>
          </a:xfrm>
        </p:grpSpPr>
        <p:sp>
          <p:nvSpPr>
            <p:cNvPr name="Freeform 16" id="16"/>
            <p:cNvSpPr/>
            <p:nvPr/>
          </p:nvSpPr>
          <p:spPr>
            <a:xfrm flipH="false" flipV="false" rot="0">
              <a:off x="14395" y="14395"/>
              <a:ext cx="784011" cy="784011"/>
            </a:xfrm>
            <a:custGeom>
              <a:avLst/>
              <a:gdLst/>
              <a:ahLst/>
              <a:cxnLst/>
              <a:rect r="r" b="b" t="t" l="l"/>
              <a:pathLst>
                <a:path h="784011" w="784011">
                  <a:moveTo>
                    <a:pt x="424156" y="17756"/>
                  </a:moveTo>
                  <a:lnTo>
                    <a:pt x="766254" y="359854"/>
                  </a:lnTo>
                  <a:cubicBezTo>
                    <a:pt x="784010" y="377610"/>
                    <a:pt x="784010" y="406400"/>
                    <a:pt x="766254" y="424156"/>
                  </a:cubicBezTo>
                  <a:lnTo>
                    <a:pt x="424156" y="766254"/>
                  </a:lnTo>
                  <a:cubicBezTo>
                    <a:pt x="406400" y="784010"/>
                    <a:pt x="377610" y="784010"/>
                    <a:pt x="359854" y="766254"/>
                  </a:cubicBezTo>
                  <a:lnTo>
                    <a:pt x="17756" y="424156"/>
                  </a:lnTo>
                  <a:cubicBezTo>
                    <a:pt x="0" y="406400"/>
                    <a:pt x="0" y="377610"/>
                    <a:pt x="17756" y="359854"/>
                  </a:cubicBezTo>
                  <a:lnTo>
                    <a:pt x="359854" y="17756"/>
                  </a:lnTo>
                  <a:cubicBezTo>
                    <a:pt x="377610" y="0"/>
                    <a:pt x="406400" y="0"/>
                    <a:pt x="424156" y="17756"/>
                  </a:cubicBezTo>
                  <a:close/>
                </a:path>
              </a:pathLst>
            </a:custGeom>
            <a:solidFill>
              <a:srgbClr val="48CFAE"/>
            </a:solidFill>
          </p:spPr>
        </p:sp>
        <p:sp>
          <p:nvSpPr>
            <p:cNvPr name="TextBox 17" id="17"/>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5708951" y="5806076"/>
            <a:ext cx="13583489" cy="1142614"/>
            <a:chOff x="0" y="0"/>
            <a:chExt cx="3049338" cy="256504"/>
          </a:xfrm>
        </p:grpSpPr>
        <p:sp>
          <p:nvSpPr>
            <p:cNvPr name="Freeform 19" id="19"/>
            <p:cNvSpPr/>
            <p:nvPr/>
          </p:nvSpPr>
          <p:spPr>
            <a:xfrm flipH="false" flipV="false" rot="0">
              <a:off x="0" y="0"/>
              <a:ext cx="3049338" cy="256504"/>
            </a:xfrm>
            <a:custGeom>
              <a:avLst/>
              <a:gdLst/>
              <a:ahLst/>
              <a:cxnLst/>
              <a:rect r="r" b="b" t="t" l="l"/>
              <a:pathLst>
                <a:path h="256504" w="3049338">
                  <a:moveTo>
                    <a:pt x="0" y="0"/>
                  </a:moveTo>
                  <a:lnTo>
                    <a:pt x="3049338" y="0"/>
                  </a:lnTo>
                  <a:lnTo>
                    <a:pt x="3049338" y="256504"/>
                  </a:lnTo>
                  <a:lnTo>
                    <a:pt x="0" y="256504"/>
                  </a:lnTo>
                  <a:close/>
                </a:path>
              </a:pathLst>
            </a:custGeom>
            <a:solidFill>
              <a:srgbClr val="0FBCF9"/>
            </a:solidFill>
          </p:spPr>
        </p:sp>
        <p:sp>
          <p:nvSpPr>
            <p:cNvPr name="TextBox 20" id="20"/>
            <p:cNvSpPr txBox="true"/>
            <p:nvPr/>
          </p:nvSpPr>
          <p:spPr>
            <a:xfrm>
              <a:off x="0" y="-38100"/>
              <a:ext cx="3049338" cy="294604"/>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4602197" y="5270629"/>
            <a:ext cx="2213507" cy="2213507"/>
            <a:chOff x="0" y="0"/>
            <a:chExt cx="812800" cy="812800"/>
          </a:xfrm>
        </p:grpSpPr>
        <p:sp>
          <p:nvSpPr>
            <p:cNvPr name="Freeform 22" id="22"/>
            <p:cNvSpPr/>
            <p:nvPr/>
          </p:nvSpPr>
          <p:spPr>
            <a:xfrm flipH="false" flipV="false" rot="0">
              <a:off x="14395" y="14395"/>
              <a:ext cx="784011" cy="784011"/>
            </a:xfrm>
            <a:custGeom>
              <a:avLst/>
              <a:gdLst/>
              <a:ahLst/>
              <a:cxnLst/>
              <a:rect r="r" b="b" t="t" l="l"/>
              <a:pathLst>
                <a:path h="784011" w="784011">
                  <a:moveTo>
                    <a:pt x="424156" y="17756"/>
                  </a:moveTo>
                  <a:lnTo>
                    <a:pt x="766254" y="359854"/>
                  </a:lnTo>
                  <a:cubicBezTo>
                    <a:pt x="784010" y="377610"/>
                    <a:pt x="784010" y="406400"/>
                    <a:pt x="766254" y="424156"/>
                  </a:cubicBezTo>
                  <a:lnTo>
                    <a:pt x="424156" y="766254"/>
                  </a:lnTo>
                  <a:cubicBezTo>
                    <a:pt x="406400" y="784010"/>
                    <a:pt x="377610" y="784010"/>
                    <a:pt x="359854" y="766254"/>
                  </a:cubicBezTo>
                  <a:lnTo>
                    <a:pt x="17756" y="424156"/>
                  </a:lnTo>
                  <a:cubicBezTo>
                    <a:pt x="0" y="406400"/>
                    <a:pt x="0" y="377610"/>
                    <a:pt x="17756" y="359854"/>
                  </a:cubicBezTo>
                  <a:lnTo>
                    <a:pt x="359854" y="17756"/>
                  </a:lnTo>
                  <a:cubicBezTo>
                    <a:pt x="377610" y="0"/>
                    <a:pt x="406400" y="0"/>
                    <a:pt x="424156" y="17756"/>
                  </a:cubicBezTo>
                  <a:close/>
                </a:path>
              </a:pathLst>
            </a:custGeom>
            <a:solidFill>
              <a:srgbClr val="48CFAE"/>
            </a:solidFill>
          </p:spPr>
        </p:sp>
        <p:sp>
          <p:nvSpPr>
            <p:cNvPr name="TextBox 23" id="23"/>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sp>
        <p:nvSpPr>
          <p:cNvPr name="Freeform 24" id="24"/>
          <p:cNvSpPr/>
          <p:nvPr/>
        </p:nvSpPr>
        <p:spPr>
          <a:xfrm flipH="false" flipV="false" rot="0">
            <a:off x="5201516" y="1425491"/>
            <a:ext cx="1014868" cy="1234906"/>
          </a:xfrm>
          <a:custGeom>
            <a:avLst/>
            <a:gdLst/>
            <a:ahLst/>
            <a:cxnLst/>
            <a:rect r="r" b="b" t="t" l="l"/>
            <a:pathLst>
              <a:path h="1234906" w="1014868">
                <a:moveTo>
                  <a:pt x="0" y="0"/>
                </a:moveTo>
                <a:lnTo>
                  <a:pt x="1014869" y="0"/>
                </a:lnTo>
                <a:lnTo>
                  <a:pt x="1014869" y="1234906"/>
                </a:lnTo>
                <a:lnTo>
                  <a:pt x="0" y="12349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5315820" y="5876869"/>
            <a:ext cx="786262" cy="1001028"/>
          </a:xfrm>
          <a:custGeom>
            <a:avLst/>
            <a:gdLst/>
            <a:ahLst/>
            <a:cxnLst/>
            <a:rect r="r" b="b" t="t" l="l"/>
            <a:pathLst>
              <a:path h="1001028" w="786262">
                <a:moveTo>
                  <a:pt x="0" y="0"/>
                </a:moveTo>
                <a:lnTo>
                  <a:pt x="786261" y="0"/>
                </a:lnTo>
                <a:lnTo>
                  <a:pt x="786261" y="1001028"/>
                </a:lnTo>
                <a:lnTo>
                  <a:pt x="0" y="1001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6" id="26"/>
          <p:cNvSpPr txBox="true"/>
          <p:nvPr/>
        </p:nvSpPr>
        <p:spPr>
          <a:xfrm rot="0">
            <a:off x="7013711" y="1637666"/>
            <a:ext cx="11064383" cy="779024"/>
          </a:xfrm>
          <a:prstGeom prst="rect">
            <a:avLst/>
          </a:prstGeom>
        </p:spPr>
        <p:txBody>
          <a:bodyPr anchor="t" rtlCol="false" tIns="0" lIns="0" bIns="0" rIns="0">
            <a:spAutoFit/>
          </a:bodyPr>
          <a:lstStyle/>
          <a:p>
            <a:pPr algn="just">
              <a:lnSpc>
                <a:spcPts val="6090"/>
              </a:lnSpc>
              <a:spcBef>
                <a:spcPct val="0"/>
              </a:spcBef>
            </a:pPr>
            <a:r>
              <a:rPr lang="en-US" b="true" sz="4350">
                <a:solidFill>
                  <a:srgbClr val="FFFFFF"/>
                </a:solidFill>
                <a:latin typeface="Poppins Medium"/>
                <a:ea typeface="Poppins Medium"/>
                <a:cs typeface="Poppins Medium"/>
                <a:sym typeface="Poppins Medium"/>
              </a:rPr>
              <a:t>Need for Personalized Career Guidance</a:t>
            </a:r>
          </a:p>
        </p:txBody>
      </p:sp>
      <p:sp>
        <p:nvSpPr>
          <p:cNvPr name="TextBox 27" id="27"/>
          <p:cNvSpPr txBox="true"/>
          <p:nvPr/>
        </p:nvSpPr>
        <p:spPr>
          <a:xfrm rot="0">
            <a:off x="7008352" y="5842822"/>
            <a:ext cx="13148731" cy="784860"/>
          </a:xfrm>
          <a:prstGeom prst="rect">
            <a:avLst/>
          </a:prstGeom>
        </p:spPr>
        <p:txBody>
          <a:bodyPr anchor="t" rtlCol="false" tIns="0" lIns="0" bIns="0" rIns="0">
            <a:spAutoFit/>
          </a:bodyPr>
          <a:lstStyle/>
          <a:p>
            <a:pPr algn="just">
              <a:lnSpc>
                <a:spcPts val="6090"/>
              </a:lnSpc>
              <a:spcBef>
                <a:spcPct val="0"/>
              </a:spcBef>
            </a:pPr>
            <a:r>
              <a:rPr lang="en-US" b="true" sz="4350">
                <a:solidFill>
                  <a:srgbClr val="FFFFFF"/>
                </a:solidFill>
                <a:latin typeface="Poppins Medium"/>
                <a:ea typeface="Poppins Medium"/>
                <a:cs typeface="Poppins Medium"/>
                <a:sym typeface="Poppins Medium"/>
              </a:rPr>
              <a:t>Impact on Student Employability</a:t>
            </a:r>
          </a:p>
        </p:txBody>
      </p:sp>
      <p:sp>
        <p:nvSpPr>
          <p:cNvPr name="TextBox 28" id="28"/>
          <p:cNvSpPr txBox="true"/>
          <p:nvPr/>
        </p:nvSpPr>
        <p:spPr>
          <a:xfrm rot="0">
            <a:off x="6828675" y="2803272"/>
            <a:ext cx="9836996" cy="350142"/>
          </a:xfrm>
          <a:prstGeom prst="rect">
            <a:avLst/>
          </a:prstGeom>
        </p:spPr>
        <p:txBody>
          <a:bodyPr anchor="t" rtlCol="false" tIns="0" lIns="0" bIns="0" rIns="0">
            <a:spAutoFit/>
          </a:bodyPr>
          <a:lstStyle/>
          <a:p>
            <a:pPr algn="l" marL="424214" indent="-212107" lvl="1">
              <a:lnSpc>
                <a:spcPts val="2750"/>
              </a:lnSpc>
              <a:buFont typeface="Arial"/>
              <a:buChar char="•"/>
            </a:pPr>
            <a:r>
              <a:rPr lang="en-US" b="true" sz="1964">
                <a:solidFill>
                  <a:srgbClr val="000000"/>
                </a:solidFill>
                <a:latin typeface="Poppins Medium"/>
                <a:ea typeface="Poppins Medium"/>
                <a:cs typeface="Poppins Medium"/>
                <a:sym typeface="Poppins Medium"/>
              </a:rPr>
              <a:t>Unclear Skill Combinations for Tech Roles</a:t>
            </a:r>
          </a:p>
        </p:txBody>
      </p:sp>
      <p:sp>
        <p:nvSpPr>
          <p:cNvPr name="TextBox 29" id="29"/>
          <p:cNvSpPr txBox="true"/>
          <p:nvPr/>
        </p:nvSpPr>
        <p:spPr>
          <a:xfrm rot="0">
            <a:off x="7280849" y="3277240"/>
            <a:ext cx="9836996" cy="693042"/>
          </a:xfrm>
          <a:prstGeom prst="rect">
            <a:avLst/>
          </a:prstGeom>
        </p:spPr>
        <p:txBody>
          <a:bodyPr anchor="t" rtlCol="false" tIns="0" lIns="0" bIns="0" rIns="0">
            <a:spAutoFit/>
          </a:bodyPr>
          <a:lstStyle/>
          <a:p>
            <a:pPr algn="l">
              <a:lnSpc>
                <a:spcPts val="2750"/>
              </a:lnSpc>
              <a:spcBef>
                <a:spcPct val="0"/>
              </a:spcBef>
            </a:pPr>
            <a:r>
              <a:rPr lang="en-US" sz="1964">
                <a:solidFill>
                  <a:srgbClr val="000000"/>
                </a:solidFill>
                <a:latin typeface="Poppins"/>
                <a:ea typeface="Poppins"/>
                <a:cs typeface="Poppins"/>
                <a:sym typeface="Poppins"/>
              </a:rPr>
              <a:t>A report by Harvard Business Review found that 70% of graduates are unaware of essential skill combinations for specialized tech positions.</a:t>
            </a:r>
          </a:p>
        </p:txBody>
      </p:sp>
      <p:sp>
        <p:nvSpPr>
          <p:cNvPr name="TextBox 30" id="30"/>
          <p:cNvSpPr txBox="true"/>
          <p:nvPr/>
        </p:nvSpPr>
        <p:spPr>
          <a:xfrm rot="0">
            <a:off x="6815704" y="4246507"/>
            <a:ext cx="9836996" cy="350142"/>
          </a:xfrm>
          <a:prstGeom prst="rect">
            <a:avLst/>
          </a:prstGeom>
        </p:spPr>
        <p:txBody>
          <a:bodyPr anchor="t" rtlCol="false" tIns="0" lIns="0" bIns="0" rIns="0">
            <a:spAutoFit/>
          </a:bodyPr>
          <a:lstStyle/>
          <a:p>
            <a:pPr algn="l" marL="424214" indent="-212107" lvl="1">
              <a:lnSpc>
                <a:spcPts val="2750"/>
              </a:lnSpc>
              <a:buFont typeface="Arial"/>
              <a:buChar char="•"/>
            </a:pPr>
            <a:r>
              <a:rPr lang="en-US" b="true" sz="1964">
                <a:solidFill>
                  <a:srgbClr val="000000"/>
                </a:solidFill>
                <a:latin typeface="Poppins Medium"/>
                <a:ea typeface="Poppins Medium"/>
                <a:cs typeface="Poppins Medium"/>
                <a:sym typeface="Poppins Medium"/>
              </a:rPr>
              <a:t>Growing Demand for Tailored Career Solutions</a:t>
            </a:r>
          </a:p>
        </p:txBody>
      </p:sp>
      <p:sp>
        <p:nvSpPr>
          <p:cNvPr name="TextBox 31" id="31"/>
          <p:cNvSpPr txBox="true"/>
          <p:nvPr/>
        </p:nvSpPr>
        <p:spPr>
          <a:xfrm rot="0">
            <a:off x="7280849" y="4654817"/>
            <a:ext cx="11020122" cy="1035942"/>
          </a:xfrm>
          <a:prstGeom prst="rect">
            <a:avLst/>
          </a:prstGeom>
        </p:spPr>
        <p:txBody>
          <a:bodyPr anchor="t" rtlCol="false" tIns="0" lIns="0" bIns="0" rIns="0">
            <a:spAutoFit/>
          </a:bodyPr>
          <a:lstStyle/>
          <a:p>
            <a:pPr algn="l">
              <a:lnSpc>
                <a:spcPts val="2750"/>
              </a:lnSpc>
              <a:spcBef>
                <a:spcPct val="0"/>
              </a:spcBef>
            </a:pPr>
            <a:r>
              <a:rPr lang="en-US" sz="1964">
                <a:solidFill>
                  <a:srgbClr val="000000"/>
                </a:solidFill>
                <a:latin typeface="Poppins"/>
                <a:ea typeface="Poppins"/>
                <a:cs typeface="Poppins"/>
                <a:sym typeface="Poppins"/>
              </a:rPr>
              <a:t>Gartner predicts that by 2026, 75% of universities will adopt AI-powered career advisory systems to align student skills with industry needs, emphasizing the demand for innovative platforms.</a:t>
            </a:r>
          </a:p>
        </p:txBody>
      </p:sp>
      <p:sp>
        <p:nvSpPr>
          <p:cNvPr name="TextBox 32" id="32"/>
          <p:cNvSpPr txBox="true"/>
          <p:nvPr/>
        </p:nvSpPr>
        <p:spPr>
          <a:xfrm rot="0">
            <a:off x="6828675" y="7091565"/>
            <a:ext cx="9836996" cy="350142"/>
          </a:xfrm>
          <a:prstGeom prst="rect">
            <a:avLst/>
          </a:prstGeom>
        </p:spPr>
        <p:txBody>
          <a:bodyPr anchor="t" rtlCol="false" tIns="0" lIns="0" bIns="0" rIns="0">
            <a:spAutoFit/>
          </a:bodyPr>
          <a:lstStyle/>
          <a:p>
            <a:pPr algn="l" marL="424214" indent="-212107" lvl="1">
              <a:lnSpc>
                <a:spcPts val="2750"/>
              </a:lnSpc>
              <a:buFont typeface="Arial"/>
              <a:buChar char="•"/>
            </a:pPr>
            <a:r>
              <a:rPr lang="en-US" b="true" sz="1964">
                <a:solidFill>
                  <a:srgbClr val="000000"/>
                </a:solidFill>
                <a:latin typeface="Poppins Medium"/>
                <a:ea typeface="Poppins Medium"/>
                <a:cs typeface="Poppins Medium"/>
                <a:sym typeface="Poppins Medium"/>
              </a:rPr>
              <a:t>Global EdTech Market</a:t>
            </a:r>
          </a:p>
        </p:txBody>
      </p:sp>
      <p:sp>
        <p:nvSpPr>
          <p:cNvPr name="TextBox 33" id="33"/>
          <p:cNvSpPr txBox="true"/>
          <p:nvPr/>
        </p:nvSpPr>
        <p:spPr>
          <a:xfrm rot="0">
            <a:off x="7280849" y="7565532"/>
            <a:ext cx="10170753" cy="1035942"/>
          </a:xfrm>
          <a:prstGeom prst="rect">
            <a:avLst/>
          </a:prstGeom>
        </p:spPr>
        <p:txBody>
          <a:bodyPr anchor="t" rtlCol="false" tIns="0" lIns="0" bIns="0" rIns="0">
            <a:spAutoFit/>
          </a:bodyPr>
          <a:lstStyle/>
          <a:p>
            <a:pPr algn="l">
              <a:lnSpc>
                <a:spcPts val="2750"/>
              </a:lnSpc>
              <a:spcBef>
                <a:spcPct val="0"/>
              </a:spcBef>
            </a:pPr>
            <a:r>
              <a:rPr lang="en-US" sz="1964">
                <a:solidFill>
                  <a:srgbClr val="000000"/>
                </a:solidFill>
                <a:latin typeface="Poppins"/>
                <a:ea typeface="Poppins"/>
                <a:cs typeface="Poppins"/>
                <a:sym typeface="Poppins"/>
              </a:rPr>
              <a:t>Many IT graduates enter the job market feeling unprepared, which negatively impacts their confidence during applications and interviews, reducing their chances of securing desired roles.</a:t>
            </a:r>
          </a:p>
        </p:txBody>
      </p:sp>
      <p:sp>
        <p:nvSpPr>
          <p:cNvPr name="TextBox 34" id="34"/>
          <p:cNvSpPr txBox="true"/>
          <p:nvPr/>
        </p:nvSpPr>
        <p:spPr>
          <a:xfrm rot="0">
            <a:off x="6828675" y="8763400"/>
            <a:ext cx="9836996" cy="350142"/>
          </a:xfrm>
          <a:prstGeom prst="rect">
            <a:avLst/>
          </a:prstGeom>
        </p:spPr>
        <p:txBody>
          <a:bodyPr anchor="t" rtlCol="false" tIns="0" lIns="0" bIns="0" rIns="0">
            <a:spAutoFit/>
          </a:bodyPr>
          <a:lstStyle/>
          <a:p>
            <a:pPr algn="l" marL="424214" indent="-212107" lvl="1">
              <a:lnSpc>
                <a:spcPts val="2750"/>
              </a:lnSpc>
              <a:buFont typeface="Arial"/>
              <a:buChar char="•"/>
            </a:pPr>
            <a:r>
              <a:rPr lang="en-US" b="true" sz="1964">
                <a:solidFill>
                  <a:srgbClr val="000000"/>
                </a:solidFill>
                <a:latin typeface="Poppins Medium"/>
                <a:ea typeface="Poppins Medium"/>
                <a:cs typeface="Poppins Medium"/>
                <a:sym typeface="Poppins Medium"/>
              </a:rPr>
              <a:t>Widening Skill Gap in Tech</a:t>
            </a:r>
          </a:p>
        </p:txBody>
      </p:sp>
      <p:sp>
        <p:nvSpPr>
          <p:cNvPr name="TextBox 35" id="35"/>
          <p:cNvSpPr txBox="true"/>
          <p:nvPr/>
        </p:nvSpPr>
        <p:spPr>
          <a:xfrm rot="0">
            <a:off x="7280849" y="9170692"/>
            <a:ext cx="10170753" cy="1035942"/>
          </a:xfrm>
          <a:prstGeom prst="rect">
            <a:avLst/>
          </a:prstGeom>
        </p:spPr>
        <p:txBody>
          <a:bodyPr anchor="t" rtlCol="false" tIns="0" lIns="0" bIns="0" rIns="0">
            <a:spAutoFit/>
          </a:bodyPr>
          <a:lstStyle/>
          <a:p>
            <a:pPr algn="l">
              <a:lnSpc>
                <a:spcPts val="2750"/>
              </a:lnSpc>
              <a:spcBef>
                <a:spcPct val="0"/>
              </a:spcBef>
            </a:pPr>
            <a:r>
              <a:rPr lang="en-US" sz="1964">
                <a:solidFill>
                  <a:srgbClr val="000000"/>
                </a:solidFill>
                <a:latin typeface="Poppins"/>
                <a:ea typeface="Poppins"/>
                <a:cs typeface="Poppins"/>
                <a:sym typeface="Poppins"/>
              </a:rPr>
              <a:t>As technology evolves rapidly, the gap between the skills taught in academia and those required by industry continues to grow. This creates a pressing need for students to proactively align their learning with current market demands.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9665" y="2721954"/>
            <a:ext cx="7581538" cy="6330584"/>
          </a:xfrm>
          <a:custGeom>
            <a:avLst/>
            <a:gdLst/>
            <a:ahLst/>
            <a:cxnLst/>
            <a:rect r="r" b="b" t="t" l="l"/>
            <a:pathLst>
              <a:path h="6330584" w="7581538">
                <a:moveTo>
                  <a:pt x="0" y="0"/>
                </a:moveTo>
                <a:lnTo>
                  <a:pt x="7581538" y="0"/>
                </a:lnTo>
                <a:lnTo>
                  <a:pt x="7581538" y="6330584"/>
                </a:lnTo>
                <a:lnTo>
                  <a:pt x="0" y="63305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607548" y="5286724"/>
            <a:ext cx="1119874" cy="111987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9607548" y="3823949"/>
            <a:ext cx="1119874" cy="111987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FBCF9"/>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9607548" y="2381710"/>
            <a:ext cx="1119874" cy="111987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38A"/>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9607548" y="8167109"/>
            <a:ext cx="1119874" cy="111987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B6B4"/>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9607548" y="6726814"/>
            <a:ext cx="1119874" cy="111987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9808624" y="2582786"/>
            <a:ext cx="717722" cy="717722"/>
          </a:xfrm>
          <a:custGeom>
            <a:avLst/>
            <a:gdLst/>
            <a:ahLst/>
            <a:cxnLst/>
            <a:rect r="r" b="b" t="t" l="l"/>
            <a:pathLst>
              <a:path h="717722" w="717722">
                <a:moveTo>
                  <a:pt x="0" y="0"/>
                </a:moveTo>
                <a:lnTo>
                  <a:pt x="717722" y="0"/>
                </a:lnTo>
                <a:lnTo>
                  <a:pt x="717722" y="717722"/>
                </a:lnTo>
                <a:lnTo>
                  <a:pt x="0" y="7177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9777429" y="3993831"/>
            <a:ext cx="780112" cy="780112"/>
          </a:xfrm>
          <a:custGeom>
            <a:avLst/>
            <a:gdLst/>
            <a:ahLst/>
            <a:cxnLst/>
            <a:rect r="r" b="b" t="t" l="l"/>
            <a:pathLst>
              <a:path h="780112" w="780112">
                <a:moveTo>
                  <a:pt x="0" y="0"/>
                </a:moveTo>
                <a:lnTo>
                  <a:pt x="780112" y="0"/>
                </a:lnTo>
                <a:lnTo>
                  <a:pt x="780112" y="780111"/>
                </a:lnTo>
                <a:lnTo>
                  <a:pt x="0" y="7801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9765297" y="5444472"/>
            <a:ext cx="804377" cy="804377"/>
          </a:xfrm>
          <a:custGeom>
            <a:avLst/>
            <a:gdLst/>
            <a:ahLst/>
            <a:cxnLst/>
            <a:rect r="r" b="b" t="t" l="l"/>
            <a:pathLst>
              <a:path h="804377" w="804377">
                <a:moveTo>
                  <a:pt x="0" y="0"/>
                </a:moveTo>
                <a:lnTo>
                  <a:pt x="804376" y="0"/>
                </a:lnTo>
                <a:lnTo>
                  <a:pt x="804376" y="804377"/>
                </a:lnTo>
                <a:lnTo>
                  <a:pt x="0" y="8043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9782463" y="6906936"/>
            <a:ext cx="775078" cy="775078"/>
          </a:xfrm>
          <a:custGeom>
            <a:avLst/>
            <a:gdLst/>
            <a:ahLst/>
            <a:cxnLst/>
            <a:rect r="r" b="b" t="t" l="l"/>
            <a:pathLst>
              <a:path h="775078" w="775078">
                <a:moveTo>
                  <a:pt x="0" y="0"/>
                </a:moveTo>
                <a:lnTo>
                  <a:pt x="775078" y="0"/>
                </a:lnTo>
                <a:lnTo>
                  <a:pt x="775078" y="775079"/>
                </a:lnTo>
                <a:lnTo>
                  <a:pt x="0" y="7750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2" id="22"/>
          <p:cNvSpPr/>
          <p:nvPr/>
        </p:nvSpPr>
        <p:spPr>
          <a:xfrm flipH="false" flipV="false" rot="0">
            <a:off x="9765297" y="8333851"/>
            <a:ext cx="804377" cy="804377"/>
          </a:xfrm>
          <a:custGeom>
            <a:avLst/>
            <a:gdLst/>
            <a:ahLst/>
            <a:cxnLst/>
            <a:rect r="r" b="b" t="t" l="l"/>
            <a:pathLst>
              <a:path h="804377" w="804377">
                <a:moveTo>
                  <a:pt x="0" y="0"/>
                </a:moveTo>
                <a:lnTo>
                  <a:pt x="804376" y="0"/>
                </a:lnTo>
                <a:lnTo>
                  <a:pt x="804376" y="804377"/>
                </a:lnTo>
                <a:lnTo>
                  <a:pt x="0" y="8043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3" id="23"/>
          <p:cNvSpPr/>
          <p:nvPr/>
        </p:nvSpPr>
        <p:spPr>
          <a:xfrm flipH="false" flipV="false" rot="0">
            <a:off x="2055887" y="7090397"/>
            <a:ext cx="717722" cy="717722"/>
          </a:xfrm>
          <a:custGeom>
            <a:avLst/>
            <a:gdLst/>
            <a:ahLst/>
            <a:cxnLst/>
            <a:rect r="r" b="b" t="t" l="l"/>
            <a:pathLst>
              <a:path h="717722" w="717722">
                <a:moveTo>
                  <a:pt x="0" y="0"/>
                </a:moveTo>
                <a:lnTo>
                  <a:pt x="717722" y="0"/>
                </a:lnTo>
                <a:lnTo>
                  <a:pt x="717722" y="717723"/>
                </a:lnTo>
                <a:lnTo>
                  <a:pt x="0" y="7177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false" flipV="false" rot="0">
            <a:off x="1993498" y="5064820"/>
            <a:ext cx="780112" cy="780112"/>
          </a:xfrm>
          <a:custGeom>
            <a:avLst/>
            <a:gdLst/>
            <a:ahLst/>
            <a:cxnLst/>
            <a:rect r="r" b="b" t="t" l="l"/>
            <a:pathLst>
              <a:path h="780112" w="780112">
                <a:moveTo>
                  <a:pt x="0" y="0"/>
                </a:moveTo>
                <a:lnTo>
                  <a:pt x="780111" y="0"/>
                </a:lnTo>
                <a:lnTo>
                  <a:pt x="780111" y="780112"/>
                </a:lnTo>
                <a:lnTo>
                  <a:pt x="0" y="7801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3439553" y="3591642"/>
            <a:ext cx="804377" cy="804377"/>
          </a:xfrm>
          <a:custGeom>
            <a:avLst/>
            <a:gdLst/>
            <a:ahLst/>
            <a:cxnLst/>
            <a:rect r="r" b="b" t="t" l="l"/>
            <a:pathLst>
              <a:path h="804377" w="804377">
                <a:moveTo>
                  <a:pt x="0" y="0"/>
                </a:moveTo>
                <a:lnTo>
                  <a:pt x="804377" y="0"/>
                </a:lnTo>
                <a:lnTo>
                  <a:pt x="804377" y="804377"/>
                </a:lnTo>
                <a:lnTo>
                  <a:pt x="0" y="8043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5597209" y="3620941"/>
            <a:ext cx="775078" cy="775078"/>
          </a:xfrm>
          <a:custGeom>
            <a:avLst/>
            <a:gdLst/>
            <a:ahLst/>
            <a:cxnLst/>
            <a:rect r="r" b="b" t="t" l="l"/>
            <a:pathLst>
              <a:path h="775078" w="775078">
                <a:moveTo>
                  <a:pt x="0" y="0"/>
                </a:moveTo>
                <a:lnTo>
                  <a:pt x="775078" y="0"/>
                </a:lnTo>
                <a:lnTo>
                  <a:pt x="775078" y="775078"/>
                </a:lnTo>
                <a:lnTo>
                  <a:pt x="0" y="7750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7" id="27"/>
          <p:cNvSpPr/>
          <p:nvPr/>
        </p:nvSpPr>
        <p:spPr>
          <a:xfrm flipH="false" flipV="false" rot="0">
            <a:off x="7028021" y="5019804"/>
            <a:ext cx="804377" cy="804377"/>
          </a:xfrm>
          <a:custGeom>
            <a:avLst/>
            <a:gdLst/>
            <a:ahLst/>
            <a:cxnLst/>
            <a:rect r="r" b="b" t="t" l="l"/>
            <a:pathLst>
              <a:path h="804377" w="804377">
                <a:moveTo>
                  <a:pt x="0" y="0"/>
                </a:moveTo>
                <a:lnTo>
                  <a:pt x="804377" y="0"/>
                </a:lnTo>
                <a:lnTo>
                  <a:pt x="804377" y="804377"/>
                </a:lnTo>
                <a:lnTo>
                  <a:pt x="0" y="8043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8" id="28"/>
          <p:cNvSpPr/>
          <p:nvPr/>
        </p:nvSpPr>
        <p:spPr>
          <a:xfrm flipH="false" flipV="false" rot="0">
            <a:off x="7028021" y="7005876"/>
            <a:ext cx="923961" cy="915876"/>
          </a:xfrm>
          <a:custGeom>
            <a:avLst/>
            <a:gdLst/>
            <a:ahLst/>
            <a:cxnLst/>
            <a:rect r="r" b="b" t="t" l="l"/>
            <a:pathLst>
              <a:path h="915876" w="923961">
                <a:moveTo>
                  <a:pt x="0" y="0"/>
                </a:moveTo>
                <a:lnTo>
                  <a:pt x="923961" y="0"/>
                </a:lnTo>
                <a:lnTo>
                  <a:pt x="923961" y="915876"/>
                </a:lnTo>
                <a:lnTo>
                  <a:pt x="0" y="91587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9" id="29"/>
          <p:cNvSpPr/>
          <p:nvPr/>
        </p:nvSpPr>
        <p:spPr>
          <a:xfrm flipH="false" flipV="false" rot="0">
            <a:off x="16251982" y="-163251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30" id="30"/>
          <p:cNvSpPr/>
          <p:nvPr/>
        </p:nvSpPr>
        <p:spPr>
          <a:xfrm flipH="false" flipV="false" rot="0">
            <a:off x="-1842886" y="-1028700"/>
            <a:ext cx="3898773" cy="4114800"/>
          </a:xfrm>
          <a:custGeom>
            <a:avLst/>
            <a:gdLst/>
            <a:ahLst/>
            <a:cxnLst/>
            <a:rect r="r" b="b" t="t" l="l"/>
            <a:pathLst>
              <a:path h="4114800" w="3898773">
                <a:moveTo>
                  <a:pt x="0" y="0"/>
                </a:moveTo>
                <a:lnTo>
                  <a:pt x="3898773" y="0"/>
                </a:lnTo>
                <a:lnTo>
                  <a:pt x="389877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31" id="31"/>
          <p:cNvSpPr txBox="true"/>
          <p:nvPr/>
        </p:nvSpPr>
        <p:spPr>
          <a:xfrm rot="0">
            <a:off x="3015259" y="830991"/>
            <a:ext cx="12257483" cy="952554"/>
          </a:xfrm>
          <a:prstGeom prst="rect">
            <a:avLst/>
          </a:prstGeom>
        </p:spPr>
        <p:txBody>
          <a:bodyPr anchor="t" rtlCol="false" tIns="0" lIns="0" bIns="0" rIns="0">
            <a:spAutoFit/>
          </a:bodyPr>
          <a:lstStyle/>
          <a:p>
            <a:pPr algn="ctr">
              <a:lnSpc>
                <a:spcPts val="7075"/>
              </a:lnSpc>
            </a:pPr>
            <a:r>
              <a:rPr lang="en-US" b="true" sz="5896">
                <a:solidFill>
                  <a:srgbClr val="2C92D5"/>
                </a:solidFill>
                <a:latin typeface="Poppins Ultra-Bold"/>
                <a:ea typeface="Poppins Ultra-Bold"/>
                <a:cs typeface="Poppins Ultra-Bold"/>
                <a:sym typeface="Poppins Ultra-Bold"/>
              </a:rPr>
              <a:t>Business Objectives</a:t>
            </a:r>
          </a:p>
        </p:txBody>
      </p:sp>
      <p:sp>
        <p:nvSpPr>
          <p:cNvPr name="TextBox 32" id="32"/>
          <p:cNvSpPr txBox="true"/>
          <p:nvPr/>
        </p:nvSpPr>
        <p:spPr>
          <a:xfrm rot="0">
            <a:off x="10909787" y="2691839"/>
            <a:ext cx="7053624" cy="1079928"/>
          </a:xfrm>
          <a:prstGeom prst="rect">
            <a:avLst/>
          </a:prstGeom>
        </p:spPr>
        <p:txBody>
          <a:bodyPr anchor="t" rtlCol="false" tIns="0" lIns="0" bIns="0" rIns="0">
            <a:spAutoFit/>
          </a:bodyPr>
          <a:lstStyle/>
          <a:p>
            <a:pPr algn="l" marL="330675" indent="-165337" lvl="1">
              <a:lnSpc>
                <a:spcPts val="2144"/>
              </a:lnSpc>
              <a:buFont typeface="Arial"/>
              <a:buChar char="•"/>
            </a:pPr>
            <a:r>
              <a:rPr lang="en-US" b="true" sz="1531">
                <a:solidFill>
                  <a:srgbClr val="292828"/>
                </a:solidFill>
                <a:latin typeface="Poppins Medium"/>
                <a:ea typeface="Poppins Medium"/>
                <a:cs typeface="Poppins Medium"/>
                <a:sym typeface="Poppins Medium"/>
              </a:rPr>
              <a:t>Empower IT students with tailored career guidance to match their skills and interests, helping them choose the most suitable career paths and improve their chances of success in the tech industry.</a:t>
            </a:r>
          </a:p>
          <a:p>
            <a:pPr algn="l">
              <a:lnSpc>
                <a:spcPts val="2144"/>
              </a:lnSpc>
              <a:spcBef>
                <a:spcPct val="0"/>
              </a:spcBef>
            </a:pPr>
          </a:p>
        </p:txBody>
      </p:sp>
      <p:sp>
        <p:nvSpPr>
          <p:cNvPr name="TextBox 33" id="33"/>
          <p:cNvSpPr txBox="true"/>
          <p:nvPr/>
        </p:nvSpPr>
        <p:spPr>
          <a:xfrm rot="0">
            <a:off x="10909787" y="4118491"/>
            <a:ext cx="6218547" cy="1350111"/>
          </a:xfrm>
          <a:prstGeom prst="rect">
            <a:avLst/>
          </a:prstGeom>
        </p:spPr>
        <p:txBody>
          <a:bodyPr anchor="t" rtlCol="false" tIns="0" lIns="0" bIns="0" rIns="0">
            <a:spAutoFit/>
          </a:bodyPr>
          <a:lstStyle/>
          <a:p>
            <a:pPr algn="l" marL="330675" indent="-165337" lvl="1">
              <a:lnSpc>
                <a:spcPts val="2144"/>
              </a:lnSpc>
              <a:buFont typeface="Arial"/>
              <a:buChar char="•"/>
            </a:pPr>
            <a:r>
              <a:rPr lang="en-US" b="true" sz="1531">
                <a:solidFill>
                  <a:srgbClr val="292828"/>
                </a:solidFill>
                <a:latin typeface="Poppins Medium"/>
                <a:ea typeface="Poppins Medium"/>
                <a:cs typeface="Poppins Medium"/>
                <a:sym typeface="Poppins Medium"/>
              </a:rPr>
              <a:t>Leverage up-to-date job market data to provide insights into trending skills, job roles, and salary ranges, ensuring students have access to the latest industry information for informed career planning.</a:t>
            </a:r>
          </a:p>
          <a:p>
            <a:pPr algn="l">
              <a:lnSpc>
                <a:spcPts val="2144"/>
              </a:lnSpc>
              <a:spcBef>
                <a:spcPct val="0"/>
              </a:spcBef>
            </a:pPr>
          </a:p>
        </p:txBody>
      </p:sp>
      <p:sp>
        <p:nvSpPr>
          <p:cNvPr name="TextBox 34" id="34"/>
          <p:cNvSpPr txBox="true"/>
          <p:nvPr/>
        </p:nvSpPr>
        <p:spPr>
          <a:xfrm rot="0">
            <a:off x="10909787" y="5682018"/>
            <a:ext cx="7378213" cy="1350111"/>
          </a:xfrm>
          <a:prstGeom prst="rect">
            <a:avLst/>
          </a:prstGeom>
        </p:spPr>
        <p:txBody>
          <a:bodyPr anchor="t" rtlCol="false" tIns="0" lIns="0" bIns="0" rIns="0">
            <a:spAutoFit/>
          </a:bodyPr>
          <a:lstStyle/>
          <a:p>
            <a:pPr algn="l" marL="330675" indent="-165337" lvl="1">
              <a:lnSpc>
                <a:spcPts val="2144"/>
              </a:lnSpc>
              <a:buFont typeface="Arial"/>
              <a:buChar char="•"/>
            </a:pPr>
            <a:r>
              <a:rPr lang="en-US" b="true" sz="1531">
                <a:solidFill>
                  <a:srgbClr val="292828"/>
                </a:solidFill>
                <a:latin typeface="Poppins Medium"/>
                <a:ea typeface="Poppins Medium"/>
                <a:cs typeface="Poppins Medium"/>
                <a:sym typeface="Poppins Medium"/>
              </a:rPr>
              <a:t>Align academic learning with real-world industry demands by offering customized skill recommendations, bridging the gap between what students learn in school and what employers are seeking in the job market.</a:t>
            </a:r>
          </a:p>
          <a:p>
            <a:pPr algn="l">
              <a:lnSpc>
                <a:spcPts val="2144"/>
              </a:lnSpc>
              <a:spcBef>
                <a:spcPct val="0"/>
              </a:spcBef>
            </a:pPr>
          </a:p>
        </p:txBody>
      </p:sp>
      <p:sp>
        <p:nvSpPr>
          <p:cNvPr name="TextBox 35" id="35"/>
          <p:cNvSpPr txBox="true"/>
          <p:nvPr/>
        </p:nvSpPr>
        <p:spPr>
          <a:xfrm rot="0">
            <a:off x="10909787" y="7134487"/>
            <a:ext cx="7378213" cy="1350111"/>
          </a:xfrm>
          <a:prstGeom prst="rect">
            <a:avLst/>
          </a:prstGeom>
        </p:spPr>
        <p:txBody>
          <a:bodyPr anchor="t" rtlCol="false" tIns="0" lIns="0" bIns="0" rIns="0">
            <a:spAutoFit/>
          </a:bodyPr>
          <a:lstStyle/>
          <a:p>
            <a:pPr algn="l" marL="330675" indent="-165337" lvl="1">
              <a:lnSpc>
                <a:spcPts val="2144"/>
              </a:lnSpc>
              <a:buFont typeface="Arial"/>
              <a:buChar char="•"/>
            </a:pPr>
            <a:r>
              <a:rPr lang="en-US" b="true" sz="1531">
                <a:solidFill>
                  <a:srgbClr val="292828"/>
                </a:solidFill>
                <a:latin typeface="Poppins Medium"/>
                <a:ea typeface="Poppins Medium"/>
                <a:cs typeface="Poppins Medium"/>
                <a:sym typeface="Poppins Medium"/>
              </a:rPr>
              <a:t>Encourage students to stay ahead by adopting a mindset of continuous learning, providing insights into emerging technologies and high-demand skills, thus fostering adaptability in a rapidly evolving tech landscape.</a:t>
            </a:r>
          </a:p>
          <a:p>
            <a:pPr algn="l">
              <a:lnSpc>
                <a:spcPts val="2144"/>
              </a:lnSpc>
              <a:spcBef>
                <a:spcPct val="0"/>
              </a:spcBef>
            </a:pPr>
          </a:p>
        </p:txBody>
      </p:sp>
      <p:sp>
        <p:nvSpPr>
          <p:cNvPr name="TextBox 36" id="36"/>
          <p:cNvSpPr txBox="true"/>
          <p:nvPr/>
        </p:nvSpPr>
        <p:spPr>
          <a:xfrm rot="0">
            <a:off x="10909787" y="8586956"/>
            <a:ext cx="7378213" cy="1350111"/>
          </a:xfrm>
          <a:prstGeom prst="rect">
            <a:avLst/>
          </a:prstGeom>
        </p:spPr>
        <p:txBody>
          <a:bodyPr anchor="t" rtlCol="false" tIns="0" lIns="0" bIns="0" rIns="0">
            <a:spAutoFit/>
          </a:bodyPr>
          <a:lstStyle/>
          <a:p>
            <a:pPr algn="l" marL="330675" indent="-165337" lvl="1">
              <a:lnSpc>
                <a:spcPts val="2144"/>
              </a:lnSpc>
              <a:buFont typeface="Arial"/>
              <a:buChar char="•"/>
            </a:pPr>
            <a:r>
              <a:rPr lang="en-US" b="true" sz="1531">
                <a:solidFill>
                  <a:srgbClr val="292828"/>
                </a:solidFill>
                <a:latin typeface="Poppins Medium"/>
                <a:ea typeface="Poppins Medium"/>
                <a:cs typeface="Poppins Medium"/>
                <a:sym typeface="Poppins Medium"/>
              </a:rPr>
              <a:t>Support strategic career planning through data-driven recommendations, enabling students to make informed decisions about the best tech stacks, certifications, and career paths to pursue based on current job trends.</a:t>
            </a:r>
          </a:p>
          <a:p>
            <a:pPr algn="l">
              <a:lnSpc>
                <a:spcPts val="2144"/>
              </a:lnSpc>
              <a:spcBef>
                <a:spcPct val="0"/>
              </a:spcBef>
            </a:pPr>
          </a:p>
        </p:txBody>
      </p:sp>
      <p:sp>
        <p:nvSpPr>
          <p:cNvPr name="TextBox 37" id="37"/>
          <p:cNvSpPr txBox="true"/>
          <p:nvPr/>
        </p:nvSpPr>
        <p:spPr>
          <a:xfrm rot="0">
            <a:off x="10909787" y="2324560"/>
            <a:ext cx="4734393" cy="669744"/>
          </a:xfrm>
          <a:prstGeom prst="rect">
            <a:avLst/>
          </a:prstGeom>
        </p:spPr>
        <p:txBody>
          <a:bodyPr anchor="t" rtlCol="false" tIns="0" lIns="0" bIns="0" rIns="0">
            <a:spAutoFit/>
          </a:bodyPr>
          <a:lstStyle/>
          <a:p>
            <a:pPr algn="l">
              <a:lnSpc>
                <a:spcPts val="2634"/>
              </a:lnSpc>
            </a:pPr>
            <a:r>
              <a:rPr lang="en-US" sz="1881" b="true">
                <a:solidFill>
                  <a:srgbClr val="2C92D5"/>
                </a:solidFill>
                <a:latin typeface="Poppins Ultra-Bold"/>
                <a:ea typeface="Poppins Ultra-Bold"/>
                <a:cs typeface="Poppins Ultra-Bold"/>
                <a:sym typeface="Poppins Ultra-Bold"/>
              </a:rPr>
              <a:t>Personalized Career Guidance</a:t>
            </a:r>
          </a:p>
          <a:p>
            <a:pPr algn="l">
              <a:lnSpc>
                <a:spcPts val="2634"/>
              </a:lnSpc>
              <a:spcBef>
                <a:spcPct val="0"/>
              </a:spcBef>
            </a:pPr>
          </a:p>
        </p:txBody>
      </p:sp>
      <p:sp>
        <p:nvSpPr>
          <p:cNvPr name="TextBox 38" id="38"/>
          <p:cNvSpPr txBox="true"/>
          <p:nvPr/>
        </p:nvSpPr>
        <p:spPr>
          <a:xfrm rot="0">
            <a:off x="10909787" y="3786813"/>
            <a:ext cx="4734393" cy="669801"/>
          </a:xfrm>
          <a:prstGeom prst="rect">
            <a:avLst/>
          </a:prstGeom>
        </p:spPr>
        <p:txBody>
          <a:bodyPr anchor="t" rtlCol="false" tIns="0" lIns="0" bIns="0" rIns="0">
            <a:spAutoFit/>
          </a:bodyPr>
          <a:lstStyle/>
          <a:p>
            <a:pPr algn="l">
              <a:lnSpc>
                <a:spcPts val="2634"/>
              </a:lnSpc>
            </a:pPr>
            <a:r>
              <a:rPr lang="en-US" sz="1881" b="true">
                <a:solidFill>
                  <a:srgbClr val="2C92D5"/>
                </a:solidFill>
                <a:latin typeface="Poppins Ultra-Bold"/>
                <a:ea typeface="Poppins Ultra-Bold"/>
                <a:cs typeface="Poppins Ultra-Bold"/>
                <a:sym typeface="Poppins Ultra-Bold"/>
              </a:rPr>
              <a:t>Real-Time Job Market Insights</a:t>
            </a:r>
          </a:p>
          <a:p>
            <a:pPr algn="l">
              <a:lnSpc>
                <a:spcPts val="2634"/>
              </a:lnSpc>
              <a:spcBef>
                <a:spcPct val="0"/>
              </a:spcBef>
            </a:pPr>
          </a:p>
        </p:txBody>
      </p:sp>
      <p:sp>
        <p:nvSpPr>
          <p:cNvPr name="TextBox 39" id="39"/>
          <p:cNvSpPr txBox="true"/>
          <p:nvPr/>
        </p:nvSpPr>
        <p:spPr>
          <a:xfrm rot="0">
            <a:off x="10909787" y="5292718"/>
            <a:ext cx="4942811" cy="669801"/>
          </a:xfrm>
          <a:prstGeom prst="rect">
            <a:avLst/>
          </a:prstGeom>
        </p:spPr>
        <p:txBody>
          <a:bodyPr anchor="t" rtlCol="false" tIns="0" lIns="0" bIns="0" rIns="0">
            <a:spAutoFit/>
          </a:bodyPr>
          <a:lstStyle/>
          <a:p>
            <a:pPr algn="l">
              <a:lnSpc>
                <a:spcPts val="2634"/>
              </a:lnSpc>
            </a:pPr>
            <a:r>
              <a:rPr lang="en-US" sz="1881" b="true">
                <a:solidFill>
                  <a:srgbClr val="2C92D5"/>
                </a:solidFill>
                <a:latin typeface="Poppins Ultra-Bold"/>
                <a:ea typeface="Poppins Ultra-Bold"/>
                <a:cs typeface="Poppins Ultra-Bold"/>
                <a:sym typeface="Poppins Ultra-Bold"/>
              </a:rPr>
              <a:t>Bridging the Academia-Industry Gap</a:t>
            </a:r>
          </a:p>
          <a:p>
            <a:pPr algn="l">
              <a:lnSpc>
                <a:spcPts val="2634"/>
              </a:lnSpc>
              <a:spcBef>
                <a:spcPct val="0"/>
              </a:spcBef>
            </a:pPr>
          </a:p>
        </p:txBody>
      </p:sp>
      <p:sp>
        <p:nvSpPr>
          <p:cNvPr name="TextBox 40" id="40"/>
          <p:cNvSpPr txBox="true"/>
          <p:nvPr/>
        </p:nvSpPr>
        <p:spPr>
          <a:xfrm rot="0">
            <a:off x="10909787" y="6774844"/>
            <a:ext cx="5342195" cy="669801"/>
          </a:xfrm>
          <a:prstGeom prst="rect">
            <a:avLst/>
          </a:prstGeom>
        </p:spPr>
        <p:txBody>
          <a:bodyPr anchor="t" rtlCol="false" tIns="0" lIns="0" bIns="0" rIns="0">
            <a:spAutoFit/>
          </a:bodyPr>
          <a:lstStyle/>
          <a:p>
            <a:pPr algn="l">
              <a:lnSpc>
                <a:spcPts val="2634"/>
              </a:lnSpc>
            </a:pPr>
            <a:r>
              <a:rPr lang="en-US" sz="1881" b="true">
                <a:solidFill>
                  <a:srgbClr val="2C92D5"/>
                </a:solidFill>
                <a:latin typeface="Poppins Ultra-Bold"/>
                <a:ea typeface="Poppins Ultra-Bold"/>
                <a:cs typeface="Poppins Ultra-Bold"/>
                <a:sym typeface="Poppins Ultra-Bold"/>
              </a:rPr>
              <a:t>Continuous Skill Development</a:t>
            </a:r>
          </a:p>
          <a:p>
            <a:pPr algn="l">
              <a:lnSpc>
                <a:spcPts val="2634"/>
              </a:lnSpc>
              <a:spcBef>
                <a:spcPct val="0"/>
              </a:spcBef>
            </a:pPr>
          </a:p>
        </p:txBody>
      </p:sp>
      <p:sp>
        <p:nvSpPr>
          <p:cNvPr name="TextBox 41" id="41"/>
          <p:cNvSpPr txBox="true"/>
          <p:nvPr/>
        </p:nvSpPr>
        <p:spPr>
          <a:xfrm rot="0">
            <a:off x="10909787" y="8227312"/>
            <a:ext cx="5799326" cy="669801"/>
          </a:xfrm>
          <a:prstGeom prst="rect">
            <a:avLst/>
          </a:prstGeom>
        </p:spPr>
        <p:txBody>
          <a:bodyPr anchor="t" rtlCol="false" tIns="0" lIns="0" bIns="0" rIns="0">
            <a:spAutoFit/>
          </a:bodyPr>
          <a:lstStyle/>
          <a:p>
            <a:pPr algn="l">
              <a:lnSpc>
                <a:spcPts val="2634"/>
              </a:lnSpc>
            </a:pPr>
            <a:r>
              <a:rPr lang="en-US" sz="1881" b="true">
                <a:solidFill>
                  <a:srgbClr val="2C92D5"/>
                </a:solidFill>
                <a:latin typeface="Poppins Ultra-Bold"/>
                <a:ea typeface="Poppins Ultra-Bold"/>
                <a:cs typeface="Poppins Ultra-Bold"/>
                <a:sym typeface="Poppins Ultra-Bold"/>
              </a:rPr>
              <a:t>Data-Driven Career Decision-Making</a:t>
            </a:r>
          </a:p>
          <a:p>
            <a:pPr algn="l">
              <a:lnSpc>
                <a:spcPts val="2634"/>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2023" y="3683466"/>
            <a:ext cx="6724105" cy="4463125"/>
          </a:xfrm>
          <a:custGeom>
            <a:avLst/>
            <a:gdLst/>
            <a:ahLst/>
            <a:cxnLst/>
            <a:rect r="r" b="b" t="t" l="l"/>
            <a:pathLst>
              <a:path h="4463125" w="6724105">
                <a:moveTo>
                  <a:pt x="0" y="0"/>
                </a:moveTo>
                <a:lnTo>
                  <a:pt x="6724105" y="0"/>
                </a:lnTo>
                <a:lnTo>
                  <a:pt x="6724105" y="4463124"/>
                </a:lnTo>
                <a:lnTo>
                  <a:pt x="0" y="44631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09542" y="5763525"/>
            <a:ext cx="1326322" cy="1348230"/>
          </a:xfrm>
          <a:custGeom>
            <a:avLst/>
            <a:gdLst/>
            <a:ahLst/>
            <a:cxnLst/>
            <a:rect r="r" b="b" t="t" l="l"/>
            <a:pathLst>
              <a:path h="1348230" w="1326322">
                <a:moveTo>
                  <a:pt x="0" y="0"/>
                </a:moveTo>
                <a:lnTo>
                  <a:pt x="1326321" y="0"/>
                </a:lnTo>
                <a:lnTo>
                  <a:pt x="1326321" y="1348231"/>
                </a:lnTo>
                <a:lnTo>
                  <a:pt x="0" y="13482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851809" y="5763525"/>
            <a:ext cx="1204532" cy="1577129"/>
          </a:xfrm>
          <a:custGeom>
            <a:avLst/>
            <a:gdLst/>
            <a:ahLst/>
            <a:cxnLst/>
            <a:rect r="r" b="b" t="t" l="l"/>
            <a:pathLst>
              <a:path h="1577129" w="1204532">
                <a:moveTo>
                  <a:pt x="0" y="0"/>
                </a:moveTo>
                <a:lnTo>
                  <a:pt x="1204532" y="0"/>
                </a:lnTo>
                <a:lnTo>
                  <a:pt x="1204532" y="1577129"/>
                </a:lnTo>
                <a:lnTo>
                  <a:pt x="0" y="15771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170766" y="5903279"/>
            <a:ext cx="1306214" cy="1437375"/>
          </a:xfrm>
          <a:custGeom>
            <a:avLst/>
            <a:gdLst/>
            <a:ahLst/>
            <a:cxnLst/>
            <a:rect r="r" b="b" t="t" l="l"/>
            <a:pathLst>
              <a:path h="1437375" w="1306214">
                <a:moveTo>
                  <a:pt x="0" y="0"/>
                </a:moveTo>
                <a:lnTo>
                  <a:pt x="1306214" y="0"/>
                </a:lnTo>
                <a:lnTo>
                  <a:pt x="1306214" y="1437375"/>
                </a:lnTo>
                <a:lnTo>
                  <a:pt x="0" y="14373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454075" y="865500"/>
            <a:ext cx="9379850" cy="1107454"/>
          </a:xfrm>
          <a:prstGeom prst="rect">
            <a:avLst/>
          </a:prstGeom>
        </p:spPr>
        <p:txBody>
          <a:bodyPr anchor="t" rtlCol="false" tIns="0" lIns="0" bIns="0" rIns="0">
            <a:spAutoFit/>
          </a:bodyPr>
          <a:lstStyle/>
          <a:p>
            <a:pPr algn="ctr">
              <a:lnSpc>
                <a:spcPts val="8336"/>
              </a:lnSpc>
            </a:pPr>
            <a:r>
              <a:rPr lang="en-US" b="true" sz="6947">
                <a:solidFill>
                  <a:srgbClr val="2C92D5"/>
                </a:solidFill>
                <a:latin typeface="Poppins Ultra-Bold"/>
                <a:ea typeface="Poppins Ultra-Bold"/>
                <a:cs typeface="Poppins Ultra-Bold"/>
                <a:sym typeface="Poppins Ultra-Bold"/>
              </a:rPr>
              <a:t>Project Scope</a:t>
            </a:r>
          </a:p>
        </p:txBody>
      </p:sp>
      <p:sp>
        <p:nvSpPr>
          <p:cNvPr name="TextBox 7" id="7"/>
          <p:cNvSpPr txBox="true"/>
          <p:nvPr/>
        </p:nvSpPr>
        <p:spPr>
          <a:xfrm rot="0">
            <a:off x="8769733" y="3078233"/>
            <a:ext cx="8614350" cy="2065267"/>
          </a:xfrm>
          <a:prstGeom prst="rect">
            <a:avLst/>
          </a:prstGeom>
        </p:spPr>
        <p:txBody>
          <a:bodyPr anchor="t" rtlCol="false" tIns="0" lIns="0" bIns="0" rIns="0">
            <a:spAutoFit/>
          </a:bodyPr>
          <a:lstStyle/>
          <a:p>
            <a:pPr algn="just">
              <a:lnSpc>
                <a:spcPts val="2716"/>
              </a:lnSpc>
            </a:pPr>
            <a:r>
              <a:rPr lang="en-US" sz="1940">
                <a:solidFill>
                  <a:srgbClr val="000000"/>
                </a:solidFill>
                <a:latin typeface="Poppins"/>
                <a:ea typeface="Poppins"/>
                <a:cs typeface="Poppins"/>
                <a:sym typeface="Poppins"/>
              </a:rPr>
              <a:t>SkillScope is a specialized career guidance platform tailored for IT students, including those studying Computer Science, Data Science, Artificial Intelligence, Cybersecurity, and Software Engineering. It focuses on helping students align their academic skills with industry needs to enhance job readiness.</a:t>
            </a:r>
          </a:p>
          <a:p>
            <a:pPr algn="just">
              <a:lnSpc>
                <a:spcPts val="2716"/>
              </a:lnSpc>
            </a:pPr>
          </a:p>
        </p:txBody>
      </p:sp>
      <p:sp>
        <p:nvSpPr>
          <p:cNvPr name="TextBox 8" id="8"/>
          <p:cNvSpPr txBox="true"/>
          <p:nvPr/>
        </p:nvSpPr>
        <p:spPr>
          <a:xfrm rot="0">
            <a:off x="8769733" y="5454983"/>
            <a:ext cx="8614350" cy="1943982"/>
          </a:xfrm>
          <a:prstGeom prst="rect">
            <a:avLst/>
          </a:prstGeom>
        </p:spPr>
        <p:txBody>
          <a:bodyPr anchor="t" rtlCol="false" tIns="0" lIns="0" bIns="0" rIns="0">
            <a:spAutoFit/>
          </a:bodyPr>
          <a:lstStyle/>
          <a:p>
            <a:pPr algn="just">
              <a:lnSpc>
                <a:spcPts val="2576"/>
              </a:lnSpc>
            </a:pPr>
            <a:r>
              <a:rPr lang="en-US" sz="1840">
                <a:solidFill>
                  <a:srgbClr val="000000"/>
                </a:solidFill>
                <a:latin typeface="Poppins"/>
                <a:ea typeface="Poppins"/>
                <a:cs typeface="Poppins"/>
                <a:sym typeface="Poppins"/>
              </a:rPr>
              <a:t>Provides a comprehensive set of features to deliver personalized career guidance, including skill-building recommendations, real-time job market insights, and curated career paths. The platform aims to empower students to make informed career decisions and improve their employability.</a:t>
            </a:r>
          </a:p>
          <a:p>
            <a:pPr algn="just">
              <a:lnSpc>
                <a:spcPts val="2576"/>
              </a:lnSpc>
            </a:pPr>
          </a:p>
        </p:txBody>
      </p:sp>
      <p:sp>
        <p:nvSpPr>
          <p:cNvPr name="TextBox 9" id="9"/>
          <p:cNvSpPr txBox="true"/>
          <p:nvPr/>
        </p:nvSpPr>
        <p:spPr>
          <a:xfrm rot="0">
            <a:off x="8769733" y="7758368"/>
            <a:ext cx="9050042" cy="1943982"/>
          </a:xfrm>
          <a:prstGeom prst="rect">
            <a:avLst/>
          </a:prstGeom>
        </p:spPr>
        <p:txBody>
          <a:bodyPr anchor="t" rtlCol="false" tIns="0" lIns="0" bIns="0" rIns="0">
            <a:spAutoFit/>
          </a:bodyPr>
          <a:lstStyle/>
          <a:p>
            <a:pPr algn="just">
              <a:lnSpc>
                <a:spcPts val="2576"/>
              </a:lnSpc>
            </a:pPr>
            <a:r>
              <a:rPr lang="en-US" sz="1840">
                <a:solidFill>
                  <a:srgbClr val="000000"/>
                </a:solidFill>
                <a:latin typeface="Poppins"/>
                <a:ea typeface="Poppins"/>
                <a:cs typeface="Poppins"/>
                <a:sym typeface="Poppins"/>
              </a:rPr>
              <a:t>Aims to bridge the persistent gap between academic education and industry expectations by offering targeted insights and recommendations. The platform is designed to improve the alignment of students' learning with current market trends, helping them transition smoothly into the tech job market.</a:t>
            </a:r>
          </a:p>
          <a:p>
            <a:pPr algn="just">
              <a:lnSpc>
                <a:spcPts val="2576"/>
              </a:lnSpc>
            </a:pPr>
          </a:p>
        </p:txBody>
      </p:sp>
      <p:sp>
        <p:nvSpPr>
          <p:cNvPr name="TextBox 10" id="10"/>
          <p:cNvSpPr txBox="true"/>
          <p:nvPr/>
        </p:nvSpPr>
        <p:spPr>
          <a:xfrm rot="0">
            <a:off x="8769733" y="2449978"/>
            <a:ext cx="4023654" cy="466725"/>
          </a:xfrm>
          <a:prstGeom prst="rect">
            <a:avLst/>
          </a:prstGeom>
        </p:spPr>
        <p:txBody>
          <a:bodyPr anchor="t" rtlCol="false" tIns="0" lIns="0" bIns="0" rIns="0">
            <a:spAutoFit/>
          </a:bodyPr>
          <a:lstStyle/>
          <a:p>
            <a:pPr algn="l">
              <a:lnSpc>
                <a:spcPts val="3500"/>
              </a:lnSpc>
            </a:pPr>
            <a:r>
              <a:rPr lang="en-US" sz="2917" b="true">
                <a:solidFill>
                  <a:srgbClr val="2C92D5"/>
                </a:solidFill>
                <a:latin typeface="Poppins Ultra-Bold"/>
                <a:ea typeface="Poppins Ultra-Bold"/>
                <a:cs typeface="Poppins Ultra-Bold"/>
                <a:sym typeface="Poppins Ultra-Bold"/>
              </a:rPr>
              <a:t>Target Audience</a:t>
            </a:r>
          </a:p>
        </p:txBody>
      </p:sp>
      <p:sp>
        <p:nvSpPr>
          <p:cNvPr name="TextBox 11" id="11"/>
          <p:cNvSpPr txBox="true"/>
          <p:nvPr/>
        </p:nvSpPr>
        <p:spPr>
          <a:xfrm rot="0">
            <a:off x="8769733" y="4895880"/>
            <a:ext cx="3007040" cy="466725"/>
          </a:xfrm>
          <a:prstGeom prst="rect">
            <a:avLst/>
          </a:prstGeom>
        </p:spPr>
        <p:txBody>
          <a:bodyPr anchor="t" rtlCol="false" tIns="0" lIns="0" bIns="0" rIns="0">
            <a:spAutoFit/>
          </a:bodyPr>
          <a:lstStyle/>
          <a:p>
            <a:pPr algn="l">
              <a:lnSpc>
                <a:spcPts val="3500"/>
              </a:lnSpc>
            </a:pPr>
            <a:r>
              <a:rPr lang="en-US" sz="2917" b="true">
                <a:solidFill>
                  <a:srgbClr val="2C92D5"/>
                </a:solidFill>
                <a:latin typeface="Poppins Ultra-Bold"/>
                <a:ea typeface="Poppins Ultra-Bold"/>
                <a:cs typeface="Poppins Ultra-Bold"/>
                <a:sym typeface="Poppins Ultra-Bold"/>
              </a:rPr>
              <a:t>Core Objective</a:t>
            </a:r>
          </a:p>
        </p:txBody>
      </p:sp>
      <p:sp>
        <p:nvSpPr>
          <p:cNvPr name="TextBox 12" id="12"/>
          <p:cNvSpPr txBox="true"/>
          <p:nvPr/>
        </p:nvSpPr>
        <p:spPr>
          <a:xfrm rot="0">
            <a:off x="8769733" y="7151345"/>
            <a:ext cx="4531961" cy="466725"/>
          </a:xfrm>
          <a:prstGeom prst="rect">
            <a:avLst/>
          </a:prstGeom>
        </p:spPr>
        <p:txBody>
          <a:bodyPr anchor="t" rtlCol="false" tIns="0" lIns="0" bIns="0" rIns="0">
            <a:spAutoFit/>
          </a:bodyPr>
          <a:lstStyle/>
          <a:p>
            <a:pPr algn="l">
              <a:lnSpc>
                <a:spcPts val="3500"/>
              </a:lnSpc>
            </a:pPr>
            <a:r>
              <a:rPr lang="en-US" sz="2917" b="true">
                <a:solidFill>
                  <a:srgbClr val="2C92D5"/>
                </a:solidFill>
                <a:latin typeface="Poppins Ultra-Bold"/>
                <a:ea typeface="Poppins Ultra-Bold"/>
                <a:cs typeface="Poppins Ultra-Bold"/>
                <a:sym typeface="Poppins Ultra-Bold"/>
              </a:rPr>
              <a:t>Value Proposition</a:t>
            </a:r>
          </a:p>
        </p:txBody>
      </p:sp>
      <p:sp>
        <p:nvSpPr>
          <p:cNvPr name="Freeform 13" id="13"/>
          <p:cNvSpPr/>
          <p:nvPr/>
        </p:nvSpPr>
        <p:spPr>
          <a:xfrm flipH="false" flipV="false" rot="0">
            <a:off x="16251982" y="-163251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842886" y="-1028700"/>
            <a:ext cx="3898773" cy="4114800"/>
          </a:xfrm>
          <a:custGeom>
            <a:avLst/>
            <a:gdLst/>
            <a:ahLst/>
            <a:cxnLst/>
            <a:rect r="r" b="b" t="t" l="l"/>
            <a:pathLst>
              <a:path h="4114800" w="3898773">
                <a:moveTo>
                  <a:pt x="0" y="0"/>
                </a:moveTo>
                <a:lnTo>
                  <a:pt x="3898773" y="0"/>
                </a:lnTo>
                <a:lnTo>
                  <a:pt x="389877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2023" y="3683466"/>
            <a:ext cx="6724105" cy="4463125"/>
          </a:xfrm>
          <a:custGeom>
            <a:avLst/>
            <a:gdLst/>
            <a:ahLst/>
            <a:cxnLst/>
            <a:rect r="r" b="b" t="t" l="l"/>
            <a:pathLst>
              <a:path h="4463125" w="6724105">
                <a:moveTo>
                  <a:pt x="0" y="0"/>
                </a:moveTo>
                <a:lnTo>
                  <a:pt x="6724105" y="0"/>
                </a:lnTo>
                <a:lnTo>
                  <a:pt x="6724105" y="4463124"/>
                </a:lnTo>
                <a:lnTo>
                  <a:pt x="0" y="44631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09542" y="5763525"/>
            <a:ext cx="1326322" cy="1348230"/>
          </a:xfrm>
          <a:custGeom>
            <a:avLst/>
            <a:gdLst/>
            <a:ahLst/>
            <a:cxnLst/>
            <a:rect r="r" b="b" t="t" l="l"/>
            <a:pathLst>
              <a:path h="1348230" w="1326322">
                <a:moveTo>
                  <a:pt x="0" y="0"/>
                </a:moveTo>
                <a:lnTo>
                  <a:pt x="1326321" y="0"/>
                </a:lnTo>
                <a:lnTo>
                  <a:pt x="1326321" y="1348231"/>
                </a:lnTo>
                <a:lnTo>
                  <a:pt x="0" y="13482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851809" y="5763525"/>
            <a:ext cx="1204532" cy="1577129"/>
          </a:xfrm>
          <a:custGeom>
            <a:avLst/>
            <a:gdLst/>
            <a:ahLst/>
            <a:cxnLst/>
            <a:rect r="r" b="b" t="t" l="l"/>
            <a:pathLst>
              <a:path h="1577129" w="1204532">
                <a:moveTo>
                  <a:pt x="0" y="0"/>
                </a:moveTo>
                <a:lnTo>
                  <a:pt x="1204532" y="0"/>
                </a:lnTo>
                <a:lnTo>
                  <a:pt x="1204532" y="1577129"/>
                </a:lnTo>
                <a:lnTo>
                  <a:pt x="0" y="15771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170766" y="5903279"/>
            <a:ext cx="1306214" cy="1437375"/>
          </a:xfrm>
          <a:custGeom>
            <a:avLst/>
            <a:gdLst/>
            <a:ahLst/>
            <a:cxnLst/>
            <a:rect r="r" b="b" t="t" l="l"/>
            <a:pathLst>
              <a:path h="1437375" w="1306214">
                <a:moveTo>
                  <a:pt x="0" y="0"/>
                </a:moveTo>
                <a:lnTo>
                  <a:pt x="1306214" y="0"/>
                </a:lnTo>
                <a:lnTo>
                  <a:pt x="1306214" y="1437375"/>
                </a:lnTo>
                <a:lnTo>
                  <a:pt x="0" y="14373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454075" y="865500"/>
            <a:ext cx="9470619" cy="1107454"/>
          </a:xfrm>
          <a:prstGeom prst="rect">
            <a:avLst/>
          </a:prstGeom>
        </p:spPr>
        <p:txBody>
          <a:bodyPr anchor="t" rtlCol="false" tIns="0" lIns="0" bIns="0" rIns="0">
            <a:spAutoFit/>
          </a:bodyPr>
          <a:lstStyle/>
          <a:p>
            <a:pPr algn="ctr">
              <a:lnSpc>
                <a:spcPts val="8336"/>
              </a:lnSpc>
            </a:pPr>
            <a:r>
              <a:rPr lang="en-US" b="true" sz="6947">
                <a:solidFill>
                  <a:srgbClr val="2C92D5"/>
                </a:solidFill>
                <a:latin typeface="Poppins Ultra-Bold"/>
                <a:ea typeface="Poppins Ultra-Bold"/>
                <a:cs typeface="Poppins Ultra-Bold"/>
                <a:sym typeface="Poppins Ultra-Bold"/>
              </a:rPr>
              <a:t>Core Objectives</a:t>
            </a:r>
          </a:p>
        </p:txBody>
      </p:sp>
      <p:sp>
        <p:nvSpPr>
          <p:cNvPr name="TextBox 7" id="7"/>
          <p:cNvSpPr txBox="true"/>
          <p:nvPr/>
        </p:nvSpPr>
        <p:spPr>
          <a:xfrm rot="0">
            <a:off x="8769733" y="3078233"/>
            <a:ext cx="8614350" cy="1722367"/>
          </a:xfrm>
          <a:prstGeom prst="rect">
            <a:avLst/>
          </a:prstGeom>
        </p:spPr>
        <p:txBody>
          <a:bodyPr anchor="t" rtlCol="false" tIns="0" lIns="0" bIns="0" rIns="0">
            <a:spAutoFit/>
          </a:bodyPr>
          <a:lstStyle/>
          <a:p>
            <a:pPr algn="just">
              <a:lnSpc>
                <a:spcPts val="2716"/>
              </a:lnSpc>
            </a:pPr>
            <a:r>
              <a:rPr lang="en-US" sz="1940">
                <a:solidFill>
                  <a:srgbClr val="000000"/>
                </a:solidFill>
                <a:latin typeface="Poppins"/>
                <a:ea typeface="Poppins"/>
                <a:cs typeface="Poppins"/>
                <a:sym typeface="Poppins"/>
              </a:rPr>
              <a:t>Leverages real-time job market data to provide IT students with actionable insights on trending skills, available job roles, and salary benchmarks. This ensures that students are informed of current industry demands, enabling them to align their learning accordingly.</a:t>
            </a:r>
          </a:p>
          <a:p>
            <a:pPr algn="just">
              <a:lnSpc>
                <a:spcPts val="2716"/>
              </a:lnSpc>
            </a:pPr>
          </a:p>
        </p:txBody>
      </p:sp>
      <p:sp>
        <p:nvSpPr>
          <p:cNvPr name="TextBox 8" id="8"/>
          <p:cNvSpPr txBox="true"/>
          <p:nvPr/>
        </p:nvSpPr>
        <p:spPr>
          <a:xfrm rot="0">
            <a:off x="8769733" y="5454983"/>
            <a:ext cx="8614350" cy="1943982"/>
          </a:xfrm>
          <a:prstGeom prst="rect">
            <a:avLst/>
          </a:prstGeom>
        </p:spPr>
        <p:txBody>
          <a:bodyPr anchor="t" rtlCol="false" tIns="0" lIns="0" bIns="0" rIns="0">
            <a:spAutoFit/>
          </a:bodyPr>
          <a:lstStyle/>
          <a:p>
            <a:pPr algn="just">
              <a:lnSpc>
                <a:spcPts val="2576"/>
              </a:lnSpc>
            </a:pPr>
            <a:r>
              <a:rPr lang="en-US" sz="1840">
                <a:solidFill>
                  <a:srgbClr val="000000"/>
                </a:solidFill>
                <a:latin typeface="Poppins"/>
                <a:ea typeface="Poppins"/>
                <a:cs typeface="Poppins"/>
                <a:sym typeface="Poppins"/>
              </a:rPr>
              <a:t>Uses AI-powered algorithms to offer career paths tailored to individual student profiles, skills, and interests. This personalized approach helps students identify optimal career trajectories, from entry-level positions to specialized roles in fields like data engineering and software development.</a:t>
            </a:r>
          </a:p>
          <a:p>
            <a:pPr algn="just">
              <a:lnSpc>
                <a:spcPts val="2576"/>
              </a:lnSpc>
            </a:pPr>
          </a:p>
        </p:txBody>
      </p:sp>
      <p:sp>
        <p:nvSpPr>
          <p:cNvPr name="TextBox 9" id="9"/>
          <p:cNvSpPr txBox="true"/>
          <p:nvPr/>
        </p:nvSpPr>
        <p:spPr>
          <a:xfrm rot="0">
            <a:off x="8769733" y="7758368"/>
            <a:ext cx="9050042" cy="1620132"/>
          </a:xfrm>
          <a:prstGeom prst="rect">
            <a:avLst/>
          </a:prstGeom>
        </p:spPr>
        <p:txBody>
          <a:bodyPr anchor="t" rtlCol="false" tIns="0" lIns="0" bIns="0" rIns="0">
            <a:spAutoFit/>
          </a:bodyPr>
          <a:lstStyle/>
          <a:p>
            <a:pPr algn="just">
              <a:lnSpc>
                <a:spcPts val="2576"/>
              </a:lnSpc>
            </a:pPr>
            <a:r>
              <a:rPr lang="en-US" sz="1840">
                <a:solidFill>
                  <a:srgbClr val="000000"/>
                </a:solidFill>
                <a:latin typeface="Poppins"/>
                <a:ea typeface="Poppins"/>
                <a:cs typeface="Poppins"/>
                <a:sym typeface="Poppins"/>
              </a:rPr>
              <a:t>Aims to improve student employability by providing data-driven skill-building recommendations. By identifying high-demand skill combinations, the platform enables students to focus their learning efforts on areas that will maximize their job market readiness.</a:t>
            </a:r>
          </a:p>
          <a:p>
            <a:pPr algn="just">
              <a:lnSpc>
                <a:spcPts val="2576"/>
              </a:lnSpc>
            </a:pPr>
          </a:p>
        </p:txBody>
      </p:sp>
      <p:sp>
        <p:nvSpPr>
          <p:cNvPr name="TextBox 10" id="10"/>
          <p:cNvSpPr txBox="true"/>
          <p:nvPr/>
        </p:nvSpPr>
        <p:spPr>
          <a:xfrm rot="0">
            <a:off x="8769733" y="2449978"/>
            <a:ext cx="7255036" cy="904875"/>
          </a:xfrm>
          <a:prstGeom prst="rect">
            <a:avLst/>
          </a:prstGeom>
        </p:spPr>
        <p:txBody>
          <a:bodyPr anchor="t" rtlCol="false" tIns="0" lIns="0" bIns="0" rIns="0">
            <a:spAutoFit/>
          </a:bodyPr>
          <a:lstStyle/>
          <a:p>
            <a:pPr algn="l">
              <a:lnSpc>
                <a:spcPts val="3500"/>
              </a:lnSpc>
            </a:pPr>
            <a:r>
              <a:rPr lang="en-US" sz="2917" b="true">
                <a:solidFill>
                  <a:srgbClr val="2C92D5"/>
                </a:solidFill>
                <a:latin typeface="Poppins Ultra-Bold"/>
                <a:ea typeface="Poppins Ultra-Bold"/>
                <a:cs typeface="Poppins Ultra-Bold"/>
                <a:sym typeface="Poppins Ultra-Bold"/>
              </a:rPr>
              <a:t>Providing Real-Time Career Insights</a:t>
            </a:r>
          </a:p>
          <a:p>
            <a:pPr algn="l">
              <a:lnSpc>
                <a:spcPts val="3500"/>
              </a:lnSpc>
            </a:pPr>
          </a:p>
        </p:txBody>
      </p:sp>
      <p:sp>
        <p:nvSpPr>
          <p:cNvPr name="TextBox 11" id="11"/>
          <p:cNvSpPr txBox="true"/>
          <p:nvPr/>
        </p:nvSpPr>
        <p:spPr>
          <a:xfrm rot="0">
            <a:off x="8769733" y="4895880"/>
            <a:ext cx="9050042" cy="904875"/>
          </a:xfrm>
          <a:prstGeom prst="rect">
            <a:avLst/>
          </a:prstGeom>
        </p:spPr>
        <p:txBody>
          <a:bodyPr anchor="t" rtlCol="false" tIns="0" lIns="0" bIns="0" rIns="0">
            <a:spAutoFit/>
          </a:bodyPr>
          <a:lstStyle/>
          <a:p>
            <a:pPr algn="l">
              <a:lnSpc>
                <a:spcPts val="3500"/>
              </a:lnSpc>
            </a:pPr>
            <a:r>
              <a:rPr lang="en-US" sz="2917" b="true">
                <a:solidFill>
                  <a:srgbClr val="2C92D5"/>
                </a:solidFill>
                <a:latin typeface="Poppins Ultra-Bold"/>
                <a:ea typeface="Poppins Ultra-Bold"/>
                <a:cs typeface="Poppins Ultra-Bold"/>
                <a:sym typeface="Poppins Ultra-Bold"/>
              </a:rPr>
              <a:t>Personalized Career Path Recommendations</a:t>
            </a:r>
          </a:p>
          <a:p>
            <a:pPr algn="l">
              <a:lnSpc>
                <a:spcPts val="3500"/>
              </a:lnSpc>
            </a:pPr>
          </a:p>
        </p:txBody>
      </p:sp>
      <p:sp>
        <p:nvSpPr>
          <p:cNvPr name="TextBox 12" id="12"/>
          <p:cNvSpPr txBox="true"/>
          <p:nvPr/>
        </p:nvSpPr>
        <p:spPr>
          <a:xfrm rot="0">
            <a:off x="8769733" y="7151345"/>
            <a:ext cx="6438114" cy="904875"/>
          </a:xfrm>
          <a:prstGeom prst="rect">
            <a:avLst/>
          </a:prstGeom>
        </p:spPr>
        <p:txBody>
          <a:bodyPr anchor="t" rtlCol="false" tIns="0" lIns="0" bIns="0" rIns="0">
            <a:spAutoFit/>
          </a:bodyPr>
          <a:lstStyle/>
          <a:p>
            <a:pPr algn="l">
              <a:lnSpc>
                <a:spcPts val="3500"/>
              </a:lnSpc>
            </a:pPr>
            <a:r>
              <a:rPr lang="en-US" sz="2917" b="true">
                <a:solidFill>
                  <a:srgbClr val="2C92D5"/>
                </a:solidFill>
                <a:latin typeface="Poppins Ultra-Bold"/>
                <a:ea typeface="Poppins Ultra-Bold"/>
                <a:cs typeface="Poppins Ultra-Bold"/>
                <a:sym typeface="Poppins Ultra-Bold"/>
              </a:rPr>
              <a:t>Enhancing Employability</a:t>
            </a:r>
          </a:p>
          <a:p>
            <a:pPr algn="l">
              <a:lnSpc>
                <a:spcPts val="3500"/>
              </a:lnSpc>
            </a:pPr>
          </a:p>
        </p:txBody>
      </p:sp>
      <p:sp>
        <p:nvSpPr>
          <p:cNvPr name="Freeform 13" id="13"/>
          <p:cNvSpPr/>
          <p:nvPr/>
        </p:nvSpPr>
        <p:spPr>
          <a:xfrm flipH="false" flipV="false" rot="0">
            <a:off x="16251982" y="-163251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842886" y="-1028700"/>
            <a:ext cx="3898773" cy="4114800"/>
          </a:xfrm>
          <a:custGeom>
            <a:avLst/>
            <a:gdLst/>
            <a:ahLst/>
            <a:cxnLst/>
            <a:rect r="r" b="b" t="t" l="l"/>
            <a:pathLst>
              <a:path h="4114800" w="3898773">
                <a:moveTo>
                  <a:pt x="0" y="0"/>
                </a:moveTo>
                <a:lnTo>
                  <a:pt x="3898773" y="0"/>
                </a:lnTo>
                <a:lnTo>
                  <a:pt x="389877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2023" y="3683466"/>
            <a:ext cx="6724105" cy="4463125"/>
          </a:xfrm>
          <a:custGeom>
            <a:avLst/>
            <a:gdLst/>
            <a:ahLst/>
            <a:cxnLst/>
            <a:rect r="r" b="b" t="t" l="l"/>
            <a:pathLst>
              <a:path h="4463125" w="6724105">
                <a:moveTo>
                  <a:pt x="0" y="0"/>
                </a:moveTo>
                <a:lnTo>
                  <a:pt x="6724105" y="0"/>
                </a:lnTo>
                <a:lnTo>
                  <a:pt x="6724105" y="4463124"/>
                </a:lnTo>
                <a:lnTo>
                  <a:pt x="0" y="44631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09542" y="5763525"/>
            <a:ext cx="1326322" cy="1348230"/>
          </a:xfrm>
          <a:custGeom>
            <a:avLst/>
            <a:gdLst/>
            <a:ahLst/>
            <a:cxnLst/>
            <a:rect r="r" b="b" t="t" l="l"/>
            <a:pathLst>
              <a:path h="1348230" w="1326322">
                <a:moveTo>
                  <a:pt x="0" y="0"/>
                </a:moveTo>
                <a:lnTo>
                  <a:pt x="1326321" y="0"/>
                </a:lnTo>
                <a:lnTo>
                  <a:pt x="1326321" y="1348231"/>
                </a:lnTo>
                <a:lnTo>
                  <a:pt x="0" y="13482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851809" y="5763525"/>
            <a:ext cx="1204532" cy="1577129"/>
          </a:xfrm>
          <a:custGeom>
            <a:avLst/>
            <a:gdLst/>
            <a:ahLst/>
            <a:cxnLst/>
            <a:rect r="r" b="b" t="t" l="l"/>
            <a:pathLst>
              <a:path h="1577129" w="1204532">
                <a:moveTo>
                  <a:pt x="0" y="0"/>
                </a:moveTo>
                <a:lnTo>
                  <a:pt x="1204532" y="0"/>
                </a:lnTo>
                <a:lnTo>
                  <a:pt x="1204532" y="1577129"/>
                </a:lnTo>
                <a:lnTo>
                  <a:pt x="0" y="15771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170766" y="5903279"/>
            <a:ext cx="1306214" cy="1437375"/>
          </a:xfrm>
          <a:custGeom>
            <a:avLst/>
            <a:gdLst/>
            <a:ahLst/>
            <a:cxnLst/>
            <a:rect r="r" b="b" t="t" l="l"/>
            <a:pathLst>
              <a:path h="1437375" w="1306214">
                <a:moveTo>
                  <a:pt x="0" y="0"/>
                </a:moveTo>
                <a:lnTo>
                  <a:pt x="1306214" y="0"/>
                </a:lnTo>
                <a:lnTo>
                  <a:pt x="1306214" y="1437375"/>
                </a:lnTo>
                <a:lnTo>
                  <a:pt x="0" y="14373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859616" y="865500"/>
            <a:ext cx="16960159" cy="1107454"/>
          </a:xfrm>
          <a:prstGeom prst="rect">
            <a:avLst/>
          </a:prstGeom>
        </p:spPr>
        <p:txBody>
          <a:bodyPr anchor="t" rtlCol="false" tIns="0" lIns="0" bIns="0" rIns="0">
            <a:spAutoFit/>
          </a:bodyPr>
          <a:lstStyle/>
          <a:p>
            <a:pPr algn="ctr">
              <a:lnSpc>
                <a:spcPts val="8336"/>
              </a:lnSpc>
            </a:pPr>
            <a:r>
              <a:rPr lang="en-US" b="true" sz="6947">
                <a:solidFill>
                  <a:srgbClr val="2C92D5"/>
                </a:solidFill>
                <a:latin typeface="Poppins Ultra-Bold"/>
                <a:ea typeface="Poppins Ultra-Bold"/>
                <a:cs typeface="Poppins Ultra-Bold"/>
                <a:sym typeface="Poppins Ultra-Bold"/>
              </a:rPr>
              <a:t>Key Features and Functionalities</a:t>
            </a:r>
          </a:p>
        </p:txBody>
      </p:sp>
      <p:sp>
        <p:nvSpPr>
          <p:cNvPr name="TextBox 7" id="7"/>
          <p:cNvSpPr txBox="true"/>
          <p:nvPr/>
        </p:nvSpPr>
        <p:spPr>
          <a:xfrm rot="0">
            <a:off x="8769733" y="3078233"/>
            <a:ext cx="8614350" cy="1379467"/>
          </a:xfrm>
          <a:prstGeom prst="rect">
            <a:avLst/>
          </a:prstGeom>
        </p:spPr>
        <p:txBody>
          <a:bodyPr anchor="t" rtlCol="false" tIns="0" lIns="0" bIns="0" rIns="0">
            <a:spAutoFit/>
          </a:bodyPr>
          <a:lstStyle/>
          <a:p>
            <a:pPr algn="just">
              <a:lnSpc>
                <a:spcPts val="2716"/>
              </a:lnSpc>
            </a:pPr>
            <a:r>
              <a:rPr lang="en-US" sz="1940">
                <a:solidFill>
                  <a:srgbClr val="000000"/>
                </a:solidFill>
                <a:latin typeface="Poppins"/>
                <a:ea typeface="Poppins"/>
                <a:cs typeface="Poppins"/>
                <a:sym typeface="Poppins"/>
              </a:rPr>
              <a:t>Integrates APIs from platforms like JSearch and LinkedIn to pull up-to-date job postings, skill trends, and industry requirements. This ensures that the platform provides accurate and current career guidance, reflecting the latest market dynamics</a:t>
            </a:r>
          </a:p>
        </p:txBody>
      </p:sp>
      <p:sp>
        <p:nvSpPr>
          <p:cNvPr name="TextBox 8" id="8"/>
          <p:cNvSpPr txBox="true"/>
          <p:nvPr/>
        </p:nvSpPr>
        <p:spPr>
          <a:xfrm rot="0">
            <a:off x="8769733" y="5454983"/>
            <a:ext cx="8614350" cy="1620132"/>
          </a:xfrm>
          <a:prstGeom prst="rect">
            <a:avLst/>
          </a:prstGeom>
        </p:spPr>
        <p:txBody>
          <a:bodyPr anchor="t" rtlCol="false" tIns="0" lIns="0" bIns="0" rIns="0">
            <a:spAutoFit/>
          </a:bodyPr>
          <a:lstStyle/>
          <a:p>
            <a:pPr algn="just">
              <a:lnSpc>
                <a:spcPts val="2576"/>
              </a:lnSpc>
            </a:pPr>
            <a:r>
              <a:rPr lang="en-US" sz="1840">
                <a:solidFill>
                  <a:srgbClr val="000000"/>
                </a:solidFill>
                <a:latin typeface="Poppins"/>
                <a:ea typeface="Poppins"/>
                <a:cs typeface="Poppins"/>
                <a:sym typeface="Poppins"/>
              </a:rPr>
              <a:t>Utilizes machine learning algorithms to analyze student profiles and suggest tailored skills, certifications, and learning resources. The AI engine takes into account the student's existing competencies and career aspirations, enhancing the relevance of recommendations.</a:t>
            </a:r>
          </a:p>
          <a:p>
            <a:pPr algn="just">
              <a:lnSpc>
                <a:spcPts val="2576"/>
              </a:lnSpc>
            </a:pPr>
          </a:p>
        </p:txBody>
      </p:sp>
      <p:sp>
        <p:nvSpPr>
          <p:cNvPr name="TextBox 9" id="9"/>
          <p:cNvSpPr txBox="true"/>
          <p:nvPr/>
        </p:nvSpPr>
        <p:spPr>
          <a:xfrm rot="0">
            <a:off x="8769733" y="7758368"/>
            <a:ext cx="9050042" cy="1620132"/>
          </a:xfrm>
          <a:prstGeom prst="rect">
            <a:avLst/>
          </a:prstGeom>
        </p:spPr>
        <p:txBody>
          <a:bodyPr anchor="t" rtlCol="false" tIns="0" lIns="0" bIns="0" rIns="0">
            <a:spAutoFit/>
          </a:bodyPr>
          <a:lstStyle/>
          <a:p>
            <a:pPr algn="just">
              <a:lnSpc>
                <a:spcPts val="2576"/>
              </a:lnSpc>
            </a:pPr>
            <a:r>
              <a:rPr lang="en-US" sz="1840">
                <a:solidFill>
                  <a:srgbClr val="000000"/>
                </a:solidFill>
                <a:latin typeface="Poppins"/>
                <a:ea typeface="Poppins"/>
                <a:cs typeface="Poppins"/>
                <a:sym typeface="Poppins"/>
              </a:rPr>
              <a:t>Offers a dynamic dashboard that visualizes career progressions, from internships to senior roles. This feature helps students plan their career moves strategically by understanding the skills and certifications required for advancement in their chosen field.</a:t>
            </a:r>
          </a:p>
          <a:p>
            <a:pPr algn="just">
              <a:lnSpc>
                <a:spcPts val="2576"/>
              </a:lnSpc>
            </a:pPr>
          </a:p>
        </p:txBody>
      </p:sp>
      <p:sp>
        <p:nvSpPr>
          <p:cNvPr name="TextBox 10" id="10"/>
          <p:cNvSpPr txBox="true"/>
          <p:nvPr/>
        </p:nvSpPr>
        <p:spPr>
          <a:xfrm rot="0">
            <a:off x="8769733" y="2449978"/>
            <a:ext cx="7255036" cy="904875"/>
          </a:xfrm>
          <a:prstGeom prst="rect">
            <a:avLst/>
          </a:prstGeom>
        </p:spPr>
        <p:txBody>
          <a:bodyPr anchor="t" rtlCol="false" tIns="0" lIns="0" bIns="0" rIns="0">
            <a:spAutoFit/>
          </a:bodyPr>
          <a:lstStyle/>
          <a:p>
            <a:pPr algn="l">
              <a:lnSpc>
                <a:spcPts val="3500"/>
              </a:lnSpc>
            </a:pPr>
            <a:r>
              <a:rPr lang="en-US" sz="2917" b="true">
                <a:solidFill>
                  <a:srgbClr val="2C92D5"/>
                </a:solidFill>
                <a:latin typeface="Poppins Ultra-Bold"/>
                <a:ea typeface="Poppins Ultra-Bold"/>
                <a:cs typeface="Poppins Ultra-Bold"/>
                <a:sym typeface="Poppins Ultra-Bold"/>
              </a:rPr>
              <a:t>Real-Time Data Integration</a:t>
            </a:r>
          </a:p>
          <a:p>
            <a:pPr algn="l">
              <a:lnSpc>
                <a:spcPts val="3500"/>
              </a:lnSpc>
            </a:pPr>
          </a:p>
        </p:txBody>
      </p:sp>
      <p:sp>
        <p:nvSpPr>
          <p:cNvPr name="TextBox 11" id="11"/>
          <p:cNvSpPr txBox="true"/>
          <p:nvPr/>
        </p:nvSpPr>
        <p:spPr>
          <a:xfrm rot="0">
            <a:off x="8769733" y="4895880"/>
            <a:ext cx="9050042" cy="904875"/>
          </a:xfrm>
          <a:prstGeom prst="rect">
            <a:avLst/>
          </a:prstGeom>
        </p:spPr>
        <p:txBody>
          <a:bodyPr anchor="t" rtlCol="false" tIns="0" lIns="0" bIns="0" rIns="0">
            <a:spAutoFit/>
          </a:bodyPr>
          <a:lstStyle/>
          <a:p>
            <a:pPr algn="l">
              <a:lnSpc>
                <a:spcPts val="3500"/>
              </a:lnSpc>
            </a:pPr>
            <a:r>
              <a:rPr lang="en-US" sz="2917" b="true">
                <a:solidFill>
                  <a:srgbClr val="2C92D5"/>
                </a:solidFill>
                <a:latin typeface="Poppins Ultra-Bold"/>
                <a:ea typeface="Poppins Ultra-Bold"/>
                <a:cs typeface="Poppins Ultra-Bold"/>
                <a:sym typeface="Poppins Ultra-Bold"/>
              </a:rPr>
              <a:t>AI-Driven Skill Analysis</a:t>
            </a:r>
          </a:p>
          <a:p>
            <a:pPr algn="l">
              <a:lnSpc>
                <a:spcPts val="3500"/>
              </a:lnSpc>
            </a:pPr>
          </a:p>
        </p:txBody>
      </p:sp>
      <p:sp>
        <p:nvSpPr>
          <p:cNvPr name="TextBox 12" id="12"/>
          <p:cNvSpPr txBox="true"/>
          <p:nvPr/>
        </p:nvSpPr>
        <p:spPr>
          <a:xfrm rot="0">
            <a:off x="8769733" y="7151345"/>
            <a:ext cx="9050042" cy="904875"/>
          </a:xfrm>
          <a:prstGeom prst="rect">
            <a:avLst/>
          </a:prstGeom>
        </p:spPr>
        <p:txBody>
          <a:bodyPr anchor="t" rtlCol="false" tIns="0" lIns="0" bIns="0" rIns="0">
            <a:spAutoFit/>
          </a:bodyPr>
          <a:lstStyle/>
          <a:p>
            <a:pPr algn="l">
              <a:lnSpc>
                <a:spcPts val="3500"/>
              </a:lnSpc>
            </a:pPr>
            <a:r>
              <a:rPr lang="en-US" sz="2917" b="true">
                <a:solidFill>
                  <a:srgbClr val="2C92D5"/>
                </a:solidFill>
                <a:latin typeface="Poppins Ultra-Bold"/>
                <a:ea typeface="Poppins Ultra-Bold"/>
                <a:cs typeface="Poppins Ultra-Bold"/>
                <a:sym typeface="Poppins Ultra-Bold"/>
              </a:rPr>
              <a:t>Interactive Career Pathway Visualizations</a:t>
            </a:r>
          </a:p>
          <a:p>
            <a:pPr algn="l">
              <a:lnSpc>
                <a:spcPts val="3500"/>
              </a:lnSpc>
            </a:pPr>
          </a:p>
        </p:txBody>
      </p:sp>
      <p:sp>
        <p:nvSpPr>
          <p:cNvPr name="Freeform 13" id="13"/>
          <p:cNvSpPr/>
          <p:nvPr/>
        </p:nvSpPr>
        <p:spPr>
          <a:xfrm flipH="false" flipV="false" rot="0">
            <a:off x="16778446" y="-144614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2260426" y="-1125225"/>
            <a:ext cx="3898773" cy="4114800"/>
          </a:xfrm>
          <a:custGeom>
            <a:avLst/>
            <a:gdLst/>
            <a:ahLst/>
            <a:cxnLst/>
            <a:rect r="r" b="b" t="t" l="l"/>
            <a:pathLst>
              <a:path h="4114800" w="3898773">
                <a:moveTo>
                  <a:pt x="0" y="0"/>
                </a:moveTo>
                <a:lnTo>
                  <a:pt x="3898773" y="0"/>
                </a:lnTo>
                <a:lnTo>
                  <a:pt x="389877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2023" y="3683466"/>
            <a:ext cx="6724105" cy="4463125"/>
          </a:xfrm>
          <a:custGeom>
            <a:avLst/>
            <a:gdLst/>
            <a:ahLst/>
            <a:cxnLst/>
            <a:rect r="r" b="b" t="t" l="l"/>
            <a:pathLst>
              <a:path h="4463125" w="6724105">
                <a:moveTo>
                  <a:pt x="0" y="0"/>
                </a:moveTo>
                <a:lnTo>
                  <a:pt x="6724105" y="0"/>
                </a:lnTo>
                <a:lnTo>
                  <a:pt x="6724105" y="4463124"/>
                </a:lnTo>
                <a:lnTo>
                  <a:pt x="0" y="44631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09542" y="5763525"/>
            <a:ext cx="1326322" cy="1348230"/>
          </a:xfrm>
          <a:custGeom>
            <a:avLst/>
            <a:gdLst/>
            <a:ahLst/>
            <a:cxnLst/>
            <a:rect r="r" b="b" t="t" l="l"/>
            <a:pathLst>
              <a:path h="1348230" w="1326322">
                <a:moveTo>
                  <a:pt x="0" y="0"/>
                </a:moveTo>
                <a:lnTo>
                  <a:pt x="1326321" y="0"/>
                </a:lnTo>
                <a:lnTo>
                  <a:pt x="1326321" y="1348231"/>
                </a:lnTo>
                <a:lnTo>
                  <a:pt x="0" y="13482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851809" y="5763525"/>
            <a:ext cx="1204532" cy="1577129"/>
          </a:xfrm>
          <a:custGeom>
            <a:avLst/>
            <a:gdLst/>
            <a:ahLst/>
            <a:cxnLst/>
            <a:rect r="r" b="b" t="t" l="l"/>
            <a:pathLst>
              <a:path h="1577129" w="1204532">
                <a:moveTo>
                  <a:pt x="0" y="0"/>
                </a:moveTo>
                <a:lnTo>
                  <a:pt x="1204532" y="0"/>
                </a:lnTo>
                <a:lnTo>
                  <a:pt x="1204532" y="1577129"/>
                </a:lnTo>
                <a:lnTo>
                  <a:pt x="0" y="15771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170766" y="5903279"/>
            <a:ext cx="1306214" cy="1437375"/>
          </a:xfrm>
          <a:custGeom>
            <a:avLst/>
            <a:gdLst/>
            <a:ahLst/>
            <a:cxnLst/>
            <a:rect r="r" b="b" t="t" l="l"/>
            <a:pathLst>
              <a:path h="1437375" w="1306214">
                <a:moveTo>
                  <a:pt x="0" y="0"/>
                </a:moveTo>
                <a:lnTo>
                  <a:pt x="1306214" y="0"/>
                </a:lnTo>
                <a:lnTo>
                  <a:pt x="1306214" y="1437375"/>
                </a:lnTo>
                <a:lnTo>
                  <a:pt x="0" y="14373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859616" y="865500"/>
            <a:ext cx="16960159" cy="1107454"/>
          </a:xfrm>
          <a:prstGeom prst="rect">
            <a:avLst/>
          </a:prstGeom>
        </p:spPr>
        <p:txBody>
          <a:bodyPr anchor="t" rtlCol="false" tIns="0" lIns="0" bIns="0" rIns="0">
            <a:spAutoFit/>
          </a:bodyPr>
          <a:lstStyle/>
          <a:p>
            <a:pPr algn="ctr">
              <a:lnSpc>
                <a:spcPts val="8336"/>
              </a:lnSpc>
            </a:pPr>
            <a:r>
              <a:rPr lang="en-US" b="true" sz="6947">
                <a:solidFill>
                  <a:srgbClr val="2C92D5"/>
                </a:solidFill>
                <a:latin typeface="Poppins Ultra-Bold"/>
                <a:ea typeface="Poppins Ultra-Bold"/>
                <a:cs typeface="Poppins Ultra-Bold"/>
                <a:sym typeface="Poppins Ultra-Bold"/>
              </a:rPr>
              <a:t>Scope Boundaries and Limitations</a:t>
            </a:r>
          </a:p>
        </p:txBody>
      </p:sp>
      <p:sp>
        <p:nvSpPr>
          <p:cNvPr name="TextBox 7" id="7"/>
          <p:cNvSpPr txBox="true"/>
          <p:nvPr/>
        </p:nvSpPr>
        <p:spPr>
          <a:xfrm rot="0">
            <a:off x="8769733" y="3078233"/>
            <a:ext cx="8614350" cy="1722367"/>
          </a:xfrm>
          <a:prstGeom prst="rect">
            <a:avLst/>
          </a:prstGeom>
        </p:spPr>
        <p:txBody>
          <a:bodyPr anchor="t" rtlCol="false" tIns="0" lIns="0" bIns="0" rIns="0">
            <a:spAutoFit/>
          </a:bodyPr>
          <a:lstStyle/>
          <a:p>
            <a:pPr algn="just">
              <a:lnSpc>
                <a:spcPts val="2716"/>
              </a:lnSpc>
            </a:pPr>
            <a:r>
              <a:rPr lang="en-US" sz="1940">
                <a:solidFill>
                  <a:srgbClr val="000000"/>
                </a:solidFill>
                <a:latin typeface="Poppins"/>
                <a:ea typeface="Poppins"/>
                <a:cs typeface="Poppins"/>
                <a:sym typeface="Poppins"/>
              </a:rPr>
              <a:t>Initially focuses on job markets in key regions like the US, UK, Canada, and Australia. These regions are selected for their high demand in tech roles, with plans to expand into other geographic areas based on user demand and data availability.</a:t>
            </a:r>
          </a:p>
          <a:p>
            <a:pPr algn="just">
              <a:lnSpc>
                <a:spcPts val="2716"/>
              </a:lnSpc>
            </a:pPr>
          </a:p>
        </p:txBody>
      </p:sp>
      <p:sp>
        <p:nvSpPr>
          <p:cNvPr name="TextBox 8" id="8"/>
          <p:cNvSpPr txBox="true"/>
          <p:nvPr/>
        </p:nvSpPr>
        <p:spPr>
          <a:xfrm rot="0">
            <a:off x="8769733" y="5454983"/>
            <a:ext cx="8614350" cy="1620132"/>
          </a:xfrm>
          <a:prstGeom prst="rect">
            <a:avLst/>
          </a:prstGeom>
        </p:spPr>
        <p:txBody>
          <a:bodyPr anchor="t" rtlCol="false" tIns="0" lIns="0" bIns="0" rIns="0">
            <a:spAutoFit/>
          </a:bodyPr>
          <a:lstStyle/>
          <a:p>
            <a:pPr algn="just">
              <a:lnSpc>
                <a:spcPts val="2576"/>
              </a:lnSpc>
            </a:pPr>
            <a:r>
              <a:rPr lang="en-US" sz="1840">
                <a:solidFill>
                  <a:srgbClr val="000000"/>
                </a:solidFill>
                <a:latin typeface="Poppins"/>
                <a:ea typeface="Poppins"/>
                <a:cs typeface="Poppins"/>
                <a:sym typeface="Poppins"/>
              </a:rPr>
              <a:t>Concentrates on high-demand technical skills, such as Python, Cloud Computing, and Web Development, rather than non-technical skills. The platform prioritizes skills that are critical for success in IT and tech-related fields, ensuring students are industry-ready.</a:t>
            </a:r>
          </a:p>
          <a:p>
            <a:pPr algn="just">
              <a:lnSpc>
                <a:spcPts val="2576"/>
              </a:lnSpc>
            </a:pPr>
          </a:p>
        </p:txBody>
      </p:sp>
      <p:sp>
        <p:nvSpPr>
          <p:cNvPr name="TextBox 9" id="9"/>
          <p:cNvSpPr txBox="true"/>
          <p:nvPr/>
        </p:nvSpPr>
        <p:spPr>
          <a:xfrm rot="0">
            <a:off x="8769733" y="7758368"/>
            <a:ext cx="9050042" cy="1620132"/>
          </a:xfrm>
          <a:prstGeom prst="rect">
            <a:avLst/>
          </a:prstGeom>
        </p:spPr>
        <p:txBody>
          <a:bodyPr anchor="t" rtlCol="false" tIns="0" lIns="0" bIns="0" rIns="0">
            <a:spAutoFit/>
          </a:bodyPr>
          <a:lstStyle/>
          <a:p>
            <a:pPr algn="just">
              <a:lnSpc>
                <a:spcPts val="2576"/>
              </a:lnSpc>
            </a:pPr>
            <a:r>
              <a:rPr lang="en-US" sz="1840">
                <a:solidFill>
                  <a:srgbClr val="000000"/>
                </a:solidFill>
                <a:latin typeface="Poppins"/>
                <a:ea typeface="Poppins"/>
                <a:cs typeface="Poppins"/>
                <a:sym typeface="Poppins"/>
              </a:rPr>
              <a:t>Relies on external job data APIs to provide real-time insights. The platform’s effectiveness is contingent upon the availability and quality of data from these third-party sources, which may pose limitations if data access is restricted or interrupted.</a:t>
            </a:r>
          </a:p>
          <a:p>
            <a:pPr algn="just">
              <a:lnSpc>
                <a:spcPts val="2576"/>
              </a:lnSpc>
            </a:pPr>
          </a:p>
        </p:txBody>
      </p:sp>
      <p:sp>
        <p:nvSpPr>
          <p:cNvPr name="TextBox 10" id="10"/>
          <p:cNvSpPr txBox="true"/>
          <p:nvPr/>
        </p:nvSpPr>
        <p:spPr>
          <a:xfrm rot="0">
            <a:off x="8769733" y="2449978"/>
            <a:ext cx="7255036" cy="904875"/>
          </a:xfrm>
          <a:prstGeom prst="rect">
            <a:avLst/>
          </a:prstGeom>
        </p:spPr>
        <p:txBody>
          <a:bodyPr anchor="t" rtlCol="false" tIns="0" lIns="0" bIns="0" rIns="0">
            <a:spAutoFit/>
          </a:bodyPr>
          <a:lstStyle/>
          <a:p>
            <a:pPr algn="l">
              <a:lnSpc>
                <a:spcPts val="3500"/>
              </a:lnSpc>
            </a:pPr>
            <a:r>
              <a:rPr lang="en-US" sz="2917" b="true">
                <a:solidFill>
                  <a:srgbClr val="2C92D5"/>
                </a:solidFill>
                <a:latin typeface="Poppins Ultra-Bold"/>
                <a:ea typeface="Poppins Ultra-Bold"/>
                <a:cs typeface="Poppins Ultra-Bold"/>
                <a:sym typeface="Poppins Ultra-Bold"/>
              </a:rPr>
              <a:t>Targeted Geographic Coverage</a:t>
            </a:r>
          </a:p>
          <a:p>
            <a:pPr algn="l">
              <a:lnSpc>
                <a:spcPts val="3500"/>
              </a:lnSpc>
            </a:pPr>
          </a:p>
        </p:txBody>
      </p:sp>
      <p:sp>
        <p:nvSpPr>
          <p:cNvPr name="TextBox 11" id="11"/>
          <p:cNvSpPr txBox="true"/>
          <p:nvPr/>
        </p:nvSpPr>
        <p:spPr>
          <a:xfrm rot="0">
            <a:off x="8769733" y="4895880"/>
            <a:ext cx="9050042" cy="904875"/>
          </a:xfrm>
          <a:prstGeom prst="rect">
            <a:avLst/>
          </a:prstGeom>
        </p:spPr>
        <p:txBody>
          <a:bodyPr anchor="t" rtlCol="false" tIns="0" lIns="0" bIns="0" rIns="0">
            <a:spAutoFit/>
          </a:bodyPr>
          <a:lstStyle/>
          <a:p>
            <a:pPr algn="l">
              <a:lnSpc>
                <a:spcPts val="3500"/>
              </a:lnSpc>
            </a:pPr>
            <a:r>
              <a:rPr lang="en-US" sz="2917" b="true">
                <a:solidFill>
                  <a:srgbClr val="2C92D5"/>
                </a:solidFill>
                <a:latin typeface="Poppins Ultra-Bold"/>
                <a:ea typeface="Poppins Ultra-Bold"/>
                <a:cs typeface="Poppins Ultra-Bold"/>
                <a:sym typeface="Poppins Ultra-Bold"/>
              </a:rPr>
              <a:t>Technical Skill Emphasis</a:t>
            </a:r>
          </a:p>
          <a:p>
            <a:pPr algn="l">
              <a:lnSpc>
                <a:spcPts val="3500"/>
              </a:lnSpc>
            </a:pPr>
          </a:p>
        </p:txBody>
      </p:sp>
      <p:sp>
        <p:nvSpPr>
          <p:cNvPr name="TextBox 12" id="12"/>
          <p:cNvSpPr txBox="true"/>
          <p:nvPr/>
        </p:nvSpPr>
        <p:spPr>
          <a:xfrm rot="0">
            <a:off x="8769733" y="7151345"/>
            <a:ext cx="9050042" cy="904875"/>
          </a:xfrm>
          <a:prstGeom prst="rect">
            <a:avLst/>
          </a:prstGeom>
        </p:spPr>
        <p:txBody>
          <a:bodyPr anchor="t" rtlCol="false" tIns="0" lIns="0" bIns="0" rIns="0">
            <a:spAutoFit/>
          </a:bodyPr>
          <a:lstStyle/>
          <a:p>
            <a:pPr algn="l">
              <a:lnSpc>
                <a:spcPts val="3500"/>
              </a:lnSpc>
            </a:pPr>
            <a:r>
              <a:rPr lang="en-US" sz="2917" b="true">
                <a:solidFill>
                  <a:srgbClr val="2C92D5"/>
                </a:solidFill>
                <a:latin typeface="Poppins Ultra-Bold"/>
                <a:ea typeface="Poppins Ultra-Bold"/>
                <a:cs typeface="Poppins Ultra-Bold"/>
                <a:sym typeface="Poppins Ultra-Bold"/>
              </a:rPr>
              <a:t>Dependency on External Data Sources</a:t>
            </a:r>
          </a:p>
          <a:p>
            <a:pPr algn="l">
              <a:lnSpc>
                <a:spcPts val="3500"/>
              </a:lnSpc>
            </a:pPr>
          </a:p>
        </p:txBody>
      </p:sp>
      <p:sp>
        <p:nvSpPr>
          <p:cNvPr name="Freeform 13" id="13"/>
          <p:cNvSpPr/>
          <p:nvPr/>
        </p:nvSpPr>
        <p:spPr>
          <a:xfrm flipH="false" flipV="false" rot="0">
            <a:off x="17259300" y="-150060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2489231" y="-1125225"/>
            <a:ext cx="3898773" cy="4114800"/>
          </a:xfrm>
          <a:custGeom>
            <a:avLst/>
            <a:gdLst/>
            <a:ahLst/>
            <a:cxnLst/>
            <a:rect r="r" b="b" t="t" l="l"/>
            <a:pathLst>
              <a:path h="4114800" w="3898773">
                <a:moveTo>
                  <a:pt x="0" y="0"/>
                </a:moveTo>
                <a:lnTo>
                  <a:pt x="3898773" y="0"/>
                </a:lnTo>
                <a:lnTo>
                  <a:pt x="389877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DAGWSuV-XKA</dc:identifier>
  <dcterms:modified xsi:type="dcterms:W3CDTF">2011-08-01T06:04:30Z</dcterms:modified>
  <cp:revision>1</cp:revision>
  <dc:title>Yellow And White Modern Training And Development Presentation</dc:title>
</cp:coreProperties>
</file>