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146304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08">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08"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357738" y="685800"/>
            <a:ext cx="2143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357738" y="685800"/>
            <a:ext cx="2143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e0c15950ee53cf_14:notes"/>
          <p:cNvSpPr/>
          <p:nvPr>
            <p:ph idx="2" type="sldImg"/>
          </p:nvPr>
        </p:nvSpPr>
        <p:spPr>
          <a:xfrm>
            <a:off x="2357738" y="685800"/>
            <a:ext cx="21432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e0c15950ee53cf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3ab21f9bf_0_8:notes"/>
          <p:cNvSpPr/>
          <p:nvPr>
            <p:ph idx="2" type="sldImg"/>
          </p:nvPr>
        </p:nvSpPr>
        <p:spPr>
          <a:xfrm>
            <a:off x="2357738" y="685800"/>
            <a:ext cx="21432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3ab21f9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3ab21f9bf_0_34:notes"/>
          <p:cNvSpPr/>
          <p:nvPr>
            <p:ph idx="2" type="sldImg"/>
          </p:nvPr>
        </p:nvSpPr>
        <p:spPr>
          <a:xfrm>
            <a:off x="2357738" y="685800"/>
            <a:ext cx="21432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3ab21f9b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4e4c3a755_0_0:notes"/>
          <p:cNvSpPr/>
          <p:nvPr>
            <p:ph idx="2" type="sldImg"/>
          </p:nvPr>
        </p:nvSpPr>
        <p:spPr>
          <a:xfrm>
            <a:off x="2357738" y="685800"/>
            <a:ext cx="21432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4e4c3a7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2117902"/>
            <a:ext cx="8520600" cy="583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8061511"/>
            <a:ext cx="8520600" cy="2254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3146311"/>
            <a:ext cx="8520600" cy="5585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8966329"/>
            <a:ext cx="8520600" cy="37002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6117973"/>
            <a:ext cx="8520600" cy="2394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1265849"/>
            <a:ext cx="8520600" cy="1629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3278151"/>
            <a:ext cx="8520600" cy="9717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1265849"/>
            <a:ext cx="8520600" cy="1629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3278151"/>
            <a:ext cx="3999900" cy="9717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3278151"/>
            <a:ext cx="3999900" cy="9717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1265849"/>
            <a:ext cx="8520600" cy="1629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1580373"/>
            <a:ext cx="2808000" cy="21495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3952640"/>
            <a:ext cx="2808000" cy="9043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1280427"/>
            <a:ext cx="6367800" cy="116361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356"/>
            <a:ext cx="4572000" cy="1463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3507698"/>
            <a:ext cx="4045200" cy="421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7973191"/>
            <a:ext cx="4045200" cy="3513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2059591"/>
            <a:ext cx="3837000" cy="105105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12033636"/>
            <a:ext cx="5998800" cy="1721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13264261"/>
            <a:ext cx="548700" cy="1119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265849"/>
            <a:ext cx="8520600" cy="1629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3278151"/>
            <a:ext cx="8520600" cy="9717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13264261"/>
            <a:ext cx="548700" cy="1119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054750" y="233940"/>
            <a:ext cx="30345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Centre Francais International</a:t>
            </a:r>
            <a:r>
              <a:rPr lang="en" sz="1200"/>
              <a:t> (LOGO)</a:t>
            </a:r>
            <a:endParaRPr sz="1200"/>
          </a:p>
        </p:txBody>
      </p:sp>
      <p:sp>
        <p:nvSpPr>
          <p:cNvPr id="55" name="Google Shape;55;p13"/>
          <p:cNvSpPr txBox="1"/>
          <p:nvPr/>
        </p:nvSpPr>
        <p:spPr>
          <a:xfrm>
            <a:off x="2222500" y="676425"/>
            <a:ext cx="65916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Home	Services	Corporate Programs	Book Free Consultation 		About CFI</a:t>
            </a:r>
            <a:endParaRPr sz="1000"/>
          </a:p>
        </p:txBody>
      </p:sp>
      <p:sp>
        <p:nvSpPr>
          <p:cNvPr id="56" name="Google Shape;56;p13"/>
          <p:cNvSpPr txBox="1"/>
          <p:nvPr/>
        </p:nvSpPr>
        <p:spPr>
          <a:xfrm>
            <a:off x="971400" y="1587500"/>
            <a:ext cx="3279600" cy="10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Centre Français International</a:t>
            </a:r>
            <a:endParaRPr sz="1800"/>
          </a:p>
          <a:p>
            <a:pPr indent="0" lvl="0" marL="0" rtl="0" algn="ctr">
              <a:spcBef>
                <a:spcPts val="0"/>
              </a:spcBef>
              <a:spcAft>
                <a:spcPts val="0"/>
              </a:spcAft>
              <a:buNone/>
            </a:pPr>
            <a:r>
              <a:rPr lang="en" sz="1000"/>
              <a:t>Individual Classes, Group Sessions, </a:t>
            </a:r>
            <a:r>
              <a:rPr lang="en" sz="1000"/>
              <a:t>Translation</a:t>
            </a:r>
            <a:r>
              <a:rPr lang="en" sz="1000"/>
              <a:t> Services, Corporate Resources</a:t>
            </a:r>
            <a:endParaRPr sz="1000"/>
          </a:p>
        </p:txBody>
      </p:sp>
      <p:sp>
        <p:nvSpPr>
          <p:cNvPr id="57" name="Google Shape;57;p13"/>
          <p:cNvSpPr txBox="1"/>
          <p:nvPr/>
        </p:nvSpPr>
        <p:spPr>
          <a:xfrm>
            <a:off x="975900" y="5840750"/>
            <a:ext cx="17298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Specialized Workshops</a:t>
            </a:r>
            <a:endParaRPr b="1" sz="1000"/>
          </a:p>
          <a:p>
            <a:pPr indent="0" lvl="0" marL="0" rtl="0" algn="l">
              <a:spcBef>
                <a:spcPts val="0"/>
              </a:spcBef>
              <a:spcAft>
                <a:spcPts val="0"/>
              </a:spcAft>
              <a:buNone/>
            </a:pPr>
            <a:r>
              <a:rPr lang="en" sz="600"/>
              <a:t>Dive deep into the nuances of the French language through our specialized workshops. From perfecting pronunciation to mastering business French, our workshops cater to diverse language needs.</a:t>
            </a:r>
            <a:endParaRPr sz="600"/>
          </a:p>
        </p:txBody>
      </p:sp>
      <p:sp>
        <p:nvSpPr>
          <p:cNvPr id="58" name="Google Shape;58;p13"/>
          <p:cNvSpPr txBox="1"/>
          <p:nvPr/>
        </p:nvSpPr>
        <p:spPr>
          <a:xfrm>
            <a:off x="3783900" y="5840740"/>
            <a:ext cx="15762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Exam </a:t>
            </a:r>
            <a:r>
              <a:rPr b="1" lang="en" sz="1000"/>
              <a:t>Preparation</a:t>
            </a:r>
            <a:endParaRPr b="1" sz="1000"/>
          </a:p>
          <a:p>
            <a:pPr indent="0" lvl="0" marL="0" rtl="0" algn="l">
              <a:spcBef>
                <a:spcPts val="0"/>
              </a:spcBef>
              <a:spcAft>
                <a:spcPts val="0"/>
              </a:spcAft>
              <a:buNone/>
            </a:pPr>
            <a:r>
              <a:rPr lang="en" sz="600"/>
              <a:t>Prepare with confidence for French proficiency exams. Our tailored coaching and comprehensive study materials ensure success in exams like DELF/DALF and TCF.</a:t>
            </a:r>
            <a:endParaRPr sz="600"/>
          </a:p>
        </p:txBody>
      </p:sp>
      <p:sp>
        <p:nvSpPr>
          <p:cNvPr id="59" name="Google Shape;59;p13"/>
          <p:cNvSpPr txBox="1"/>
          <p:nvPr/>
        </p:nvSpPr>
        <p:spPr>
          <a:xfrm>
            <a:off x="6764850" y="5840740"/>
            <a:ext cx="1576200" cy="10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Cultural Immersion</a:t>
            </a:r>
            <a:endParaRPr b="1" sz="1000"/>
          </a:p>
          <a:p>
            <a:pPr indent="0" lvl="0" marL="0" rtl="0" algn="l">
              <a:spcBef>
                <a:spcPts val="0"/>
              </a:spcBef>
              <a:spcAft>
                <a:spcPts val="0"/>
              </a:spcAft>
              <a:buNone/>
            </a:pPr>
            <a:r>
              <a:rPr lang="en" sz="600"/>
              <a:t>Immerse yourself in the vibrancy of French culture. Our programs blend language learning with virtual tours, culinary experiences, and captivating discussions on literature and cinema.</a:t>
            </a:r>
            <a:endParaRPr sz="600"/>
          </a:p>
        </p:txBody>
      </p:sp>
      <p:sp>
        <p:nvSpPr>
          <p:cNvPr id="60" name="Google Shape;60;p13"/>
          <p:cNvSpPr txBox="1"/>
          <p:nvPr/>
        </p:nvSpPr>
        <p:spPr>
          <a:xfrm>
            <a:off x="1721100" y="10287880"/>
            <a:ext cx="5619600" cy="9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Ce que nos élèves disent</a:t>
            </a:r>
            <a:endParaRPr b="1"/>
          </a:p>
          <a:p>
            <a:pPr indent="0" lvl="0" marL="0" rtl="0" algn="ctr">
              <a:spcBef>
                <a:spcPts val="0"/>
              </a:spcBef>
              <a:spcAft>
                <a:spcPts val="0"/>
              </a:spcAft>
              <a:buNone/>
            </a:pPr>
            <a:r>
              <a:rPr lang="en" sz="1100"/>
              <a:t>"Centre Français International has transformed my language learning journey. The personalized approach and engaging workshops have made French not just a language to learn but a culture to experience. Merci!" - Sophie M., Happy Student</a:t>
            </a:r>
            <a:endParaRPr sz="1100"/>
          </a:p>
        </p:txBody>
      </p:sp>
      <p:sp>
        <p:nvSpPr>
          <p:cNvPr id="61" name="Google Shape;61;p13"/>
          <p:cNvSpPr txBox="1"/>
          <p:nvPr/>
        </p:nvSpPr>
        <p:spPr>
          <a:xfrm>
            <a:off x="1905000" y="14065250"/>
            <a:ext cx="5524500" cy="3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Copyright © 2023 Centre Français International. All rights reserved.</a:t>
            </a:r>
            <a:endParaRPr sz="1000"/>
          </a:p>
        </p:txBody>
      </p:sp>
      <p:sp>
        <p:nvSpPr>
          <p:cNvPr id="62" name="Google Shape;62;p13"/>
          <p:cNvSpPr txBox="1"/>
          <p:nvPr/>
        </p:nvSpPr>
        <p:spPr>
          <a:xfrm>
            <a:off x="114300" y="101600"/>
            <a:ext cx="949500" cy="36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HOME</a:t>
            </a:r>
            <a:endParaRPr b="1"/>
          </a:p>
        </p:txBody>
      </p:sp>
      <p:sp>
        <p:nvSpPr>
          <p:cNvPr id="63" name="Google Shape;63;p13"/>
          <p:cNvSpPr txBox="1"/>
          <p:nvPr/>
        </p:nvSpPr>
        <p:spPr>
          <a:xfrm>
            <a:off x="1905000" y="3597500"/>
            <a:ext cx="5435700" cy="12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Bienvenue au Centre Français International!</a:t>
            </a:r>
            <a:endParaRPr sz="1800"/>
          </a:p>
          <a:p>
            <a:pPr indent="0" lvl="0" marL="0" rtl="0" algn="ctr">
              <a:spcBef>
                <a:spcPts val="0"/>
              </a:spcBef>
              <a:spcAft>
                <a:spcPts val="0"/>
              </a:spcAft>
              <a:buNone/>
            </a:pPr>
            <a:r>
              <a:rPr lang="en" sz="1000"/>
              <a:t>Explore the beauty and richness of the French language with Centre Français International. Our experienced certified teachers bring a passion for teaching and a commitment to your language journey. Whether you're a beginner or looking to refine your skills, discover a personalized and immersive approach to learning French.</a:t>
            </a:r>
            <a:endParaRPr sz="1000"/>
          </a:p>
        </p:txBody>
      </p:sp>
      <p:sp>
        <p:nvSpPr>
          <p:cNvPr id="64" name="Google Shape;64;p13"/>
          <p:cNvSpPr txBox="1"/>
          <p:nvPr/>
        </p:nvSpPr>
        <p:spPr>
          <a:xfrm>
            <a:off x="975900" y="7364750"/>
            <a:ext cx="17298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Language Assessment</a:t>
            </a:r>
            <a:endParaRPr b="1" sz="1000"/>
          </a:p>
          <a:p>
            <a:pPr indent="0" lvl="0" marL="0" rtl="0" algn="l">
              <a:spcBef>
                <a:spcPts val="0"/>
              </a:spcBef>
              <a:spcAft>
                <a:spcPts val="0"/>
              </a:spcAft>
              <a:buNone/>
            </a:pPr>
            <a:r>
              <a:rPr lang="en" sz="600"/>
              <a:t>Understand your current proficiency level with our language assessments. Receive personalized learning plans crafted to enhance your strengths and address areas for improvement.</a:t>
            </a:r>
            <a:endParaRPr sz="600"/>
          </a:p>
        </p:txBody>
      </p:sp>
      <p:sp>
        <p:nvSpPr>
          <p:cNvPr id="65" name="Google Shape;65;p13"/>
          <p:cNvSpPr txBox="1"/>
          <p:nvPr/>
        </p:nvSpPr>
        <p:spPr>
          <a:xfrm>
            <a:off x="3783900" y="7364740"/>
            <a:ext cx="15762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Tutoring</a:t>
            </a:r>
            <a:endParaRPr b="1" sz="1000"/>
          </a:p>
          <a:p>
            <a:pPr indent="0" lvl="0" marL="0" rtl="0" algn="l">
              <a:spcBef>
                <a:spcPts val="0"/>
              </a:spcBef>
              <a:spcAft>
                <a:spcPts val="0"/>
              </a:spcAft>
              <a:buNone/>
            </a:pPr>
            <a:r>
              <a:rPr lang="en" sz="600"/>
              <a:t>Benefit from one-on-one attention or join small group classes for interactive and collaborative learning. Tailor your experience to match your unique learning style.</a:t>
            </a:r>
            <a:endParaRPr sz="600"/>
          </a:p>
        </p:txBody>
      </p:sp>
      <p:sp>
        <p:nvSpPr>
          <p:cNvPr id="66" name="Google Shape;66;p13"/>
          <p:cNvSpPr txBox="1"/>
          <p:nvPr/>
        </p:nvSpPr>
        <p:spPr>
          <a:xfrm>
            <a:off x="6764850" y="7364740"/>
            <a:ext cx="1576200" cy="10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Translation Services</a:t>
            </a:r>
            <a:endParaRPr b="1" sz="1000"/>
          </a:p>
          <a:p>
            <a:pPr indent="0" lvl="0" marL="0" rtl="0" algn="l">
              <a:spcBef>
                <a:spcPts val="0"/>
              </a:spcBef>
              <a:spcAft>
                <a:spcPts val="0"/>
              </a:spcAft>
              <a:buNone/>
            </a:pPr>
            <a:r>
              <a:rPr lang="en" sz="600"/>
              <a:t>Ensure precision and accuracy in your communication with our professional French-English and English-French translation services. Elevate your language experience.</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3054750" y="233940"/>
            <a:ext cx="30345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Centre Francais International (LOGO)</a:t>
            </a:r>
            <a:endParaRPr sz="1200"/>
          </a:p>
        </p:txBody>
      </p:sp>
      <p:sp>
        <p:nvSpPr>
          <p:cNvPr id="72" name="Google Shape;72;p14"/>
          <p:cNvSpPr txBox="1"/>
          <p:nvPr/>
        </p:nvSpPr>
        <p:spPr>
          <a:xfrm>
            <a:off x="2222500" y="676425"/>
            <a:ext cx="65916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Home	Services	Corporate Programs	Book Free Consultation 		About CFI</a:t>
            </a:r>
            <a:endParaRPr sz="1000"/>
          </a:p>
        </p:txBody>
      </p:sp>
      <p:sp>
        <p:nvSpPr>
          <p:cNvPr id="73" name="Google Shape;73;p14"/>
          <p:cNvSpPr txBox="1"/>
          <p:nvPr/>
        </p:nvSpPr>
        <p:spPr>
          <a:xfrm>
            <a:off x="971400" y="1587500"/>
            <a:ext cx="3279600" cy="105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Our Services</a:t>
            </a:r>
            <a:endParaRPr sz="1800"/>
          </a:p>
          <a:p>
            <a:pPr indent="0" lvl="0" marL="0" rtl="0" algn="ctr">
              <a:spcBef>
                <a:spcPts val="0"/>
              </a:spcBef>
              <a:spcAft>
                <a:spcPts val="0"/>
              </a:spcAft>
              <a:buNone/>
            </a:pPr>
            <a:r>
              <a:rPr lang="en" sz="1000"/>
              <a:t>Explore a range of tailored French language services at Centre Français International. Our experienced educators are dedicated to providing an enriching and personalized language learning experience.</a:t>
            </a:r>
            <a:endParaRPr sz="1000"/>
          </a:p>
        </p:txBody>
      </p:sp>
      <p:sp>
        <p:nvSpPr>
          <p:cNvPr id="74" name="Google Shape;74;p14"/>
          <p:cNvSpPr txBox="1"/>
          <p:nvPr/>
        </p:nvSpPr>
        <p:spPr>
          <a:xfrm>
            <a:off x="975900" y="4164350"/>
            <a:ext cx="17298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Specialized Workshops</a:t>
            </a:r>
            <a:endParaRPr b="1" sz="1000"/>
          </a:p>
          <a:p>
            <a:pPr indent="0" lvl="0" marL="0" rtl="0" algn="l">
              <a:spcBef>
                <a:spcPts val="0"/>
              </a:spcBef>
              <a:spcAft>
                <a:spcPts val="0"/>
              </a:spcAft>
              <a:buNone/>
            </a:pPr>
            <a:r>
              <a:rPr lang="en" sz="600"/>
              <a:t>Delve into the intricacies of the French language with our specialized workshops. From refining pronunciation to mastering business French, our workshops cater to diverse language needs. Immerse yourself in engaging sessions crafted to elevate your language proficiency.</a:t>
            </a:r>
            <a:endParaRPr sz="600"/>
          </a:p>
        </p:txBody>
      </p:sp>
      <p:sp>
        <p:nvSpPr>
          <p:cNvPr id="75" name="Google Shape;75;p14"/>
          <p:cNvSpPr txBox="1"/>
          <p:nvPr/>
        </p:nvSpPr>
        <p:spPr>
          <a:xfrm>
            <a:off x="3783900" y="4164340"/>
            <a:ext cx="15762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Exam Preparation</a:t>
            </a:r>
            <a:endParaRPr b="1" sz="1000"/>
          </a:p>
          <a:p>
            <a:pPr indent="0" lvl="0" marL="0" rtl="0" algn="l">
              <a:spcBef>
                <a:spcPts val="0"/>
              </a:spcBef>
              <a:spcAft>
                <a:spcPts val="0"/>
              </a:spcAft>
              <a:buNone/>
            </a:pPr>
            <a:r>
              <a:rPr lang="en" sz="600"/>
              <a:t>Achieve success in French proficiency exams with our targeted preparation services. Benefit from personalized coaching, comprehensive study materials, and practice tests designed to ensure your confidence and readiness for exams like DELF/DALF and TCF.</a:t>
            </a:r>
            <a:endParaRPr sz="600"/>
          </a:p>
        </p:txBody>
      </p:sp>
      <p:sp>
        <p:nvSpPr>
          <p:cNvPr id="76" name="Google Shape;76;p14"/>
          <p:cNvSpPr txBox="1"/>
          <p:nvPr/>
        </p:nvSpPr>
        <p:spPr>
          <a:xfrm>
            <a:off x="6764850" y="4164340"/>
            <a:ext cx="1576200" cy="10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Cultural Immersion</a:t>
            </a:r>
            <a:endParaRPr b="1" sz="1000"/>
          </a:p>
          <a:p>
            <a:pPr indent="0" lvl="0" marL="0" rtl="0" algn="l">
              <a:spcBef>
                <a:spcPts val="0"/>
              </a:spcBef>
              <a:spcAft>
                <a:spcPts val="0"/>
              </a:spcAft>
              <a:buNone/>
            </a:pPr>
            <a:r>
              <a:rPr lang="en" sz="600"/>
              <a:t>Embark on a cultural journey with our immersion programs. Experience the vibrancy of French culture through virtual tours, culinary adventures, and discussions on literature and cinema. Combine language learning with enriching cultural experiences.</a:t>
            </a:r>
            <a:endParaRPr sz="600"/>
          </a:p>
        </p:txBody>
      </p:sp>
      <p:sp>
        <p:nvSpPr>
          <p:cNvPr id="77" name="Google Shape;77;p14"/>
          <p:cNvSpPr txBox="1"/>
          <p:nvPr/>
        </p:nvSpPr>
        <p:spPr>
          <a:xfrm>
            <a:off x="1767425" y="11576050"/>
            <a:ext cx="5863200" cy="178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Pas Encore Convaincu? Réservez une Consultation Gratuite!</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Not yet convinced? Book a Free Consultation!</a:t>
            </a:r>
            <a:endParaRPr b="1"/>
          </a:p>
          <a:p>
            <a:pPr indent="0" lvl="0" marL="0" rtl="0" algn="ctr">
              <a:spcBef>
                <a:spcPts val="0"/>
              </a:spcBef>
              <a:spcAft>
                <a:spcPts val="0"/>
              </a:spcAft>
              <a:buNone/>
            </a:pPr>
            <a:r>
              <a:rPr lang="en" sz="1100"/>
              <a:t>If you're still unsure, book a free consultation with our language experts. We'll discuss your goals, assess your needs, and provide personalized recommendations to kickstart your French language journey.</a:t>
            </a:r>
            <a:endParaRPr sz="1100"/>
          </a:p>
          <a:p>
            <a:pPr indent="0" lvl="0" marL="0" rtl="0" algn="ctr">
              <a:spcBef>
                <a:spcPts val="0"/>
              </a:spcBef>
              <a:spcAft>
                <a:spcPts val="0"/>
              </a:spcAft>
              <a:buNone/>
            </a:pPr>
            <a:r>
              <a:t/>
            </a:r>
            <a:endParaRPr sz="1100"/>
          </a:p>
          <a:p>
            <a:pPr indent="0" lvl="0" marL="0" rtl="0" algn="ctr">
              <a:spcBef>
                <a:spcPts val="0"/>
              </a:spcBef>
              <a:spcAft>
                <a:spcPts val="0"/>
              </a:spcAft>
              <a:buNone/>
            </a:pPr>
            <a:r>
              <a:rPr lang="en" sz="1100"/>
              <a:t>(Button with link to Consultation Page)</a:t>
            </a:r>
            <a:endParaRPr sz="1100"/>
          </a:p>
        </p:txBody>
      </p:sp>
      <p:sp>
        <p:nvSpPr>
          <p:cNvPr id="78" name="Google Shape;78;p14"/>
          <p:cNvSpPr txBox="1"/>
          <p:nvPr/>
        </p:nvSpPr>
        <p:spPr>
          <a:xfrm>
            <a:off x="1905000" y="14065250"/>
            <a:ext cx="5524500" cy="3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Copyright © 2023 Centre Français International. All rights reserved.</a:t>
            </a:r>
            <a:endParaRPr sz="1000"/>
          </a:p>
        </p:txBody>
      </p:sp>
      <p:sp>
        <p:nvSpPr>
          <p:cNvPr id="79" name="Google Shape;79;p14"/>
          <p:cNvSpPr txBox="1"/>
          <p:nvPr/>
        </p:nvSpPr>
        <p:spPr>
          <a:xfrm>
            <a:off x="114300" y="101600"/>
            <a:ext cx="1145100" cy="36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SERVICES</a:t>
            </a:r>
            <a:endParaRPr b="1"/>
          </a:p>
        </p:txBody>
      </p:sp>
      <p:sp>
        <p:nvSpPr>
          <p:cNvPr id="80" name="Google Shape;80;p14"/>
          <p:cNvSpPr txBox="1"/>
          <p:nvPr/>
        </p:nvSpPr>
        <p:spPr>
          <a:xfrm>
            <a:off x="975900" y="5688350"/>
            <a:ext cx="17298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Language Assessment</a:t>
            </a:r>
            <a:endParaRPr b="1" sz="1000"/>
          </a:p>
          <a:p>
            <a:pPr indent="0" lvl="0" marL="0" rtl="0" algn="l">
              <a:spcBef>
                <a:spcPts val="0"/>
              </a:spcBef>
              <a:spcAft>
                <a:spcPts val="0"/>
              </a:spcAft>
              <a:buNone/>
            </a:pPr>
            <a:r>
              <a:rPr lang="en" sz="600"/>
              <a:t>Understand your current language proficiency through our assessments. Receive personalized learning plans to enhance your strengths and address areas for improvement. Start your French language journey with a clear path to success.</a:t>
            </a:r>
            <a:endParaRPr sz="600"/>
          </a:p>
        </p:txBody>
      </p:sp>
      <p:sp>
        <p:nvSpPr>
          <p:cNvPr id="81" name="Google Shape;81;p14"/>
          <p:cNvSpPr txBox="1"/>
          <p:nvPr/>
        </p:nvSpPr>
        <p:spPr>
          <a:xfrm>
            <a:off x="3783900" y="5688340"/>
            <a:ext cx="15762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Tutoring</a:t>
            </a:r>
            <a:endParaRPr b="1" sz="1000"/>
          </a:p>
          <a:p>
            <a:pPr indent="0" lvl="0" marL="0" rtl="0" algn="l">
              <a:spcBef>
                <a:spcPts val="0"/>
              </a:spcBef>
              <a:spcAft>
                <a:spcPts val="0"/>
              </a:spcAft>
              <a:buNone/>
            </a:pPr>
            <a:r>
              <a:rPr lang="en" sz="600"/>
              <a:t>Experience personalized attention with one-on-one tutoring or join small group classes for interactive and collaborative learning. Tailor your language learning experience to match your unique style and pace.</a:t>
            </a:r>
            <a:endParaRPr sz="600"/>
          </a:p>
        </p:txBody>
      </p:sp>
      <p:sp>
        <p:nvSpPr>
          <p:cNvPr id="82" name="Google Shape;82;p14"/>
          <p:cNvSpPr txBox="1"/>
          <p:nvPr/>
        </p:nvSpPr>
        <p:spPr>
          <a:xfrm>
            <a:off x="6764850" y="5688340"/>
            <a:ext cx="1576200" cy="10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Translation Services</a:t>
            </a:r>
            <a:endParaRPr b="1" sz="1000"/>
          </a:p>
          <a:p>
            <a:pPr indent="0" lvl="0" marL="0" rtl="0" algn="l">
              <a:spcBef>
                <a:spcPts val="0"/>
              </a:spcBef>
              <a:spcAft>
                <a:spcPts val="0"/>
              </a:spcAft>
              <a:buNone/>
            </a:pPr>
            <a:r>
              <a:rPr lang="en" sz="600"/>
              <a:t>Ensure precise communication with our professional translation services. From documents to websites, our team ensures accurate French-English and English-French translations. Elevate your communication across languages.</a:t>
            </a:r>
            <a:endParaRPr sz="600"/>
          </a:p>
        </p:txBody>
      </p:sp>
      <p:sp>
        <p:nvSpPr>
          <p:cNvPr id="83" name="Google Shape;83;p14"/>
          <p:cNvSpPr txBox="1"/>
          <p:nvPr/>
        </p:nvSpPr>
        <p:spPr>
          <a:xfrm>
            <a:off x="1144500" y="2669875"/>
            <a:ext cx="6855000" cy="173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Uniquely Crafted Learning Approach</a:t>
            </a:r>
            <a:endParaRPr b="1"/>
          </a:p>
          <a:p>
            <a:pPr indent="0" lvl="0" marL="0" rtl="0" algn="ctr">
              <a:spcBef>
                <a:spcPts val="0"/>
              </a:spcBef>
              <a:spcAft>
                <a:spcPts val="0"/>
              </a:spcAft>
              <a:buNone/>
            </a:pPr>
            <a:r>
              <a:rPr lang="en" sz="1100"/>
              <a:t>At Centre Français International, we understand that each learner is unique. Our commitment is to provide special care and attention to ensure that your language learning experience is tailored to your individual needs. From personalized lesson plans to flexible schedules, we prioritize your success.</a:t>
            </a:r>
            <a:endParaRPr sz="1100"/>
          </a:p>
        </p:txBody>
      </p:sp>
      <p:sp>
        <p:nvSpPr>
          <p:cNvPr id="84" name="Google Shape;84;p14"/>
          <p:cNvSpPr txBox="1"/>
          <p:nvPr/>
        </p:nvSpPr>
        <p:spPr>
          <a:xfrm>
            <a:off x="1144500" y="6708475"/>
            <a:ext cx="6855000" cy="93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Pricing Structure</a:t>
            </a:r>
            <a:endParaRPr b="1"/>
          </a:p>
          <a:p>
            <a:pPr indent="0" lvl="0" marL="0" rtl="0" algn="ctr">
              <a:spcBef>
                <a:spcPts val="0"/>
              </a:spcBef>
              <a:spcAft>
                <a:spcPts val="0"/>
              </a:spcAft>
              <a:buNone/>
            </a:pPr>
            <a:r>
              <a:rPr lang="en" sz="1100"/>
              <a:t>At Centre Français International, we offer flexible pricing options to suit your individual preferences and learning style.</a:t>
            </a:r>
            <a:endParaRPr sz="1100"/>
          </a:p>
        </p:txBody>
      </p:sp>
      <p:sp>
        <p:nvSpPr>
          <p:cNvPr id="85" name="Google Shape;85;p14"/>
          <p:cNvSpPr txBox="1"/>
          <p:nvPr/>
        </p:nvSpPr>
        <p:spPr>
          <a:xfrm>
            <a:off x="787400" y="8041338"/>
            <a:ext cx="29211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1 Lesson (60 Minutes): $50</a:t>
            </a:r>
            <a:endParaRPr b="1" sz="1000"/>
          </a:p>
        </p:txBody>
      </p:sp>
      <p:sp>
        <p:nvSpPr>
          <p:cNvPr id="86" name="Google Shape;86;p14"/>
          <p:cNvSpPr txBox="1"/>
          <p:nvPr/>
        </p:nvSpPr>
        <p:spPr>
          <a:xfrm>
            <a:off x="787400" y="8402238"/>
            <a:ext cx="29211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5</a:t>
            </a:r>
            <a:r>
              <a:rPr b="1" lang="en" sz="1000">
                <a:solidFill>
                  <a:schemeClr val="dk1"/>
                </a:solidFill>
              </a:rPr>
              <a:t> Lessons Package: $225</a:t>
            </a:r>
            <a:endParaRPr b="1" sz="1000"/>
          </a:p>
        </p:txBody>
      </p:sp>
      <p:sp>
        <p:nvSpPr>
          <p:cNvPr id="87" name="Google Shape;87;p14"/>
          <p:cNvSpPr txBox="1"/>
          <p:nvPr/>
        </p:nvSpPr>
        <p:spPr>
          <a:xfrm>
            <a:off x="787400" y="8763150"/>
            <a:ext cx="29211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10</a:t>
            </a:r>
            <a:r>
              <a:rPr b="1" lang="en" sz="1000">
                <a:solidFill>
                  <a:schemeClr val="dk1"/>
                </a:solidFill>
              </a:rPr>
              <a:t> Lessons Package: $425</a:t>
            </a:r>
            <a:endParaRPr b="1" sz="1000"/>
          </a:p>
        </p:txBody>
      </p:sp>
      <p:sp>
        <p:nvSpPr>
          <p:cNvPr id="88" name="Google Shape;88;p14"/>
          <p:cNvSpPr txBox="1"/>
          <p:nvPr/>
        </p:nvSpPr>
        <p:spPr>
          <a:xfrm>
            <a:off x="787400" y="9124050"/>
            <a:ext cx="29211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16 Lessons Package: $675</a:t>
            </a:r>
            <a:endParaRPr b="1" sz="1000"/>
          </a:p>
        </p:txBody>
      </p:sp>
      <p:sp>
        <p:nvSpPr>
          <p:cNvPr id="89" name="Google Shape;89;p14"/>
          <p:cNvSpPr txBox="1"/>
          <p:nvPr/>
        </p:nvSpPr>
        <p:spPr>
          <a:xfrm>
            <a:off x="1140200" y="7787950"/>
            <a:ext cx="2215500" cy="25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Private Lessons</a:t>
            </a:r>
            <a:endParaRPr sz="900"/>
          </a:p>
        </p:txBody>
      </p:sp>
      <p:sp>
        <p:nvSpPr>
          <p:cNvPr id="90" name="Google Shape;90;p14"/>
          <p:cNvSpPr txBox="1"/>
          <p:nvPr/>
        </p:nvSpPr>
        <p:spPr>
          <a:xfrm>
            <a:off x="5359400" y="8041338"/>
            <a:ext cx="29211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1 Lesson (60 Minutes): $45</a:t>
            </a:r>
            <a:endParaRPr b="1" sz="1000"/>
          </a:p>
        </p:txBody>
      </p:sp>
      <p:sp>
        <p:nvSpPr>
          <p:cNvPr id="91" name="Google Shape;91;p14"/>
          <p:cNvSpPr txBox="1"/>
          <p:nvPr/>
        </p:nvSpPr>
        <p:spPr>
          <a:xfrm>
            <a:off x="5359400" y="8402238"/>
            <a:ext cx="29211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5 Lessons Package: $200</a:t>
            </a:r>
            <a:endParaRPr b="1" sz="1000"/>
          </a:p>
        </p:txBody>
      </p:sp>
      <p:sp>
        <p:nvSpPr>
          <p:cNvPr id="92" name="Google Shape;92;p14"/>
          <p:cNvSpPr txBox="1"/>
          <p:nvPr/>
        </p:nvSpPr>
        <p:spPr>
          <a:xfrm>
            <a:off x="5359400" y="8763150"/>
            <a:ext cx="29211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10</a:t>
            </a:r>
            <a:r>
              <a:rPr b="1" lang="en" sz="1000">
                <a:solidFill>
                  <a:schemeClr val="dk1"/>
                </a:solidFill>
              </a:rPr>
              <a:t> Lessons Package: $400</a:t>
            </a:r>
            <a:endParaRPr b="1" sz="1000"/>
          </a:p>
        </p:txBody>
      </p:sp>
      <p:sp>
        <p:nvSpPr>
          <p:cNvPr id="93" name="Google Shape;93;p14"/>
          <p:cNvSpPr txBox="1"/>
          <p:nvPr/>
        </p:nvSpPr>
        <p:spPr>
          <a:xfrm>
            <a:off x="5359400" y="9124050"/>
            <a:ext cx="29211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16 Lessons Package: $615</a:t>
            </a:r>
            <a:endParaRPr b="1" sz="1000"/>
          </a:p>
        </p:txBody>
      </p:sp>
      <p:sp>
        <p:nvSpPr>
          <p:cNvPr id="94" name="Google Shape;94;p14"/>
          <p:cNvSpPr txBox="1"/>
          <p:nvPr/>
        </p:nvSpPr>
        <p:spPr>
          <a:xfrm>
            <a:off x="5359400" y="7787950"/>
            <a:ext cx="2921100" cy="25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Small Group Classes (2-5 Students)</a:t>
            </a:r>
            <a:endParaRPr sz="900"/>
          </a:p>
        </p:txBody>
      </p:sp>
      <p:sp>
        <p:nvSpPr>
          <p:cNvPr id="95" name="Google Shape;95;p14"/>
          <p:cNvSpPr txBox="1"/>
          <p:nvPr/>
        </p:nvSpPr>
        <p:spPr>
          <a:xfrm>
            <a:off x="1397000" y="9870143"/>
            <a:ext cx="62214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t>$60/hr</a:t>
            </a:r>
            <a:endParaRPr b="1" sz="1000"/>
          </a:p>
        </p:txBody>
      </p:sp>
      <p:sp>
        <p:nvSpPr>
          <p:cNvPr id="96" name="Google Shape;96;p14"/>
          <p:cNvSpPr txBox="1"/>
          <p:nvPr/>
        </p:nvSpPr>
        <p:spPr>
          <a:xfrm>
            <a:off x="1397000" y="9616750"/>
            <a:ext cx="6221400" cy="25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Workshops</a:t>
            </a:r>
            <a:r>
              <a:rPr b="1" lang="en" sz="1200"/>
              <a:t> - Exam Coaching</a:t>
            </a:r>
            <a:endParaRPr sz="900"/>
          </a:p>
        </p:txBody>
      </p:sp>
      <p:sp>
        <p:nvSpPr>
          <p:cNvPr id="97" name="Google Shape;97;p14"/>
          <p:cNvSpPr txBox="1"/>
          <p:nvPr/>
        </p:nvSpPr>
        <p:spPr>
          <a:xfrm>
            <a:off x="1397000" y="10632143"/>
            <a:ext cx="6221400" cy="360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t>Price varies based on the scope and complexity of the document.</a:t>
            </a:r>
            <a:endParaRPr b="1" sz="1000"/>
          </a:p>
        </p:txBody>
      </p:sp>
      <p:sp>
        <p:nvSpPr>
          <p:cNvPr id="98" name="Google Shape;98;p14"/>
          <p:cNvSpPr txBox="1"/>
          <p:nvPr/>
        </p:nvSpPr>
        <p:spPr>
          <a:xfrm>
            <a:off x="1397000" y="10378750"/>
            <a:ext cx="6221400" cy="25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Document Translation</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3054750" y="233940"/>
            <a:ext cx="30345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Centre Francais International (LOGO)</a:t>
            </a:r>
            <a:endParaRPr sz="1200"/>
          </a:p>
        </p:txBody>
      </p:sp>
      <p:sp>
        <p:nvSpPr>
          <p:cNvPr id="104" name="Google Shape;104;p15"/>
          <p:cNvSpPr txBox="1"/>
          <p:nvPr/>
        </p:nvSpPr>
        <p:spPr>
          <a:xfrm>
            <a:off x="2222500" y="676425"/>
            <a:ext cx="65916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Home	Services	Corporate Programs	Book Free Consultation 		About CFI</a:t>
            </a:r>
            <a:endParaRPr sz="1000"/>
          </a:p>
        </p:txBody>
      </p:sp>
      <p:sp>
        <p:nvSpPr>
          <p:cNvPr id="105" name="Google Shape;105;p15"/>
          <p:cNvSpPr txBox="1"/>
          <p:nvPr/>
        </p:nvSpPr>
        <p:spPr>
          <a:xfrm>
            <a:off x="971400" y="1587500"/>
            <a:ext cx="3279600" cy="11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Corporate Offerings</a:t>
            </a:r>
            <a:endParaRPr sz="1800"/>
          </a:p>
          <a:p>
            <a:pPr indent="0" lvl="0" marL="0" rtl="0" algn="ctr">
              <a:spcBef>
                <a:spcPts val="0"/>
              </a:spcBef>
              <a:spcAft>
                <a:spcPts val="0"/>
              </a:spcAft>
              <a:buNone/>
            </a:pPr>
            <a:r>
              <a:rPr lang="en" sz="1000"/>
              <a:t>Explore tailored French language programs designed to meet the unique needs of your business at Centre Français International. Our corporate programs offer a strategic approach to language training, fostering effective communication within your team.</a:t>
            </a:r>
            <a:endParaRPr sz="1000"/>
          </a:p>
        </p:txBody>
      </p:sp>
      <p:sp>
        <p:nvSpPr>
          <p:cNvPr id="106" name="Google Shape;106;p15"/>
          <p:cNvSpPr txBox="1"/>
          <p:nvPr/>
        </p:nvSpPr>
        <p:spPr>
          <a:xfrm>
            <a:off x="2222500" y="4234238"/>
            <a:ext cx="19917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Corporate Language Training</a:t>
            </a:r>
            <a:endParaRPr b="1" sz="1000"/>
          </a:p>
          <a:p>
            <a:pPr indent="0" lvl="0" marL="0" rtl="0" algn="l">
              <a:spcBef>
                <a:spcPts val="0"/>
              </a:spcBef>
              <a:spcAft>
                <a:spcPts val="0"/>
              </a:spcAft>
              <a:buNone/>
            </a:pPr>
            <a:r>
              <a:rPr lang="en" sz="600"/>
              <a:t>Elevate your team's language proficiency with our customized corporate language training. Our programs address the specific language needs within a professional context, enhancing communication skills for business success.</a:t>
            </a:r>
            <a:endParaRPr sz="600"/>
          </a:p>
        </p:txBody>
      </p:sp>
      <p:sp>
        <p:nvSpPr>
          <p:cNvPr id="107" name="Google Shape;107;p15"/>
          <p:cNvSpPr txBox="1"/>
          <p:nvPr/>
        </p:nvSpPr>
        <p:spPr>
          <a:xfrm>
            <a:off x="5117400" y="4211150"/>
            <a:ext cx="2312100" cy="10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Business </a:t>
            </a:r>
            <a:r>
              <a:rPr b="1" lang="en" sz="1000"/>
              <a:t>Workshop</a:t>
            </a:r>
            <a:r>
              <a:rPr b="1" lang="en" sz="1000"/>
              <a:t> Series</a:t>
            </a:r>
            <a:endParaRPr b="1" sz="1000"/>
          </a:p>
          <a:p>
            <a:pPr indent="0" lvl="0" marL="0" rtl="0" algn="l">
              <a:spcBef>
                <a:spcPts val="0"/>
              </a:spcBef>
              <a:spcAft>
                <a:spcPts val="0"/>
              </a:spcAft>
              <a:buNone/>
            </a:pPr>
            <a:r>
              <a:rPr lang="en" sz="600"/>
              <a:t>Immerse your team in focused language exploration with our workshop series for business. From enhancing communication skills to mastering industry-specific terminology, our workshops are designed to elevate professional language capabilities.</a:t>
            </a:r>
            <a:endParaRPr sz="600"/>
          </a:p>
        </p:txBody>
      </p:sp>
      <p:sp>
        <p:nvSpPr>
          <p:cNvPr id="108" name="Google Shape;108;p15"/>
          <p:cNvSpPr txBox="1"/>
          <p:nvPr/>
        </p:nvSpPr>
        <p:spPr>
          <a:xfrm>
            <a:off x="5117400" y="5395400"/>
            <a:ext cx="2252100" cy="105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Team Building Through Language</a:t>
            </a:r>
            <a:endParaRPr b="1" sz="1000"/>
          </a:p>
          <a:p>
            <a:pPr indent="0" lvl="0" marL="0" rtl="0" algn="l">
              <a:spcBef>
                <a:spcPts val="0"/>
              </a:spcBef>
              <a:spcAft>
                <a:spcPts val="0"/>
              </a:spcAft>
              <a:buNone/>
            </a:pPr>
            <a:r>
              <a:rPr lang="en" sz="600"/>
              <a:t>Forge stronger connections within your team through language learning. Our programs go beyond traditional team-building activities, fostering collaboration and communication skills in a multicultural and multilingual environment.</a:t>
            </a:r>
            <a:endParaRPr sz="600"/>
          </a:p>
        </p:txBody>
      </p:sp>
      <p:sp>
        <p:nvSpPr>
          <p:cNvPr id="109" name="Google Shape;109;p15"/>
          <p:cNvSpPr txBox="1"/>
          <p:nvPr/>
        </p:nvSpPr>
        <p:spPr>
          <a:xfrm>
            <a:off x="1905000" y="14065250"/>
            <a:ext cx="5524500" cy="3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Copyright © 2023 Centre Français International. All rights reserved.</a:t>
            </a:r>
            <a:endParaRPr sz="1000"/>
          </a:p>
        </p:txBody>
      </p:sp>
      <p:sp>
        <p:nvSpPr>
          <p:cNvPr id="110" name="Google Shape;110;p15"/>
          <p:cNvSpPr txBox="1"/>
          <p:nvPr/>
        </p:nvSpPr>
        <p:spPr>
          <a:xfrm>
            <a:off x="114300" y="101600"/>
            <a:ext cx="1991700" cy="36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Corporate Programs</a:t>
            </a:r>
            <a:endParaRPr b="1"/>
          </a:p>
        </p:txBody>
      </p:sp>
      <p:sp>
        <p:nvSpPr>
          <p:cNvPr id="111" name="Google Shape;111;p15"/>
          <p:cNvSpPr txBox="1"/>
          <p:nvPr/>
        </p:nvSpPr>
        <p:spPr>
          <a:xfrm>
            <a:off x="2222500" y="5472673"/>
            <a:ext cx="2215500" cy="8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Translation Services</a:t>
            </a:r>
            <a:endParaRPr b="1" sz="1000"/>
          </a:p>
          <a:p>
            <a:pPr indent="0" lvl="0" marL="0" rtl="0" algn="l">
              <a:spcBef>
                <a:spcPts val="0"/>
              </a:spcBef>
              <a:spcAft>
                <a:spcPts val="0"/>
              </a:spcAft>
              <a:buNone/>
            </a:pPr>
            <a:r>
              <a:rPr lang="en" sz="600"/>
              <a:t>Ensure precision and accuracy in your business communications with our professional translation services. From document translations to website content, we provide language solutions tailored to the needs of your business.</a:t>
            </a:r>
            <a:endParaRPr sz="600"/>
          </a:p>
        </p:txBody>
      </p:sp>
      <p:sp>
        <p:nvSpPr>
          <p:cNvPr id="112" name="Google Shape;112;p15"/>
          <p:cNvSpPr txBox="1"/>
          <p:nvPr/>
        </p:nvSpPr>
        <p:spPr>
          <a:xfrm>
            <a:off x="1144500" y="2669875"/>
            <a:ext cx="6855000" cy="13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Uniquely Crafted Learning Approach</a:t>
            </a:r>
            <a:endParaRPr b="1"/>
          </a:p>
          <a:p>
            <a:pPr indent="0" lvl="0" marL="0" rtl="0" algn="ctr">
              <a:spcBef>
                <a:spcPts val="0"/>
              </a:spcBef>
              <a:spcAft>
                <a:spcPts val="0"/>
              </a:spcAft>
              <a:buNone/>
            </a:pPr>
            <a:r>
              <a:rPr lang="en" sz="1100"/>
              <a:t>At Centre Français International, we understand that each learner is unique. Our commitment is to provide special care and attention to ensure that your language learning experience is tailored to your individual needs. From personalized lesson plans to flexible schedules, we prioritize your success.</a:t>
            </a:r>
            <a:endParaRPr sz="1100"/>
          </a:p>
        </p:txBody>
      </p:sp>
      <p:sp>
        <p:nvSpPr>
          <p:cNvPr id="113" name="Google Shape;113;p15"/>
          <p:cNvSpPr txBox="1"/>
          <p:nvPr/>
        </p:nvSpPr>
        <p:spPr>
          <a:xfrm>
            <a:off x="1144500" y="6708475"/>
            <a:ext cx="6855000" cy="93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Prêt à Commencer?</a:t>
            </a:r>
            <a:endParaRPr b="1"/>
          </a:p>
          <a:p>
            <a:pPr indent="0" lvl="0" marL="0" rtl="0" algn="ctr">
              <a:spcBef>
                <a:spcPts val="0"/>
              </a:spcBef>
              <a:spcAft>
                <a:spcPts val="0"/>
              </a:spcAft>
              <a:buNone/>
            </a:pPr>
            <a:r>
              <a:rPr b="1" lang="en"/>
              <a:t>Get Started!</a:t>
            </a:r>
            <a:endParaRPr b="1"/>
          </a:p>
          <a:p>
            <a:pPr indent="0" lvl="0" marL="0" rtl="0" algn="ctr">
              <a:spcBef>
                <a:spcPts val="0"/>
              </a:spcBef>
              <a:spcAft>
                <a:spcPts val="0"/>
              </a:spcAft>
              <a:buNone/>
            </a:pPr>
            <a:r>
              <a:rPr lang="en" sz="1100"/>
              <a:t>Discover how our corporate language programs can benefit your business. Contact us for a consultation to discuss your team's language goals and explore the best program to meet your corporate objectives.</a:t>
            </a:r>
            <a:endParaRPr sz="1100"/>
          </a:p>
        </p:txBody>
      </p:sp>
      <p:sp>
        <p:nvSpPr>
          <p:cNvPr id="114" name="Google Shape;114;p15"/>
          <p:cNvSpPr txBox="1"/>
          <p:nvPr/>
        </p:nvSpPr>
        <p:spPr>
          <a:xfrm>
            <a:off x="2235200" y="8356600"/>
            <a:ext cx="4368900" cy="27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Name:</a:t>
            </a:r>
            <a:endParaRPr/>
          </a:p>
          <a:p>
            <a:pPr indent="0" lvl="0" marL="0" rtl="0" algn="l">
              <a:spcBef>
                <a:spcPts val="0"/>
              </a:spcBef>
              <a:spcAft>
                <a:spcPts val="0"/>
              </a:spcAft>
              <a:buNone/>
            </a:pPr>
            <a:r>
              <a:rPr lang="en"/>
              <a:t>Title:</a:t>
            </a:r>
            <a:endParaRPr/>
          </a:p>
          <a:p>
            <a:pPr indent="0" lvl="0" marL="0" rtl="0" algn="l">
              <a:spcBef>
                <a:spcPts val="0"/>
              </a:spcBef>
              <a:spcAft>
                <a:spcPts val="0"/>
              </a:spcAft>
              <a:buNone/>
            </a:pPr>
            <a:r>
              <a:rPr lang="en"/>
              <a:t>Email:</a:t>
            </a:r>
            <a:endParaRPr/>
          </a:p>
          <a:p>
            <a:pPr indent="0" lvl="0" marL="0" rtl="0" algn="l">
              <a:spcBef>
                <a:spcPts val="0"/>
              </a:spcBef>
              <a:spcAft>
                <a:spcPts val="0"/>
              </a:spcAft>
              <a:buNone/>
            </a:pPr>
            <a:r>
              <a:rPr lang="en"/>
              <a:t>Phone:</a:t>
            </a:r>
            <a:endParaRPr/>
          </a:p>
          <a:p>
            <a:pPr indent="0" lvl="0" marL="0" rtl="0" algn="l">
              <a:spcBef>
                <a:spcPts val="0"/>
              </a:spcBef>
              <a:spcAft>
                <a:spcPts val="0"/>
              </a:spcAft>
              <a:buNone/>
            </a:pPr>
            <a:r>
              <a:rPr lang="en"/>
              <a:t>Organization:</a:t>
            </a:r>
            <a:endParaRPr/>
          </a:p>
          <a:p>
            <a:pPr indent="0" lvl="0" marL="0" rtl="0" algn="l">
              <a:spcBef>
                <a:spcPts val="0"/>
              </a:spcBef>
              <a:spcAft>
                <a:spcPts val="0"/>
              </a:spcAft>
              <a:buNone/>
            </a:pPr>
            <a:r>
              <a:rPr lang="en"/>
              <a:t>Subject:</a:t>
            </a:r>
            <a:endParaRPr/>
          </a:p>
          <a:p>
            <a:pPr indent="0" lvl="0" marL="0" rtl="0" algn="l">
              <a:spcBef>
                <a:spcPts val="0"/>
              </a:spcBef>
              <a:spcAft>
                <a:spcPts val="0"/>
              </a:spcAft>
              <a:buNone/>
            </a:pPr>
            <a:r>
              <a:rPr lang="en"/>
              <a:t>Message:</a:t>
            </a:r>
            <a:endParaRPr/>
          </a:p>
        </p:txBody>
      </p:sp>
      <p:sp>
        <p:nvSpPr>
          <p:cNvPr id="115" name="Google Shape;115;p15"/>
          <p:cNvSpPr txBox="1"/>
          <p:nvPr/>
        </p:nvSpPr>
        <p:spPr>
          <a:xfrm>
            <a:off x="2768550" y="7925650"/>
            <a:ext cx="36069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(Contact Form to submit below information)</a:t>
            </a:r>
            <a:endParaRPr/>
          </a:p>
        </p:txBody>
      </p:sp>
      <p:sp>
        <p:nvSpPr>
          <p:cNvPr id="116" name="Google Shape;116;p15"/>
          <p:cNvSpPr txBox="1"/>
          <p:nvPr/>
        </p:nvSpPr>
        <p:spPr>
          <a:xfrm>
            <a:off x="5003700" y="11277600"/>
            <a:ext cx="14859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Submit (button)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3054750" y="233940"/>
            <a:ext cx="30345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Centre Francais International (LOGO)</a:t>
            </a:r>
            <a:endParaRPr sz="1200"/>
          </a:p>
        </p:txBody>
      </p:sp>
      <p:sp>
        <p:nvSpPr>
          <p:cNvPr id="122" name="Google Shape;122;p16"/>
          <p:cNvSpPr txBox="1"/>
          <p:nvPr/>
        </p:nvSpPr>
        <p:spPr>
          <a:xfrm>
            <a:off x="2222500" y="676425"/>
            <a:ext cx="65916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Home	Services	Corporate Programs	Book Free Consultation 		About CFI</a:t>
            </a:r>
            <a:endParaRPr sz="1000"/>
          </a:p>
        </p:txBody>
      </p:sp>
      <p:sp>
        <p:nvSpPr>
          <p:cNvPr id="123" name="Google Shape;123;p16"/>
          <p:cNvSpPr txBox="1"/>
          <p:nvPr/>
        </p:nvSpPr>
        <p:spPr>
          <a:xfrm>
            <a:off x="971400" y="1587500"/>
            <a:ext cx="3606900" cy="11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No </a:t>
            </a:r>
            <a:r>
              <a:rPr lang="en" sz="1800"/>
              <a:t>Commitment</a:t>
            </a:r>
            <a:r>
              <a:rPr lang="en" sz="1800"/>
              <a:t> Consultation</a:t>
            </a:r>
            <a:endParaRPr sz="1800"/>
          </a:p>
          <a:p>
            <a:pPr indent="0" lvl="0" marL="0" rtl="0" algn="ctr">
              <a:spcBef>
                <a:spcPts val="0"/>
              </a:spcBef>
              <a:spcAft>
                <a:spcPts val="0"/>
              </a:spcAft>
              <a:buNone/>
            </a:pPr>
            <a:r>
              <a:rPr lang="en" sz="1000"/>
              <a:t>Take the first step towards your language learning journey by scheduling a free consultation with our language experts. Select a date and time that suits you, and we'll be happy to assist you in achieving your language goals.</a:t>
            </a:r>
            <a:endParaRPr sz="1000"/>
          </a:p>
        </p:txBody>
      </p:sp>
      <p:sp>
        <p:nvSpPr>
          <p:cNvPr id="124" name="Google Shape;124;p16"/>
          <p:cNvSpPr txBox="1"/>
          <p:nvPr/>
        </p:nvSpPr>
        <p:spPr>
          <a:xfrm>
            <a:off x="1905000" y="14065250"/>
            <a:ext cx="5524500" cy="3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Copyright © 2023 Centre Français International. All rights reserved.</a:t>
            </a:r>
            <a:endParaRPr sz="1000"/>
          </a:p>
        </p:txBody>
      </p:sp>
      <p:sp>
        <p:nvSpPr>
          <p:cNvPr id="125" name="Google Shape;125;p16"/>
          <p:cNvSpPr txBox="1"/>
          <p:nvPr/>
        </p:nvSpPr>
        <p:spPr>
          <a:xfrm>
            <a:off x="114300" y="101600"/>
            <a:ext cx="2215500" cy="36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Book Free Consultation</a:t>
            </a:r>
            <a:endParaRPr b="1"/>
          </a:p>
        </p:txBody>
      </p:sp>
      <p:sp>
        <p:nvSpPr>
          <p:cNvPr id="126" name="Google Shape;126;p16"/>
          <p:cNvSpPr txBox="1"/>
          <p:nvPr/>
        </p:nvSpPr>
        <p:spPr>
          <a:xfrm>
            <a:off x="1153575" y="3376075"/>
            <a:ext cx="7207200" cy="3524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Area to place Calendar where user can click on dates, see open 30 minutes time slots by date, and submit scheduling request. User should also add their information to send with the request like name, email, phone number, message etc.</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a:off x="3054750" y="233940"/>
            <a:ext cx="30345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Centre Francais International (LOGO)</a:t>
            </a:r>
            <a:endParaRPr sz="1200"/>
          </a:p>
        </p:txBody>
      </p:sp>
      <p:sp>
        <p:nvSpPr>
          <p:cNvPr id="132" name="Google Shape;132;p17"/>
          <p:cNvSpPr txBox="1"/>
          <p:nvPr/>
        </p:nvSpPr>
        <p:spPr>
          <a:xfrm>
            <a:off x="2222500" y="676425"/>
            <a:ext cx="6591600" cy="36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Home	Services	Corporate Programs	Book Free Consultation 		About CFI</a:t>
            </a:r>
            <a:endParaRPr sz="1000"/>
          </a:p>
        </p:txBody>
      </p:sp>
      <p:sp>
        <p:nvSpPr>
          <p:cNvPr id="133" name="Google Shape;133;p17"/>
          <p:cNvSpPr txBox="1"/>
          <p:nvPr/>
        </p:nvSpPr>
        <p:spPr>
          <a:xfrm>
            <a:off x="971400" y="1587500"/>
            <a:ext cx="4172100" cy="1473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À Propos de Centre Français International</a:t>
            </a:r>
            <a:endParaRPr b="1">
              <a:solidFill>
                <a:schemeClr val="dk1"/>
              </a:solidFill>
              <a:latin typeface="Roboto"/>
              <a:ea typeface="Roboto"/>
              <a:cs typeface="Roboto"/>
              <a:sym typeface="Roboto"/>
            </a:endParaRPr>
          </a:p>
          <a:p>
            <a:pPr indent="0" lvl="0" marL="0" rtl="0" algn="l">
              <a:lnSpc>
                <a:spcPct val="115000"/>
              </a:lnSpc>
              <a:spcBef>
                <a:spcPts val="1500"/>
              </a:spcBef>
              <a:spcAft>
                <a:spcPts val="1500"/>
              </a:spcAft>
              <a:buClr>
                <a:schemeClr val="dk1"/>
              </a:buClr>
              <a:buSzPts val="1100"/>
              <a:buFont typeface="Arial"/>
              <a:buNone/>
            </a:pPr>
            <a:r>
              <a:rPr lang="en" sz="1200">
                <a:solidFill>
                  <a:schemeClr val="dk1"/>
                </a:solidFill>
                <a:latin typeface="Roboto"/>
                <a:ea typeface="Roboto"/>
                <a:cs typeface="Roboto"/>
                <a:sym typeface="Roboto"/>
              </a:rPr>
              <a:t>Bienvenue chez Centre Français International (CFI) - your gateway to immersive and effective French language learning. Discover what sets us apart and makes us your ideal partner on your language journey.</a:t>
            </a:r>
            <a:endParaRPr sz="1800"/>
          </a:p>
        </p:txBody>
      </p:sp>
      <p:sp>
        <p:nvSpPr>
          <p:cNvPr id="134" name="Google Shape;134;p17"/>
          <p:cNvSpPr txBox="1"/>
          <p:nvPr/>
        </p:nvSpPr>
        <p:spPr>
          <a:xfrm>
            <a:off x="1905000" y="14065250"/>
            <a:ext cx="5524500" cy="30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Copyright © 2023 Centre Français International. All rights reserved.</a:t>
            </a:r>
            <a:endParaRPr sz="1000"/>
          </a:p>
        </p:txBody>
      </p:sp>
      <p:sp>
        <p:nvSpPr>
          <p:cNvPr id="135" name="Google Shape;135;p17"/>
          <p:cNvSpPr txBox="1"/>
          <p:nvPr/>
        </p:nvSpPr>
        <p:spPr>
          <a:xfrm>
            <a:off x="114300" y="101600"/>
            <a:ext cx="1435200" cy="36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About CFI</a:t>
            </a:r>
            <a:endParaRPr b="1"/>
          </a:p>
        </p:txBody>
      </p:sp>
      <p:sp>
        <p:nvSpPr>
          <p:cNvPr id="136" name="Google Shape;136;p17"/>
          <p:cNvSpPr txBox="1"/>
          <p:nvPr/>
        </p:nvSpPr>
        <p:spPr>
          <a:xfrm>
            <a:off x="837900" y="4482043"/>
            <a:ext cx="2827200" cy="14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Tailored French Lesson</a:t>
            </a:r>
            <a:endParaRPr b="1" sz="1000"/>
          </a:p>
          <a:p>
            <a:pPr indent="0" lvl="0" marL="0" rtl="0" algn="l">
              <a:spcBef>
                <a:spcPts val="0"/>
              </a:spcBef>
              <a:spcAft>
                <a:spcPts val="0"/>
              </a:spcAft>
              <a:buNone/>
            </a:pPr>
            <a:r>
              <a:rPr lang="en" sz="600"/>
              <a:t>At CFI, we offer personalized French lessons for all proficiency levels, from A1.1 to C2. Whether you're a beginner or an advanced learner, our curriculum adapts to your needs, ensuring a comprehensive and engaging learning experience.</a:t>
            </a:r>
            <a:endParaRPr sz="600"/>
          </a:p>
        </p:txBody>
      </p:sp>
      <p:sp>
        <p:nvSpPr>
          <p:cNvPr id="137" name="Google Shape;137;p17"/>
          <p:cNvSpPr txBox="1"/>
          <p:nvPr/>
        </p:nvSpPr>
        <p:spPr>
          <a:xfrm>
            <a:off x="4947483" y="4449173"/>
            <a:ext cx="3282000" cy="14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Immersive Cultural Integration</a:t>
            </a:r>
            <a:endParaRPr b="1" sz="1000"/>
          </a:p>
          <a:p>
            <a:pPr indent="0" lvl="0" marL="0" rtl="0" algn="l">
              <a:spcBef>
                <a:spcPts val="0"/>
              </a:spcBef>
              <a:spcAft>
                <a:spcPts val="0"/>
              </a:spcAft>
              <a:buNone/>
            </a:pPr>
            <a:r>
              <a:rPr lang="en" sz="600"/>
              <a:t>Experience more than just language lessons at CFI. Our programs seamlessly integrate French culture, offering virtual tours, culinary experiences, and discussions on literature and cinema. Immerse yourself in the richness of the French language and lifestyle.</a:t>
            </a:r>
            <a:endParaRPr sz="600"/>
          </a:p>
        </p:txBody>
      </p:sp>
      <p:sp>
        <p:nvSpPr>
          <p:cNvPr id="138" name="Google Shape;138;p17"/>
          <p:cNvSpPr txBox="1"/>
          <p:nvPr/>
        </p:nvSpPr>
        <p:spPr>
          <a:xfrm>
            <a:off x="4947483" y="6135199"/>
            <a:ext cx="3197100" cy="14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Flexible Learning Options</a:t>
            </a:r>
            <a:endParaRPr b="1" sz="1000"/>
          </a:p>
          <a:p>
            <a:pPr indent="0" lvl="0" marL="0" rtl="0" algn="l">
              <a:spcBef>
                <a:spcPts val="0"/>
              </a:spcBef>
              <a:spcAft>
                <a:spcPts val="0"/>
              </a:spcAft>
              <a:buNone/>
            </a:pPr>
            <a:r>
              <a:rPr lang="en" sz="600"/>
              <a:t>CFI understands the diverse needs of learners. Enjoy flexibility with our one-on-one tutoring, small group classes, and online courses. Tailor your learning journey to match your individual preferences and schedule.</a:t>
            </a:r>
            <a:endParaRPr sz="600"/>
          </a:p>
        </p:txBody>
      </p:sp>
      <p:sp>
        <p:nvSpPr>
          <p:cNvPr id="139" name="Google Shape;139;p17"/>
          <p:cNvSpPr txBox="1"/>
          <p:nvPr/>
        </p:nvSpPr>
        <p:spPr>
          <a:xfrm>
            <a:off x="837900" y="6245214"/>
            <a:ext cx="3145200" cy="127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Proven Track Record</a:t>
            </a:r>
            <a:endParaRPr b="1" sz="1000"/>
          </a:p>
          <a:p>
            <a:pPr indent="0" lvl="0" marL="0" rtl="0" algn="l">
              <a:spcBef>
                <a:spcPts val="0"/>
              </a:spcBef>
              <a:spcAft>
                <a:spcPts val="0"/>
              </a:spcAft>
              <a:buNone/>
            </a:pPr>
            <a:r>
              <a:rPr lang="en" sz="600"/>
              <a:t>Benefit from our extensive experience and proven track record in language education. Our success stories include students achieving proficiency in French, excelling in exams, and confidently navigating real-world language situations.</a:t>
            </a:r>
            <a:endParaRPr sz="600"/>
          </a:p>
        </p:txBody>
      </p:sp>
      <p:sp>
        <p:nvSpPr>
          <p:cNvPr id="140" name="Google Shape;140;p17"/>
          <p:cNvSpPr txBox="1"/>
          <p:nvPr/>
        </p:nvSpPr>
        <p:spPr>
          <a:xfrm>
            <a:off x="1654200" y="3173950"/>
            <a:ext cx="5835600" cy="144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Certified French Teachers</a:t>
            </a:r>
            <a:endParaRPr b="1"/>
          </a:p>
          <a:p>
            <a:pPr indent="0" lvl="0" marL="0" rtl="0" algn="l">
              <a:spcBef>
                <a:spcPts val="0"/>
              </a:spcBef>
              <a:spcAft>
                <a:spcPts val="0"/>
              </a:spcAft>
              <a:buNone/>
            </a:pPr>
            <a:r>
              <a:rPr lang="en" sz="1000"/>
              <a:t>Our team comprises certified French teachers from France Education International, a public agency under the French Ministry of Europe and Foreign Affairs. This ensures that you receive high-quality instruction from experts dedicated to your language success.</a:t>
            </a:r>
            <a:endParaRPr sz="1000"/>
          </a:p>
        </p:txBody>
      </p:sp>
      <p:sp>
        <p:nvSpPr>
          <p:cNvPr id="141" name="Google Shape;141;p17"/>
          <p:cNvSpPr txBox="1"/>
          <p:nvPr/>
        </p:nvSpPr>
        <p:spPr>
          <a:xfrm>
            <a:off x="1993900" y="8293100"/>
            <a:ext cx="1650900" cy="876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0"/>
              </a:spcAft>
              <a:buClr>
                <a:schemeClr val="dk1"/>
              </a:buClr>
              <a:buSzPts val="1100"/>
              <a:buFont typeface="Arial"/>
              <a:buNone/>
            </a:pPr>
            <a:r>
              <a:rPr b="1" lang="en" sz="1200">
                <a:solidFill>
                  <a:schemeClr val="dk1"/>
                </a:solidFill>
                <a:latin typeface="Roboto"/>
                <a:ea typeface="Roboto"/>
                <a:cs typeface="Roboto"/>
                <a:sym typeface="Roboto"/>
              </a:rPr>
              <a:t>12,000+</a:t>
            </a:r>
            <a:endParaRPr b="1" sz="1200">
              <a:solidFill>
                <a:schemeClr val="dk1"/>
              </a:solidFill>
              <a:latin typeface="Roboto"/>
              <a:ea typeface="Roboto"/>
              <a:cs typeface="Roboto"/>
              <a:sym typeface="Roboto"/>
            </a:endParaRPr>
          </a:p>
          <a:p>
            <a:pPr indent="0" lvl="0" marL="0" rtl="0" algn="ctr">
              <a:lnSpc>
                <a:spcPct val="115000"/>
              </a:lnSpc>
              <a:spcBef>
                <a:spcPts val="200"/>
              </a:spcBef>
              <a:spcAft>
                <a:spcPts val="1500"/>
              </a:spcAft>
              <a:buNone/>
            </a:pPr>
            <a:r>
              <a:rPr lang="en" sz="1200">
                <a:solidFill>
                  <a:schemeClr val="dk1"/>
                </a:solidFill>
                <a:latin typeface="Roboto"/>
                <a:ea typeface="Roboto"/>
                <a:cs typeface="Roboto"/>
                <a:sym typeface="Roboto"/>
              </a:rPr>
              <a:t>Teaching Hours</a:t>
            </a:r>
            <a:endParaRPr sz="1800">
              <a:solidFill>
                <a:schemeClr val="dk2"/>
              </a:solidFill>
            </a:endParaRPr>
          </a:p>
        </p:txBody>
      </p:sp>
      <p:sp>
        <p:nvSpPr>
          <p:cNvPr id="142" name="Google Shape;142;p17"/>
          <p:cNvSpPr txBox="1"/>
          <p:nvPr/>
        </p:nvSpPr>
        <p:spPr>
          <a:xfrm>
            <a:off x="3756050" y="8293100"/>
            <a:ext cx="1650900" cy="876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0"/>
              </a:spcAft>
              <a:buNone/>
            </a:pPr>
            <a:r>
              <a:rPr b="1" lang="en" sz="1200">
                <a:solidFill>
                  <a:schemeClr val="dk1"/>
                </a:solidFill>
                <a:latin typeface="Roboto"/>
                <a:ea typeface="Roboto"/>
                <a:cs typeface="Roboto"/>
                <a:sym typeface="Roboto"/>
              </a:rPr>
              <a:t>Over 95%</a:t>
            </a:r>
            <a:endParaRPr b="1" sz="1200">
              <a:solidFill>
                <a:schemeClr val="dk1"/>
              </a:solidFill>
              <a:latin typeface="Roboto"/>
              <a:ea typeface="Roboto"/>
              <a:cs typeface="Roboto"/>
              <a:sym typeface="Roboto"/>
            </a:endParaRPr>
          </a:p>
          <a:p>
            <a:pPr indent="0" lvl="0" marL="0" rtl="0" algn="ctr">
              <a:lnSpc>
                <a:spcPct val="115000"/>
              </a:lnSpc>
              <a:spcBef>
                <a:spcPts val="200"/>
              </a:spcBef>
              <a:spcAft>
                <a:spcPts val="1500"/>
              </a:spcAft>
              <a:buNone/>
            </a:pPr>
            <a:r>
              <a:rPr lang="en" sz="1200">
                <a:solidFill>
                  <a:schemeClr val="dk1"/>
                </a:solidFill>
                <a:latin typeface="Roboto"/>
                <a:ea typeface="Roboto"/>
                <a:cs typeface="Roboto"/>
                <a:sym typeface="Roboto"/>
              </a:rPr>
              <a:t>C</a:t>
            </a:r>
            <a:r>
              <a:rPr lang="en" sz="1200">
                <a:solidFill>
                  <a:schemeClr val="dk1"/>
                </a:solidFill>
                <a:latin typeface="Roboto"/>
                <a:ea typeface="Roboto"/>
                <a:cs typeface="Roboto"/>
                <a:sym typeface="Roboto"/>
              </a:rPr>
              <a:t>lient Satisfaction</a:t>
            </a:r>
            <a:endParaRPr sz="1800">
              <a:solidFill>
                <a:schemeClr val="dk2"/>
              </a:solidFill>
            </a:endParaRPr>
          </a:p>
        </p:txBody>
      </p:sp>
      <p:sp>
        <p:nvSpPr>
          <p:cNvPr id="143" name="Google Shape;143;p17"/>
          <p:cNvSpPr txBox="1"/>
          <p:nvPr/>
        </p:nvSpPr>
        <p:spPr>
          <a:xfrm>
            <a:off x="5518200" y="8293100"/>
            <a:ext cx="1650900" cy="876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0"/>
              </a:spcAft>
              <a:buNone/>
            </a:pPr>
            <a:r>
              <a:rPr b="1" lang="en" sz="1200">
                <a:solidFill>
                  <a:schemeClr val="dk1"/>
                </a:solidFill>
                <a:latin typeface="Roboto"/>
                <a:ea typeface="Roboto"/>
                <a:cs typeface="Roboto"/>
                <a:sym typeface="Roboto"/>
              </a:rPr>
              <a:t>85%</a:t>
            </a:r>
            <a:endParaRPr b="1" sz="1200">
              <a:solidFill>
                <a:schemeClr val="dk1"/>
              </a:solidFill>
              <a:latin typeface="Roboto"/>
              <a:ea typeface="Roboto"/>
              <a:cs typeface="Roboto"/>
              <a:sym typeface="Roboto"/>
            </a:endParaRPr>
          </a:p>
          <a:p>
            <a:pPr indent="0" lvl="0" marL="0" rtl="0" algn="ctr">
              <a:lnSpc>
                <a:spcPct val="115000"/>
              </a:lnSpc>
              <a:spcBef>
                <a:spcPts val="200"/>
              </a:spcBef>
              <a:spcAft>
                <a:spcPts val="1500"/>
              </a:spcAft>
              <a:buNone/>
            </a:pPr>
            <a:r>
              <a:rPr lang="en" sz="1200">
                <a:solidFill>
                  <a:schemeClr val="dk1"/>
                </a:solidFill>
                <a:latin typeface="Roboto"/>
                <a:ea typeface="Roboto"/>
                <a:cs typeface="Roboto"/>
                <a:sym typeface="Roboto"/>
              </a:rPr>
              <a:t>Exams P</a:t>
            </a:r>
            <a:r>
              <a:rPr lang="en" sz="1200">
                <a:solidFill>
                  <a:schemeClr val="dk1"/>
                </a:solidFill>
                <a:latin typeface="Roboto"/>
                <a:ea typeface="Roboto"/>
                <a:cs typeface="Roboto"/>
                <a:sym typeface="Roboto"/>
              </a:rPr>
              <a:t>ass Rate (DELF/DALF, TCF)</a:t>
            </a:r>
            <a:endParaRPr sz="1800">
              <a:solidFill>
                <a:schemeClr val="dk2"/>
              </a:solidFill>
            </a:endParaRPr>
          </a:p>
        </p:txBody>
      </p:sp>
      <p:sp>
        <p:nvSpPr>
          <p:cNvPr id="144" name="Google Shape;144;p17"/>
          <p:cNvSpPr txBox="1"/>
          <p:nvPr/>
        </p:nvSpPr>
        <p:spPr>
          <a:xfrm>
            <a:off x="6997700" y="8293100"/>
            <a:ext cx="1790700" cy="87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Roboto"/>
                <a:ea typeface="Roboto"/>
                <a:cs typeface="Roboto"/>
                <a:sym typeface="Roboto"/>
              </a:rPr>
              <a:t>15+</a:t>
            </a:r>
            <a:endParaRPr b="1" sz="1200">
              <a:solidFill>
                <a:schemeClr val="dk1"/>
              </a:solidFill>
              <a:latin typeface="Roboto"/>
              <a:ea typeface="Roboto"/>
              <a:cs typeface="Roboto"/>
              <a:sym typeface="Roboto"/>
            </a:endParaRPr>
          </a:p>
          <a:p>
            <a:pPr indent="0" lvl="0" marL="0" rtl="0" algn="ctr">
              <a:lnSpc>
                <a:spcPct val="150000"/>
              </a:lnSpc>
              <a:spcBef>
                <a:spcPts val="1200"/>
              </a:spcBef>
              <a:spcAft>
                <a:spcPts val="200"/>
              </a:spcAft>
              <a:buNone/>
            </a:pPr>
            <a:r>
              <a:rPr lang="en" sz="1200">
                <a:solidFill>
                  <a:schemeClr val="dk1"/>
                </a:solidFill>
                <a:latin typeface="Roboto"/>
                <a:ea typeface="Roboto"/>
                <a:cs typeface="Roboto"/>
                <a:sym typeface="Roboto"/>
              </a:rPr>
              <a:t>Countries Represented by Students</a:t>
            </a:r>
            <a:endParaRPr sz="1200">
              <a:solidFill>
                <a:schemeClr val="dk1"/>
              </a:solidFill>
              <a:latin typeface="Roboto"/>
              <a:ea typeface="Roboto"/>
              <a:cs typeface="Roboto"/>
              <a:sym typeface="Roboto"/>
            </a:endParaRPr>
          </a:p>
        </p:txBody>
      </p:sp>
      <p:sp>
        <p:nvSpPr>
          <p:cNvPr id="145" name="Google Shape;145;p17"/>
          <p:cNvSpPr txBox="1"/>
          <p:nvPr/>
        </p:nvSpPr>
        <p:spPr>
          <a:xfrm>
            <a:off x="571600" y="8293100"/>
            <a:ext cx="1650900" cy="876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200"/>
              </a:spcBef>
              <a:spcAft>
                <a:spcPts val="0"/>
              </a:spcAft>
              <a:buNone/>
            </a:pPr>
            <a:r>
              <a:rPr b="1" lang="en" sz="1200">
                <a:solidFill>
                  <a:schemeClr val="dk1"/>
                </a:solidFill>
                <a:latin typeface="Roboto"/>
                <a:ea typeface="Roboto"/>
                <a:cs typeface="Roboto"/>
                <a:sym typeface="Roboto"/>
              </a:rPr>
              <a:t>20 +</a:t>
            </a:r>
            <a:endParaRPr b="1" sz="1200">
              <a:solidFill>
                <a:schemeClr val="dk1"/>
              </a:solidFill>
              <a:latin typeface="Roboto"/>
              <a:ea typeface="Roboto"/>
              <a:cs typeface="Roboto"/>
              <a:sym typeface="Roboto"/>
            </a:endParaRPr>
          </a:p>
          <a:p>
            <a:pPr indent="0" lvl="0" marL="0" rtl="0" algn="ctr">
              <a:lnSpc>
                <a:spcPct val="115000"/>
              </a:lnSpc>
              <a:spcBef>
                <a:spcPts val="200"/>
              </a:spcBef>
              <a:spcAft>
                <a:spcPts val="1500"/>
              </a:spcAft>
              <a:buNone/>
            </a:pPr>
            <a:r>
              <a:rPr lang="en" sz="1200">
                <a:solidFill>
                  <a:schemeClr val="dk1"/>
                </a:solidFill>
                <a:latin typeface="Roboto"/>
                <a:ea typeface="Roboto"/>
                <a:cs typeface="Roboto"/>
                <a:sym typeface="Roboto"/>
              </a:rPr>
              <a:t>Years of Teaching Experience</a:t>
            </a:r>
            <a:endParaRPr sz="1800">
              <a:solidFill>
                <a:schemeClr val="dk2"/>
              </a:solidFill>
            </a:endParaRPr>
          </a:p>
        </p:txBody>
      </p:sp>
      <p:sp>
        <p:nvSpPr>
          <p:cNvPr id="146" name="Google Shape;146;p17"/>
          <p:cNvSpPr txBox="1"/>
          <p:nvPr/>
        </p:nvSpPr>
        <p:spPr>
          <a:xfrm>
            <a:off x="2235200" y="10033000"/>
            <a:ext cx="4368900" cy="276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Name:</a:t>
            </a:r>
            <a:endParaRPr/>
          </a:p>
          <a:p>
            <a:pPr indent="0" lvl="0" marL="0" rtl="0" algn="l">
              <a:spcBef>
                <a:spcPts val="0"/>
              </a:spcBef>
              <a:spcAft>
                <a:spcPts val="0"/>
              </a:spcAft>
              <a:buNone/>
            </a:pPr>
            <a:r>
              <a:rPr lang="en"/>
              <a:t>Title:</a:t>
            </a:r>
            <a:endParaRPr/>
          </a:p>
          <a:p>
            <a:pPr indent="0" lvl="0" marL="0" rtl="0" algn="l">
              <a:spcBef>
                <a:spcPts val="0"/>
              </a:spcBef>
              <a:spcAft>
                <a:spcPts val="0"/>
              </a:spcAft>
              <a:buNone/>
            </a:pPr>
            <a:r>
              <a:rPr lang="en"/>
              <a:t>Email:</a:t>
            </a:r>
            <a:endParaRPr/>
          </a:p>
          <a:p>
            <a:pPr indent="0" lvl="0" marL="0" rtl="0" algn="l">
              <a:spcBef>
                <a:spcPts val="0"/>
              </a:spcBef>
              <a:spcAft>
                <a:spcPts val="0"/>
              </a:spcAft>
              <a:buNone/>
            </a:pPr>
            <a:r>
              <a:rPr lang="en"/>
              <a:t>Phone:</a:t>
            </a:r>
            <a:endParaRPr/>
          </a:p>
          <a:p>
            <a:pPr indent="0" lvl="0" marL="0" rtl="0" algn="l">
              <a:spcBef>
                <a:spcPts val="0"/>
              </a:spcBef>
              <a:spcAft>
                <a:spcPts val="0"/>
              </a:spcAft>
              <a:buNone/>
            </a:pPr>
            <a:r>
              <a:rPr lang="en"/>
              <a:t>Organization:</a:t>
            </a:r>
            <a:endParaRPr/>
          </a:p>
          <a:p>
            <a:pPr indent="0" lvl="0" marL="0" rtl="0" algn="l">
              <a:spcBef>
                <a:spcPts val="0"/>
              </a:spcBef>
              <a:spcAft>
                <a:spcPts val="0"/>
              </a:spcAft>
              <a:buNone/>
            </a:pPr>
            <a:r>
              <a:rPr lang="en"/>
              <a:t>Subject:</a:t>
            </a:r>
            <a:endParaRPr/>
          </a:p>
          <a:p>
            <a:pPr indent="0" lvl="0" marL="0" rtl="0" algn="l">
              <a:spcBef>
                <a:spcPts val="0"/>
              </a:spcBef>
              <a:spcAft>
                <a:spcPts val="0"/>
              </a:spcAft>
              <a:buNone/>
            </a:pPr>
            <a:r>
              <a:rPr lang="en"/>
              <a:t>Message:</a:t>
            </a:r>
            <a:endParaRPr/>
          </a:p>
        </p:txBody>
      </p:sp>
      <p:sp>
        <p:nvSpPr>
          <p:cNvPr id="147" name="Google Shape;147;p17"/>
          <p:cNvSpPr txBox="1"/>
          <p:nvPr/>
        </p:nvSpPr>
        <p:spPr>
          <a:xfrm>
            <a:off x="2768550" y="9602050"/>
            <a:ext cx="3606900" cy="3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(Contact Form to submit below information)</a:t>
            </a:r>
            <a:endParaRPr/>
          </a:p>
        </p:txBody>
      </p:sp>
      <p:sp>
        <p:nvSpPr>
          <p:cNvPr id="148" name="Google Shape;148;p17"/>
          <p:cNvSpPr txBox="1"/>
          <p:nvPr/>
        </p:nvSpPr>
        <p:spPr>
          <a:xfrm>
            <a:off x="5003700" y="12954000"/>
            <a:ext cx="14859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Submit (button)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