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hXwyO7YZn17nK/TnUx3I5s4OmY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9443470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9443470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9c2207dd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9c2207d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9443470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9443470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9a6ec39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9a6ec39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9a7e628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9a7e628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9c2207d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9c2207d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6"/>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6"/>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6"/>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6"/>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6"/>
          <p:cNvGrpSpPr/>
          <p:nvPr/>
        </p:nvGrpSpPr>
        <p:grpSpPr>
          <a:xfrm>
            <a:off x="255200" y="592"/>
            <a:ext cx="2250363" cy="1044300"/>
            <a:chOff x="255200" y="592"/>
            <a:chExt cx="2250363" cy="1044300"/>
          </a:xfrm>
        </p:grpSpPr>
        <p:sp>
          <p:nvSpPr>
            <p:cNvPr id="15" name="Google Shape;15;p6"/>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6"/>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6"/>
          <p:cNvGrpSpPr/>
          <p:nvPr/>
        </p:nvGrpSpPr>
        <p:grpSpPr>
          <a:xfrm>
            <a:off x="905395" y="592"/>
            <a:ext cx="2250363" cy="1044300"/>
            <a:chOff x="905395" y="592"/>
            <a:chExt cx="2250363" cy="1044300"/>
          </a:xfrm>
        </p:grpSpPr>
        <p:sp>
          <p:nvSpPr>
            <p:cNvPr id="19" name="Google Shape;19;p6"/>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6"/>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6"/>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6"/>
          <p:cNvGrpSpPr/>
          <p:nvPr/>
        </p:nvGrpSpPr>
        <p:grpSpPr>
          <a:xfrm>
            <a:off x="7057468" y="5088"/>
            <a:ext cx="1851281" cy="752108"/>
            <a:chOff x="6917201" y="0"/>
            <a:chExt cx="2227776" cy="863400"/>
          </a:xfrm>
        </p:grpSpPr>
        <p:sp>
          <p:nvSpPr>
            <p:cNvPr id="23" name="Google Shape;23;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6"/>
          <p:cNvGrpSpPr/>
          <p:nvPr/>
        </p:nvGrpSpPr>
        <p:grpSpPr>
          <a:xfrm>
            <a:off x="6553032" y="4217852"/>
            <a:ext cx="2389067" cy="925737"/>
            <a:chOff x="6917201" y="0"/>
            <a:chExt cx="2227776" cy="863400"/>
          </a:xfrm>
        </p:grpSpPr>
        <p:sp>
          <p:nvSpPr>
            <p:cNvPr id="27" name="Google Shape;27;p6"/>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6"/>
          <p:cNvGrpSpPr/>
          <p:nvPr/>
        </p:nvGrpSpPr>
        <p:grpSpPr>
          <a:xfrm>
            <a:off x="199149" y="4055652"/>
            <a:ext cx="2795413" cy="1083308"/>
            <a:chOff x="6917201" y="0"/>
            <a:chExt cx="2227776" cy="863400"/>
          </a:xfrm>
        </p:grpSpPr>
        <p:sp>
          <p:nvSpPr>
            <p:cNvPr id="31" name="Google Shape;31;p6"/>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6"/>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6"/>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6"/>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5"/>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5"/>
          <p:cNvGrpSpPr/>
          <p:nvPr/>
        </p:nvGrpSpPr>
        <p:grpSpPr>
          <a:xfrm>
            <a:off x="5959222" y="4119576"/>
            <a:ext cx="2520951" cy="1024165"/>
            <a:chOff x="6917201" y="0"/>
            <a:chExt cx="2227776" cy="863400"/>
          </a:xfrm>
        </p:grpSpPr>
        <p:sp>
          <p:nvSpPr>
            <p:cNvPr id="112" name="Google Shape;112;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5"/>
          <p:cNvGrpSpPr/>
          <p:nvPr/>
        </p:nvGrpSpPr>
        <p:grpSpPr>
          <a:xfrm>
            <a:off x="199149" y="2"/>
            <a:ext cx="2795413" cy="1083308"/>
            <a:chOff x="6917201" y="0"/>
            <a:chExt cx="2227776" cy="863400"/>
          </a:xfrm>
        </p:grpSpPr>
        <p:sp>
          <p:nvSpPr>
            <p:cNvPr id="116" name="Google Shape;116;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5"/>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5"/>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8"/>
          <p:cNvGrpSpPr/>
          <p:nvPr/>
        </p:nvGrpSpPr>
        <p:grpSpPr>
          <a:xfrm>
            <a:off x="5594191" y="3961115"/>
            <a:ext cx="2910144" cy="1182340"/>
            <a:chOff x="6917201" y="0"/>
            <a:chExt cx="2227776" cy="863400"/>
          </a:xfrm>
        </p:grpSpPr>
        <p:sp>
          <p:nvSpPr>
            <p:cNvPr id="47" name="Google Shape;47;p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8"/>
          <p:cNvGrpSpPr/>
          <p:nvPr/>
        </p:nvGrpSpPr>
        <p:grpSpPr>
          <a:xfrm>
            <a:off x="199149" y="2"/>
            <a:ext cx="2795413" cy="1083308"/>
            <a:chOff x="6917201" y="0"/>
            <a:chExt cx="2227776" cy="863400"/>
          </a:xfrm>
        </p:grpSpPr>
        <p:sp>
          <p:nvSpPr>
            <p:cNvPr id="51" name="Google Shape;51;p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8"/>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9"/>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9"/>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1"/>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2"/>
          <p:cNvGrpSpPr/>
          <p:nvPr/>
        </p:nvGrpSpPr>
        <p:grpSpPr>
          <a:xfrm>
            <a:off x="255991" y="-118"/>
            <a:ext cx="2251347" cy="1043408"/>
            <a:chOff x="3961956" y="4383950"/>
            <a:chExt cx="1160548" cy="548700"/>
          </a:xfrm>
        </p:grpSpPr>
        <p:sp>
          <p:nvSpPr>
            <p:cNvPr id="81" name="Google Shape;81;p1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2"/>
          <p:cNvGrpSpPr/>
          <p:nvPr/>
        </p:nvGrpSpPr>
        <p:grpSpPr>
          <a:xfrm>
            <a:off x="34934" y="4522125"/>
            <a:ext cx="1593305" cy="617072"/>
            <a:chOff x="6917201" y="0"/>
            <a:chExt cx="2227776" cy="863400"/>
          </a:xfrm>
        </p:grpSpPr>
        <p:sp>
          <p:nvSpPr>
            <p:cNvPr id="86" name="Google Shape;86;p1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2"/>
          <p:cNvGrpSpPr/>
          <p:nvPr/>
        </p:nvGrpSpPr>
        <p:grpSpPr>
          <a:xfrm>
            <a:off x="5886353" y="1243"/>
            <a:ext cx="3257454" cy="1261514"/>
            <a:chOff x="6917201" y="0"/>
            <a:chExt cx="2227776" cy="863400"/>
          </a:xfrm>
        </p:grpSpPr>
        <p:sp>
          <p:nvSpPr>
            <p:cNvPr id="90" name="Google Shape;90;p1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13"/>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3"/>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5"/>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19443470c9_0_0"/>
          <p:cNvSpPr txBox="1"/>
          <p:nvPr/>
        </p:nvSpPr>
        <p:spPr>
          <a:xfrm>
            <a:off x="3524475" y="2622675"/>
            <a:ext cx="2372700" cy="6543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ctr">
              <a:lnSpc>
                <a:spcPct val="115000"/>
              </a:lnSpc>
              <a:spcBef>
                <a:spcPts val="0"/>
              </a:spcBef>
              <a:spcAft>
                <a:spcPts val="0"/>
              </a:spcAft>
              <a:buNone/>
            </a:pPr>
            <a:r>
              <a:rPr lang="en" sz="7350">
                <a:solidFill>
                  <a:schemeClr val="dk2"/>
                </a:solidFill>
                <a:latin typeface="Calibri"/>
                <a:ea typeface="Calibri"/>
                <a:cs typeface="Calibri"/>
                <a:sym typeface="Calibri"/>
              </a:rPr>
              <a:t>Presented by</a:t>
            </a:r>
            <a:endParaRPr sz="735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rPr b="1" lang="en" sz="8150">
                <a:solidFill>
                  <a:schemeClr val="dk2"/>
                </a:solidFill>
                <a:latin typeface="Calibri"/>
                <a:ea typeface="Calibri"/>
                <a:cs typeface="Calibri"/>
                <a:sym typeface="Calibri"/>
              </a:rPr>
              <a:t>Group 7</a:t>
            </a:r>
            <a:endParaRPr b="1" sz="8150">
              <a:solidFill>
                <a:schemeClr val="dk2"/>
              </a:solidFill>
              <a:latin typeface="Calibri"/>
              <a:ea typeface="Calibri"/>
              <a:cs typeface="Calibri"/>
              <a:sym typeface="Calibri"/>
            </a:endParaRPr>
          </a:p>
          <a:p>
            <a:pPr indent="0" lvl="0" marL="0" rtl="0" algn="l">
              <a:lnSpc>
                <a:spcPct val="100000"/>
              </a:lnSpc>
              <a:spcBef>
                <a:spcPts val="1200"/>
              </a:spcBef>
              <a:spcAft>
                <a:spcPts val="0"/>
              </a:spcAft>
              <a:buNone/>
            </a:pPr>
            <a:r>
              <a:t/>
            </a:r>
            <a:endParaRPr sz="1600">
              <a:solidFill>
                <a:schemeClr val="dk2"/>
              </a:solidFill>
              <a:latin typeface="Calibri"/>
              <a:ea typeface="Calibri"/>
              <a:cs typeface="Calibri"/>
              <a:sym typeface="Calibri"/>
            </a:endParaRPr>
          </a:p>
          <a:p>
            <a:pPr indent="0" lvl="0" marL="0" rtl="0" algn="ctr">
              <a:lnSpc>
                <a:spcPct val="100000"/>
              </a:lnSpc>
              <a:spcBef>
                <a:spcPts val="1200"/>
              </a:spcBef>
              <a:spcAft>
                <a:spcPts val="0"/>
              </a:spcAft>
              <a:buNone/>
            </a:pPr>
            <a:r>
              <a:t/>
            </a:r>
            <a:endParaRPr sz="1600">
              <a:solidFill>
                <a:schemeClr val="dk2"/>
              </a:solidFill>
              <a:latin typeface="Calibri"/>
              <a:ea typeface="Calibri"/>
              <a:cs typeface="Calibri"/>
              <a:sym typeface="Calibri"/>
            </a:endParaRPr>
          </a:p>
        </p:txBody>
      </p:sp>
      <p:sp>
        <p:nvSpPr>
          <p:cNvPr id="129" name="Google Shape;129;g119443470c9_0_0"/>
          <p:cNvSpPr txBox="1"/>
          <p:nvPr/>
        </p:nvSpPr>
        <p:spPr>
          <a:xfrm>
            <a:off x="3243600" y="3276975"/>
            <a:ext cx="3162300" cy="1569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800">
                <a:solidFill>
                  <a:schemeClr val="dk2"/>
                </a:solidFill>
                <a:latin typeface="Calibri"/>
                <a:ea typeface="Calibri"/>
                <a:cs typeface="Calibri"/>
                <a:sym typeface="Calibri"/>
              </a:rPr>
              <a:t>21166033 Rafeed Rahman</a:t>
            </a:r>
            <a:endParaRPr sz="1800">
              <a:solidFill>
                <a:schemeClr val="dk2"/>
              </a:solidFill>
              <a:latin typeface="Calibri"/>
              <a:ea typeface="Calibri"/>
              <a:cs typeface="Calibri"/>
              <a:sym typeface="Calibri"/>
            </a:endParaRPr>
          </a:p>
          <a:p>
            <a:pPr indent="0" lvl="0" marL="0" rtl="0" algn="l">
              <a:lnSpc>
                <a:spcPct val="100000"/>
              </a:lnSpc>
              <a:spcBef>
                <a:spcPts val="0"/>
              </a:spcBef>
              <a:spcAft>
                <a:spcPts val="0"/>
              </a:spcAft>
              <a:buNone/>
            </a:pPr>
            <a:r>
              <a:rPr lang="en" sz="1800">
                <a:solidFill>
                  <a:schemeClr val="dk2"/>
                </a:solidFill>
                <a:latin typeface="Calibri"/>
                <a:ea typeface="Calibri"/>
                <a:cs typeface="Calibri"/>
                <a:sym typeface="Calibri"/>
              </a:rPr>
              <a:t>21366016 Riyo Hayat Khan</a:t>
            </a:r>
            <a:endParaRPr sz="1800">
              <a:solidFill>
                <a:schemeClr val="dk2"/>
              </a:solidFill>
              <a:latin typeface="Calibri"/>
              <a:ea typeface="Calibri"/>
              <a:cs typeface="Calibri"/>
              <a:sym typeface="Calibri"/>
            </a:endParaRPr>
          </a:p>
          <a:p>
            <a:pPr indent="0" lvl="0" marL="0" rtl="0" algn="l">
              <a:lnSpc>
                <a:spcPct val="100000"/>
              </a:lnSpc>
              <a:spcBef>
                <a:spcPts val="0"/>
              </a:spcBef>
              <a:spcAft>
                <a:spcPts val="0"/>
              </a:spcAft>
              <a:buNone/>
            </a:pPr>
            <a:r>
              <a:rPr lang="en" sz="1800">
                <a:solidFill>
                  <a:schemeClr val="dk2"/>
                </a:solidFill>
                <a:latin typeface="Calibri"/>
                <a:ea typeface="Calibri"/>
                <a:cs typeface="Calibri"/>
                <a:sym typeface="Calibri"/>
              </a:rPr>
              <a:t>21366021 Dibyo Fabian Dofadar</a:t>
            </a:r>
            <a:endParaRPr sz="1800">
              <a:solidFill>
                <a:schemeClr val="dk2"/>
              </a:solidFill>
              <a:latin typeface="Calibri"/>
              <a:ea typeface="Calibri"/>
              <a:cs typeface="Calibri"/>
              <a:sym typeface="Calibri"/>
            </a:endParaRPr>
          </a:p>
          <a:p>
            <a:pPr indent="0" lvl="0" marL="0" rtl="0" algn="l">
              <a:lnSpc>
                <a:spcPct val="100000"/>
              </a:lnSpc>
              <a:spcBef>
                <a:spcPts val="0"/>
              </a:spcBef>
              <a:spcAft>
                <a:spcPts val="0"/>
              </a:spcAft>
              <a:buNone/>
            </a:pPr>
            <a:r>
              <a:rPr lang="en" sz="1800">
                <a:solidFill>
                  <a:schemeClr val="dk2"/>
                </a:solidFill>
                <a:latin typeface="Calibri"/>
                <a:ea typeface="Calibri"/>
                <a:cs typeface="Calibri"/>
                <a:sym typeface="Calibri"/>
              </a:rPr>
              <a:t>21366035 Md. Sabbir Ahmed</a:t>
            </a:r>
            <a:endParaRPr sz="1800">
              <a:solidFill>
                <a:schemeClr val="dk2"/>
              </a:solidFill>
              <a:latin typeface="Calibri"/>
              <a:ea typeface="Calibri"/>
              <a:cs typeface="Calibri"/>
              <a:sym typeface="Calibri"/>
            </a:endParaRPr>
          </a:p>
          <a:p>
            <a:pPr indent="0" lvl="0" marL="0" rtl="0" algn="l">
              <a:lnSpc>
                <a:spcPct val="100000"/>
              </a:lnSpc>
              <a:spcBef>
                <a:spcPts val="0"/>
              </a:spcBef>
              <a:spcAft>
                <a:spcPts val="0"/>
              </a:spcAft>
              <a:buNone/>
            </a:pPr>
            <a:r>
              <a:rPr lang="en" sz="1800">
                <a:solidFill>
                  <a:schemeClr val="dk2"/>
                </a:solidFill>
                <a:latin typeface="Calibri"/>
                <a:ea typeface="Calibri"/>
                <a:cs typeface="Calibri"/>
                <a:sym typeface="Calibri"/>
              </a:rPr>
              <a:t>22166025 Hasnat Md. Abdullah</a:t>
            </a:r>
            <a:endParaRPr sz="1800">
              <a:solidFill>
                <a:schemeClr val="dk2"/>
              </a:solidFill>
              <a:latin typeface="Calibri"/>
              <a:ea typeface="Calibri"/>
              <a:cs typeface="Calibri"/>
              <a:sym typeface="Calibri"/>
            </a:endParaRPr>
          </a:p>
        </p:txBody>
      </p:sp>
      <p:sp>
        <p:nvSpPr>
          <p:cNvPr id="130" name="Google Shape;130;g119443470c9_0_0"/>
          <p:cNvSpPr txBox="1"/>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chemeClr val="dk2"/>
                </a:solidFill>
                <a:latin typeface="Nunito"/>
                <a:ea typeface="Nunito"/>
                <a:cs typeface="Nunito"/>
                <a:sym typeface="Nunito"/>
              </a:rPr>
              <a:t>‹#›</a:t>
            </a:fld>
            <a:endParaRPr sz="1000">
              <a:solidFill>
                <a:schemeClr val="dk2"/>
              </a:solidFill>
              <a:latin typeface="Nunito"/>
              <a:ea typeface="Nunito"/>
              <a:cs typeface="Nunito"/>
              <a:sym typeface="Nunito"/>
            </a:endParaRPr>
          </a:p>
        </p:txBody>
      </p:sp>
      <p:sp>
        <p:nvSpPr>
          <p:cNvPr id="131" name="Google Shape;131;g119443470c9_0_0"/>
          <p:cNvSpPr txBox="1"/>
          <p:nvPr/>
        </p:nvSpPr>
        <p:spPr>
          <a:xfrm>
            <a:off x="405975" y="1034402"/>
            <a:ext cx="84570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dk2"/>
                </a:solidFill>
                <a:latin typeface="Nunito"/>
                <a:ea typeface="Nunito"/>
                <a:cs typeface="Nunito"/>
                <a:sym typeface="Nunito"/>
              </a:rPr>
              <a:t>Improved Machine Learning based Classification Model for Early Autism Detection</a:t>
            </a:r>
            <a:endParaRPr b="1" sz="2800">
              <a:solidFill>
                <a:schemeClr val="dk2"/>
              </a:solidFill>
              <a:latin typeface="Nunito"/>
              <a:ea typeface="Nunito"/>
              <a:cs typeface="Nunito"/>
              <a:sym typeface="Nunito"/>
            </a:endParaRPr>
          </a:p>
        </p:txBody>
      </p:sp>
      <p:sp>
        <p:nvSpPr>
          <p:cNvPr id="132" name="Google Shape;132;g119443470c9_0_0"/>
          <p:cNvSpPr txBox="1"/>
          <p:nvPr/>
        </p:nvSpPr>
        <p:spPr>
          <a:xfrm>
            <a:off x="1346550" y="2111700"/>
            <a:ext cx="695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alibri"/>
                <a:ea typeface="Calibri"/>
                <a:cs typeface="Calibri"/>
                <a:sym typeface="Calibri"/>
              </a:rPr>
              <a:t>T. Akter, M. I. Khan, M. H. Ali, M. S. Satu, M. J. Uddin and M. A. Moni</a:t>
            </a:r>
            <a:endParaRPr sz="1800">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19c2207dd1_0_6"/>
          <p:cNvSpPr txBox="1"/>
          <p:nvPr>
            <p:ph type="title"/>
          </p:nvPr>
        </p:nvSpPr>
        <p:spPr>
          <a:xfrm>
            <a:off x="751700" y="432425"/>
            <a:ext cx="7505700" cy="52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&amp; Future Works</a:t>
            </a:r>
            <a:endParaRPr/>
          </a:p>
          <a:p>
            <a:pPr indent="0" lvl="0" marL="0" rtl="0" algn="l">
              <a:spcBef>
                <a:spcPts val="0"/>
              </a:spcBef>
              <a:spcAft>
                <a:spcPts val="0"/>
              </a:spcAft>
              <a:buNone/>
            </a:pPr>
            <a:r>
              <a:t/>
            </a:r>
            <a:endParaRPr/>
          </a:p>
        </p:txBody>
      </p:sp>
      <p:sp>
        <p:nvSpPr>
          <p:cNvPr id="190" name="Google Shape;190;g119c2207dd1_0_6"/>
          <p:cNvSpPr txBox="1"/>
          <p:nvPr>
            <p:ph idx="1" type="body"/>
          </p:nvPr>
        </p:nvSpPr>
        <p:spPr>
          <a:xfrm>
            <a:off x="751700" y="1263825"/>
            <a:ext cx="7505700" cy="2448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Preprocess -&gt; Transformed format -&gt; Classifier (LR) -&gt; Detection of ASD</a:t>
            </a:r>
            <a:endParaRPr/>
          </a:p>
          <a:p>
            <a:pPr indent="-311150" lvl="0" marL="457200" rtl="0" algn="l">
              <a:lnSpc>
                <a:spcPct val="200000"/>
              </a:lnSpc>
              <a:spcBef>
                <a:spcPts val="0"/>
              </a:spcBef>
              <a:spcAft>
                <a:spcPts val="0"/>
              </a:spcAft>
              <a:buSzPts val="1300"/>
              <a:buChar char="●"/>
            </a:pPr>
            <a:r>
              <a:rPr lang="en"/>
              <a:t>Helpful for physician and psychiatrists in case of </a:t>
            </a:r>
            <a:r>
              <a:rPr b="1" lang="en"/>
              <a:t>Behavioral Feature</a:t>
            </a:r>
            <a:r>
              <a:rPr lang="en"/>
              <a:t> and </a:t>
            </a:r>
            <a:r>
              <a:rPr b="1" lang="en"/>
              <a:t>Treatment Planning</a:t>
            </a:r>
            <a:endParaRPr b="1"/>
          </a:p>
          <a:p>
            <a:pPr indent="-311150" lvl="0" marL="457200" rtl="0" algn="l">
              <a:lnSpc>
                <a:spcPct val="200000"/>
              </a:lnSpc>
              <a:spcBef>
                <a:spcPts val="0"/>
              </a:spcBef>
              <a:spcAft>
                <a:spcPts val="0"/>
              </a:spcAft>
              <a:buSzPts val="1300"/>
              <a:buChar char="●"/>
            </a:pPr>
            <a:r>
              <a:rPr lang="en"/>
              <a:t>Still there is </a:t>
            </a:r>
            <a:r>
              <a:rPr b="1" lang="en"/>
              <a:t>no perfect </a:t>
            </a:r>
            <a:r>
              <a:rPr lang="en"/>
              <a:t>screening</a:t>
            </a:r>
            <a:r>
              <a:rPr lang="en"/>
              <a:t> tools for autism detection </a:t>
            </a:r>
            <a:endParaRPr/>
          </a:p>
          <a:p>
            <a:pPr indent="-311150" lvl="0" marL="457200" rtl="0" algn="l">
              <a:lnSpc>
                <a:spcPct val="200000"/>
              </a:lnSpc>
              <a:spcBef>
                <a:spcPts val="0"/>
              </a:spcBef>
              <a:spcAft>
                <a:spcPts val="0"/>
              </a:spcAft>
              <a:buSzPts val="1300"/>
              <a:buChar char="●"/>
            </a:pPr>
            <a:r>
              <a:rPr lang="en"/>
              <a:t>In future, more ASD datasets are required by the authors to improve the existing model.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19443470c9_0_5"/>
          <p:cNvSpPr txBox="1"/>
          <p:nvPr>
            <p:ph type="title"/>
          </p:nvPr>
        </p:nvSpPr>
        <p:spPr>
          <a:xfrm>
            <a:off x="819150" y="692700"/>
            <a:ext cx="7505700" cy="49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138" name="Google Shape;138;g119443470c9_0_5"/>
          <p:cNvSpPr txBox="1"/>
          <p:nvPr>
            <p:ph idx="1" type="body"/>
          </p:nvPr>
        </p:nvSpPr>
        <p:spPr>
          <a:xfrm>
            <a:off x="819150" y="1409500"/>
            <a:ext cx="7505700" cy="302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What is ASD (Autism Spectrum Disorder)?</a:t>
            </a:r>
            <a:endParaRPr sz="1400"/>
          </a:p>
          <a:p>
            <a:pPr indent="-317500" lvl="0" marL="457200" rtl="0" algn="l">
              <a:lnSpc>
                <a:spcPct val="100000"/>
              </a:lnSpc>
              <a:spcBef>
                <a:spcPts val="0"/>
              </a:spcBef>
              <a:spcAft>
                <a:spcPts val="0"/>
              </a:spcAft>
              <a:buSzPts val="1400"/>
              <a:buChar char="●"/>
            </a:pPr>
            <a:r>
              <a:rPr lang="en" sz="1400">
                <a:solidFill>
                  <a:srgbClr val="333333"/>
                </a:solidFill>
                <a:highlight>
                  <a:srgbClr val="FFFFFF"/>
                </a:highlight>
              </a:rPr>
              <a:t>Lifelong neurodevelopmental disorder</a:t>
            </a:r>
            <a:endParaRPr sz="1400">
              <a:solidFill>
                <a:srgbClr val="333333"/>
              </a:solidFill>
              <a:highlight>
                <a:srgbClr val="FFFFFF"/>
              </a:highlight>
            </a:endParaRPr>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Difficulties in communication, social interaction</a:t>
            </a:r>
            <a:endParaRPr sz="1400">
              <a:solidFill>
                <a:srgbClr val="333333"/>
              </a:solidFill>
              <a:highlight>
                <a:srgbClr val="FFFFFF"/>
              </a:highlight>
            </a:endParaRPr>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Repetitive interests and behavioral abnormalities</a:t>
            </a:r>
            <a:endParaRPr sz="1400">
              <a:solidFill>
                <a:srgbClr val="333333"/>
              </a:solidFill>
              <a:highlight>
                <a:srgbClr val="FFFFFF"/>
              </a:highlight>
            </a:endParaRPr>
          </a:p>
          <a:p>
            <a:pPr indent="0" lvl="0" marL="0" rtl="0" algn="l">
              <a:lnSpc>
                <a:spcPct val="100000"/>
              </a:lnSpc>
              <a:spcBef>
                <a:spcPts val="1000"/>
              </a:spcBef>
              <a:spcAft>
                <a:spcPts val="0"/>
              </a:spcAft>
              <a:buNone/>
            </a:pPr>
            <a:r>
              <a:rPr lang="en" sz="1400"/>
              <a:t>Detecting ASD - Existing Methods</a:t>
            </a:r>
            <a:endParaRPr sz="1400"/>
          </a:p>
          <a:p>
            <a:pPr indent="-317500" lvl="0" marL="457200" rtl="0" algn="l">
              <a:lnSpc>
                <a:spcPct val="100000"/>
              </a:lnSpc>
              <a:spcBef>
                <a:spcPts val="0"/>
              </a:spcBef>
              <a:spcAft>
                <a:spcPts val="0"/>
              </a:spcAft>
              <a:buSzPts val="1400"/>
              <a:buChar char="●"/>
            </a:pPr>
            <a:r>
              <a:rPr lang="en" sz="1400">
                <a:solidFill>
                  <a:srgbClr val="333333"/>
                </a:solidFill>
                <a:highlight>
                  <a:srgbClr val="FFFFFF"/>
                </a:highlight>
              </a:rPr>
              <a:t>Quantitative Checklist for Autism in Toddlers (</a:t>
            </a:r>
            <a:r>
              <a:rPr lang="en" sz="1400"/>
              <a:t>Q-CHAT</a:t>
            </a:r>
            <a:r>
              <a:rPr lang="en" sz="1400">
                <a:solidFill>
                  <a:srgbClr val="333333"/>
                </a:solidFill>
                <a:highlight>
                  <a:srgbClr val="FFFFFF"/>
                </a:highlight>
              </a:rPr>
              <a:t>)</a:t>
            </a:r>
            <a:r>
              <a:rPr lang="en" sz="1400"/>
              <a:t> and </a:t>
            </a:r>
            <a:r>
              <a:rPr lang="en" sz="1400">
                <a:solidFill>
                  <a:srgbClr val="333333"/>
                </a:solidFill>
                <a:highlight>
                  <a:srgbClr val="FFFFFF"/>
                </a:highlight>
              </a:rPr>
              <a:t>Autism Quotient (</a:t>
            </a:r>
            <a:r>
              <a:rPr lang="en" sz="1400"/>
              <a:t>AQ</a:t>
            </a:r>
            <a:r>
              <a:rPr lang="en" sz="1400">
                <a:solidFill>
                  <a:srgbClr val="333333"/>
                </a:solidFill>
                <a:highlight>
                  <a:srgbClr val="FFFFFF"/>
                </a:highlight>
              </a:rPr>
              <a:t>), uses discriminant indexing, denoted as Q-CHAT-10 and AQ-10</a:t>
            </a:r>
            <a:endParaRPr sz="1400">
              <a:solidFill>
                <a:srgbClr val="333333"/>
              </a:solidFill>
              <a:highlight>
                <a:srgbClr val="FFFFFF"/>
              </a:highlight>
            </a:endParaRPr>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Recursive feature elimination and stability selection methods</a:t>
            </a:r>
            <a:endParaRPr sz="1400">
              <a:solidFill>
                <a:srgbClr val="333333"/>
              </a:solidFill>
              <a:highlight>
                <a:srgbClr val="FFFFFF"/>
              </a:highlight>
            </a:endParaRPr>
          </a:p>
          <a:p>
            <a:pPr indent="-317500" lvl="0" marL="457200" rtl="0" algn="l">
              <a:lnSpc>
                <a:spcPct val="100000"/>
              </a:lnSpc>
              <a:spcBef>
                <a:spcPts val="0"/>
              </a:spcBef>
              <a:spcAft>
                <a:spcPts val="0"/>
              </a:spcAft>
              <a:buSzPts val="1400"/>
              <a:buChar char="●"/>
            </a:pPr>
            <a:r>
              <a:rPr lang="en" sz="1400">
                <a:solidFill>
                  <a:srgbClr val="333333"/>
                </a:solidFill>
                <a:highlight>
                  <a:srgbClr val="FFFFFF"/>
                </a:highlight>
              </a:rPr>
              <a:t>Clustering-based Autism Trait Classification (</a:t>
            </a:r>
            <a:r>
              <a:rPr lang="en" sz="1400"/>
              <a:t>CATC</a:t>
            </a:r>
            <a:r>
              <a:rPr lang="en" sz="1400">
                <a:solidFill>
                  <a:srgbClr val="333333"/>
                </a:solidFill>
                <a:highlight>
                  <a:srgbClr val="FFFFFF"/>
                </a:highlight>
              </a:rPr>
              <a:t>), </a:t>
            </a:r>
            <a:r>
              <a:rPr lang="en" sz="1400">
                <a:solidFill>
                  <a:srgbClr val="333333"/>
                </a:solidFill>
                <a:highlight>
                  <a:srgbClr val="FFFFFF"/>
                </a:highlight>
              </a:rPr>
              <a:t>semi supervised machine learning model</a:t>
            </a:r>
            <a:endParaRPr sz="1400"/>
          </a:p>
          <a:p>
            <a:pPr indent="-317500" lvl="0" marL="457200" rtl="0" algn="l">
              <a:lnSpc>
                <a:spcPct val="100000"/>
              </a:lnSpc>
              <a:spcBef>
                <a:spcPts val="0"/>
              </a:spcBef>
              <a:spcAft>
                <a:spcPts val="0"/>
              </a:spcAft>
              <a:buSzPts val="1400"/>
              <a:buChar char="●"/>
            </a:pPr>
            <a:r>
              <a:rPr lang="en" sz="1400">
                <a:solidFill>
                  <a:srgbClr val="333333"/>
                </a:solidFill>
                <a:highlight>
                  <a:srgbClr val="FFFFFF"/>
                </a:highlight>
              </a:rPr>
              <a:t>Rules-based machine learning (</a:t>
            </a:r>
            <a:r>
              <a:rPr lang="en" sz="1400"/>
              <a:t>RML</a:t>
            </a:r>
            <a:r>
              <a:rPr lang="en" sz="1400">
                <a:solidFill>
                  <a:srgbClr val="333333"/>
                </a:solidFill>
                <a:highlight>
                  <a:srgbClr val="FFFFFF"/>
                </a:highlight>
              </a:rPr>
              <a:t>), detects autism traits and offers intelligent rules to explore reasons for classification</a:t>
            </a:r>
            <a:endParaRPr sz="1400"/>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Computational Intelligence (CI), extracts feature-to-class and feature-to-feature correlations and built a predictive model, eg. </a:t>
            </a:r>
            <a:r>
              <a:rPr lang="en" sz="1400">
                <a:solidFill>
                  <a:srgbClr val="333333"/>
                </a:solidFill>
                <a:highlight>
                  <a:srgbClr val="FFFFFF"/>
                </a:highlight>
              </a:rPr>
              <a:t>Variable Analysis (VA)</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19a6ec3989_0_0"/>
          <p:cNvSpPr txBox="1"/>
          <p:nvPr>
            <p:ph type="title"/>
          </p:nvPr>
        </p:nvSpPr>
        <p:spPr>
          <a:xfrm>
            <a:off x="819150" y="432925"/>
            <a:ext cx="7505700" cy="49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 (Continued)</a:t>
            </a:r>
            <a:endParaRPr b="1"/>
          </a:p>
        </p:txBody>
      </p:sp>
      <p:sp>
        <p:nvSpPr>
          <p:cNvPr id="144" name="Google Shape;144;g119a6ec3989_0_0"/>
          <p:cNvSpPr txBox="1"/>
          <p:nvPr>
            <p:ph idx="1" type="body"/>
          </p:nvPr>
        </p:nvSpPr>
        <p:spPr>
          <a:xfrm>
            <a:off x="819150" y="986325"/>
            <a:ext cx="7505700" cy="126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The aim of the research work-</a:t>
            </a:r>
            <a:endParaRPr sz="1400"/>
          </a:p>
          <a:p>
            <a:pPr indent="-317500" lvl="0" marL="457200" rtl="0" algn="l">
              <a:lnSpc>
                <a:spcPct val="100000"/>
              </a:lnSpc>
              <a:spcBef>
                <a:spcPts val="0"/>
              </a:spcBef>
              <a:spcAft>
                <a:spcPts val="0"/>
              </a:spcAft>
              <a:buSzPts val="1400"/>
              <a:buChar char="●"/>
            </a:pPr>
            <a:r>
              <a:rPr lang="en" sz="1400">
                <a:solidFill>
                  <a:srgbClr val="333333"/>
                </a:solidFill>
                <a:highlight>
                  <a:srgbClr val="FFFFFF"/>
                </a:highlight>
              </a:rPr>
              <a:t>To investigate autism datasets with various machine learning methods</a:t>
            </a:r>
            <a:endParaRPr sz="1400">
              <a:solidFill>
                <a:srgbClr val="333333"/>
              </a:solidFill>
              <a:highlight>
                <a:srgbClr val="FFFFFF"/>
              </a:highlight>
            </a:endParaRPr>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G</a:t>
            </a:r>
            <a:r>
              <a:rPr lang="en" sz="1400">
                <a:solidFill>
                  <a:srgbClr val="333333"/>
                </a:solidFill>
                <a:highlight>
                  <a:srgbClr val="FFFFFF"/>
                </a:highlight>
              </a:rPr>
              <a:t>enerating better results to early detect autism</a:t>
            </a:r>
            <a:endParaRPr sz="1400">
              <a:solidFill>
                <a:srgbClr val="333333"/>
              </a:solidFill>
              <a:highlight>
                <a:srgbClr val="FFFFFF"/>
              </a:highlight>
            </a:endParaRPr>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C</a:t>
            </a:r>
            <a:r>
              <a:rPr lang="en" sz="1400">
                <a:solidFill>
                  <a:srgbClr val="333333"/>
                </a:solidFill>
                <a:highlight>
                  <a:srgbClr val="FFFFFF"/>
                </a:highlight>
              </a:rPr>
              <a:t>orrelation based analysis and transformation methods to manipulate datasets</a:t>
            </a:r>
            <a:endParaRPr sz="1400">
              <a:solidFill>
                <a:srgbClr val="333333"/>
              </a:solidFill>
              <a:highlight>
                <a:srgbClr val="FFFFFF"/>
              </a:highlight>
            </a:endParaRPr>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This work can detect ASD at any stage of age more accurately</a:t>
            </a:r>
            <a:endParaRPr sz="1400">
              <a:solidFill>
                <a:srgbClr val="333333"/>
              </a:solidFill>
              <a:highlight>
                <a:srgbClr val="FFFFFF"/>
              </a:highlight>
            </a:endParaRPr>
          </a:p>
        </p:txBody>
      </p:sp>
      <p:sp>
        <p:nvSpPr>
          <p:cNvPr id="145" name="Google Shape;145;g119a6ec3989_0_0"/>
          <p:cNvSpPr txBox="1"/>
          <p:nvPr>
            <p:ph type="title"/>
          </p:nvPr>
        </p:nvSpPr>
        <p:spPr>
          <a:xfrm>
            <a:off x="860725" y="2253525"/>
            <a:ext cx="7505700" cy="49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Collection</a:t>
            </a:r>
            <a:endParaRPr b="1"/>
          </a:p>
        </p:txBody>
      </p:sp>
      <p:sp>
        <p:nvSpPr>
          <p:cNvPr id="146" name="Google Shape;146;g119a6ec3989_0_0"/>
          <p:cNvSpPr txBox="1"/>
          <p:nvPr>
            <p:ph idx="1" type="body"/>
          </p:nvPr>
        </p:nvSpPr>
        <p:spPr>
          <a:xfrm>
            <a:off x="819150" y="2800950"/>
            <a:ext cx="7765800" cy="2029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solidFill>
                  <a:srgbClr val="333333"/>
                </a:solidFill>
                <a:highlight>
                  <a:srgbClr val="FFFFFF"/>
                </a:highlight>
              </a:rPr>
              <a:t>20 features to explore autism traits among toddlers, child, adolescent, and adults</a:t>
            </a:r>
            <a:endParaRPr sz="1400">
              <a:solidFill>
                <a:srgbClr val="333333"/>
              </a:solidFill>
              <a:highlight>
                <a:srgbClr val="FFFFFF"/>
              </a:highlight>
            </a:endParaRPr>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Each dataset with 10 behavioral features</a:t>
            </a:r>
            <a:endParaRPr sz="1400">
              <a:solidFill>
                <a:srgbClr val="333333"/>
              </a:solidFill>
              <a:highlight>
                <a:srgbClr val="FFFFFF"/>
              </a:highlight>
            </a:endParaRPr>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Children, adolescent, and adult datasets collected from the University of California Irvine (UCI) and toddlers dataset from Kaggle machine learning</a:t>
            </a:r>
            <a:endParaRPr sz="1400">
              <a:solidFill>
                <a:srgbClr val="333333"/>
              </a:solidFill>
              <a:highlight>
                <a:srgbClr val="FFFFFF"/>
              </a:highlight>
            </a:endParaRPr>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Toddlers dataset contains 1054 samples (319 female and 735 male), the child dataset with 248 records (74 male and 174 female), 98 records of adolescent dataset where both female and male contain 49 records</a:t>
            </a:r>
            <a:endParaRPr sz="1400">
              <a:solidFill>
                <a:srgbClr val="333333"/>
              </a:solidFill>
              <a:highlight>
                <a:srgbClr val="FFFFFF"/>
              </a:highlight>
            </a:endParaRPr>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609 samples of the adult dataset consists of 288 female and 321 male records</a:t>
            </a:r>
            <a:endParaRPr sz="1400">
              <a:solidFill>
                <a:srgbClr val="33333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1761878" y="161433"/>
            <a:ext cx="53613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t>Data Preprocessing</a:t>
            </a:r>
            <a:endParaRPr/>
          </a:p>
        </p:txBody>
      </p:sp>
      <p:sp>
        <p:nvSpPr>
          <p:cNvPr id="152" name="Google Shape;152;p1"/>
          <p:cNvSpPr txBox="1"/>
          <p:nvPr/>
        </p:nvSpPr>
        <p:spPr>
          <a:xfrm>
            <a:off x="861075" y="1186500"/>
            <a:ext cx="73278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These datasets were contained several missing values that were replaced by mean values. - Data imputation is done.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Also they investigated the correlation among individual variables and measured how strongly they are related. When one variable is highly correlated with other variables, it can be shown unstable classification result and one of them is needed to omit.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In the toddlers dataset, ”QChat10_Score” is highly correlated with other variables. Again, ”age_desc” and ’’result” are extremely correlated with others in the child and adolescent dataset. Consequently, ”result” is highly correlated with other much more variables in the adult dataset. Therefore, they excluded ”QChat10_Score” , ”age_ desc” , and ”result” variables from these datasets.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type="title"/>
          </p:nvPr>
        </p:nvSpPr>
        <p:spPr>
          <a:xfrm>
            <a:off x="571675" y="9101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Feature Transformation</a:t>
            </a:r>
            <a:endParaRPr/>
          </a:p>
        </p:txBody>
      </p:sp>
      <p:sp>
        <p:nvSpPr>
          <p:cNvPr id="158" name="Google Shape;158;p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In this work, these datasets contain numerous categorical variables that alter categorical variables into a suitable format so that the performance of individual classifiers were improved. So, two feature transformation models such as standardization and normalization were employed (see Table I) into these autism datasets.</a:t>
            </a:r>
            <a:endParaRPr/>
          </a:p>
          <a:p>
            <a:pPr indent="0" lvl="0" marL="0" rtl="0" algn="l">
              <a:lnSpc>
                <a:spcPct val="115000"/>
              </a:lnSpc>
              <a:spcBef>
                <a:spcPts val="1200"/>
              </a:spcBef>
              <a:spcAft>
                <a:spcPts val="1200"/>
              </a:spcAft>
              <a:buSzPts val="1300"/>
              <a:buNone/>
            </a:pPr>
            <a:r>
              <a:rPr lang="en"/>
              <a:t>Besides, different machine learning classifiers such as Artificial Neural Network (ANN), Recurrent Neural Network (RNN), Decision Tree (DT), Extreme Learning Machine (ELM), Gradient Boost (GB), K Nearest Neighbor (KNN), Logistic Regression (LR), Multilayer Perceptron (MLP), Naive Bayes (NB), Random Forest (RF), Support Vector Machine (SVM) and XGBoost (XGB) were employed into autism datasets to explore the best performing classifier for detecting autism more accurately</a:t>
            </a:r>
            <a:endParaRPr/>
          </a:p>
        </p:txBody>
      </p:sp>
      <p:pic>
        <p:nvPicPr>
          <p:cNvPr id="159" name="Google Shape;159;p2"/>
          <p:cNvPicPr preferRelativeResize="0"/>
          <p:nvPr/>
        </p:nvPicPr>
        <p:blipFill rotWithShape="1">
          <a:blip r:embed="rId3">
            <a:alphaModFix/>
          </a:blip>
          <a:srcRect b="0" l="0" r="0" t="0"/>
          <a:stretch/>
        </p:blipFill>
        <p:spPr>
          <a:xfrm>
            <a:off x="4978219" y="211575"/>
            <a:ext cx="3894251" cy="177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t/>
            </a:r>
            <a:endParaRPr/>
          </a:p>
        </p:txBody>
      </p:sp>
      <p:sp>
        <p:nvSpPr>
          <p:cNvPr id="165" name="Google Shape;165;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66" name="Google Shape;166;p3"/>
          <p:cNvPicPr preferRelativeResize="0"/>
          <p:nvPr/>
        </p:nvPicPr>
        <p:blipFill rotWithShape="1">
          <a:blip r:embed="rId3">
            <a:alphaModFix/>
          </a:blip>
          <a:srcRect b="0" l="0" r="0" t="0"/>
          <a:stretch/>
        </p:blipFill>
        <p:spPr>
          <a:xfrm>
            <a:off x="504825" y="328613"/>
            <a:ext cx="8134350" cy="448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ph type="title"/>
          </p:nvPr>
        </p:nvSpPr>
        <p:spPr>
          <a:xfrm>
            <a:off x="765350" y="4689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Evaluation Metrics</a:t>
            </a:r>
            <a:endParaRPr/>
          </a:p>
        </p:txBody>
      </p:sp>
      <p:sp>
        <p:nvSpPr>
          <p:cNvPr id="172" name="Google Shape;172;p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In classification approach, individual values are generated like true positive (TP), true negative (TN), false positive (FP),and false negative (FN). These values is represented in a suitable structure which is called confusion matrix.</a:t>
            </a:r>
            <a:endParaRPr/>
          </a:p>
          <a:p>
            <a:pPr indent="0" lvl="0" marL="0" rtl="0" algn="l">
              <a:lnSpc>
                <a:spcPct val="115000"/>
              </a:lnSpc>
              <a:spcBef>
                <a:spcPts val="1200"/>
              </a:spcBef>
              <a:spcAft>
                <a:spcPts val="1200"/>
              </a:spcAft>
              <a:buSzPts val="1300"/>
              <a:buNone/>
            </a:pPr>
            <a:r>
              <a:rPr lang="en"/>
              <a:t>Thus, various evaluation metrics such as accuracy, f-measure, gmean, AUC, sensitivity, specificity, fall out, and miss rate were used to verify the performance of these classifiers from these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19a7e62823_0_0"/>
          <p:cNvSpPr txBox="1"/>
          <p:nvPr>
            <p:ph type="title"/>
          </p:nvPr>
        </p:nvSpPr>
        <p:spPr>
          <a:xfrm>
            <a:off x="819150" y="464100"/>
            <a:ext cx="7505700" cy="49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Experimental Result</a:t>
            </a:r>
            <a:endParaRPr b="1"/>
          </a:p>
        </p:txBody>
      </p:sp>
      <p:sp>
        <p:nvSpPr>
          <p:cNvPr id="178" name="Google Shape;178;g119a7e62823_0_0"/>
          <p:cNvSpPr txBox="1"/>
          <p:nvPr>
            <p:ph idx="1" type="body"/>
          </p:nvPr>
        </p:nvSpPr>
        <p:spPr>
          <a:xfrm>
            <a:off x="819150" y="1028500"/>
            <a:ext cx="7707900" cy="407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333333"/>
                </a:solidFill>
                <a:highlight>
                  <a:srgbClr val="FFFFFF"/>
                </a:highlight>
              </a:rPr>
              <a:t>Twelve</a:t>
            </a:r>
            <a:r>
              <a:rPr lang="en" sz="1400">
                <a:solidFill>
                  <a:srgbClr val="333333"/>
                </a:solidFill>
                <a:highlight>
                  <a:srgbClr val="FFFFFF"/>
                </a:highlight>
              </a:rPr>
              <a:t> machine learning classifiers were implemented followed by a 10 fold cross validation technique using Scikit learn and Keras library</a:t>
            </a:r>
            <a:endParaRPr sz="1400">
              <a:solidFill>
                <a:srgbClr val="333333"/>
              </a:solidFill>
              <a:highlight>
                <a:srgbClr val="FFFFFF"/>
              </a:highlight>
            </a:endParaRPr>
          </a:p>
          <a:p>
            <a:pPr indent="-317500" lvl="0" marL="457200" rtl="0" algn="l">
              <a:lnSpc>
                <a:spcPct val="100000"/>
              </a:lnSpc>
              <a:spcBef>
                <a:spcPts val="1000"/>
              </a:spcBef>
              <a:spcAft>
                <a:spcPts val="0"/>
              </a:spcAft>
              <a:buClr>
                <a:srgbClr val="333333"/>
              </a:buClr>
              <a:buSzPts val="1400"/>
              <a:buChar char="●"/>
            </a:pPr>
            <a:r>
              <a:rPr lang="en" sz="1400">
                <a:solidFill>
                  <a:srgbClr val="333333"/>
                </a:solidFill>
                <a:highlight>
                  <a:srgbClr val="FFFFFF"/>
                </a:highlight>
              </a:rPr>
              <a:t>Toddlers Dataset:</a:t>
            </a:r>
            <a:endParaRPr sz="1400">
              <a:solidFill>
                <a:srgbClr val="333333"/>
              </a:solidFill>
              <a:highlight>
                <a:srgbClr val="FFFFFF"/>
              </a:highlight>
            </a:endParaRPr>
          </a:p>
          <a:p>
            <a:pPr indent="-317500" lvl="1" marL="9144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A</a:t>
            </a:r>
            <a:r>
              <a:rPr lang="en" sz="1400">
                <a:solidFill>
                  <a:srgbClr val="333333"/>
                </a:solidFill>
                <a:highlight>
                  <a:srgbClr val="FFFFFF"/>
                </a:highlight>
              </a:rPr>
              <a:t>ll classifiers performed above 90% in all evaluation metrics</a:t>
            </a:r>
            <a:endParaRPr sz="1400">
              <a:solidFill>
                <a:srgbClr val="333333"/>
              </a:solidFill>
              <a:highlight>
                <a:srgbClr val="FFFFFF"/>
              </a:highlight>
            </a:endParaRPr>
          </a:p>
          <a:p>
            <a:pPr indent="-317500" lvl="1" marL="914400" rtl="0" algn="l">
              <a:lnSpc>
                <a:spcPct val="100000"/>
              </a:lnSpc>
              <a:spcBef>
                <a:spcPts val="0"/>
              </a:spcBef>
              <a:spcAft>
                <a:spcPts val="0"/>
              </a:spcAft>
              <a:buClr>
                <a:srgbClr val="333333"/>
              </a:buClr>
              <a:buSzPts val="1400"/>
              <a:buChar char="○"/>
            </a:pPr>
            <a:r>
              <a:rPr b="1" lang="en" sz="1400">
                <a:solidFill>
                  <a:srgbClr val="333333"/>
                </a:solidFill>
                <a:highlight>
                  <a:srgbClr val="FFFFFF"/>
                </a:highlight>
              </a:rPr>
              <a:t>LR</a:t>
            </a:r>
            <a:r>
              <a:rPr lang="en" sz="1400">
                <a:solidFill>
                  <a:srgbClr val="333333"/>
                </a:solidFill>
                <a:highlight>
                  <a:srgbClr val="FFFFFF"/>
                </a:highlight>
              </a:rPr>
              <a:t> &gt; MLP &gt; RNN &gt; ANN &gt; XGB &gt; GB &gt; SVM &gt; RF &gt; KNN &gt; NB &gt; ELM &gt; DT</a:t>
            </a:r>
            <a:endParaRPr sz="1400">
              <a:solidFill>
                <a:srgbClr val="333333"/>
              </a:solidFill>
              <a:highlight>
                <a:srgbClr val="FFFFFF"/>
              </a:highlight>
            </a:endParaRPr>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Child Dataset:</a:t>
            </a:r>
            <a:endParaRPr sz="1400">
              <a:solidFill>
                <a:srgbClr val="333333"/>
              </a:solidFill>
              <a:highlight>
                <a:srgbClr val="FFFFFF"/>
              </a:highlight>
            </a:endParaRPr>
          </a:p>
          <a:p>
            <a:pPr indent="-317500" lvl="1" marL="914400" rtl="0" algn="l">
              <a:lnSpc>
                <a:spcPct val="100000"/>
              </a:lnSpc>
              <a:spcBef>
                <a:spcPts val="0"/>
              </a:spcBef>
              <a:spcAft>
                <a:spcPts val="0"/>
              </a:spcAft>
              <a:buClr>
                <a:srgbClr val="333333"/>
              </a:buClr>
              <a:buSzPts val="1400"/>
              <a:buChar char="○"/>
            </a:pPr>
            <a:r>
              <a:rPr lang="en" sz="1400">
                <a:solidFill>
                  <a:srgbClr val="333333"/>
                </a:solidFill>
                <a:highlight>
                  <a:srgbClr val="FFFFFF"/>
                </a:highlight>
              </a:rPr>
              <a:t>E</a:t>
            </a:r>
            <a:r>
              <a:rPr lang="en" sz="1400">
                <a:solidFill>
                  <a:srgbClr val="333333"/>
                </a:solidFill>
                <a:highlight>
                  <a:srgbClr val="FFFFFF"/>
                </a:highlight>
              </a:rPr>
              <a:t>ight classifiers produce results greater than 90% and four classifiers represent performance between 85% and 90%</a:t>
            </a:r>
            <a:endParaRPr sz="1400">
              <a:solidFill>
                <a:srgbClr val="333333"/>
              </a:solidFill>
              <a:highlight>
                <a:srgbClr val="FFFFFF"/>
              </a:highlight>
            </a:endParaRPr>
          </a:p>
          <a:p>
            <a:pPr indent="-317500" lvl="1" marL="914400" rtl="0" algn="l">
              <a:lnSpc>
                <a:spcPct val="100000"/>
              </a:lnSpc>
              <a:spcBef>
                <a:spcPts val="0"/>
              </a:spcBef>
              <a:spcAft>
                <a:spcPts val="0"/>
              </a:spcAft>
              <a:buClr>
                <a:srgbClr val="333333"/>
              </a:buClr>
              <a:buSzPts val="1400"/>
              <a:buChar char="○"/>
            </a:pPr>
            <a:r>
              <a:rPr b="1" lang="en" sz="1400">
                <a:solidFill>
                  <a:srgbClr val="333333"/>
                </a:solidFill>
                <a:highlight>
                  <a:schemeClr val="dk1"/>
                </a:highlight>
              </a:rPr>
              <a:t>LR</a:t>
            </a:r>
            <a:r>
              <a:rPr lang="en" sz="1400">
                <a:solidFill>
                  <a:srgbClr val="333333"/>
                </a:solidFill>
                <a:highlight>
                  <a:schemeClr val="dk1"/>
                </a:highlight>
              </a:rPr>
              <a:t> &gt; MLP &gt; RNN &gt; ANN &gt; XGB &gt; SVM &gt; GB &gt; RF &gt; ELM &gt; DT &gt; KNN &gt; NB</a:t>
            </a:r>
            <a:endParaRPr sz="1400">
              <a:solidFill>
                <a:srgbClr val="333333"/>
              </a:solidFill>
              <a:highlight>
                <a:schemeClr val="dk1"/>
              </a:highlight>
            </a:endParaRPr>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chemeClr val="dk1"/>
                </a:highlight>
              </a:rPr>
              <a:t>Adolescent Dataset:</a:t>
            </a:r>
            <a:endParaRPr sz="1400">
              <a:solidFill>
                <a:srgbClr val="333333"/>
              </a:solidFill>
              <a:highlight>
                <a:schemeClr val="dk1"/>
              </a:highlight>
            </a:endParaRPr>
          </a:p>
          <a:p>
            <a:pPr indent="-317500" lvl="1" marL="914400" rtl="0" algn="l">
              <a:lnSpc>
                <a:spcPct val="100000"/>
              </a:lnSpc>
              <a:spcBef>
                <a:spcPts val="0"/>
              </a:spcBef>
              <a:spcAft>
                <a:spcPts val="0"/>
              </a:spcAft>
              <a:buClr>
                <a:srgbClr val="333333"/>
              </a:buClr>
              <a:buSzPts val="1400"/>
              <a:buChar char="○"/>
            </a:pPr>
            <a:r>
              <a:rPr lang="en" sz="1400">
                <a:solidFill>
                  <a:srgbClr val="333333"/>
                </a:solidFill>
                <a:highlight>
                  <a:schemeClr val="dk1"/>
                </a:highlight>
              </a:rPr>
              <a:t>Four classifiers produce results greater than 90%, seven classifiers represent performance between 80% and 90%, and one with greater than 75%</a:t>
            </a:r>
            <a:endParaRPr sz="1400">
              <a:solidFill>
                <a:srgbClr val="333333"/>
              </a:solidFill>
              <a:highlight>
                <a:schemeClr val="dk1"/>
              </a:highlight>
            </a:endParaRPr>
          </a:p>
          <a:p>
            <a:pPr indent="-317500" lvl="1" marL="914400" rtl="0" algn="l">
              <a:lnSpc>
                <a:spcPct val="100000"/>
              </a:lnSpc>
              <a:spcBef>
                <a:spcPts val="0"/>
              </a:spcBef>
              <a:spcAft>
                <a:spcPts val="0"/>
              </a:spcAft>
              <a:buClr>
                <a:srgbClr val="333333"/>
              </a:buClr>
              <a:buSzPts val="1400"/>
              <a:buChar char="○"/>
            </a:pPr>
            <a:r>
              <a:rPr b="1" lang="en" sz="1400">
                <a:solidFill>
                  <a:srgbClr val="333333"/>
                </a:solidFill>
                <a:highlight>
                  <a:schemeClr val="dk1"/>
                </a:highlight>
              </a:rPr>
              <a:t>LR</a:t>
            </a:r>
            <a:r>
              <a:rPr lang="en" sz="1400">
                <a:solidFill>
                  <a:srgbClr val="333333"/>
                </a:solidFill>
                <a:highlight>
                  <a:schemeClr val="dk1"/>
                </a:highlight>
              </a:rPr>
              <a:t> &gt; MLP &gt; XGB &gt; ANN &gt; RF &gt; SVM &gt; RNN &gt; GB &gt; NB &gt; ELM &gt; KNN &gt; DT</a:t>
            </a:r>
            <a:endParaRPr sz="1400">
              <a:solidFill>
                <a:srgbClr val="333333"/>
              </a:solidFill>
              <a:highlight>
                <a:schemeClr val="dk1"/>
              </a:highlight>
            </a:endParaRPr>
          </a:p>
          <a:p>
            <a:pPr indent="-317500" lvl="0" marL="457200" rtl="0" algn="l">
              <a:lnSpc>
                <a:spcPct val="100000"/>
              </a:lnSpc>
              <a:spcBef>
                <a:spcPts val="0"/>
              </a:spcBef>
              <a:spcAft>
                <a:spcPts val="0"/>
              </a:spcAft>
              <a:buClr>
                <a:srgbClr val="333333"/>
              </a:buClr>
              <a:buSzPts val="1400"/>
              <a:buChar char="●"/>
            </a:pPr>
            <a:r>
              <a:rPr lang="en" sz="1400">
                <a:solidFill>
                  <a:srgbClr val="333333"/>
                </a:solidFill>
                <a:highlight>
                  <a:schemeClr val="dk1"/>
                </a:highlight>
              </a:rPr>
              <a:t>Adult Dataset:</a:t>
            </a:r>
            <a:endParaRPr sz="1400">
              <a:solidFill>
                <a:srgbClr val="333333"/>
              </a:solidFill>
              <a:highlight>
                <a:schemeClr val="dk1"/>
              </a:highlight>
            </a:endParaRPr>
          </a:p>
          <a:p>
            <a:pPr indent="-317500" lvl="1" marL="914400" rtl="0" algn="l">
              <a:lnSpc>
                <a:spcPct val="100000"/>
              </a:lnSpc>
              <a:spcBef>
                <a:spcPts val="0"/>
              </a:spcBef>
              <a:spcAft>
                <a:spcPts val="0"/>
              </a:spcAft>
              <a:buClr>
                <a:srgbClr val="333333"/>
              </a:buClr>
              <a:buSzPts val="1400"/>
              <a:buChar char="○"/>
            </a:pPr>
            <a:r>
              <a:rPr lang="en" sz="1400">
                <a:solidFill>
                  <a:srgbClr val="333333"/>
                </a:solidFill>
                <a:highlight>
                  <a:schemeClr val="dk1"/>
                </a:highlight>
              </a:rPr>
              <a:t>All of the classifiers provide a performance greater than 90%</a:t>
            </a:r>
            <a:endParaRPr sz="1400">
              <a:solidFill>
                <a:srgbClr val="333333"/>
              </a:solidFill>
              <a:highlight>
                <a:schemeClr val="dk1"/>
              </a:highlight>
            </a:endParaRPr>
          </a:p>
          <a:p>
            <a:pPr indent="-317500" lvl="1" marL="914400" rtl="0" algn="l">
              <a:lnSpc>
                <a:spcPct val="100000"/>
              </a:lnSpc>
              <a:spcBef>
                <a:spcPts val="0"/>
              </a:spcBef>
              <a:spcAft>
                <a:spcPts val="0"/>
              </a:spcAft>
              <a:buClr>
                <a:srgbClr val="333333"/>
              </a:buClr>
              <a:buSzPts val="1400"/>
              <a:buChar char="○"/>
            </a:pPr>
            <a:r>
              <a:rPr b="1" lang="en" sz="1400">
                <a:solidFill>
                  <a:srgbClr val="333333"/>
                </a:solidFill>
                <a:highlight>
                  <a:schemeClr val="dk1"/>
                </a:highlight>
              </a:rPr>
              <a:t>LR</a:t>
            </a:r>
            <a:r>
              <a:rPr lang="en" sz="1400">
                <a:solidFill>
                  <a:srgbClr val="333333"/>
                </a:solidFill>
                <a:highlight>
                  <a:schemeClr val="dk1"/>
                </a:highlight>
              </a:rPr>
              <a:t> &gt; ANN &gt; MLP &gt; SVM &gt; RNN &gt; XGB &gt; GB &gt; RF &gt; KNN &gt; NB &gt; ELM &gt; DT </a:t>
            </a:r>
            <a:endParaRPr sz="1400"/>
          </a:p>
          <a:p>
            <a:pPr indent="0" lvl="0" marL="457200" rtl="0" algn="l">
              <a:lnSpc>
                <a:spcPct val="100000"/>
              </a:lnSpc>
              <a:spcBef>
                <a:spcPts val="100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19c2207dd1_0_0"/>
          <p:cNvSpPr txBox="1"/>
          <p:nvPr>
            <p:ph type="title"/>
          </p:nvPr>
        </p:nvSpPr>
        <p:spPr>
          <a:xfrm>
            <a:off x="709525" y="424000"/>
            <a:ext cx="7505700" cy="63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84" name="Google Shape;184;g119c2207dd1_0_0"/>
          <p:cNvSpPr txBox="1"/>
          <p:nvPr>
            <p:ph idx="1" type="body"/>
          </p:nvPr>
        </p:nvSpPr>
        <p:spPr>
          <a:xfrm>
            <a:off x="760825" y="1126950"/>
            <a:ext cx="7505700" cy="24480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200000"/>
              </a:lnSpc>
              <a:spcBef>
                <a:spcPts val="0"/>
              </a:spcBef>
              <a:spcAft>
                <a:spcPts val="0"/>
              </a:spcAft>
              <a:buSzPct val="100000"/>
              <a:buChar char="●"/>
            </a:pPr>
            <a:r>
              <a:rPr b="1" lang="en"/>
              <a:t>Data analytical</a:t>
            </a:r>
            <a:r>
              <a:rPr lang="en"/>
              <a:t> procedures were used beforehand. </a:t>
            </a:r>
            <a:endParaRPr/>
          </a:p>
          <a:p>
            <a:pPr indent="-304958" lvl="0" marL="457200" rtl="0" algn="l">
              <a:lnSpc>
                <a:spcPct val="200000"/>
              </a:lnSpc>
              <a:spcBef>
                <a:spcPts val="0"/>
              </a:spcBef>
              <a:spcAft>
                <a:spcPts val="0"/>
              </a:spcAft>
              <a:buSzPct val="100000"/>
              <a:buChar char="●"/>
            </a:pPr>
            <a:r>
              <a:rPr b="1" lang="en"/>
              <a:t>Higher performing</a:t>
            </a:r>
            <a:r>
              <a:rPr lang="en"/>
              <a:t> ML model is proposed to detect Autism Spectrum Disorder (ASD)</a:t>
            </a:r>
            <a:endParaRPr/>
          </a:p>
          <a:p>
            <a:pPr indent="-304958" lvl="0" marL="457200" rtl="0" algn="l">
              <a:lnSpc>
                <a:spcPct val="200000"/>
              </a:lnSpc>
              <a:spcBef>
                <a:spcPts val="0"/>
              </a:spcBef>
              <a:spcAft>
                <a:spcPts val="0"/>
              </a:spcAft>
              <a:buSzPct val="100000"/>
              <a:buChar char="●"/>
            </a:pPr>
            <a:r>
              <a:rPr lang="en"/>
              <a:t>Highly co-linear factors of each ASD dataset explored and scrutinized. </a:t>
            </a:r>
            <a:endParaRPr/>
          </a:p>
          <a:p>
            <a:pPr indent="-304958" lvl="0" marL="457200" rtl="0" algn="l">
              <a:lnSpc>
                <a:spcPct val="200000"/>
              </a:lnSpc>
              <a:spcBef>
                <a:spcPts val="0"/>
              </a:spcBef>
              <a:spcAft>
                <a:spcPts val="0"/>
              </a:spcAft>
              <a:buSzPct val="100000"/>
              <a:buChar char="●"/>
            </a:pPr>
            <a:r>
              <a:rPr lang="en"/>
              <a:t>Evaluation metrics (</a:t>
            </a:r>
            <a:r>
              <a:rPr lang="en"/>
              <a:t>accuracy, f-measure, gmean, AUC, sensitivity, specificity, fall out, and miss rate</a:t>
            </a:r>
            <a:r>
              <a:rPr lang="en"/>
              <a:t>) used to compare the existing model with the previous ones.</a:t>
            </a:r>
            <a:endParaRPr/>
          </a:p>
          <a:p>
            <a:pPr indent="-304958" lvl="0" marL="457200" rtl="0" algn="l">
              <a:lnSpc>
                <a:spcPct val="200000"/>
              </a:lnSpc>
              <a:spcBef>
                <a:spcPts val="0"/>
              </a:spcBef>
              <a:spcAft>
                <a:spcPts val="0"/>
              </a:spcAft>
              <a:buSzPct val="100000"/>
              <a:buChar char="●"/>
            </a:pPr>
            <a:r>
              <a:rPr b="1" lang="en"/>
              <a:t>Logistic Regression (LR)</a:t>
            </a:r>
            <a:r>
              <a:rPr lang="en"/>
              <a:t> gave the best results for toddlers, children and adolescents.</a:t>
            </a:r>
            <a:endParaRPr/>
          </a:p>
          <a:p>
            <a:pPr indent="-304958" lvl="0" marL="457200" rtl="0" algn="l">
              <a:lnSpc>
                <a:spcPct val="200000"/>
              </a:lnSpc>
              <a:spcBef>
                <a:spcPts val="0"/>
              </a:spcBef>
              <a:spcAft>
                <a:spcPts val="0"/>
              </a:spcAft>
              <a:buSzPct val="100000"/>
              <a:buChar char="●"/>
            </a:pPr>
            <a:r>
              <a:rPr lang="en"/>
              <a:t>Reducing highly correlated variables produced </a:t>
            </a:r>
            <a:r>
              <a:rPr lang="en"/>
              <a:t>better</a:t>
            </a:r>
            <a:r>
              <a:rPr lang="en"/>
              <a:t> result.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