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9889b68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9889b68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9889b68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9889b68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9889b68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9889b68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9889b68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9889b68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9889b68a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9889b68a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9889b68a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9889b68a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694425" y="1049300"/>
            <a:ext cx="8222100" cy="933600"/>
          </a:xfrm>
          <a:prstGeom prst="rect">
            <a:avLst/>
          </a:prstGeom>
        </p:spPr>
        <p:txBody>
          <a:bodyPr anchorCtr="0" anchor="b" bIns="91425" lIns="91425" spcFirstLastPara="1" rIns="91425" wrap="square" tIns="91425">
            <a:noAutofit/>
          </a:bodyPr>
          <a:lstStyle/>
          <a:p>
            <a:pPr indent="457200" lvl="0" marL="2743200" rtl="0" algn="l">
              <a:spcBef>
                <a:spcPts val="0"/>
              </a:spcBef>
              <a:spcAft>
                <a:spcPts val="0"/>
              </a:spcAft>
              <a:buNone/>
            </a:pPr>
            <a:r>
              <a:rPr lang="en" sz="3200"/>
              <a:t>Task 2</a:t>
            </a:r>
            <a:endParaRPr sz="3200"/>
          </a:p>
          <a:p>
            <a:pPr indent="0" lvl="0" marL="0" rtl="0" algn="l">
              <a:spcBef>
                <a:spcPts val="0"/>
              </a:spcBef>
              <a:spcAft>
                <a:spcPts val="0"/>
              </a:spcAft>
              <a:buNone/>
            </a:pPr>
            <a:r>
              <a:rPr lang="en" sz="3200"/>
              <a:t>         			Individual Presentation</a:t>
            </a:r>
            <a:endParaRPr sz="3200"/>
          </a:p>
          <a:p>
            <a:pPr indent="0" lvl="0" marL="0" rtl="0" algn="l">
              <a:spcBef>
                <a:spcPts val="0"/>
              </a:spcBef>
              <a:spcAft>
                <a:spcPts val="0"/>
              </a:spcAft>
              <a:buSzPts val="990"/>
              <a:buNone/>
            </a:pPr>
            <a:r>
              <a:t/>
            </a:r>
            <a:endParaRPr sz="3020"/>
          </a:p>
        </p:txBody>
      </p:sp>
      <p:sp>
        <p:nvSpPr>
          <p:cNvPr id="68" name="Google Shape;68;p13"/>
          <p:cNvSpPr txBox="1"/>
          <p:nvPr>
            <p:ph idx="1" type="subTitle"/>
          </p:nvPr>
        </p:nvSpPr>
        <p:spPr>
          <a:xfrm>
            <a:off x="390525" y="2142313"/>
            <a:ext cx="8222100" cy="14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Presenter: Hasnat Md. Imtiaz</a:t>
            </a:r>
            <a:endParaRPr/>
          </a:p>
          <a:p>
            <a:pPr indent="0" lvl="0" marL="0" rtl="0" algn="l">
              <a:spcBef>
                <a:spcPts val="0"/>
              </a:spcBef>
              <a:spcAft>
                <a:spcPts val="0"/>
              </a:spcAft>
              <a:buNone/>
            </a:pPr>
            <a:r>
              <a:rPr lang="en"/>
              <a:t>ID: 20141004</a:t>
            </a:r>
            <a:endParaRPr/>
          </a:p>
          <a:p>
            <a:pPr indent="0" lvl="0" marL="0" rtl="0" algn="l">
              <a:spcBef>
                <a:spcPts val="0"/>
              </a:spcBef>
              <a:spcAft>
                <a:spcPts val="0"/>
              </a:spcAft>
              <a:buNone/>
            </a:pPr>
            <a:r>
              <a:rPr lang="en"/>
              <a:t>Sec: 02</a:t>
            </a:r>
            <a:endParaRPr/>
          </a:p>
          <a:p>
            <a:pPr indent="0" lvl="0" marL="0" rtl="0" algn="l">
              <a:spcBef>
                <a:spcPts val="0"/>
              </a:spcBef>
              <a:spcAft>
                <a:spcPts val="0"/>
              </a:spcAft>
              <a:buNone/>
            </a:pPr>
            <a:r>
              <a:rPr lang="en"/>
              <a:t>Group-03</a:t>
            </a:r>
            <a:endParaRPr/>
          </a:p>
        </p:txBody>
      </p:sp>
      <p:sp>
        <p:nvSpPr>
          <p:cNvPr id="69" name="Google Shape;69;p13"/>
          <p:cNvSpPr txBox="1"/>
          <p:nvPr/>
        </p:nvSpPr>
        <p:spPr>
          <a:xfrm>
            <a:off x="8612625" y="4658400"/>
            <a:ext cx="46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b="1" lang="en" sz="1500">
                <a:solidFill>
                  <a:srgbClr val="00FF00"/>
                </a:solidFill>
              </a:rPr>
              <a:t>1</a:t>
            </a:r>
            <a:endParaRPr b="1" sz="1500">
              <a:solidFill>
                <a:srgbClr val="00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nvSpPr>
        <p:spPr>
          <a:xfrm>
            <a:off x="8612625" y="4658400"/>
            <a:ext cx="46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b="1" lang="en" sz="1500">
                <a:solidFill>
                  <a:srgbClr val="00FF00"/>
                </a:solidFill>
              </a:rPr>
              <a:t>2</a:t>
            </a:r>
            <a:endParaRPr b="1" sz="1500">
              <a:solidFill>
                <a:srgbClr val="00FF00"/>
              </a:solidFill>
            </a:endParaRPr>
          </a:p>
        </p:txBody>
      </p:sp>
      <p:sp>
        <p:nvSpPr>
          <p:cNvPr id="75" name="Google Shape;75;p14"/>
          <p:cNvSpPr txBox="1"/>
          <p:nvPr/>
        </p:nvSpPr>
        <p:spPr>
          <a:xfrm>
            <a:off x="-1379600" y="1047200"/>
            <a:ext cx="9938400" cy="1431600"/>
          </a:xfrm>
          <a:prstGeom prst="rect">
            <a:avLst/>
          </a:prstGeom>
          <a:noFill/>
          <a:ln>
            <a:noFill/>
          </a:ln>
        </p:spPr>
        <p:txBody>
          <a:bodyPr anchorCtr="0" anchor="t" bIns="91425" lIns="91425" spcFirstLastPara="1" rIns="91425" wrap="square" tIns="91425">
            <a:spAutoFit/>
          </a:bodyPr>
          <a:lstStyle/>
          <a:p>
            <a:pPr indent="0" lvl="0" marL="3200400" rtl="0" algn="l">
              <a:spcBef>
                <a:spcPts val="0"/>
              </a:spcBef>
              <a:spcAft>
                <a:spcPts val="0"/>
              </a:spcAft>
              <a:buNone/>
            </a:pPr>
            <a:r>
              <a:rPr lang="en" sz="3100">
                <a:solidFill>
                  <a:srgbClr val="00FF00"/>
                </a:solidFill>
              </a:rPr>
              <a:t>Troll Meme Classification in Tamil </a:t>
            </a:r>
            <a:endParaRPr sz="3100">
              <a:solidFill>
                <a:srgbClr val="00FF00"/>
              </a:solidFill>
            </a:endParaRPr>
          </a:p>
          <a:p>
            <a:pPr indent="0" lvl="0" marL="3200400" rtl="0" algn="l">
              <a:spcBef>
                <a:spcPts val="0"/>
              </a:spcBef>
              <a:spcAft>
                <a:spcPts val="0"/>
              </a:spcAft>
              <a:buNone/>
            </a:pPr>
            <a:r>
              <a:rPr lang="en" sz="3100">
                <a:solidFill>
                  <a:srgbClr val="00FF00"/>
                </a:solidFill>
              </a:rPr>
              <a:t>Using Transformer Models</a:t>
            </a:r>
            <a:endParaRPr sz="3100">
              <a:solidFill>
                <a:srgbClr val="00FF00"/>
              </a:solidFill>
            </a:endParaRPr>
          </a:p>
          <a:p>
            <a:pPr indent="0" lvl="0" marL="0" rtl="0" algn="l">
              <a:spcBef>
                <a:spcPts val="0"/>
              </a:spcBef>
              <a:spcAft>
                <a:spcPts val="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290425" y="44870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Hypothesis</a:t>
            </a:r>
            <a:endParaRPr>
              <a:solidFill>
                <a:srgbClr val="00FF00"/>
              </a:solidFill>
            </a:endParaRPr>
          </a:p>
        </p:txBody>
      </p:sp>
      <p:sp>
        <p:nvSpPr>
          <p:cNvPr id="81" name="Google Shape;81;p15"/>
          <p:cNvSpPr txBox="1"/>
          <p:nvPr>
            <p:ph idx="1" type="subTitle"/>
          </p:nvPr>
        </p:nvSpPr>
        <p:spPr>
          <a:xfrm>
            <a:off x="390525" y="1703423"/>
            <a:ext cx="8222100" cy="263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Employ machine learning models for troll meme identification and labeling</a:t>
            </a:r>
            <a:endParaRPr/>
          </a:p>
          <a:p>
            <a:pPr indent="-342900" lvl="0" marL="457200" rtl="0" algn="l">
              <a:spcBef>
                <a:spcPts val="0"/>
              </a:spcBef>
              <a:spcAft>
                <a:spcPts val="0"/>
              </a:spcAft>
              <a:buSzPts val="1800"/>
              <a:buChar char="●"/>
            </a:pPr>
            <a:r>
              <a:rPr lang="en"/>
              <a:t>Recognition of unique challenges and opportunities in Tamil, one of the world's oldest classical languages.</a:t>
            </a:r>
            <a:endParaRPr/>
          </a:p>
          <a:p>
            <a:pPr indent="0" lvl="0" marL="457200" rtl="0" algn="l">
              <a:spcBef>
                <a:spcPts val="0"/>
              </a:spcBef>
              <a:spcAft>
                <a:spcPts val="0"/>
              </a:spcAft>
              <a:buNone/>
            </a:pPr>
            <a:r>
              <a:t/>
            </a:r>
            <a:endParaRPr/>
          </a:p>
        </p:txBody>
      </p:sp>
      <p:sp>
        <p:nvSpPr>
          <p:cNvPr id="82" name="Google Shape;82;p15"/>
          <p:cNvSpPr txBox="1"/>
          <p:nvPr/>
        </p:nvSpPr>
        <p:spPr>
          <a:xfrm>
            <a:off x="8612625" y="4658400"/>
            <a:ext cx="46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b="1" lang="en" sz="1500">
                <a:solidFill>
                  <a:srgbClr val="00FF00"/>
                </a:solidFill>
              </a:rPr>
              <a:t>3</a:t>
            </a:r>
            <a:endParaRPr b="1" sz="1500">
              <a:solidFill>
                <a:srgbClr val="00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1" type="subTitle"/>
          </p:nvPr>
        </p:nvSpPr>
        <p:spPr>
          <a:xfrm>
            <a:off x="460950" y="1587919"/>
            <a:ext cx="8222100" cy="297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Provided valuable insights into transformer model performance</a:t>
            </a:r>
            <a:endParaRPr/>
          </a:p>
          <a:p>
            <a:pPr indent="-342900" lvl="0" marL="457200" rtl="0" algn="l">
              <a:spcBef>
                <a:spcPts val="0"/>
              </a:spcBef>
              <a:spcAft>
                <a:spcPts val="0"/>
              </a:spcAft>
              <a:buSzPts val="1800"/>
              <a:buChar char="●"/>
            </a:pPr>
            <a:r>
              <a:rPr lang="en"/>
              <a:t>Showcases transformer models (BERT, ALBERT, XLNet) in Tamil troll meme classification, advancing NLP understanding in Dravidian languages.</a:t>
            </a:r>
            <a:endParaRPr/>
          </a:p>
          <a:p>
            <a:pPr indent="-342900" lvl="0" marL="457200" rtl="0" algn="l">
              <a:spcBef>
                <a:spcPts val="0"/>
              </a:spcBef>
              <a:spcAft>
                <a:spcPts val="0"/>
              </a:spcAft>
              <a:buSzPts val="1800"/>
              <a:buChar char="●"/>
            </a:pPr>
            <a:r>
              <a:rPr lang="en"/>
              <a:t>Contributes to the expanding landscape of NLP applications and methodologies</a:t>
            </a:r>
            <a:endParaRPr/>
          </a:p>
          <a:p>
            <a:pPr indent="-342900" lvl="0" marL="457200" rtl="0" algn="l">
              <a:spcBef>
                <a:spcPts val="0"/>
              </a:spcBef>
              <a:spcAft>
                <a:spcPts val="0"/>
              </a:spcAft>
              <a:buSzPts val="1800"/>
              <a:buChar char="●"/>
            </a:pPr>
            <a:r>
              <a:rPr lang="en"/>
              <a:t>Demonstrates the adaptability of transformer models in diverse linguistic contexts</a:t>
            </a:r>
            <a:endParaRPr/>
          </a:p>
        </p:txBody>
      </p:sp>
      <p:sp>
        <p:nvSpPr>
          <p:cNvPr id="88" name="Google Shape;88;p16"/>
          <p:cNvSpPr txBox="1"/>
          <p:nvPr/>
        </p:nvSpPr>
        <p:spPr>
          <a:xfrm>
            <a:off x="8612625" y="4658400"/>
            <a:ext cx="46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b="1" lang="en" sz="1500">
                <a:solidFill>
                  <a:srgbClr val="00FF00"/>
                </a:solidFill>
              </a:rPr>
              <a:t>4</a:t>
            </a:r>
            <a:endParaRPr b="1" sz="1500">
              <a:solidFill>
                <a:srgbClr val="00FF00"/>
              </a:solidFill>
            </a:endParaRPr>
          </a:p>
        </p:txBody>
      </p:sp>
      <p:sp>
        <p:nvSpPr>
          <p:cNvPr id="89" name="Google Shape;89;p16"/>
          <p:cNvSpPr txBox="1"/>
          <p:nvPr>
            <p:ph type="ctrTitle"/>
          </p:nvPr>
        </p:nvSpPr>
        <p:spPr>
          <a:xfrm>
            <a:off x="290425" y="44870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Contribution</a:t>
            </a:r>
            <a:endParaRPr>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subTitle"/>
          </p:nvPr>
        </p:nvSpPr>
        <p:spPr>
          <a:xfrm>
            <a:off x="390525" y="1328401"/>
            <a:ext cx="8222100" cy="3707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This research paper innovatively employs a carefully curated Tamil meme dataset, integrating strategic label information in file names to advance troll meme categorization.</a:t>
            </a:r>
            <a:endParaRPr sz="1500"/>
          </a:p>
          <a:p>
            <a:pPr indent="-323850" lvl="0" marL="457200" rtl="0" algn="l">
              <a:spcBef>
                <a:spcPts val="0"/>
              </a:spcBef>
              <a:spcAft>
                <a:spcPts val="0"/>
              </a:spcAft>
              <a:buSzPts val="1500"/>
              <a:buChar char="●"/>
            </a:pPr>
            <a:r>
              <a:rPr lang="en" sz="1500"/>
              <a:t>The dataset underwent a thorough preprocessing phase, utilizing NLTK and spacy toolkits for tasks such as lowercase conversion, contraction expansion, URL removal, accented character elimination, stopwords extraction, and lemmatization, ensuring standardized and refined textual data for subsequent model training and evaluation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The research employed three transformer models—BERT, ALBERT, and XLNet—known for their natural language processing capabilities. BERT focused on contextual learning over four epochs, ALBERT, a resource-efficient variant, trained for five epochs, and XLNet, emphasizing bi-directional context, underwent a four-epoch training regimen, strategically chosen to elucidate their unique contributions.</a:t>
            </a:r>
            <a:endParaRPr sz="1500"/>
          </a:p>
        </p:txBody>
      </p:sp>
      <p:sp>
        <p:nvSpPr>
          <p:cNvPr id="95" name="Google Shape;95;p17"/>
          <p:cNvSpPr txBox="1"/>
          <p:nvPr/>
        </p:nvSpPr>
        <p:spPr>
          <a:xfrm>
            <a:off x="8612625" y="4658400"/>
            <a:ext cx="46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b="1" lang="en" sz="1500">
                <a:solidFill>
                  <a:srgbClr val="00FF00"/>
                </a:solidFill>
              </a:rPr>
              <a:t>5</a:t>
            </a:r>
            <a:endParaRPr b="1" sz="1500">
              <a:solidFill>
                <a:srgbClr val="00FF00"/>
              </a:solidFill>
            </a:endParaRPr>
          </a:p>
        </p:txBody>
      </p:sp>
      <p:sp>
        <p:nvSpPr>
          <p:cNvPr id="96" name="Google Shape;96;p17"/>
          <p:cNvSpPr txBox="1"/>
          <p:nvPr>
            <p:ph type="ctrTitle"/>
          </p:nvPr>
        </p:nvSpPr>
        <p:spPr>
          <a:xfrm>
            <a:off x="290425" y="44870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Methodology</a:t>
            </a:r>
            <a:endParaRPr>
              <a:solidFill>
                <a:srgbClr val="00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subTitle"/>
          </p:nvPr>
        </p:nvSpPr>
        <p:spPr>
          <a:xfrm>
            <a:off x="390525" y="1382269"/>
            <a:ext cx="8222100" cy="3245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The paper acknowledges that classifying memes based solely on text can lead to reduced accuracy, as the perception of a meme is influenced by multiple factors that cannot be captured by simple conventional models.</a:t>
            </a:r>
            <a:endParaRPr/>
          </a:p>
          <a:p>
            <a:pPr indent="0" lvl="0" marL="457200" rtl="0" algn="l">
              <a:spcBef>
                <a:spcPts val="0"/>
              </a:spcBef>
              <a:spcAft>
                <a:spcPts val="0"/>
              </a:spcAft>
              <a:buNone/>
            </a:pPr>
            <a:r>
              <a:t/>
            </a:r>
            <a:endParaRPr/>
          </a:p>
          <a:p>
            <a:pPr indent="-317182" lvl="0" marL="457200" rtl="0" algn="l">
              <a:spcBef>
                <a:spcPts val="0"/>
              </a:spcBef>
              <a:spcAft>
                <a:spcPts val="0"/>
              </a:spcAft>
              <a:buSzPct val="100000"/>
              <a:buChar char="●"/>
            </a:pPr>
            <a:r>
              <a:rPr lang="en"/>
              <a:t>The paper does not provide detailed information about the size or origin of the dataset used, which limits the generalizability of the findings.</a:t>
            </a:r>
            <a:endParaRPr/>
          </a:p>
          <a:p>
            <a:pPr indent="0" lvl="0" marL="457200" rtl="0" algn="l">
              <a:spcBef>
                <a:spcPts val="0"/>
              </a:spcBef>
              <a:spcAft>
                <a:spcPts val="0"/>
              </a:spcAft>
              <a:buNone/>
            </a:pPr>
            <a:r>
              <a:t/>
            </a:r>
            <a:endParaRPr/>
          </a:p>
          <a:p>
            <a:pPr indent="-317182" lvl="0" marL="457200" rtl="0" algn="l">
              <a:spcBef>
                <a:spcPts val="0"/>
              </a:spcBef>
              <a:spcAft>
                <a:spcPts val="0"/>
              </a:spcAft>
              <a:buSzPct val="100000"/>
              <a:buChar char="●"/>
            </a:pPr>
            <a:r>
              <a:rPr lang="en"/>
              <a:t>The intuitive nature of the words present in memes makes it challenging for models to accurately detect their meaning.</a:t>
            </a:r>
            <a:endParaRPr/>
          </a:p>
          <a:p>
            <a:pPr indent="0" lvl="0" marL="457200" rtl="0" algn="l">
              <a:spcBef>
                <a:spcPts val="0"/>
              </a:spcBef>
              <a:spcAft>
                <a:spcPts val="0"/>
              </a:spcAft>
              <a:buNone/>
            </a:pPr>
            <a:r>
              <a:t/>
            </a:r>
            <a:endParaRPr/>
          </a:p>
          <a:p>
            <a:pPr indent="-317182" lvl="0" marL="457200" rtl="0" algn="l">
              <a:spcBef>
                <a:spcPts val="0"/>
              </a:spcBef>
              <a:spcAft>
                <a:spcPts val="0"/>
              </a:spcAft>
              <a:buSzPct val="100000"/>
              <a:buChar char="●"/>
            </a:pPr>
            <a:r>
              <a:rPr lang="en"/>
              <a:t>The paper does not provide extensive information about the methodology or steps followed in the offensive text classification, making it difficult to assess the robustness of the approach.</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8"/>
          <p:cNvSpPr txBox="1"/>
          <p:nvPr/>
        </p:nvSpPr>
        <p:spPr>
          <a:xfrm>
            <a:off x="8612625" y="4658400"/>
            <a:ext cx="46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b="1" lang="en" sz="1500">
                <a:solidFill>
                  <a:srgbClr val="00FF00"/>
                </a:solidFill>
              </a:rPr>
              <a:t>6</a:t>
            </a:r>
            <a:endParaRPr b="1" sz="1500">
              <a:solidFill>
                <a:srgbClr val="00FF00"/>
              </a:solidFill>
            </a:endParaRPr>
          </a:p>
        </p:txBody>
      </p:sp>
      <p:sp>
        <p:nvSpPr>
          <p:cNvPr id="103" name="Google Shape;103;p18"/>
          <p:cNvSpPr txBox="1"/>
          <p:nvPr>
            <p:ph type="ctrTitle"/>
          </p:nvPr>
        </p:nvSpPr>
        <p:spPr>
          <a:xfrm>
            <a:off x="290425" y="44870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Limitation</a:t>
            </a:r>
            <a:endParaRPr>
              <a:solidFill>
                <a:srgbClr val="00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 type="subTitle"/>
          </p:nvPr>
        </p:nvSpPr>
        <p:spPr>
          <a:xfrm>
            <a:off x="390525" y="1432186"/>
            <a:ext cx="8222100" cy="2764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 The paper suggests further work on the troll meme classification task by adding multiple hidden layers and building a complex network structure.</a:t>
            </a:r>
            <a:endParaRPr/>
          </a:p>
          <a:p>
            <a:pPr indent="0" lvl="0" marL="457200" rtl="0" algn="l">
              <a:spcBef>
                <a:spcPts val="0"/>
              </a:spcBef>
              <a:spcAft>
                <a:spcPts val="0"/>
              </a:spcAft>
              <a:buNone/>
            </a:pPr>
            <a:r>
              <a:t/>
            </a:r>
            <a:endParaRPr/>
          </a:p>
          <a:p>
            <a:pPr indent="-317182" lvl="0" marL="457200" rtl="0" algn="l">
              <a:spcBef>
                <a:spcPts val="0"/>
              </a:spcBef>
              <a:spcAft>
                <a:spcPts val="0"/>
              </a:spcAft>
              <a:buSzPct val="100000"/>
              <a:buChar char="●"/>
            </a:pPr>
            <a:r>
              <a:rPr lang="en"/>
              <a:t>The paper also acknowledges the limitations of classifying memes based solely on text and suggests exploring other factors that influence meme perception, such as visual and contextual features.</a:t>
            </a:r>
            <a:endParaRPr/>
          </a:p>
          <a:p>
            <a:pPr indent="0" lvl="0" marL="457200" rtl="0" algn="l">
              <a:spcBef>
                <a:spcPts val="0"/>
              </a:spcBef>
              <a:spcAft>
                <a:spcPts val="0"/>
              </a:spcAft>
              <a:buNone/>
            </a:pPr>
            <a:r>
              <a:t/>
            </a:r>
            <a:endParaRPr/>
          </a:p>
          <a:p>
            <a:pPr indent="-317182" lvl="0" marL="457200" rtl="0" algn="l">
              <a:spcBef>
                <a:spcPts val="0"/>
              </a:spcBef>
              <a:spcAft>
                <a:spcPts val="0"/>
              </a:spcAft>
              <a:buSzPct val="100000"/>
              <a:buChar char="●"/>
            </a:pPr>
            <a:r>
              <a:rPr lang="en"/>
              <a:t>The paper mentions the importance of considering the distribution and types of images in the test set, as it can affect the performance of models trained on ImageNet. Further investigation into the impact of test set characteristics on model performance is recommended.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19"/>
          <p:cNvSpPr txBox="1"/>
          <p:nvPr/>
        </p:nvSpPr>
        <p:spPr>
          <a:xfrm>
            <a:off x="8612625" y="4658400"/>
            <a:ext cx="46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b="1" lang="en" sz="1500">
                <a:solidFill>
                  <a:srgbClr val="00FF00"/>
                </a:solidFill>
              </a:rPr>
              <a:t>7</a:t>
            </a:r>
            <a:endParaRPr b="1" sz="1500">
              <a:solidFill>
                <a:srgbClr val="00FF00"/>
              </a:solidFill>
            </a:endParaRPr>
          </a:p>
        </p:txBody>
      </p:sp>
      <p:sp>
        <p:nvSpPr>
          <p:cNvPr id="110" name="Google Shape;110;p19"/>
          <p:cNvSpPr txBox="1"/>
          <p:nvPr>
            <p:ph type="ctrTitle"/>
          </p:nvPr>
        </p:nvSpPr>
        <p:spPr>
          <a:xfrm>
            <a:off x="290425" y="44870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FF00"/>
                </a:solidFill>
              </a:rPr>
              <a:t>Future Plan</a:t>
            </a:r>
            <a:endParaRPr>
              <a:solidFill>
                <a:srgbClr val="00FF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