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16de7aef1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a16de7aef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16de7aef1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a16de7aef1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16de7aef1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a16de7aef1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16de7aef1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16de7aef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62c525ae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62c525ae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16de7aef1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a16de7aef1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a16de7aef1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a16de7aef1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clanthology.org/2022.dravidianlangtech-1.3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309200" y="95925"/>
            <a:ext cx="6999600" cy="1872900"/>
          </a:xfrm>
          <a:prstGeom prst="rect">
            <a:avLst/>
          </a:prstGeom>
        </p:spPr>
        <p:txBody>
          <a:bodyPr anchorCtr="0" anchor="ctr" bIns="91425" lIns="91425" spcFirstLastPara="1" rIns="91425" wrap="square" tIns="91425">
            <a:normAutofit/>
          </a:bodyPr>
          <a:lstStyle/>
          <a:p>
            <a:pPr indent="457200" lvl="0" marL="457200" rtl="0" algn="l">
              <a:spcBef>
                <a:spcPts val="0"/>
              </a:spcBef>
              <a:spcAft>
                <a:spcPts val="0"/>
              </a:spcAft>
              <a:buNone/>
            </a:pPr>
            <a:r>
              <a:rPr lang="en" sz="2800">
                <a:solidFill>
                  <a:srgbClr val="FFFF00"/>
                </a:solidFill>
              </a:rPr>
              <a:t>Submission 03 </a:t>
            </a:r>
            <a:endParaRPr sz="2800">
              <a:solidFill>
                <a:srgbClr val="FFFF00"/>
              </a:solidFill>
            </a:endParaRPr>
          </a:p>
        </p:txBody>
      </p:sp>
      <p:sp>
        <p:nvSpPr>
          <p:cNvPr id="278" name="Google Shape;278;p13"/>
          <p:cNvSpPr txBox="1"/>
          <p:nvPr>
            <p:ph idx="1" type="subTitle"/>
          </p:nvPr>
        </p:nvSpPr>
        <p:spPr>
          <a:xfrm>
            <a:off x="554675" y="1792200"/>
            <a:ext cx="4255500" cy="212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Group Members:</a:t>
            </a:r>
            <a:endParaRPr b="1" sz="1700"/>
          </a:p>
          <a:p>
            <a:pPr indent="0" lvl="0" marL="0" rtl="0" algn="l">
              <a:spcBef>
                <a:spcPts val="0"/>
              </a:spcBef>
              <a:spcAft>
                <a:spcPts val="0"/>
              </a:spcAft>
              <a:buNone/>
            </a:pPr>
            <a:r>
              <a:t/>
            </a:r>
            <a:endParaRPr/>
          </a:p>
          <a:p>
            <a:pPr indent="0" lvl="0" marL="0" rtl="0" algn="l">
              <a:spcBef>
                <a:spcPts val="0"/>
              </a:spcBef>
              <a:spcAft>
                <a:spcPts val="0"/>
              </a:spcAft>
              <a:buNone/>
            </a:pPr>
            <a:r>
              <a:rPr lang="en"/>
              <a:t>Poroma Biswas (20201084)</a:t>
            </a:r>
            <a:endParaRPr/>
          </a:p>
          <a:p>
            <a:pPr indent="0" lvl="0" marL="0" rtl="0" algn="l">
              <a:spcBef>
                <a:spcPts val="0"/>
              </a:spcBef>
              <a:spcAft>
                <a:spcPts val="0"/>
              </a:spcAft>
              <a:buNone/>
            </a:pPr>
            <a:r>
              <a:rPr lang="en"/>
              <a:t>Ashabul Yamin Raad (23141088)</a:t>
            </a:r>
            <a:endParaRPr/>
          </a:p>
          <a:p>
            <a:pPr indent="0" lvl="0" marL="0" rtl="0" algn="l">
              <a:spcBef>
                <a:spcPts val="0"/>
              </a:spcBef>
              <a:spcAft>
                <a:spcPts val="0"/>
              </a:spcAft>
              <a:buNone/>
            </a:pPr>
            <a:r>
              <a:rPr lang="en"/>
              <a:t>Hasnat Md. Imtiaz (20141004)</a:t>
            </a:r>
            <a:endParaRPr/>
          </a:p>
          <a:p>
            <a:pPr indent="0" lvl="0" marL="0" rtl="0" algn="l">
              <a:spcBef>
                <a:spcPts val="0"/>
              </a:spcBef>
              <a:spcAft>
                <a:spcPts val="0"/>
              </a:spcAft>
              <a:buNone/>
            </a:pPr>
            <a:r>
              <a:rPr lang="en"/>
              <a:t>Fardin Zaman (20301473)</a:t>
            </a:r>
            <a:endParaRPr/>
          </a:p>
        </p:txBody>
      </p:sp>
      <p:sp>
        <p:nvSpPr>
          <p:cNvPr id="279" name="Google Shape;279;p13"/>
          <p:cNvSpPr txBox="1"/>
          <p:nvPr>
            <p:ph idx="1" type="subTitle"/>
          </p:nvPr>
        </p:nvSpPr>
        <p:spPr>
          <a:xfrm>
            <a:off x="5729600" y="1792200"/>
            <a:ext cx="4255500" cy="212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Course Instructor</a:t>
            </a:r>
            <a:r>
              <a:rPr b="1" lang="en" sz="1700"/>
              <a:t>:</a:t>
            </a:r>
            <a:endParaRPr b="1" sz="1700"/>
          </a:p>
          <a:p>
            <a:pPr indent="0" lvl="0" marL="0" rtl="0" algn="l">
              <a:spcBef>
                <a:spcPts val="0"/>
              </a:spcBef>
              <a:spcAft>
                <a:spcPts val="0"/>
              </a:spcAft>
              <a:buNone/>
            </a:pPr>
            <a:r>
              <a:t/>
            </a:r>
            <a:endParaRPr b="1"/>
          </a:p>
          <a:p>
            <a:pPr indent="0" lvl="0" marL="0" rtl="0" algn="l">
              <a:spcBef>
                <a:spcPts val="0"/>
              </a:spcBef>
              <a:spcAft>
                <a:spcPts val="0"/>
              </a:spcAft>
              <a:buNone/>
            </a:pPr>
            <a:r>
              <a:rPr lang="en"/>
              <a:t>Annajiat Alim Rasel</a:t>
            </a:r>
            <a:endParaRPr/>
          </a:p>
          <a:p>
            <a:pPr indent="0" lvl="0" marL="0" rtl="0" algn="l">
              <a:spcBef>
                <a:spcPts val="0"/>
              </a:spcBef>
              <a:spcAft>
                <a:spcPts val="0"/>
              </a:spcAft>
              <a:buNone/>
            </a:pPr>
            <a:r>
              <a:t/>
            </a:r>
            <a:endParaRPr/>
          </a:p>
        </p:txBody>
      </p:sp>
      <p:sp>
        <p:nvSpPr>
          <p:cNvPr id="280" name="Google Shape;280;p13"/>
          <p:cNvSpPr txBox="1"/>
          <p:nvPr/>
        </p:nvSpPr>
        <p:spPr>
          <a:xfrm>
            <a:off x="2082900" y="3521525"/>
            <a:ext cx="4978200" cy="1215900"/>
          </a:xfrm>
          <a:prstGeom prst="rect">
            <a:avLst/>
          </a:prstGeom>
          <a:noFill/>
          <a:ln>
            <a:noFill/>
          </a:ln>
        </p:spPr>
        <p:txBody>
          <a:bodyPr anchorCtr="0" anchor="t" bIns="91425" lIns="91425" spcFirstLastPara="1" rIns="91425" wrap="square" tIns="91425">
            <a:spAutoFit/>
          </a:bodyPr>
          <a:lstStyle/>
          <a:p>
            <a:pPr indent="457200" lvl="0" marL="1371600" rtl="0" algn="l">
              <a:spcBef>
                <a:spcPts val="0"/>
              </a:spcBef>
              <a:spcAft>
                <a:spcPts val="0"/>
              </a:spcAft>
              <a:buNone/>
            </a:pPr>
            <a:r>
              <a:rPr b="1" lang="en" sz="1600">
                <a:solidFill>
                  <a:schemeClr val="lt1"/>
                </a:solidFill>
              </a:rPr>
              <a:t>RA &amp; ST:</a:t>
            </a:r>
            <a:endParaRPr b="1" sz="1700">
              <a:solidFill>
                <a:schemeClr val="lt1"/>
              </a:solidFill>
            </a:endParaRPr>
          </a:p>
          <a:p>
            <a:pPr indent="0" lvl="0" marL="0" rtl="0" algn="l">
              <a:spcBef>
                <a:spcPts val="0"/>
              </a:spcBef>
              <a:spcAft>
                <a:spcPts val="0"/>
              </a:spcAft>
              <a:buNone/>
            </a:pPr>
            <a:r>
              <a:rPr b="1" lang="en" sz="1700">
                <a:solidFill>
                  <a:schemeClr val="lt1"/>
                </a:solidFill>
              </a:rPr>
              <a:t>	</a:t>
            </a:r>
            <a:r>
              <a:rPr lang="en" sz="1700">
                <a:solidFill>
                  <a:schemeClr val="lt1"/>
                </a:solidFill>
              </a:rPr>
              <a:t>	   Ehsanur Rahman Rhythm</a:t>
            </a:r>
            <a:endParaRPr sz="1700">
              <a:solidFill>
                <a:schemeClr val="lt1"/>
              </a:solidFill>
            </a:endParaRPr>
          </a:p>
          <a:p>
            <a:pPr indent="0" lvl="0" marL="0" rtl="0" algn="l">
              <a:spcBef>
                <a:spcPts val="0"/>
              </a:spcBef>
              <a:spcAft>
                <a:spcPts val="0"/>
              </a:spcAft>
              <a:buNone/>
            </a:pPr>
            <a:r>
              <a:rPr lang="en" sz="1700">
                <a:solidFill>
                  <a:schemeClr val="lt1"/>
                </a:solidFill>
              </a:rPr>
              <a:t>				      &amp;</a:t>
            </a:r>
            <a:endParaRPr sz="1700">
              <a:solidFill>
                <a:schemeClr val="lt1"/>
              </a:solidFill>
            </a:endParaRPr>
          </a:p>
          <a:p>
            <a:pPr indent="0" lvl="0" marL="0" rtl="0" algn="l">
              <a:spcBef>
                <a:spcPts val="0"/>
              </a:spcBef>
              <a:spcAft>
                <a:spcPts val="0"/>
              </a:spcAft>
              <a:buNone/>
            </a:pPr>
            <a:r>
              <a:rPr lang="en" sz="1700">
                <a:solidFill>
                  <a:schemeClr val="lt1"/>
                </a:solidFill>
              </a:rPr>
              <a:t>		        Mehnaz Ara Fazal</a:t>
            </a:r>
            <a:endParaRPr b="1" sz="1700">
              <a:solidFill>
                <a:schemeClr val="lt1"/>
              </a:solidFill>
            </a:endParaRPr>
          </a:p>
        </p:txBody>
      </p:sp>
      <p:sp>
        <p:nvSpPr>
          <p:cNvPr id="281" name="Google Shape;281;p13"/>
          <p:cNvSpPr txBox="1"/>
          <p:nvPr>
            <p:ph idx="1" type="subTitle"/>
          </p:nvPr>
        </p:nvSpPr>
        <p:spPr>
          <a:xfrm>
            <a:off x="8639700" y="4293750"/>
            <a:ext cx="504300" cy="80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FFFF00"/>
                </a:solidFill>
              </a:rPr>
              <a:t>1</a:t>
            </a:r>
            <a:endParaRPr b="1">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ctrTitle"/>
          </p:nvPr>
        </p:nvSpPr>
        <p:spPr>
          <a:xfrm>
            <a:off x="1072200" y="279200"/>
            <a:ext cx="69996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solidFill>
                  <a:srgbClr val="FFFF00"/>
                </a:solidFill>
              </a:rPr>
              <a:t>Offensive Meme Classification Using Multimodal Sentiment Analysis</a:t>
            </a:r>
            <a:endParaRPr sz="2800">
              <a:solidFill>
                <a:srgbClr val="FFFF00"/>
              </a:solidFill>
            </a:endParaRPr>
          </a:p>
        </p:txBody>
      </p:sp>
      <p:sp>
        <p:nvSpPr>
          <p:cNvPr id="287" name="Google Shape;287;p14"/>
          <p:cNvSpPr txBox="1"/>
          <p:nvPr>
            <p:ph idx="1" type="subTitle"/>
          </p:nvPr>
        </p:nvSpPr>
        <p:spPr>
          <a:xfrm>
            <a:off x="667875" y="2442700"/>
            <a:ext cx="4255500" cy="1872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What is meme? </a:t>
            </a:r>
            <a:endParaRPr sz="1400"/>
          </a:p>
          <a:p>
            <a:pPr indent="-317500" lvl="0" marL="457200" rtl="0" algn="l">
              <a:spcBef>
                <a:spcPts val="0"/>
              </a:spcBef>
              <a:spcAft>
                <a:spcPts val="0"/>
              </a:spcAft>
              <a:buSzPts val="1400"/>
              <a:buChar char="●"/>
            </a:pPr>
            <a:r>
              <a:rPr lang="en" sz="1400"/>
              <a:t>What is an offensive meme?</a:t>
            </a:r>
            <a:endParaRPr sz="1400"/>
          </a:p>
          <a:p>
            <a:pPr indent="-317500" lvl="0" marL="457200" rtl="0" algn="l">
              <a:spcBef>
                <a:spcPts val="0"/>
              </a:spcBef>
              <a:spcAft>
                <a:spcPts val="0"/>
              </a:spcAft>
              <a:buSzPts val="1400"/>
              <a:buChar char="●"/>
            </a:pPr>
            <a:r>
              <a:rPr lang="en" sz="1400"/>
              <a:t>Multimodal Sentiment Analysis </a:t>
            </a:r>
            <a:endParaRPr sz="1400"/>
          </a:p>
        </p:txBody>
      </p:sp>
      <p:sp>
        <p:nvSpPr>
          <p:cNvPr id="288" name="Google Shape;288;p14"/>
          <p:cNvSpPr txBox="1"/>
          <p:nvPr>
            <p:ph idx="1" type="subTitle"/>
          </p:nvPr>
        </p:nvSpPr>
        <p:spPr>
          <a:xfrm>
            <a:off x="8632525" y="4507075"/>
            <a:ext cx="1170600" cy="9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FF00"/>
                </a:solidFill>
              </a:rPr>
              <a:t>2</a:t>
            </a:r>
            <a:endParaRPr b="1">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ph type="ctrTitle"/>
          </p:nvPr>
        </p:nvSpPr>
        <p:spPr>
          <a:xfrm>
            <a:off x="858975" y="245625"/>
            <a:ext cx="3079500" cy="9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00"/>
                </a:solidFill>
              </a:rPr>
              <a:t>Introduction</a:t>
            </a:r>
            <a:endParaRPr>
              <a:solidFill>
                <a:srgbClr val="FFFF00"/>
              </a:solidFill>
            </a:endParaRPr>
          </a:p>
        </p:txBody>
      </p:sp>
      <p:sp>
        <p:nvSpPr>
          <p:cNvPr id="294" name="Google Shape;294;p15"/>
          <p:cNvSpPr txBox="1"/>
          <p:nvPr>
            <p:ph idx="1" type="subTitle"/>
          </p:nvPr>
        </p:nvSpPr>
        <p:spPr>
          <a:xfrm>
            <a:off x="858975" y="1169325"/>
            <a:ext cx="4255500" cy="335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688"/>
              <a:buNone/>
            </a:pPr>
            <a:r>
              <a:rPr lang="en" sz="1400"/>
              <a:t>Memes have emerged as a potent tool for opinion expression on social media in recent years. Researchers have been paying close attention to memetic sentiment analysis because of its significant implications in a variety of fields. Combining two modalities to identify objectionable content is still a developing field, though. Memes complicate matters further by subtly expressing irony and sarcasm; as a result, if we just look at the image or text, the meme might not be offensive. Consequently, in order to determine whether a particular meme is offensive or not, it is necessary to combine both modalities.</a:t>
            </a:r>
            <a:endParaRPr sz="1400"/>
          </a:p>
        </p:txBody>
      </p:sp>
      <p:pic>
        <p:nvPicPr>
          <p:cNvPr id="295" name="Google Shape;295;p15"/>
          <p:cNvPicPr preferRelativeResize="0"/>
          <p:nvPr/>
        </p:nvPicPr>
        <p:blipFill>
          <a:blip r:embed="rId3">
            <a:alphaModFix/>
          </a:blip>
          <a:stretch>
            <a:fillRect/>
          </a:stretch>
        </p:blipFill>
        <p:spPr>
          <a:xfrm>
            <a:off x="5266875" y="152400"/>
            <a:ext cx="3371498" cy="4838702"/>
          </a:xfrm>
          <a:prstGeom prst="rect">
            <a:avLst/>
          </a:prstGeom>
          <a:noFill/>
          <a:ln>
            <a:noFill/>
          </a:ln>
        </p:spPr>
      </p:pic>
      <p:sp>
        <p:nvSpPr>
          <p:cNvPr id="296" name="Google Shape;296;p15"/>
          <p:cNvSpPr txBox="1"/>
          <p:nvPr>
            <p:ph idx="1" type="subTitle"/>
          </p:nvPr>
        </p:nvSpPr>
        <p:spPr>
          <a:xfrm>
            <a:off x="8638375" y="4528725"/>
            <a:ext cx="863400" cy="1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FFFF00"/>
                </a:solidFill>
              </a:rPr>
              <a:t>3</a:t>
            </a:r>
            <a:endParaRPr>
              <a:solidFill>
                <a:srgbClr val="FFFF00"/>
              </a:solidFil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ph type="ctrTitle"/>
          </p:nvPr>
        </p:nvSpPr>
        <p:spPr>
          <a:xfrm>
            <a:off x="2671500" y="21736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00"/>
                </a:solidFill>
              </a:rPr>
              <a:t>Related Research</a:t>
            </a:r>
            <a:endParaRPr>
              <a:solidFill>
                <a:srgbClr val="FFFF00"/>
              </a:solidFill>
            </a:endParaRPr>
          </a:p>
        </p:txBody>
      </p:sp>
      <p:sp>
        <p:nvSpPr>
          <p:cNvPr id="302" name="Google Shape;302;p16"/>
          <p:cNvSpPr txBox="1"/>
          <p:nvPr>
            <p:ph idx="1" type="subTitle"/>
          </p:nvPr>
        </p:nvSpPr>
        <p:spPr>
          <a:xfrm>
            <a:off x="676550" y="1714100"/>
            <a:ext cx="7911000" cy="2381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In the paper[1] a research team named, </a:t>
            </a:r>
            <a:r>
              <a:rPr lang="en" sz="1400"/>
              <a:t>TeamX</a:t>
            </a:r>
            <a:r>
              <a:rPr lang="en" sz="1400"/>
              <a:t> used various models such as BERT, VGG16, EffNet, for text classification . EffNet has given better performance. </a:t>
            </a:r>
            <a:endParaRPr sz="1400"/>
          </a:p>
          <a:p>
            <a:pPr indent="-317500" lvl="0" marL="457200" rtl="0" algn="l">
              <a:spcBef>
                <a:spcPts val="0"/>
              </a:spcBef>
              <a:spcAft>
                <a:spcPts val="0"/>
              </a:spcAft>
              <a:buSzPts val="1400"/>
              <a:buChar char="●"/>
            </a:pPr>
            <a:r>
              <a:rPr lang="en" sz="1400"/>
              <a:t>In some cases, VGG16 has been used for extracting features from images</a:t>
            </a:r>
            <a:endParaRPr sz="1400"/>
          </a:p>
          <a:p>
            <a:pPr indent="-317500" lvl="0" marL="457200" rtl="0" algn="l">
              <a:spcBef>
                <a:spcPts val="0"/>
              </a:spcBef>
              <a:spcAft>
                <a:spcPts val="0"/>
              </a:spcAft>
              <a:buSzPts val="1400"/>
              <a:buChar char="●"/>
            </a:pPr>
            <a:r>
              <a:rPr lang="en" sz="1400"/>
              <a:t>The researchers used two techniques to obtain embeddings from raw Tamil-English code-mixed text and translated/transliterated versions, and compared different pre-trained models for detecting troll memes, finding that MuRIL performed the best with an F1-score of 0.74.</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Data sets have been classified into five </a:t>
            </a:r>
            <a:r>
              <a:rPr lang="en" sz="1400"/>
              <a:t>categories</a:t>
            </a:r>
            <a:r>
              <a:rPr lang="en" sz="1400"/>
              <a:t>. </a:t>
            </a:r>
            <a:endParaRPr sz="1400"/>
          </a:p>
        </p:txBody>
      </p:sp>
      <p:sp>
        <p:nvSpPr>
          <p:cNvPr id="303" name="Google Shape;303;p16"/>
          <p:cNvSpPr txBox="1"/>
          <p:nvPr>
            <p:ph idx="1" type="subTitle"/>
          </p:nvPr>
        </p:nvSpPr>
        <p:spPr>
          <a:xfrm>
            <a:off x="8638375" y="4528725"/>
            <a:ext cx="863400" cy="1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FFFF00"/>
                </a:solidFill>
              </a:rPr>
              <a:t>4</a:t>
            </a:r>
            <a:endParaRPr b="1">
              <a:solidFill>
                <a:srgbClr val="FFFF00"/>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ctrTitle"/>
          </p:nvPr>
        </p:nvSpPr>
        <p:spPr>
          <a:xfrm>
            <a:off x="1087350" y="59925"/>
            <a:ext cx="6100200" cy="941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00"/>
                </a:solidFill>
              </a:rPr>
              <a:t>Potential  Challenges</a:t>
            </a:r>
            <a:endParaRPr>
              <a:solidFill>
                <a:srgbClr val="FFFF00"/>
              </a:solidFill>
            </a:endParaRPr>
          </a:p>
        </p:txBody>
      </p:sp>
      <p:sp>
        <p:nvSpPr>
          <p:cNvPr id="309" name="Google Shape;309;p17"/>
          <p:cNvSpPr txBox="1"/>
          <p:nvPr>
            <p:ph idx="1" type="subTitle"/>
          </p:nvPr>
        </p:nvSpPr>
        <p:spPr>
          <a:xfrm>
            <a:off x="581700" y="1053900"/>
            <a:ext cx="7980600" cy="371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These  types of data (video, audio and text)  are difficult to process because  they are </a:t>
            </a:r>
            <a:endParaRPr sz="1400">
              <a:latin typeface="Arial"/>
              <a:ea typeface="Arial"/>
              <a:cs typeface="Arial"/>
              <a:sym typeface="Arial"/>
            </a:endParaRPr>
          </a:p>
          <a:p>
            <a:pPr indent="0" lvl="0" marL="457200" rtl="0" algn="l">
              <a:spcBef>
                <a:spcPts val="0"/>
              </a:spcBef>
              <a:spcAft>
                <a:spcPts val="0"/>
              </a:spcAft>
              <a:buNone/>
            </a:pPr>
            <a:r>
              <a:rPr lang="en" sz="1400">
                <a:latin typeface="Arial"/>
                <a:ea typeface="Arial"/>
                <a:cs typeface="Arial"/>
                <a:sym typeface="Arial"/>
              </a:rPr>
              <a:t>user-centric and contextual which serves </a:t>
            </a:r>
            <a:r>
              <a:rPr lang="en" sz="1400">
                <a:latin typeface="Arial"/>
                <a:ea typeface="Arial"/>
                <a:cs typeface="Arial"/>
                <a:sym typeface="Arial"/>
              </a:rPr>
              <a:t>ambiguity at various levels.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Various Font sizes in the meme text.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Computational processing of the meme is challenging because appeared text in an image or video is difficult to </a:t>
            </a:r>
            <a:r>
              <a:rPr lang="en" sz="1400">
                <a:latin typeface="Arial"/>
                <a:ea typeface="Arial"/>
                <a:cs typeface="Arial"/>
                <a:sym typeface="Arial"/>
              </a:rPr>
              <a:t>extract.</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Roboto"/>
              <a:buChar char="●"/>
            </a:pPr>
            <a:r>
              <a:rPr lang="en" sz="1400">
                <a:latin typeface="Arial"/>
                <a:ea typeface="Arial"/>
                <a:cs typeface="Arial"/>
                <a:sym typeface="Arial"/>
              </a:rPr>
              <a:t>The paper acknowledges that Prompt Hate may not capture essential attributes for detecting hateful memes and may require more advanced reasoning to understand the hateful context in certain memes </a:t>
            </a:r>
            <a:r>
              <a:rPr b="1" lang="en" sz="1400">
                <a:latin typeface="Arial"/>
                <a:ea typeface="Arial"/>
                <a:cs typeface="Arial"/>
                <a:sym typeface="Arial"/>
              </a:rPr>
              <a:t>[1]</a:t>
            </a:r>
            <a:r>
              <a:rPr lang="en" sz="1400">
                <a:latin typeface="Arial"/>
                <a:ea typeface="Arial"/>
                <a:cs typeface="Arial"/>
                <a:sym typeface="Arial"/>
              </a:rPr>
              <a:t>.</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The performance of PromptHate is evaluated using two publicly available datasets, but the specific details of these datasets, such as their size and composition, are not provided.</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The paper mentions that Prompt Hate's performance is affected by the quality of captions used in the image-to-text conversion process, highlighting the importance </a:t>
            </a:r>
            <a:endParaRPr sz="1400"/>
          </a:p>
          <a:p>
            <a:pPr indent="0" lvl="0" marL="457200" rtl="0" algn="l">
              <a:spcBef>
                <a:spcPts val="1700"/>
              </a:spcBef>
              <a:spcAft>
                <a:spcPts val="0"/>
              </a:spcAft>
              <a:buNone/>
            </a:pPr>
            <a:r>
              <a:t/>
            </a:r>
            <a:endParaRPr sz="1400"/>
          </a:p>
        </p:txBody>
      </p:sp>
      <p:sp>
        <p:nvSpPr>
          <p:cNvPr id="310" name="Google Shape;310;p17"/>
          <p:cNvSpPr txBox="1"/>
          <p:nvPr>
            <p:ph idx="1" type="subTitle"/>
          </p:nvPr>
        </p:nvSpPr>
        <p:spPr>
          <a:xfrm>
            <a:off x="8638375" y="4528725"/>
            <a:ext cx="863400" cy="1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FFFF00"/>
                </a:solidFill>
              </a:rPr>
              <a:t>5</a:t>
            </a:r>
            <a:endParaRPr b="1">
              <a:solidFill>
                <a:srgbClr val="FFFF00"/>
              </a:solidFil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type="ctrTitle"/>
          </p:nvPr>
        </p:nvSpPr>
        <p:spPr>
          <a:xfrm>
            <a:off x="2444250" y="298775"/>
            <a:ext cx="4255500" cy="802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FFFF00"/>
                </a:solidFill>
              </a:rPr>
              <a:t>Work Plan</a:t>
            </a:r>
            <a:endParaRPr>
              <a:solidFill>
                <a:srgbClr val="FFFF00"/>
              </a:solidFill>
            </a:endParaRPr>
          </a:p>
        </p:txBody>
      </p:sp>
      <p:sp>
        <p:nvSpPr>
          <p:cNvPr id="316" name="Google Shape;316;p18"/>
          <p:cNvSpPr txBox="1"/>
          <p:nvPr>
            <p:ph idx="1" type="subTitle"/>
          </p:nvPr>
        </p:nvSpPr>
        <p:spPr>
          <a:xfrm>
            <a:off x="824000" y="1212325"/>
            <a:ext cx="6054600" cy="3079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Improve the gathering and preparation of data. Additional social media sites, photos, messages, and languages may be included in the data collection process.</a:t>
            </a:r>
            <a:endParaRPr sz="1400"/>
          </a:p>
          <a:p>
            <a:pPr indent="0" lvl="0" marL="457200" rtl="0" algn="just">
              <a:spcBef>
                <a:spcPts val="0"/>
              </a:spcBef>
              <a:spcAft>
                <a:spcPts val="0"/>
              </a:spcAft>
              <a:buNone/>
            </a:pPr>
            <a:r>
              <a:t/>
            </a:r>
            <a:endParaRPr sz="1400"/>
          </a:p>
          <a:p>
            <a:pPr indent="-317500" lvl="0" marL="457200" rtl="0" algn="just">
              <a:spcBef>
                <a:spcPts val="0"/>
              </a:spcBef>
              <a:spcAft>
                <a:spcPts val="0"/>
              </a:spcAft>
              <a:buSzPts val="1400"/>
              <a:buChar char="●"/>
            </a:pPr>
            <a:r>
              <a:rPr lang="en" sz="1400"/>
              <a:t>Improvement of sentiment analysis techniques and models. using more advanced NLP models, etc.</a:t>
            </a:r>
            <a:endParaRPr sz="1400"/>
          </a:p>
          <a:p>
            <a:pPr indent="-317500" lvl="0" marL="457200" rtl="0" algn="just">
              <a:spcBef>
                <a:spcPts val="0"/>
              </a:spcBef>
              <a:spcAft>
                <a:spcPts val="0"/>
              </a:spcAft>
              <a:buSzPts val="1400"/>
              <a:buChar char="●"/>
            </a:pPr>
            <a:r>
              <a:rPr lang="en" sz="1400"/>
              <a:t>Examine sentiment rating based on aspects. Look for fresh patterns in people's comedic moods.</a:t>
            </a:r>
            <a:endParaRPr sz="1400"/>
          </a:p>
          <a:p>
            <a:pPr indent="-317500" lvl="0" marL="457200" rtl="0" algn="just">
              <a:spcBef>
                <a:spcPts val="0"/>
              </a:spcBef>
              <a:spcAft>
                <a:spcPts val="0"/>
              </a:spcAft>
              <a:buSzPts val="1400"/>
              <a:buChar char="●"/>
            </a:pPr>
            <a:r>
              <a:rPr lang="en" sz="1400"/>
              <a:t>Integrate social network analysis with sentiment analysis. Opinions circulated on social media.</a:t>
            </a:r>
            <a:endParaRPr sz="1400"/>
          </a:p>
          <a:p>
            <a:pPr indent="-317500" lvl="0" marL="457200" rtl="0" algn="just">
              <a:spcBef>
                <a:spcPts val="0"/>
              </a:spcBef>
              <a:spcAft>
                <a:spcPts val="0"/>
              </a:spcAft>
              <a:buSzPts val="1400"/>
              <a:buChar char="●"/>
            </a:pPr>
            <a:r>
              <a:rPr lang="en" sz="1400"/>
              <a:t>Gather the ethnic and religious traits common to each group so              that we can identify offensive memes.</a:t>
            </a:r>
            <a:endParaRPr sz="1400"/>
          </a:p>
          <a:p>
            <a:pPr indent="0" lvl="0" marL="0" rtl="0" algn="just">
              <a:spcBef>
                <a:spcPts val="0"/>
              </a:spcBef>
              <a:spcAft>
                <a:spcPts val="0"/>
              </a:spcAft>
              <a:buNone/>
            </a:pPr>
            <a:r>
              <a:rPr lang="en" sz="1400"/>
              <a:t>   </a:t>
            </a:r>
            <a:endParaRPr sz="1400"/>
          </a:p>
        </p:txBody>
      </p:sp>
      <p:sp>
        <p:nvSpPr>
          <p:cNvPr id="317" name="Google Shape;317;p18"/>
          <p:cNvSpPr txBox="1"/>
          <p:nvPr>
            <p:ph idx="1" type="subTitle"/>
          </p:nvPr>
        </p:nvSpPr>
        <p:spPr>
          <a:xfrm>
            <a:off x="8638375" y="4528725"/>
            <a:ext cx="863400" cy="1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FFFF00"/>
                </a:solidFill>
              </a:rPr>
              <a:t>6</a:t>
            </a:r>
            <a:endParaRPr b="1">
              <a:solidFill>
                <a:srgbClr val="FFFF00"/>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ctrTitle"/>
          </p:nvPr>
        </p:nvSpPr>
        <p:spPr>
          <a:xfrm>
            <a:off x="871900" y="306875"/>
            <a:ext cx="4255500" cy="802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00"/>
                </a:solidFill>
              </a:rPr>
              <a:t>Conclusion</a:t>
            </a:r>
            <a:endParaRPr>
              <a:solidFill>
                <a:srgbClr val="FFFF00"/>
              </a:solidFill>
            </a:endParaRPr>
          </a:p>
        </p:txBody>
      </p:sp>
      <p:sp>
        <p:nvSpPr>
          <p:cNvPr id="323" name="Google Shape;323;p19"/>
          <p:cNvSpPr txBox="1"/>
          <p:nvPr>
            <p:ph idx="1" type="subTitle"/>
          </p:nvPr>
        </p:nvSpPr>
        <p:spPr>
          <a:xfrm>
            <a:off x="824000" y="1212325"/>
            <a:ext cx="5642400" cy="3079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Roboto"/>
                <a:ea typeface="Roboto"/>
                <a:cs typeface="Roboto"/>
                <a:sym typeface="Roboto"/>
              </a:rPr>
              <a:t>In conclusion, our </a:t>
            </a:r>
            <a:r>
              <a:rPr lang="en" sz="1400">
                <a:latin typeface="Roboto"/>
                <a:ea typeface="Roboto"/>
                <a:cs typeface="Roboto"/>
                <a:sym typeface="Roboto"/>
              </a:rPr>
              <a:t>groundbreaking</a:t>
            </a:r>
            <a:r>
              <a:rPr lang="en" sz="1400">
                <a:latin typeface="Roboto"/>
                <a:ea typeface="Roboto"/>
                <a:cs typeface="Roboto"/>
                <a:sym typeface="Roboto"/>
              </a:rPr>
              <a:t> multimodal prompt-based framework, </a:t>
            </a:r>
            <a:r>
              <a:rPr lang="en" sz="1400">
                <a:latin typeface="Roboto"/>
                <a:ea typeface="Roboto"/>
                <a:cs typeface="Roboto"/>
                <a:sym typeface="Roboto"/>
              </a:rPr>
              <a:t>Prompt Hate</a:t>
            </a:r>
            <a:r>
              <a:rPr lang="en" sz="1400">
                <a:latin typeface="Roboto"/>
                <a:ea typeface="Roboto"/>
                <a:cs typeface="Roboto"/>
                <a:sym typeface="Roboto"/>
              </a:rPr>
              <a:t>, not only outperformed state-of-the-art baselines on two hard datasets in the domain of hateful meme categorization, but it has also been shown beneficial through comprehensive evaluations and case studies. These reviews provide vital insights into PromptHate's potential, while an open admission of its limitations is backed up by rigorous mistake analysis. Looking ahead, our unwavering dedication to excellence in AI-driven content moderation can be seen in our future goals, which include refining demonstration selection and incorporating reasoning modules to improve PromptHate's performance even more. This unwavering commitment demonstrates our dedication to advancing and refining AI solutions for the vital work of content moderation in the ever-changing digital ecosystem.</a:t>
            </a:r>
            <a:endParaRPr sz="1400"/>
          </a:p>
        </p:txBody>
      </p:sp>
      <p:sp>
        <p:nvSpPr>
          <p:cNvPr id="324" name="Google Shape;324;p19"/>
          <p:cNvSpPr txBox="1"/>
          <p:nvPr>
            <p:ph idx="1" type="subTitle"/>
          </p:nvPr>
        </p:nvSpPr>
        <p:spPr>
          <a:xfrm>
            <a:off x="8638375" y="4528725"/>
            <a:ext cx="863400" cy="1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FFFF00"/>
                </a:solidFill>
              </a:rPr>
              <a:t>6</a:t>
            </a:r>
            <a:endParaRPr b="1">
              <a:solidFill>
                <a:srgbClr val="FFFF00"/>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00"/>
                </a:solidFill>
              </a:rPr>
              <a:t>References</a:t>
            </a:r>
            <a:endParaRPr>
              <a:solidFill>
                <a:srgbClr val="FFFF00"/>
              </a:solidFill>
            </a:endParaRPr>
          </a:p>
        </p:txBody>
      </p:sp>
      <p:sp>
        <p:nvSpPr>
          <p:cNvPr id="330" name="Google Shape;330;p20"/>
          <p:cNvSpPr txBox="1"/>
          <p:nvPr>
            <p:ph idx="1" type="body"/>
          </p:nvPr>
        </p:nvSpPr>
        <p:spPr>
          <a:xfrm>
            <a:off x="1056750" y="1300950"/>
            <a:ext cx="7030500" cy="254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Roboto"/>
              <a:buAutoNum type="arabicPeriod"/>
            </a:pPr>
            <a:r>
              <a:rPr lang="en" sz="1400">
                <a:solidFill>
                  <a:srgbClr val="212529"/>
                </a:solidFill>
                <a:highlight>
                  <a:srgbClr val="FFFFFF"/>
                </a:highlight>
                <a:latin typeface="Roboto"/>
                <a:ea typeface="Roboto"/>
                <a:cs typeface="Roboto"/>
                <a:sym typeface="Roboto"/>
              </a:rPr>
              <a:t>Premjith B, Bharathi Raja Chakravarthi, Malliga Subramanian, Bharathi B, Soman Kp, Dhanalakshmi V, Sreelakshmi K, Arunaggiri Pandian, and Prasanna Kumaresan. 2022. </a:t>
            </a:r>
            <a:r>
              <a:rPr lang="en" sz="1400">
                <a:solidFill>
                  <a:srgbClr val="446E9B"/>
                </a:solidFill>
                <a:highlight>
                  <a:srgbClr val="FFFFFF"/>
                </a:highlight>
                <a:uFill>
                  <a:noFill/>
                </a:uFill>
                <a:latin typeface="Roboto"/>
                <a:ea typeface="Roboto"/>
                <a:cs typeface="Roboto"/>
                <a:sym typeface="Roboto"/>
                <a:hlinkClick r:id="rId3">
                  <a:extLst>
                    <a:ext uri="{A12FA001-AC4F-418D-AE19-62706E023703}">
                      <ahyp:hlinkClr val="tx"/>
                    </a:ext>
                  </a:extLst>
                </a:hlinkClick>
              </a:rPr>
              <a:t>Findings of the Shared Task on Multimodal Sentiment Analysis and Troll Meme Classification in Dravidian Languages</a:t>
            </a:r>
            <a:r>
              <a:rPr lang="en" sz="1400">
                <a:solidFill>
                  <a:srgbClr val="212529"/>
                </a:solidFill>
                <a:highlight>
                  <a:srgbClr val="FFFFFF"/>
                </a:highlight>
                <a:latin typeface="Roboto"/>
                <a:ea typeface="Roboto"/>
                <a:cs typeface="Roboto"/>
                <a:sym typeface="Roboto"/>
              </a:rPr>
              <a:t>. In </a:t>
            </a:r>
            <a:r>
              <a:rPr i="1" lang="en" sz="1400">
                <a:solidFill>
                  <a:srgbClr val="212529"/>
                </a:solidFill>
                <a:highlight>
                  <a:srgbClr val="FFFFFF"/>
                </a:highlight>
                <a:latin typeface="Roboto"/>
                <a:ea typeface="Roboto"/>
                <a:cs typeface="Roboto"/>
                <a:sym typeface="Roboto"/>
              </a:rPr>
              <a:t>Proceedings of the Second Workshop on Speech and Language Technologies for Dravidian Languages</a:t>
            </a:r>
            <a:r>
              <a:rPr lang="en" sz="1400">
                <a:solidFill>
                  <a:srgbClr val="212529"/>
                </a:solidFill>
                <a:highlight>
                  <a:srgbClr val="FFFFFF"/>
                </a:highlight>
                <a:latin typeface="Roboto"/>
                <a:ea typeface="Roboto"/>
                <a:cs typeface="Roboto"/>
                <a:sym typeface="Roboto"/>
              </a:rPr>
              <a:t>, pages 254–260, Dublin, Ireland. Association for Computational Linguistics.</a:t>
            </a:r>
            <a:endParaRPr sz="1400"/>
          </a:p>
        </p:txBody>
      </p:sp>
      <p:sp>
        <p:nvSpPr>
          <p:cNvPr id="331" name="Google Shape;331;p20"/>
          <p:cNvSpPr txBox="1"/>
          <p:nvPr>
            <p:ph idx="4294967295" type="subTitle"/>
          </p:nvPr>
        </p:nvSpPr>
        <p:spPr>
          <a:xfrm>
            <a:off x="8638375" y="4528725"/>
            <a:ext cx="863400" cy="1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FFFF00"/>
                </a:solidFill>
              </a:rPr>
              <a:t>7</a:t>
            </a:r>
            <a:endParaRPr>
              <a:solidFill>
                <a:srgbClr val="FFFF00"/>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