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3bb32c643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3bb32c643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3bb32c64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3bb32c64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3bb32c64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3bb32c64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3bb32c64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3bb32c64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3bb32c643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3bb32c643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3bb32c643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3bb32c643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3bb32c643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3bb32c643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3bb32c643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3bb32c643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3bb32c643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3bb32c643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145/362339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09200" y="95925"/>
            <a:ext cx="69996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None/>
            </a:pPr>
            <a:r>
              <a:rPr lang="en" sz="2800">
                <a:solidFill>
                  <a:srgbClr val="FFFF00"/>
                </a:solidFill>
              </a:rPr>
              <a:t>Submission 05 </a:t>
            </a:r>
            <a:endParaRPr sz="2800">
              <a:solidFill>
                <a:srgbClr val="FFFF00"/>
              </a:solidFill>
            </a:endParaRPr>
          </a:p>
        </p:txBody>
      </p:sp>
      <p:sp>
        <p:nvSpPr>
          <p:cNvPr id="278" name="Google Shape;278;p13"/>
          <p:cNvSpPr txBox="1"/>
          <p:nvPr>
            <p:ph idx="1" type="subTitle"/>
          </p:nvPr>
        </p:nvSpPr>
        <p:spPr>
          <a:xfrm>
            <a:off x="554675"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Group Members: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n"/>
              <a:t>Poroma Biswas (20201084)</a:t>
            </a:r>
            <a:endParaRPr/>
          </a:p>
          <a:p>
            <a:pPr indent="0" lvl="0" marL="0" rtl="0" algn="l">
              <a:spcBef>
                <a:spcPts val="0"/>
              </a:spcBef>
              <a:spcAft>
                <a:spcPts val="0"/>
              </a:spcAft>
              <a:buNone/>
            </a:pPr>
            <a:r>
              <a:rPr lang="en"/>
              <a:t>Ashabul Yamin Raad (23141088)</a:t>
            </a:r>
            <a:endParaRPr/>
          </a:p>
          <a:p>
            <a:pPr indent="0" lvl="0" marL="0" rtl="0" algn="l">
              <a:spcBef>
                <a:spcPts val="0"/>
              </a:spcBef>
              <a:spcAft>
                <a:spcPts val="0"/>
              </a:spcAft>
              <a:buNone/>
            </a:pPr>
            <a:r>
              <a:rPr lang="en"/>
              <a:t>Hasnat Md. Imtiaz (20141004)</a:t>
            </a:r>
            <a:endParaRPr/>
          </a:p>
          <a:p>
            <a:pPr indent="0" lvl="0" marL="0" rtl="0" algn="l">
              <a:spcBef>
                <a:spcPts val="0"/>
              </a:spcBef>
              <a:spcAft>
                <a:spcPts val="0"/>
              </a:spcAft>
              <a:buNone/>
            </a:pPr>
            <a:r>
              <a:rPr lang="en"/>
              <a:t>Fardin Zaman (20301473)</a:t>
            </a:r>
            <a:endParaRPr/>
          </a:p>
        </p:txBody>
      </p:sp>
      <p:sp>
        <p:nvSpPr>
          <p:cNvPr id="279" name="Google Shape;279;p13"/>
          <p:cNvSpPr txBox="1"/>
          <p:nvPr>
            <p:ph idx="1" type="subTitle"/>
          </p:nvPr>
        </p:nvSpPr>
        <p:spPr>
          <a:xfrm>
            <a:off x="5729600"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Course Instructor:</a:t>
            </a:r>
            <a:endParaRPr b="1" sz="1700"/>
          </a:p>
          <a:p>
            <a:pPr indent="0" lvl="0" marL="0" rtl="0" algn="l">
              <a:spcBef>
                <a:spcPts val="0"/>
              </a:spcBef>
              <a:spcAft>
                <a:spcPts val="0"/>
              </a:spcAft>
              <a:buNone/>
            </a:pPr>
            <a:r>
              <a:t/>
            </a:r>
            <a:endParaRPr b="1"/>
          </a:p>
          <a:p>
            <a:pPr indent="0" lvl="0" marL="0" rtl="0" algn="l">
              <a:spcBef>
                <a:spcPts val="0"/>
              </a:spcBef>
              <a:spcAft>
                <a:spcPts val="0"/>
              </a:spcAft>
              <a:buNone/>
            </a:pPr>
            <a:r>
              <a:rPr lang="en"/>
              <a:t>Annajiat Alim Rasel</a:t>
            </a:r>
            <a:endParaRPr/>
          </a:p>
          <a:p>
            <a:pPr indent="0" lvl="0" marL="0" rtl="0" algn="l">
              <a:spcBef>
                <a:spcPts val="0"/>
              </a:spcBef>
              <a:spcAft>
                <a:spcPts val="0"/>
              </a:spcAft>
              <a:buNone/>
            </a:pPr>
            <a:r>
              <a:t/>
            </a:r>
            <a:endParaRPr/>
          </a:p>
        </p:txBody>
      </p:sp>
      <p:sp>
        <p:nvSpPr>
          <p:cNvPr id="280" name="Google Shape;280;p13"/>
          <p:cNvSpPr txBox="1"/>
          <p:nvPr/>
        </p:nvSpPr>
        <p:spPr>
          <a:xfrm>
            <a:off x="2082900" y="3521525"/>
            <a:ext cx="4978200" cy="12159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600">
                <a:solidFill>
                  <a:schemeClr val="lt1"/>
                </a:solidFill>
              </a:rPr>
              <a:t>RA &amp; ST:</a:t>
            </a:r>
            <a:endParaRPr b="1" sz="1700">
              <a:solidFill>
                <a:schemeClr val="lt1"/>
              </a:solidFill>
            </a:endParaRPr>
          </a:p>
          <a:p>
            <a:pPr indent="0" lvl="0" marL="0" rtl="0" algn="l">
              <a:spcBef>
                <a:spcPts val="0"/>
              </a:spcBef>
              <a:spcAft>
                <a:spcPts val="0"/>
              </a:spcAft>
              <a:buNone/>
            </a:pPr>
            <a:r>
              <a:rPr b="1" lang="en" sz="1700">
                <a:solidFill>
                  <a:schemeClr val="lt1"/>
                </a:solidFill>
              </a:rPr>
              <a:t>	</a:t>
            </a:r>
            <a:r>
              <a:rPr lang="en" sz="1700">
                <a:solidFill>
                  <a:schemeClr val="lt1"/>
                </a:solidFill>
              </a:rPr>
              <a:t>	   Ehsanur Rahman Rhythm</a:t>
            </a:r>
            <a:endParaRPr sz="1700">
              <a:solidFill>
                <a:schemeClr val="lt1"/>
              </a:solidFill>
            </a:endParaRPr>
          </a:p>
          <a:p>
            <a:pPr indent="0" lvl="0" marL="0" rtl="0" algn="l">
              <a:spcBef>
                <a:spcPts val="0"/>
              </a:spcBef>
              <a:spcAft>
                <a:spcPts val="0"/>
              </a:spcAft>
              <a:buNone/>
            </a:pPr>
            <a:r>
              <a:rPr lang="en" sz="1700">
                <a:solidFill>
                  <a:schemeClr val="lt1"/>
                </a:solidFill>
              </a:rPr>
              <a:t>				      &amp;</a:t>
            </a:r>
            <a:endParaRPr sz="1700">
              <a:solidFill>
                <a:schemeClr val="lt1"/>
              </a:solidFill>
            </a:endParaRPr>
          </a:p>
          <a:p>
            <a:pPr indent="0" lvl="0" marL="0" rtl="0" algn="l">
              <a:spcBef>
                <a:spcPts val="0"/>
              </a:spcBef>
              <a:spcAft>
                <a:spcPts val="0"/>
              </a:spcAft>
              <a:buNone/>
            </a:pPr>
            <a:r>
              <a:rPr lang="en" sz="1700">
                <a:solidFill>
                  <a:schemeClr val="lt1"/>
                </a:solidFill>
              </a:rPr>
              <a:t>		        Mehnaz Ara Fazal</a:t>
            </a:r>
            <a:endParaRPr b="1" sz="1700">
              <a:solidFill>
                <a:schemeClr val="lt1"/>
              </a:solidFill>
            </a:endParaRPr>
          </a:p>
        </p:txBody>
      </p:sp>
      <p:sp>
        <p:nvSpPr>
          <p:cNvPr id="281" name="Google Shape;281;p13"/>
          <p:cNvSpPr txBox="1"/>
          <p:nvPr>
            <p:ph idx="1" type="subTitle"/>
          </p:nvPr>
        </p:nvSpPr>
        <p:spPr>
          <a:xfrm>
            <a:off x="8639700" y="4293750"/>
            <a:ext cx="5043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FF00"/>
                </a:solidFill>
              </a:rPr>
              <a:t>1</a:t>
            </a:r>
            <a:endParaRPr b="1">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1072200" y="279200"/>
            <a:ext cx="6999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solidFill>
                  <a:srgbClr val="FFFF00"/>
                </a:solidFill>
              </a:rPr>
              <a:t>Offensive Meme Classification Using Multimodal Sentiment Analysis</a:t>
            </a:r>
            <a:endParaRPr sz="2800">
              <a:solidFill>
                <a:srgbClr val="FFFF00"/>
              </a:solidFill>
            </a:endParaRPr>
          </a:p>
        </p:txBody>
      </p:sp>
      <p:sp>
        <p:nvSpPr>
          <p:cNvPr id="287" name="Google Shape;287;p14"/>
          <p:cNvSpPr txBox="1"/>
          <p:nvPr>
            <p:ph idx="1" type="subTitle"/>
          </p:nvPr>
        </p:nvSpPr>
        <p:spPr>
          <a:xfrm>
            <a:off x="667875" y="2442700"/>
            <a:ext cx="4255500" cy="187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is meme? </a:t>
            </a:r>
            <a:endParaRPr sz="1400"/>
          </a:p>
          <a:p>
            <a:pPr indent="-317500" lvl="0" marL="457200" rtl="0" algn="l">
              <a:spcBef>
                <a:spcPts val="0"/>
              </a:spcBef>
              <a:spcAft>
                <a:spcPts val="0"/>
              </a:spcAft>
              <a:buSzPts val="1400"/>
              <a:buChar char="●"/>
            </a:pPr>
            <a:r>
              <a:rPr lang="en" sz="1400"/>
              <a:t>What is an offensive meme?</a:t>
            </a:r>
            <a:endParaRPr sz="1400"/>
          </a:p>
          <a:p>
            <a:pPr indent="-317500" lvl="0" marL="457200" rtl="0" algn="l">
              <a:spcBef>
                <a:spcPts val="0"/>
              </a:spcBef>
              <a:spcAft>
                <a:spcPts val="0"/>
              </a:spcAft>
              <a:buSzPts val="1400"/>
              <a:buChar char="●"/>
            </a:pPr>
            <a:r>
              <a:rPr lang="en" sz="1400"/>
              <a:t>Multimodal Sentiment Analysis </a:t>
            </a:r>
            <a:endParaRPr sz="1400"/>
          </a:p>
        </p:txBody>
      </p:sp>
      <p:sp>
        <p:nvSpPr>
          <p:cNvPr id="288" name="Google Shape;288;p14"/>
          <p:cNvSpPr txBox="1"/>
          <p:nvPr>
            <p:ph idx="1" type="subTitle"/>
          </p:nvPr>
        </p:nvSpPr>
        <p:spPr>
          <a:xfrm>
            <a:off x="8632525" y="4507075"/>
            <a:ext cx="1170600" cy="9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00"/>
                </a:solidFill>
              </a:rPr>
              <a:t>2</a:t>
            </a:r>
            <a:endParaRPr b="1">
              <a:solidFill>
                <a:srgbClr val="FFFF00"/>
              </a:solidFill>
            </a:endParaRPr>
          </a:p>
        </p:txBody>
      </p:sp>
      <p:pic>
        <p:nvPicPr>
          <p:cNvPr id="289" name="Google Shape;289;p14"/>
          <p:cNvPicPr preferRelativeResize="0"/>
          <p:nvPr/>
        </p:nvPicPr>
        <p:blipFill>
          <a:blip r:embed="rId3">
            <a:alphaModFix/>
          </a:blip>
          <a:stretch>
            <a:fillRect/>
          </a:stretch>
        </p:blipFill>
        <p:spPr>
          <a:xfrm>
            <a:off x="5741225" y="1751600"/>
            <a:ext cx="2330575" cy="296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ctrTitle"/>
          </p:nvPr>
        </p:nvSpPr>
        <p:spPr>
          <a:xfrm>
            <a:off x="843575" y="484325"/>
            <a:ext cx="3079500" cy="9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Objectives</a:t>
            </a:r>
            <a:endParaRPr>
              <a:solidFill>
                <a:srgbClr val="FFFF00"/>
              </a:solidFill>
            </a:endParaRPr>
          </a:p>
        </p:txBody>
      </p:sp>
      <p:sp>
        <p:nvSpPr>
          <p:cNvPr id="295" name="Google Shape;295;p15"/>
          <p:cNvSpPr txBox="1"/>
          <p:nvPr>
            <p:ph idx="1" type="subTitle"/>
          </p:nvPr>
        </p:nvSpPr>
        <p:spPr>
          <a:xfrm>
            <a:off x="697375" y="1984275"/>
            <a:ext cx="8019000" cy="33594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Identify and Characterize Harmful Meme Patterns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Evaluate the Effectiveness of Existing Meme Detection Models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Examine the Challenges in Memes Identification</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Contribute Comprehensive Insights for Mitigating Meme-Driven Hatred</a:t>
            </a:r>
            <a:endParaRPr sz="17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a:p>
            <a:pPr indent="0" lvl="0" marL="0" rtl="0" algn="l">
              <a:spcBef>
                <a:spcPts val="0"/>
              </a:spcBef>
              <a:spcAft>
                <a:spcPts val="0"/>
              </a:spcAft>
              <a:buSzPts val="688"/>
              <a:buNone/>
            </a:pPr>
            <a:r>
              <a:t/>
            </a:r>
            <a:endParaRPr sz="1400"/>
          </a:p>
        </p:txBody>
      </p:sp>
      <p:sp>
        <p:nvSpPr>
          <p:cNvPr id="296" name="Google Shape;296;p15"/>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3</a:t>
            </a:r>
            <a:endParaRPr>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ctrTitle"/>
          </p:nvPr>
        </p:nvSpPr>
        <p:spPr>
          <a:xfrm>
            <a:off x="969825" y="1154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Related Research</a:t>
            </a:r>
            <a:endParaRPr>
              <a:solidFill>
                <a:srgbClr val="FFFF00"/>
              </a:solidFill>
            </a:endParaRPr>
          </a:p>
        </p:txBody>
      </p:sp>
      <p:sp>
        <p:nvSpPr>
          <p:cNvPr id="302" name="Google Shape;302;p16"/>
          <p:cNvSpPr txBox="1"/>
          <p:nvPr>
            <p:ph idx="1" type="subTitle"/>
          </p:nvPr>
        </p:nvSpPr>
        <p:spPr>
          <a:xfrm>
            <a:off x="661150" y="1513900"/>
            <a:ext cx="7911000" cy="2381400"/>
          </a:xfrm>
          <a:prstGeom prst="rect">
            <a:avLst/>
          </a:prstGeom>
        </p:spPr>
        <p:txBody>
          <a:bodyPr anchorCtr="0" anchor="t" bIns="91425" lIns="91425" spcFirstLastPara="1" rIns="91425" wrap="square" tIns="91425">
            <a:noAutofit/>
          </a:bodyPr>
          <a:lstStyle/>
          <a:p>
            <a:pPr indent="-300355" lvl="0" marL="457200" rtl="0" algn="l">
              <a:lnSpc>
                <a:spcPct val="80000"/>
              </a:lnSpc>
              <a:spcBef>
                <a:spcPts val="0"/>
              </a:spcBef>
              <a:spcAft>
                <a:spcPts val="0"/>
              </a:spcAft>
              <a:buSzPts val="1130"/>
              <a:buChar char="●"/>
            </a:pPr>
            <a:r>
              <a:rPr lang="en" sz="1130"/>
              <a:t>In Paper [1] the authors construct a dedicated dataset of religiously hateful memes and propose a methodology that involves the refinement and comparison of the VisualBERT model for the classification task.</a:t>
            </a:r>
            <a:endParaRPr sz="1130"/>
          </a:p>
          <a:p>
            <a:pPr indent="0" lvl="0" marL="457200" rtl="0" algn="l">
              <a:lnSpc>
                <a:spcPct val="80000"/>
              </a:lnSpc>
              <a:spcBef>
                <a:spcPts val="0"/>
              </a:spcBef>
              <a:spcAft>
                <a:spcPts val="0"/>
              </a:spcAft>
              <a:buSzPts val="852"/>
              <a:buNone/>
            </a:pPr>
            <a:r>
              <a:t/>
            </a:r>
            <a:endParaRPr sz="1130"/>
          </a:p>
          <a:p>
            <a:pPr indent="-300355" lvl="0" marL="457200" rtl="0" algn="l">
              <a:lnSpc>
                <a:spcPct val="80000"/>
              </a:lnSpc>
              <a:spcBef>
                <a:spcPts val="0"/>
              </a:spcBef>
              <a:spcAft>
                <a:spcPts val="0"/>
              </a:spcAft>
              <a:buSzPts val="1130"/>
              <a:buChar char="●"/>
            </a:pPr>
            <a:r>
              <a:rPr lang="en" sz="1130"/>
              <a:t>In Paper [1] they took a multimodal approach, combining visual features extracted through ResNeXT-152 Aggregated Residual Transformations with Convolutional Neural Networks (R-CNN) and textual encoding via Bidirectional Encoder Representations from Transformers (BERT) which achieved a notable AUCROC score of 78%, demonstrating the model's efficacy in classifying religiously hateful memes.</a:t>
            </a:r>
            <a:endParaRPr sz="1130"/>
          </a:p>
          <a:p>
            <a:pPr indent="0" lvl="0" marL="457200" rtl="0" algn="l">
              <a:lnSpc>
                <a:spcPct val="80000"/>
              </a:lnSpc>
              <a:spcBef>
                <a:spcPts val="0"/>
              </a:spcBef>
              <a:spcAft>
                <a:spcPts val="0"/>
              </a:spcAft>
              <a:buSzPts val="852"/>
              <a:buNone/>
            </a:pPr>
            <a:r>
              <a:t/>
            </a:r>
            <a:endParaRPr sz="1130"/>
          </a:p>
          <a:p>
            <a:pPr indent="-300355" lvl="0" marL="457200" rtl="0" algn="l">
              <a:lnSpc>
                <a:spcPct val="80000"/>
              </a:lnSpc>
              <a:spcBef>
                <a:spcPts val="0"/>
              </a:spcBef>
              <a:spcAft>
                <a:spcPts val="0"/>
              </a:spcAft>
              <a:buSzPts val="1130"/>
              <a:buChar char="●"/>
            </a:pPr>
            <a:r>
              <a:rPr lang="en" sz="1130"/>
              <a:t>In Paper [1]The utilization of the BERTBASE model for encoding textual inputs is justified, given its provision of context-dependent embeddings, thereby enhancing sentence comprehension</a:t>
            </a:r>
            <a:endParaRPr sz="1130"/>
          </a:p>
          <a:p>
            <a:pPr indent="0" lvl="0" marL="457200" rtl="0" algn="l">
              <a:lnSpc>
                <a:spcPct val="80000"/>
              </a:lnSpc>
              <a:spcBef>
                <a:spcPts val="0"/>
              </a:spcBef>
              <a:spcAft>
                <a:spcPts val="0"/>
              </a:spcAft>
              <a:buSzPts val="852"/>
              <a:buNone/>
            </a:pPr>
            <a:r>
              <a:t/>
            </a:r>
            <a:endParaRPr sz="1130"/>
          </a:p>
          <a:p>
            <a:pPr indent="-300355" lvl="0" marL="457200" rtl="0" algn="l">
              <a:lnSpc>
                <a:spcPct val="80000"/>
              </a:lnSpc>
              <a:spcBef>
                <a:spcPts val="0"/>
              </a:spcBef>
              <a:spcAft>
                <a:spcPts val="0"/>
              </a:spcAft>
              <a:buSzPts val="1130"/>
              <a:buChar char="●"/>
            </a:pPr>
            <a:r>
              <a:rPr lang="en" sz="1130"/>
              <a:t>In Paper [2] They  introduce the MOMENTA framework, a novel multimodal deep neural network, for detecting harmful memes and identifying their targets</a:t>
            </a:r>
            <a:endParaRPr sz="1130"/>
          </a:p>
          <a:p>
            <a:pPr indent="0" lvl="0" marL="457200" rtl="0" algn="l">
              <a:lnSpc>
                <a:spcPct val="80000"/>
              </a:lnSpc>
              <a:spcBef>
                <a:spcPts val="0"/>
              </a:spcBef>
              <a:spcAft>
                <a:spcPts val="0"/>
              </a:spcAft>
              <a:buSzPts val="852"/>
              <a:buNone/>
            </a:pPr>
            <a:r>
              <a:t/>
            </a:r>
            <a:endParaRPr sz="1130"/>
          </a:p>
          <a:p>
            <a:pPr indent="-300355" lvl="0" marL="457200" rtl="0" algn="l">
              <a:lnSpc>
                <a:spcPct val="80000"/>
              </a:lnSpc>
              <a:spcBef>
                <a:spcPts val="0"/>
              </a:spcBef>
              <a:spcAft>
                <a:spcPts val="0"/>
              </a:spcAft>
              <a:buSzPts val="1130"/>
              <a:buChar char="●"/>
            </a:pPr>
            <a:r>
              <a:rPr lang="en" sz="1130"/>
              <a:t>The effectiveness and generalizability of MOMENTA have been demonstrated through extensive experiments on two large-scale datasets, Harm-C which denotes Covid 19 memes and Harm-P which denotes US Presidential Election memes.</a:t>
            </a:r>
            <a:endParaRPr sz="1130"/>
          </a:p>
          <a:p>
            <a:pPr indent="-300355" lvl="0" marL="457200" rtl="0" algn="l">
              <a:lnSpc>
                <a:spcPct val="80000"/>
              </a:lnSpc>
              <a:spcBef>
                <a:spcPts val="0"/>
              </a:spcBef>
              <a:spcAft>
                <a:spcPts val="0"/>
              </a:spcAft>
              <a:buSzPts val="1130"/>
              <a:buChar char="●"/>
            </a:pPr>
            <a:r>
              <a:rPr lang="en" sz="1130"/>
              <a:t>In Paper [2] The framework outperforms several strong rivaling approaches and achieves higher accuracy in detecting harmful memes and identifying their targets.</a:t>
            </a:r>
            <a:endParaRPr sz="1130"/>
          </a:p>
        </p:txBody>
      </p:sp>
      <p:sp>
        <p:nvSpPr>
          <p:cNvPr id="303" name="Google Shape;303;p16"/>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4</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ctrTitle"/>
          </p:nvPr>
        </p:nvSpPr>
        <p:spPr>
          <a:xfrm>
            <a:off x="1087350" y="59925"/>
            <a:ext cx="61002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Methodology</a:t>
            </a:r>
            <a:endParaRPr>
              <a:solidFill>
                <a:srgbClr val="FFFF00"/>
              </a:solidFill>
            </a:endParaRPr>
          </a:p>
        </p:txBody>
      </p:sp>
      <p:sp>
        <p:nvSpPr>
          <p:cNvPr id="309" name="Google Shape;309;p17"/>
          <p:cNvSpPr txBox="1"/>
          <p:nvPr>
            <p:ph idx="1" type="subTitle"/>
          </p:nvPr>
        </p:nvSpPr>
        <p:spPr>
          <a:xfrm>
            <a:off x="543200" y="1053900"/>
            <a:ext cx="7980600" cy="3714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700"/>
              </a:spcBef>
              <a:spcAft>
                <a:spcPts val="0"/>
              </a:spcAft>
              <a:buSzPts val="1400"/>
              <a:buFont typeface="Arial"/>
              <a:buChar char="●"/>
            </a:pPr>
            <a:r>
              <a:rPr lang="en" sz="1400"/>
              <a:t>Dataset Collection</a:t>
            </a:r>
            <a:endParaRPr sz="1400"/>
          </a:p>
          <a:p>
            <a:pPr indent="-317500" lvl="0" marL="457200" rtl="0" algn="l">
              <a:lnSpc>
                <a:spcPct val="115000"/>
              </a:lnSpc>
              <a:spcBef>
                <a:spcPts val="0"/>
              </a:spcBef>
              <a:spcAft>
                <a:spcPts val="0"/>
              </a:spcAft>
              <a:buSzPts val="1400"/>
              <a:buChar char="●"/>
            </a:pPr>
            <a:r>
              <a:rPr lang="en" sz="1400"/>
              <a:t>Data Pre-processing</a:t>
            </a:r>
            <a:endParaRPr sz="1400"/>
          </a:p>
          <a:p>
            <a:pPr indent="-317500" lvl="1" marL="914400" rtl="0" algn="l">
              <a:lnSpc>
                <a:spcPct val="115000"/>
              </a:lnSpc>
              <a:spcBef>
                <a:spcPts val="0"/>
              </a:spcBef>
              <a:spcAft>
                <a:spcPts val="0"/>
              </a:spcAft>
              <a:buSzPts val="1400"/>
              <a:buChar char="○"/>
            </a:pPr>
            <a:r>
              <a:rPr lang="en" sz="1400"/>
              <a:t>Text Pre-processing</a:t>
            </a:r>
            <a:endParaRPr sz="1400"/>
          </a:p>
          <a:p>
            <a:pPr indent="-317500" lvl="1" marL="914400" rtl="0" algn="l">
              <a:lnSpc>
                <a:spcPct val="115000"/>
              </a:lnSpc>
              <a:spcBef>
                <a:spcPts val="0"/>
              </a:spcBef>
              <a:spcAft>
                <a:spcPts val="0"/>
              </a:spcAft>
              <a:buSzPts val="1400"/>
              <a:buChar char="○"/>
            </a:pPr>
            <a:r>
              <a:rPr lang="en" sz="1400"/>
              <a:t>Image Pre-processing</a:t>
            </a:r>
            <a:endParaRPr sz="1400"/>
          </a:p>
          <a:p>
            <a:pPr indent="-317500" lvl="0" marL="457200" rtl="0" algn="l">
              <a:lnSpc>
                <a:spcPct val="115000"/>
              </a:lnSpc>
              <a:spcBef>
                <a:spcPts val="0"/>
              </a:spcBef>
              <a:spcAft>
                <a:spcPts val="0"/>
              </a:spcAft>
              <a:buSzPts val="1400"/>
              <a:buChar char="●"/>
            </a:pPr>
            <a:r>
              <a:rPr lang="en" sz="1400"/>
              <a:t>Combining Text and Image Features</a:t>
            </a:r>
            <a:endParaRPr sz="1400"/>
          </a:p>
          <a:p>
            <a:pPr indent="-317500" lvl="0" marL="457200" rtl="0" algn="l">
              <a:lnSpc>
                <a:spcPct val="115000"/>
              </a:lnSpc>
              <a:spcBef>
                <a:spcPts val="0"/>
              </a:spcBef>
              <a:spcAft>
                <a:spcPts val="0"/>
              </a:spcAft>
              <a:buSzPts val="1400"/>
              <a:buChar char="●"/>
            </a:pPr>
            <a:r>
              <a:rPr lang="en" sz="1400"/>
              <a:t>Data Split</a:t>
            </a:r>
            <a:endParaRPr sz="1400"/>
          </a:p>
          <a:p>
            <a:pPr indent="-317500" lvl="0" marL="457200" rtl="0" algn="l">
              <a:lnSpc>
                <a:spcPct val="115000"/>
              </a:lnSpc>
              <a:spcBef>
                <a:spcPts val="0"/>
              </a:spcBef>
              <a:spcAft>
                <a:spcPts val="0"/>
              </a:spcAft>
              <a:buSzPts val="1400"/>
              <a:buChar char="●"/>
            </a:pPr>
            <a:r>
              <a:rPr lang="en" sz="1400"/>
              <a:t>Multimodal simple Neural Network Model</a:t>
            </a:r>
            <a:endParaRPr sz="1400"/>
          </a:p>
          <a:p>
            <a:pPr indent="-317500" lvl="0" marL="457200" rtl="0" algn="l">
              <a:lnSpc>
                <a:spcPct val="115000"/>
              </a:lnSpc>
              <a:spcBef>
                <a:spcPts val="0"/>
              </a:spcBef>
              <a:spcAft>
                <a:spcPts val="0"/>
              </a:spcAft>
              <a:buSzPts val="1400"/>
              <a:buChar char="●"/>
            </a:pPr>
            <a:r>
              <a:rPr lang="en" sz="1400"/>
              <a:t>Model Evaluation</a:t>
            </a:r>
            <a:endParaRPr sz="1400"/>
          </a:p>
          <a:p>
            <a:pPr indent="0" lvl="0" marL="0" rtl="0" algn="l">
              <a:lnSpc>
                <a:spcPct val="115000"/>
              </a:lnSpc>
              <a:spcBef>
                <a:spcPts val="1700"/>
              </a:spcBef>
              <a:spcAft>
                <a:spcPts val="1700"/>
              </a:spcAft>
              <a:buNone/>
            </a:pPr>
            <a:r>
              <a:t/>
            </a:r>
            <a:endParaRPr sz="1400"/>
          </a:p>
        </p:txBody>
      </p:sp>
      <p:sp>
        <p:nvSpPr>
          <p:cNvPr id="310" name="Google Shape;310;p17"/>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5</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2444250" y="298775"/>
            <a:ext cx="4255500" cy="80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Limitation</a:t>
            </a:r>
            <a:endParaRPr>
              <a:solidFill>
                <a:srgbClr val="FFFF00"/>
              </a:solidFill>
            </a:endParaRPr>
          </a:p>
        </p:txBody>
      </p:sp>
      <p:sp>
        <p:nvSpPr>
          <p:cNvPr id="316" name="Google Shape;316;p18"/>
          <p:cNvSpPr txBox="1"/>
          <p:nvPr>
            <p:ph idx="1" type="subTitle"/>
          </p:nvPr>
        </p:nvSpPr>
        <p:spPr>
          <a:xfrm>
            <a:off x="793200" y="1220025"/>
            <a:ext cx="6054600" cy="3079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The reliance on existing datasets, though valuable, may introduce biases inherent in the data collection process.</a:t>
            </a:r>
            <a:endParaRPr sz="1400"/>
          </a:p>
          <a:p>
            <a:pPr indent="-317500" lvl="0" marL="457200" rtl="0" algn="just">
              <a:spcBef>
                <a:spcPts val="0"/>
              </a:spcBef>
              <a:spcAft>
                <a:spcPts val="0"/>
              </a:spcAft>
              <a:buSzPts val="1400"/>
              <a:buChar char="●"/>
            </a:pPr>
            <a:r>
              <a:rPr lang="en" sz="1400"/>
              <a:t>The dynamism of internet culture poses a challenge in maintaining the timeliness of our findings, as the landscape of memes evolves rapidly.</a:t>
            </a:r>
            <a:endParaRPr sz="1400"/>
          </a:p>
          <a:p>
            <a:pPr indent="-317500" lvl="0" marL="457200" rtl="0" algn="just">
              <a:spcBef>
                <a:spcPts val="0"/>
              </a:spcBef>
              <a:spcAft>
                <a:spcPts val="0"/>
              </a:spcAft>
              <a:buSzPts val="1400"/>
              <a:buChar char="●"/>
            </a:pPr>
            <a:r>
              <a:rPr lang="en" sz="1400"/>
              <a:t>The inherent subjectivity in interpreting memes, even with advanced modeling techniques, introduces an element of uncertainty</a:t>
            </a:r>
            <a:endParaRPr sz="1400"/>
          </a:p>
          <a:p>
            <a:pPr indent="-317500" lvl="0" marL="457200" rtl="0" algn="just">
              <a:spcBef>
                <a:spcPts val="0"/>
              </a:spcBef>
              <a:spcAft>
                <a:spcPts val="0"/>
              </a:spcAft>
              <a:buSzPts val="1400"/>
              <a:buChar char="●"/>
            </a:pPr>
            <a:r>
              <a:rPr lang="en" sz="1400"/>
              <a:t>Memes often rely on cultural references and context, making it challenging to create universally applicable models</a:t>
            </a:r>
            <a:endParaRPr sz="1400"/>
          </a:p>
          <a:p>
            <a:pPr indent="-317500" lvl="0" marL="457200" rtl="0" algn="just">
              <a:spcBef>
                <a:spcPts val="0"/>
              </a:spcBef>
              <a:spcAft>
                <a:spcPts val="0"/>
              </a:spcAft>
              <a:buSzPts val="1400"/>
              <a:buChar char="●"/>
            </a:pPr>
            <a:r>
              <a:rPr lang="en" sz="1400"/>
              <a:t>Our study primarily focuses on textual and visual features, leaving room for exploration of other modalities such as audio, video, and emerging formats in meme creation. Future research could extend beyond the current scope to incorporate a more holistic understanding of multimodal memes</a:t>
            </a:r>
            <a:endParaRPr sz="1400"/>
          </a:p>
          <a:p>
            <a:pPr indent="0" lvl="0" marL="0" rtl="0" algn="just">
              <a:spcBef>
                <a:spcPts val="0"/>
              </a:spcBef>
              <a:spcAft>
                <a:spcPts val="0"/>
              </a:spcAft>
              <a:buNone/>
            </a:pPr>
            <a:r>
              <a:rPr lang="en" sz="1400"/>
              <a:t>   </a:t>
            </a:r>
            <a:endParaRPr sz="1400"/>
          </a:p>
        </p:txBody>
      </p:sp>
      <p:sp>
        <p:nvSpPr>
          <p:cNvPr id="317" name="Google Shape;317;p18"/>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6</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ctrTitle"/>
          </p:nvPr>
        </p:nvSpPr>
        <p:spPr>
          <a:xfrm>
            <a:off x="2444250" y="298775"/>
            <a:ext cx="4255500" cy="80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Future Plan</a:t>
            </a:r>
            <a:endParaRPr>
              <a:solidFill>
                <a:srgbClr val="FFFF00"/>
              </a:solidFill>
            </a:endParaRPr>
          </a:p>
        </p:txBody>
      </p:sp>
      <p:sp>
        <p:nvSpPr>
          <p:cNvPr id="323" name="Google Shape;323;p19"/>
          <p:cNvSpPr txBox="1"/>
          <p:nvPr>
            <p:ph idx="1" type="subTitle"/>
          </p:nvPr>
        </p:nvSpPr>
        <p:spPr>
          <a:xfrm>
            <a:off x="793200" y="1220025"/>
            <a:ext cx="6054600" cy="3079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We aim to diversify the dataset used in our analysis to encompass a broader range of cultural, linguistic, and thematic contexts.</a:t>
            </a:r>
            <a:endParaRPr sz="1400"/>
          </a:p>
          <a:p>
            <a:pPr indent="-317500" lvl="0" marL="457200" rtl="0" algn="just">
              <a:spcBef>
                <a:spcPts val="0"/>
              </a:spcBef>
              <a:spcAft>
                <a:spcPts val="0"/>
              </a:spcAft>
              <a:buSzPts val="1400"/>
              <a:buChar char="●"/>
            </a:pPr>
            <a:r>
              <a:rPr lang="en" sz="1400"/>
              <a:t>We plan to incorporate advanced natural language processing (NLP) techniques to better discern the textual nuances within memes. This includes contextual embeddings and semantic understanding, allowing for a more sophisticated identification of harmful intent in meme content</a:t>
            </a:r>
            <a:endParaRPr sz="1400"/>
          </a:p>
          <a:p>
            <a:pPr indent="-317500" lvl="0" marL="457200" rtl="0" algn="just">
              <a:spcBef>
                <a:spcPts val="0"/>
              </a:spcBef>
              <a:spcAft>
                <a:spcPts val="0"/>
              </a:spcAft>
              <a:buSzPts val="1400"/>
              <a:buChar char="●"/>
            </a:pPr>
            <a:r>
              <a:rPr lang="en" sz="1400"/>
              <a:t>Exploring the temporal dynamics of harmful memes and their evolution over time is pivotal. Our future investigations will delve into longitudinal studies to capture the changing nature of harmful memes, considering shifts in internet culture and societal trends.</a:t>
            </a:r>
            <a:endParaRPr sz="1400"/>
          </a:p>
          <a:p>
            <a:pPr indent="0" lvl="0" marL="0" rtl="0" algn="just">
              <a:spcBef>
                <a:spcPts val="0"/>
              </a:spcBef>
              <a:spcAft>
                <a:spcPts val="0"/>
              </a:spcAft>
              <a:buNone/>
            </a:pPr>
            <a:r>
              <a:rPr lang="en" sz="1400"/>
              <a:t>   </a:t>
            </a:r>
            <a:endParaRPr sz="1400"/>
          </a:p>
        </p:txBody>
      </p:sp>
      <p:sp>
        <p:nvSpPr>
          <p:cNvPr id="324" name="Google Shape;324;p19"/>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7</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ctrTitle"/>
          </p:nvPr>
        </p:nvSpPr>
        <p:spPr>
          <a:xfrm>
            <a:off x="871900" y="306875"/>
            <a:ext cx="4255500" cy="80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Conclusion</a:t>
            </a:r>
            <a:endParaRPr>
              <a:solidFill>
                <a:srgbClr val="FFFF00"/>
              </a:solidFill>
            </a:endParaRPr>
          </a:p>
        </p:txBody>
      </p:sp>
      <p:sp>
        <p:nvSpPr>
          <p:cNvPr id="330" name="Google Shape;330;p20"/>
          <p:cNvSpPr txBox="1"/>
          <p:nvPr>
            <p:ph idx="1" type="subTitle"/>
          </p:nvPr>
        </p:nvSpPr>
        <p:spPr>
          <a:xfrm>
            <a:off x="824000" y="1212325"/>
            <a:ext cx="5642400" cy="307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Roboto"/>
                <a:ea typeface="Roboto"/>
                <a:cs typeface="Roboto"/>
                <a:sym typeface="Roboto"/>
              </a:rPr>
              <a:t>This research signifies a critical step towards unraveling the intricate landscape of harmful memes on the internet. By addressing the gap in existing literature and taking a comprehensive approach, we have shed light on the multifaceted dimensions of memes, particularly those with negative implications.</a:t>
            </a:r>
            <a:endParaRPr sz="1400">
              <a:latin typeface="Roboto"/>
              <a:ea typeface="Roboto"/>
              <a:cs typeface="Roboto"/>
              <a:sym typeface="Roboto"/>
            </a:endParaRPr>
          </a:p>
          <a:p>
            <a:pPr indent="0" lvl="0" marL="0" rtl="0" algn="just">
              <a:spcBef>
                <a:spcPts val="0"/>
              </a:spcBef>
              <a:spcAft>
                <a:spcPts val="0"/>
              </a:spcAft>
              <a:buNone/>
            </a:pPr>
            <a:r>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As we move forward, the insights gained from this study can serve as a foundation for developing more robust models and strategies to mitigate the dissemination of hatred through memes. While acknowledging the limitations, we remain optimistic about the potential impact of our research on fostering a safer and more informed digital environment. Ultimately, this work contributes to the ongoing discourse surrounding harmful memes, providing valuable perspectives for individuals, researchers, and online platforms grappling with the challenges posed by these complex digital artifacts.</a:t>
            </a:r>
            <a:endParaRPr sz="1400">
              <a:latin typeface="Roboto"/>
              <a:ea typeface="Roboto"/>
              <a:cs typeface="Roboto"/>
              <a:sym typeface="Roboto"/>
            </a:endParaRPr>
          </a:p>
        </p:txBody>
      </p:sp>
      <p:sp>
        <p:nvSpPr>
          <p:cNvPr id="331" name="Google Shape;331;p20"/>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8</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References</a:t>
            </a:r>
            <a:endParaRPr>
              <a:solidFill>
                <a:srgbClr val="FFFF00"/>
              </a:solidFill>
            </a:endParaRPr>
          </a:p>
        </p:txBody>
      </p:sp>
      <p:sp>
        <p:nvSpPr>
          <p:cNvPr id="337" name="Google Shape;337;p21"/>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AutoNum type="arabicPeriod"/>
            </a:pPr>
            <a:r>
              <a:rPr lang="en" sz="1400"/>
              <a:t>Ameer Hamza, Abdul Rehman Javed, Farkhund Iqbal, Amanullah Yasin, Gautam Srivastava, Dawid Połap, Thippa Reddy Gadekallu, and Zunera Jalil. 2023. Multimodal Religiously Hateful Social Media Memes Classification based on Textual and Image Data. ACM Trans. Asian Low-Resour. Lang. Inf. Process. Just Accepted (September 2023). </a:t>
            </a:r>
            <a:r>
              <a:rPr lang="en" sz="1400" u="sng">
                <a:solidFill>
                  <a:schemeClr val="hlink"/>
                </a:solidFill>
                <a:hlinkClick r:id="rId3"/>
              </a:rPr>
              <a:t>https://doi.org/10.1145/3623396</a:t>
            </a:r>
            <a:endParaRPr sz="1400"/>
          </a:p>
          <a:p>
            <a:pPr indent="-317500" lvl="0" marL="457200" rtl="0" algn="l">
              <a:spcBef>
                <a:spcPts val="0"/>
              </a:spcBef>
              <a:spcAft>
                <a:spcPts val="0"/>
              </a:spcAft>
              <a:buSzPts val="1400"/>
              <a:buAutoNum type="arabicPeriod"/>
            </a:pPr>
            <a:r>
              <a:rPr lang="en" sz="1400"/>
              <a:t>Pramanick, Shraman, et al. "MOMENTA: A multimodal framework for detecting harmful memes and their targets." arXiv preprint arXiv:2109.05184 (2021).</a:t>
            </a:r>
            <a:endParaRPr sz="1400"/>
          </a:p>
        </p:txBody>
      </p:sp>
      <p:sp>
        <p:nvSpPr>
          <p:cNvPr id="338" name="Google Shape;338;p21"/>
          <p:cNvSpPr txBox="1"/>
          <p:nvPr>
            <p:ph idx="4294967295"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9</a:t>
            </a:r>
            <a:endParaRPr>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