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25" d="100"/>
          <a:sy n="125" d="100"/>
        </p:scale>
        <p:origin x="-22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786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682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5611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1093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794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41136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2218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6326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650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771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392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691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94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715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011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097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558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9/8/2022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6590420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phpmyadmin/url.php?url=https://dev.mysql.com/doc/refman/8.0/en/logical-operators.html%23operator_and" TargetMode="External"/><Relationship Id="rId2" Type="http://schemas.openxmlformats.org/officeDocument/2006/relationships/hyperlink" Target="http://localhost/phpmyadmin/url.php?url=https://dev.mysql.com/doc/refman/8.0/en/select.html"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phpmyadmin/url.php?url=https://dev.mysql.com/doc/refman/8.0/en/logical-operators.html%23operator_or" TargetMode="External"/><Relationship Id="rId2" Type="http://schemas.openxmlformats.org/officeDocument/2006/relationships/hyperlink" Target="http://localhost/phpmyadmin/url.php?url=https://dev.mysql.com/doc/refman/8.0/en/select.htm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102628-4FFF-41B8-A66D-2B2B0F2B67A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Railway Management System</a:t>
            </a:r>
          </a:p>
        </p:txBody>
      </p:sp>
      <p:sp>
        <p:nvSpPr>
          <p:cNvPr id="3" name="Subtitle 2">
            <a:extLst>
              <a:ext uri="{FF2B5EF4-FFF2-40B4-BE49-F238E27FC236}">
                <a16:creationId xmlns:a16="http://schemas.microsoft.com/office/drawing/2014/main" id="{90016A41-5D09-4E30-ADF5-3155EBF61A69}"/>
              </a:ext>
            </a:extLst>
          </p:cNvPr>
          <p:cNvSpPr>
            <a:spLocks noGrp="1"/>
          </p:cNvSpPr>
          <p:nvPr>
            <p:ph type="subTitle" idx="1"/>
          </p:nvPr>
        </p:nvSpPr>
        <p:spPr>
          <a:xfrm>
            <a:off x="2145126" y="5241205"/>
            <a:ext cx="8825658" cy="1239107"/>
          </a:xfrm>
        </p:spPr>
        <p:txBody>
          <a:bodyPr>
            <a:normAutofit lnSpcReduction="10000"/>
          </a:bodyPr>
          <a:lstStyle/>
          <a:p>
            <a:pPr algn="r"/>
            <a:r>
              <a:rPr lang="en-US" b="1" dirty="0">
                <a:latin typeface="Times New Roman" panose="02020603050405020304" pitchFamily="18" charset="0"/>
                <a:cs typeface="Times New Roman" panose="02020603050405020304" pitchFamily="18" charset="0"/>
              </a:rPr>
              <a:t>Submitted By:</a:t>
            </a:r>
            <a:r>
              <a:rPr lang="en-US" dirty="0">
                <a:latin typeface="Times New Roman" panose="02020603050405020304" pitchFamily="18" charset="0"/>
                <a:cs typeface="Times New Roman" panose="02020603050405020304" pitchFamily="18" charset="0"/>
              </a:rPr>
              <a:t> </a:t>
            </a:r>
          </a:p>
          <a:p>
            <a:pPr algn="r"/>
            <a:r>
              <a:rPr lang="en-US" dirty="0" err="1">
                <a:latin typeface="Times New Roman" panose="02020603050405020304" pitchFamily="18" charset="0"/>
                <a:cs typeface="Times New Roman" panose="02020603050405020304" pitchFamily="18" charset="0"/>
              </a:rPr>
              <a:t>Nahida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pervin</a:t>
            </a:r>
            <a:r>
              <a:rPr lang="en-US" dirty="0">
                <a:latin typeface="Times New Roman" panose="02020603050405020304" pitchFamily="18" charset="0"/>
                <a:cs typeface="Times New Roman" panose="02020603050405020304" pitchFamily="18" charset="0"/>
              </a:rPr>
              <a:t> Nisha 203002028</a:t>
            </a:r>
          </a:p>
          <a:p>
            <a:pPr algn="r"/>
            <a:r>
              <a:rPr lang="en-US" dirty="0">
                <a:latin typeface="Times New Roman" panose="02020603050405020304" pitchFamily="18" charset="0"/>
                <a:cs typeface="Times New Roman" panose="02020603050405020304" pitchFamily="18" charset="0"/>
              </a:rPr>
              <a:t>A.K.M Hasnine Mamud 203002004</a:t>
            </a:r>
          </a:p>
        </p:txBody>
      </p:sp>
    </p:spTree>
    <p:extLst>
      <p:ext uri="{BB962C8B-B14F-4D97-AF65-F5344CB8AC3E}">
        <p14:creationId xmlns:p14="http://schemas.microsoft.com/office/powerpoint/2010/main" val="164359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686-7FB4-4A33-A3B5-85BED2814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7" name="Content Placeholder 6">
            <a:extLst>
              <a:ext uri="{FF2B5EF4-FFF2-40B4-BE49-F238E27FC236}">
                <a16:creationId xmlns:a16="http://schemas.microsoft.com/office/drawing/2014/main" id="{BD1E9EDB-5CC7-4ECC-B6CE-7A9808205634}"/>
              </a:ext>
            </a:extLst>
          </p:cNvPr>
          <p:cNvPicPr>
            <a:picLocks noGrp="1" noChangeAspect="1"/>
          </p:cNvPicPr>
          <p:nvPr>
            <p:ph idx="1"/>
          </p:nvPr>
        </p:nvPicPr>
        <p:blipFill>
          <a:blip r:embed="rId2"/>
          <a:stretch>
            <a:fillRect/>
          </a:stretch>
        </p:blipFill>
        <p:spPr>
          <a:xfrm>
            <a:off x="2972127" y="2667000"/>
            <a:ext cx="7043084" cy="3124200"/>
          </a:xfrm>
          <a:prstGeom prst="rect">
            <a:avLst/>
          </a:prstGeom>
        </p:spPr>
      </p:pic>
    </p:spTree>
    <p:extLst>
      <p:ext uri="{BB962C8B-B14F-4D97-AF65-F5344CB8AC3E}">
        <p14:creationId xmlns:p14="http://schemas.microsoft.com/office/powerpoint/2010/main" val="83402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3291-3C1A-4325-8D48-BE12F3C87C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7" name="Content Placeholder 6">
            <a:extLst>
              <a:ext uri="{FF2B5EF4-FFF2-40B4-BE49-F238E27FC236}">
                <a16:creationId xmlns:a16="http://schemas.microsoft.com/office/drawing/2014/main" id="{5186ABA5-CCCC-4CFD-B334-12F8A6B166C5}"/>
              </a:ext>
            </a:extLst>
          </p:cNvPr>
          <p:cNvPicPr>
            <a:picLocks noGrp="1" noChangeAspect="1"/>
          </p:cNvPicPr>
          <p:nvPr>
            <p:ph idx="1"/>
          </p:nvPr>
        </p:nvPicPr>
        <p:blipFill>
          <a:blip r:embed="rId2"/>
          <a:stretch>
            <a:fillRect/>
          </a:stretch>
        </p:blipFill>
        <p:spPr>
          <a:xfrm>
            <a:off x="2678374" y="2752519"/>
            <a:ext cx="7630590" cy="2953162"/>
          </a:xfrm>
          <a:prstGeom prst="rect">
            <a:avLst/>
          </a:prstGeom>
        </p:spPr>
      </p:pic>
    </p:spTree>
    <p:extLst>
      <p:ext uri="{BB962C8B-B14F-4D97-AF65-F5344CB8AC3E}">
        <p14:creationId xmlns:p14="http://schemas.microsoft.com/office/powerpoint/2010/main" val="110622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2DDC-38DB-44BB-8D18-03F5854B15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4" name="Content Placeholder 3">
            <a:extLst>
              <a:ext uri="{FF2B5EF4-FFF2-40B4-BE49-F238E27FC236}">
                <a16:creationId xmlns:a16="http://schemas.microsoft.com/office/drawing/2014/main" id="{39660531-134C-435C-937D-4510CDFEDE46}"/>
              </a:ext>
            </a:extLst>
          </p:cNvPr>
          <p:cNvPicPr>
            <a:picLocks noGrp="1" noChangeAspect="1"/>
          </p:cNvPicPr>
          <p:nvPr>
            <p:ph idx="1"/>
          </p:nvPr>
        </p:nvPicPr>
        <p:blipFill>
          <a:blip r:embed="rId2"/>
          <a:stretch>
            <a:fillRect/>
          </a:stretch>
        </p:blipFill>
        <p:spPr>
          <a:xfrm>
            <a:off x="2273505" y="3647994"/>
            <a:ext cx="8440328" cy="1162212"/>
          </a:xfrm>
          <a:prstGeom prst="rect">
            <a:avLst/>
          </a:prstGeom>
        </p:spPr>
      </p:pic>
    </p:spTree>
    <p:extLst>
      <p:ext uri="{BB962C8B-B14F-4D97-AF65-F5344CB8AC3E}">
        <p14:creationId xmlns:p14="http://schemas.microsoft.com/office/powerpoint/2010/main" val="29876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FC4C-DE62-4E4F-A70C-A5240EB7B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Schema Diagram</a:t>
            </a:r>
            <a:br>
              <a:rPr lang="en-US" dirty="0"/>
            </a:br>
            <a:endParaRPr lang="en-US" dirty="0"/>
          </a:p>
        </p:txBody>
      </p:sp>
      <p:pic>
        <p:nvPicPr>
          <p:cNvPr id="7" name="Picture 6">
            <a:extLst>
              <a:ext uri="{FF2B5EF4-FFF2-40B4-BE49-F238E27FC236}">
                <a16:creationId xmlns:a16="http://schemas.microsoft.com/office/drawing/2014/main" id="{40213CF3-0AA1-4673-9792-6AC281A0A288}"/>
              </a:ext>
            </a:extLst>
          </p:cNvPr>
          <p:cNvPicPr>
            <a:picLocks noChangeAspect="1"/>
          </p:cNvPicPr>
          <p:nvPr/>
        </p:nvPicPr>
        <p:blipFill>
          <a:blip r:embed="rId2"/>
          <a:stretch>
            <a:fillRect/>
          </a:stretch>
        </p:blipFill>
        <p:spPr>
          <a:xfrm>
            <a:off x="1879287" y="2052918"/>
            <a:ext cx="7394589" cy="4195481"/>
          </a:xfrm>
          <a:prstGeom prst="rect">
            <a:avLst/>
          </a:prstGeom>
        </p:spPr>
      </p:pic>
    </p:spTree>
    <p:extLst>
      <p:ext uri="{BB962C8B-B14F-4D97-AF65-F5344CB8AC3E}">
        <p14:creationId xmlns:p14="http://schemas.microsoft.com/office/powerpoint/2010/main" val="283010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66D6-E200-4C79-A41F-9DBC7B042DF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Create &amp; Insert SQL Queries</a:t>
            </a:r>
            <a:br>
              <a:rPr lang="en-US" dirty="0"/>
            </a:br>
            <a:endParaRPr lang="en-US" dirty="0"/>
          </a:p>
        </p:txBody>
      </p:sp>
      <p:sp>
        <p:nvSpPr>
          <p:cNvPr id="3" name="Content Placeholder 2">
            <a:extLst>
              <a:ext uri="{FF2B5EF4-FFF2-40B4-BE49-F238E27FC236}">
                <a16:creationId xmlns:a16="http://schemas.microsoft.com/office/drawing/2014/main" id="{A9A97D81-4F77-45A7-AC4A-773532B01BC1}"/>
              </a:ext>
            </a:extLst>
          </p:cNvPr>
          <p:cNvSpPr>
            <a:spLocks noGrp="1"/>
          </p:cNvSpPr>
          <p:nvPr>
            <p:ph idx="1"/>
          </p:nvPr>
        </p:nvSpPr>
        <p:spPr>
          <a:xfrm>
            <a:off x="1090612" y="1729824"/>
            <a:ext cx="10412412" cy="4696376"/>
          </a:xfrm>
        </p:spPr>
        <p:txBody>
          <a:bodyPr/>
          <a:lstStyle/>
          <a:p>
            <a:r>
              <a:rPr lang="en-US" u="sng" dirty="0">
                <a:latin typeface="Times New Roman" panose="02020603050405020304" pitchFamily="18" charset="0"/>
                <a:cs typeface="Times New Roman" panose="02020603050405020304" pitchFamily="18" charset="0"/>
                <a:hlinkClick r:id="rId2"/>
              </a:rPr>
              <a:t>SELECT</a:t>
            </a:r>
            <a:r>
              <a:rPr lang="en-US" dirty="0">
                <a:latin typeface="Times New Roman" panose="02020603050405020304" pitchFamily="18" charset="0"/>
                <a:cs typeface="Times New Roman" panose="02020603050405020304" pitchFamily="18" charset="0"/>
              </a:rPr>
              <a:t> train_ticket.Date_Ava,train_ticket.Ticket_ID,train_ticket.Time_depart,train_ticket.Time_land,train_ticket.Destination,train_ticket.Ticket_amount FROM </a:t>
            </a:r>
            <a:r>
              <a:rPr lang="en-US" dirty="0" err="1">
                <a:latin typeface="Times New Roman" panose="02020603050405020304" pitchFamily="18" charset="0"/>
                <a:cs typeface="Times New Roman" panose="02020603050405020304" pitchFamily="18" charset="0"/>
              </a:rPr>
              <a:t>train_ticket</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train_ticket.Ticket_Name</a:t>
            </a:r>
            <a:r>
              <a:rPr lang="en-US" dirty="0">
                <a:latin typeface="Times New Roman" panose="02020603050405020304" pitchFamily="18" charset="0"/>
                <a:cs typeface="Times New Roman" panose="02020603050405020304" pitchFamily="18" charset="0"/>
              </a:rPr>
              <a:t> = 'Salah’;</a:t>
            </a:r>
          </a:p>
          <a:p>
            <a:endParaRPr lang="en-US" dirty="0"/>
          </a:p>
          <a:p>
            <a:endParaRPr lang="en-US" dirty="0"/>
          </a:p>
          <a:p>
            <a:r>
              <a:rPr lang="en-US" u="sng" dirty="0">
                <a:latin typeface="Times New Roman" panose="02020603050405020304" pitchFamily="18" charset="0"/>
                <a:cs typeface="Times New Roman" panose="02020603050405020304" pitchFamily="18" charset="0"/>
                <a:hlinkClick r:id="rId2"/>
              </a:rPr>
              <a:t>SELECT</a:t>
            </a:r>
            <a:r>
              <a:rPr lang="en-US" dirty="0">
                <a:latin typeface="Times New Roman" panose="02020603050405020304" pitchFamily="18" charset="0"/>
                <a:cs typeface="Times New Roman" panose="02020603050405020304" pitchFamily="18" charset="0"/>
              </a:rPr>
              <a:t> * FROM </a:t>
            </a:r>
            <a:r>
              <a:rPr lang="en-US" dirty="0" err="1">
                <a:latin typeface="Times New Roman" panose="02020603050405020304" pitchFamily="18" charset="0"/>
                <a:cs typeface="Times New Roman" panose="02020603050405020304" pitchFamily="18" charset="0"/>
              </a:rPr>
              <a:t>transaction_train</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Customer_ID</a:t>
            </a:r>
            <a:r>
              <a:rPr lang="en-US" dirty="0">
                <a:latin typeface="Times New Roman" panose="02020603050405020304" pitchFamily="18" charset="0"/>
                <a:cs typeface="Times New Roman" panose="02020603050405020304" pitchFamily="18" charset="0"/>
              </a:rPr>
              <a:t> &lt;= 1010 </a:t>
            </a:r>
            <a:r>
              <a:rPr lang="en-US" u="sng" dirty="0">
                <a:latin typeface="Times New Roman" panose="02020603050405020304" pitchFamily="18" charset="0"/>
                <a:cs typeface="Times New Roman" panose="02020603050405020304" pitchFamily="18" charset="0"/>
                <a:hlinkClick r:id="rId3"/>
              </a:rPr>
              <a:t>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Admin_ID</a:t>
            </a:r>
            <a:r>
              <a:rPr lang="en-US" dirty="0">
                <a:latin typeface="Times New Roman" panose="02020603050405020304" pitchFamily="18" charset="0"/>
                <a:cs typeface="Times New Roman" panose="02020603050405020304" pitchFamily="18" charset="0"/>
              </a:rPr>
              <a:t> &gt; 107;</a:t>
            </a:r>
          </a:p>
          <a:p>
            <a:endParaRPr lang="en-US" dirty="0"/>
          </a:p>
        </p:txBody>
      </p:sp>
      <p:pic>
        <p:nvPicPr>
          <p:cNvPr id="4" name="Picture 3">
            <a:extLst>
              <a:ext uri="{FF2B5EF4-FFF2-40B4-BE49-F238E27FC236}">
                <a16:creationId xmlns:a16="http://schemas.microsoft.com/office/drawing/2014/main" id="{5611EBA8-6AB9-4274-AF9B-47B00158E3BE}"/>
              </a:ext>
            </a:extLst>
          </p:cNvPr>
          <p:cNvPicPr/>
          <p:nvPr/>
        </p:nvPicPr>
        <p:blipFill>
          <a:blip r:embed="rId4"/>
          <a:stretch>
            <a:fillRect/>
          </a:stretch>
        </p:blipFill>
        <p:spPr>
          <a:xfrm>
            <a:off x="4285034" y="3482423"/>
            <a:ext cx="6527800" cy="813435"/>
          </a:xfrm>
          <a:prstGeom prst="rect">
            <a:avLst/>
          </a:prstGeom>
        </p:spPr>
      </p:pic>
      <p:pic>
        <p:nvPicPr>
          <p:cNvPr id="5" name="Picture 4">
            <a:extLst>
              <a:ext uri="{FF2B5EF4-FFF2-40B4-BE49-F238E27FC236}">
                <a16:creationId xmlns:a16="http://schemas.microsoft.com/office/drawing/2014/main" id="{F4E19F9E-A973-462C-991D-3845D2D60E48}"/>
              </a:ext>
            </a:extLst>
          </p:cNvPr>
          <p:cNvPicPr/>
          <p:nvPr/>
        </p:nvPicPr>
        <p:blipFill>
          <a:blip r:embed="rId5"/>
          <a:stretch>
            <a:fillRect/>
          </a:stretch>
        </p:blipFill>
        <p:spPr>
          <a:xfrm>
            <a:off x="5080000" y="5152390"/>
            <a:ext cx="5732834" cy="1375410"/>
          </a:xfrm>
          <a:prstGeom prst="rect">
            <a:avLst/>
          </a:prstGeom>
        </p:spPr>
      </p:pic>
    </p:spTree>
    <p:extLst>
      <p:ext uri="{BB962C8B-B14F-4D97-AF65-F5344CB8AC3E}">
        <p14:creationId xmlns:p14="http://schemas.microsoft.com/office/powerpoint/2010/main" val="26656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BE95-C8F2-4732-BA33-CD32E7189BAE}"/>
              </a:ext>
            </a:extLst>
          </p:cNvPr>
          <p:cNvSpPr>
            <a:spLocks noGrp="1"/>
          </p:cNvSpPr>
          <p:nvPr>
            <p:ph type="title"/>
          </p:nvPr>
        </p:nvSpPr>
        <p:spPr>
          <a:xfrm>
            <a:off x="1484310" y="255104"/>
            <a:ext cx="10018713" cy="811696"/>
          </a:xfrm>
        </p:spPr>
        <p:txBody>
          <a:bodyPr/>
          <a:lstStyle/>
          <a:p>
            <a:r>
              <a:rPr lang="en-US" dirty="0">
                <a:latin typeface="Times New Roman" panose="02020603050405020304" pitchFamily="18" charset="0"/>
                <a:cs typeface="Times New Roman" panose="02020603050405020304" pitchFamily="18" charset="0"/>
              </a:rPr>
              <a:t>Create &amp; Insert SQL Queries(cont.)</a:t>
            </a:r>
            <a:endParaRPr lang="en-US" dirty="0"/>
          </a:p>
        </p:txBody>
      </p:sp>
      <p:sp>
        <p:nvSpPr>
          <p:cNvPr id="3" name="Content Placeholder 2">
            <a:extLst>
              <a:ext uri="{FF2B5EF4-FFF2-40B4-BE49-F238E27FC236}">
                <a16:creationId xmlns:a16="http://schemas.microsoft.com/office/drawing/2014/main" id="{1ABCA1A0-592E-4ED2-B5DA-D07147104F2B}"/>
              </a:ext>
            </a:extLst>
          </p:cNvPr>
          <p:cNvSpPr>
            <a:spLocks noGrp="1"/>
          </p:cNvSpPr>
          <p:nvPr>
            <p:ph idx="1"/>
          </p:nvPr>
        </p:nvSpPr>
        <p:spPr>
          <a:xfrm>
            <a:off x="1484310" y="1272209"/>
            <a:ext cx="10151099" cy="5330687"/>
          </a:xfrm>
        </p:spPr>
        <p:txBody>
          <a:bodyPr/>
          <a:lstStyle/>
          <a:p>
            <a:pPr marL="0" indent="0">
              <a:buNone/>
            </a:pPr>
            <a:r>
              <a:rPr lang="en-GB" u="sng" dirty="0">
                <a:hlinkClick r:id="rId2"/>
              </a:rPr>
              <a:t>SELECT</a:t>
            </a:r>
            <a:r>
              <a:rPr lang="en-GB" dirty="0"/>
              <a:t> * FROM </a:t>
            </a:r>
            <a:r>
              <a:rPr lang="en-GB" dirty="0" err="1"/>
              <a:t>train_ticket</a:t>
            </a:r>
            <a:r>
              <a:rPr lang="en-GB" dirty="0"/>
              <a:t> WHERE </a:t>
            </a:r>
            <a:r>
              <a:rPr lang="en-GB" dirty="0" err="1"/>
              <a:t>train_ticket.Destination</a:t>
            </a:r>
            <a:r>
              <a:rPr lang="en-GB" dirty="0"/>
              <a:t> = 'Dhaka' </a:t>
            </a:r>
            <a:r>
              <a:rPr lang="en-GB" dirty="0">
                <a:hlinkClick r:id="rId3"/>
              </a:rPr>
              <a:t>OR</a:t>
            </a:r>
            <a:r>
              <a:rPr lang="en-GB" dirty="0"/>
              <a:t> </a:t>
            </a:r>
            <a:r>
              <a:rPr lang="en-GB" dirty="0" err="1"/>
              <a:t>train_ticket.Ticket_amount</a:t>
            </a:r>
            <a:r>
              <a:rPr lang="en-GB" dirty="0"/>
              <a:t> = 15000;</a:t>
            </a:r>
          </a:p>
          <a:p>
            <a:pPr marL="0" indent="0">
              <a:buNone/>
            </a:pPr>
            <a:endParaRPr lang="en-GB" dirty="0"/>
          </a:p>
          <a:p>
            <a:pPr marL="0" indent="0">
              <a:buNone/>
            </a:pPr>
            <a:endParaRPr lang="en-US" dirty="0"/>
          </a:p>
          <a:p>
            <a:pPr marL="0" indent="0">
              <a:buNone/>
            </a:pPr>
            <a:r>
              <a:rPr lang="en-GB" u="sng" dirty="0">
                <a:hlinkClick r:id="rId2"/>
              </a:rPr>
              <a:t>SELECT</a:t>
            </a:r>
            <a:r>
              <a:rPr lang="en-GB" dirty="0"/>
              <a:t> </a:t>
            </a:r>
            <a:r>
              <a:rPr lang="en-GB" dirty="0" err="1"/>
              <a:t>train_ticket.Destination</a:t>
            </a:r>
            <a:r>
              <a:rPr lang="en-GB" dirty="0"/>
              <a:t> FROM </a:t>
            </a:r>
            <a:r>
              <a:rPr lang="en-GB" dirty="0" err="1"/>
              <a:t>train_ticket</a:t>
            </a:r>
            <a:r>
              <a:rPr lang="en-GB" dirty="0"/>
              <a:t> WHERE </a:t>
            </a:r>
            <a:r>
              <a:rPr lang="en-GB" dirty="0" err="1"/>
              <a:t>train_ticket.Ticket_amount</a:t>
            </a:r>
            <a:r>
              <a:rPr lang="en-GB" dirty="0"/>
              <a:t> = 1500;</a:t>
            </a:r>
          </a:p>
          <a:p>
            <a:pPr marL="0" indent="0">
              <a:buNone/>
            </a:pPr>
            <a:endParaRPr lang="en-US" dirty="0"/>
          </a:p>
          <a:p>
            <a:pPr marL="0" indent="0">
              <a:buNone/>
            </a:pPr>
            <a:r>
              <a:rPr lang="en-US" u="sng" dirty="0">
                <a:hlinkClick r:id="rId2"/>
              </a:rPr>
              <a:t>SELECT</a:t>
            </a:r>
            <a:r>
              <a:rPr lang="en-US" dirty="0"/>
              <a:t> </a:t>
            </a:r>
            <a:r>
              <a:rPr lang="en-US" dirty="0" err="1"/>
              <a:t>train_ticket.Ticket_Name,train_ticket.Date_Flight</a:t>
            </a:r>
            <a:r>
              <a:rPr lang="en-US" dirty="0"/>
              <a:t> FROM </a:t>
            </a:r>
            <a:r>
              <a:rPr lang="en-US" dirty="0" err="1"/>
              <a:t>train_ticket</a:t>
            </a:r>
            <a:r>
              <a:rPr lang="en-US" dirty="0"/>
              <a:t> WHERE </a:t>
            </a:r>
            <a:r>
              <a:rPr lang="en-US" dirty="0" err="1"/>
              <a:t>train_ticket.Destination</a:t>
            </a:r>
            <a:r>
              <a:rPr lang="en-US" dirty="0"/>
              <a:t>= 'Kolkata';</a:t>
            </a:r>
          </a:p>
        </p:txBody>
      </p:sp>
      <p:pic>
        <p:nvPicPr>
          <p:cNvPr id="4" name="Picture 3">
            <a:extLst>
              <a:ext uri="{FF2B5EF4-FFF2-40B4-BE49-F238E27FC236}">
                <a16:creationId xmlns:a16="http://schemas.microsoft.com/office/drawing/2014/main" id="{73785547-04FB-414E-9EB2-9E43A1680C2F}"/>
              </a:ext>
            </a:extLst>
          </p:cNvPr>
          <p:cNvPicPr>
            <a:picLocks noChangeAspect="1"/>
          </p:cNvPicPr>
          <p:nvPr/>
        </p:nvPicPr>
        <p:blipFill>
          <a:blip r:embed="rId4"/>
          <a:stretch>
            <a:fillRect/>
          </a:stretch>
        </p:blipFill>
        <p:spPr>
          <a:xfrm>
            <a:off x="5586001" y="2376077"/>
            <a:ext cx="5896798" cy="933580"/>
          </a:xfrm>
          <a:prstGeom prst="rect">
            <a:avLst/>
          </a:prstGeom>
        </p:spPr>
      </p:pic>
      <p:pic>
        <p:nvPicPr>
          <p:cNvPr id="5" name="Picture 4">
            <a:extLst>
              <a:ext uri="{FF2B5EF4-FFF2-40B4-BE49-F238E27FC236}">
                <a16:creationId xmlns:a16="http://schemas.microsoft.com/office/drawing/2014/main" id="{5A87BE4E-3B31-4422-8F51-BCE76EC578C4}"/>
              </a:ext>
            </a:extLst>
          </p:cNvPr>
          <p:cNvPicPr>
            <a:picLocks noChangeAspect="1"/>
          </p:cNvPicPr>
          <p:nvPr/>
        </p:nvPicPr>
        <p:blipFill>
          <a:blip r:embed="rId5"/>
          <a:stretch>
            <a:fillRect/>
          </a:stretch>
        </p:blipFill>
        <p:spPr>
          <a:xfrm>
            <a:off x="7640212" y="4413525"/>
            <a:ext cx="3067478" cy="800212"/>
          </a:xfrm>
          <a:prstGeom prst="rect">
            <a:avLst/>
          </a:prstGeom>
        </p:spPr>
      </p:pic>
      <p:pic>
        <p:nvPicPr>
          <p:cNvPr id="6" name="Picture 5">
            <a:extLst>
              <a:ext uri="{FF2B5EF4-FFF2-40B4-BE49-F238E27FC236}">
                <a16:creationId xmlns:a16="http://schemas.microsoft.com/office/drawing/2014/main" id="{F540DABC-8902-4416-BAB9-7B0A5939C43F}"/>
              </a:ext>
            </a:extLst>
          </p:cNvPr>
          <p:cNvPicPr>
            <a:picLocks noChangeAspect="1"/>
          </p:cNvPicPr>
          <p:nvPr/>
        </p:nvPicPr>
        <p:blipFill>
          <a:blip r:embed="rId6"/>
          <a:stretch>
            <a:fillRect/>
          </a:stretch>
        </p:blipFill>
        <p:spPr>
          <a:xfrm>
            <a:off x="7234056" y="5720187"/>
            <a:ext cx="2600688" cy="885949"/>
          </a:xfrm>
          <a:prstGeom prst="rect">
            <a:avLst/>
          </a:prstGeom>
        </p:spPr>
      </p:pic>
    </p:spTree>
    <p:extLst>
      <p:ext uri="{BB962C8B-B14F-4D97-AF65-F5344CB8AC3E}">
        <p14:creationId xmlns:p14="http://schemas.microsoft.com/office/powerpoint/2010/main" val="327650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8E01-6737-4FAC-AE6C-FB1DAC0BBB46}"/>
              </a:ext>
            </a:extLst>
          </p:cNvPr>
          <p:cNvSpPr>
            <a:spLocks noGrp="1"/>
          </p:cNvSpPr>
          <p:nvPr>
            <p:ph type="title"/>
          </p:nvPr>
        </p:nvSpPr>
        <p:spPr>
          <a:xfrm>
            <a:off x="1116011" y="2510118"/>
            <a:ext cx="9404723" cy="1400530"/>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9452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E6D-CAB0-4BF6-8104-E5882296D17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Table of Content </a:t>
            </a:r>
          </a:p>
        </p:txBody>
      </p:sp>
      <p:sp>
        <p:nvSpPr>
          <p:cNvPr id="3" name="Content Placeholder 2">
            <a:extLst>
              <a:ext uri="{FF2B5EF4-FFF2-40B4-BE49-F238E27FC236}">
                <a16:creationId xmlns:a16="http://schemas.microsoft.com/office/drawing/2014/main" id="{F183BED8-53CF-4D0E-8DBD-57C53854B40C}"/>
              </a:ext>
            </a:extLst>
          </p:cNvPr>
          <p:cNvSpPr>
            <a:spLocks noGrp="1"/>
          </p:cNvSpPr>
          <p:nvPr>
            <p:ph idx="1"/>
          </p:nvPr>
        </p:nvSpPr>
        <p:spPr>
          <a:xfrm>
            <a:off x="1484310" y="2199861"/>
            <a:ext cx="10018713" cy="3591339"/>
          </a:xfrm>
        </p:spPr>
        <p:txBody>
          <a:bodyPr>
            <a:normAutofit fontScale="92500" lnSpcReduction="10000"/>
          </a:bodyPr>
          <a:lstStyle/>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ER Diagram(Conceptual Model)</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of Entities &amp; Attributes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Schema Diagram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Create &amp; Insert SQL Queries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End</a:t>
            </a:r>
          </a:p>
          <a:p>
            <a:pPr marL="0" indent="0">
              <a:buNone/>
            </a:pPr>
            <a:endParaRPr lang="en-US" dirty="0"/>
          </a:p>
        </p:txBody>
      </p:sp>
    </p:spTree>
    <p:extLst>
      <p:ext uri="{BB962C8B-B14F-4D97-AF65-F5344CB8AC3E}">
        <p14:creationId xmlns:p14="http://schemas.microsoft.com/office/powerpoint/2010/main" val="229273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29F8-7E1F-499A-82B2-C33A654A4A09}"/>
              </a:ext>
            </a:extLst>
          </p:cNvPr>
          <p:cNvSpPr>
            <a:spLocks noGrp="1"/>
          </p:cNvSpPr>
          <p:nvPr>
            <p:ph type="title"/>
          </p:nvPr>
        </p:nvSpPr>
        <p:spPr>
          <a:xfrm>
            <a:off x="1484311" y="685801"/>
            <a:ext cx="10018713" cy="1023730"/>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6092FE7-11B0-4ADE-9CB2-AD35CC63ABA4}"/>
              </a:ext>
            </a:extLst>
          </p:cNvPr>
          <p:cNvSpPr>
            <a:spLocks noGrp="1"/>
          </p:cNvSpPr>
          <p:nvPr>
            <p:ph idx="1"/>
          </p:nvPr>
        </p:nvSpPr>
        <p:spPr>
          <a:xfrm>
            <a:off x="1791305" y="1709531"/>
            <a:ext cx="9404723" cy="4850296"/>
          </a:xfrm>
        </p:spPr>
        <p:txBody>
          <a:bodyPr>
            <a:normAutofit fontScale="92500" lnSpcReduction="20000"/>
          </a:bodyPr>
          <a:lstStyle/>
          <a:p>
            <a:pPr>
              <a:lnSpc>
                <a:spcPct val="170000"/>
              </a:lnSpc>
            </a:pPr>
            <a:r>
              <a:rPr lang="en-GB" dirty="0">
                <a:latin typeface="Times New Roman" panose="02020603050405020304" pitchFamily="18" charset="0"/>
                <a:cs typeface="Times New Roman" panose="02020603050405020304" pitchFamily="18" charset="0"/>
              </a:rPr>
              <a:t>The Railway Management  System facilitates the passengers to enquire about the trains available on the basis of source and destination, Booking and Cancellation of tickets, enquire about the status of the booked ticket, etc. The aim of case study is to design and develop a database maintaining the records of different trains, train status, and passengers. This project contains Introduction to the Railways management  system. It is the computerized system of reserving the seats of train seats in advanced. It is mainly used for long route. On-line reservation has made the process for the reservation of </a:t>
            </a:r>
            <a:r>
              <a:rPr lang="en-GB" dirty="0" err="1">
                <a:latin typeface="Times New Roman" panose="02020603050405020304" pitchFamily="18" charset="0"/>
                <a:cs typeface="Times New Roman" panose="02020603050405020304" pitchFamily="18" charset="0"/>
              </a:rPr>
              <a:t>seles</a:t>
            </a:r>
            <a:r>
              <a:rPr lang="en-GB" dirty="0">
                <a:latin typeface="Times New Roman" panose="02020603050405020304" pitchFamily="18" charset="0"/>
                <a:cs typeface="Times New Roman" panose="02020603050405020304" pitchFamily="18" charset="0"/>
              </a:rPr>
              <a:t> very much easier than ever before.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9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5640-D7CD-47CE-8BC0-AF5E97B612E7}"/>
              </a:ext>
            </a:extLst>
          </p:cNvPr>
          <p:cNvSpPr>
            <a:spLocks noGrp="1"/>
          </p:cNvSpPr>
          <p:nvPr>
            <p:ph type="title"/>
          </p:nvPr>
        </p:nvSpPr>
        <p:spPr>
          <a:xfrm>
            <a:off x="1484311" y="685801"/>
            <a:ext cx="10018713" cy="11049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F1BEDAF-30B1-4FC3-B04F-3D2A526F5D63}"/>
              </a:ext>
            </a:extLst>
          </p:cNvPr>
          <p:cNvSpPr>
            <a:spLocks noGrp="1"/>
          </p:cNvSpPr>
          <p:nvPr>
            <p:ph idx="1"/>
          </p:nvPr>
        </p:nvSpPr>
        <p:spPr>
          <a:xfrm>
            <a:off x="1343022" y="1943099"/>
            <a:ext cx="10301290" cy="4229100"/>
          </a:xfrm>
        </p:spPr>
        <p:txBody>
          <a:bodyPr>
            <a:normAutofit fontScale="92500"/>
          </a:bodyPr>
          <a:lstStyle/>
          <a:p>
            <a:pPr>
              <a:lnSpc>
                <a:spcPct val="170000"/>
              </a:lnSpc>
            </a:pPr>
            <a:r>
              <a:rPr lang="en-GB" sz="1800" dirty="0">
                <a:latin typeface="Times New Roman" panose="02020603050405020304" pitchFamily="18" charset="0"/>
                <a:cs typeface="Times New Roman" panose="02020603050405020304" pitchFamily="18" charset="0"/>
              </a:rPr>
              <a:t>Database is an organized collection of data. The data is typically organized to model aspects of reality in a way that supports processes requiring information. A DBMS makes it possible for end users to create, read, update and delete data in a database. The DBMS essentially serves as an interface between the database and end users or application programs, ensuring that data is consistently organized and remains easily accessible. The DBMS manages three important things: the data, the database engine that allows data to be accessed, locked and modified and the database schema, which defines the database's logical structure. These three foundational elements help provide concurrency, security, data integrity and uniform administration procedures. The DBMS can offer both logical and physical data independence. That means it can protect users and applications from needing to know where data is stored or having to be concerned about changes to the physical structure of data.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27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9DC4-4228-4FB8-97C7-0BAA4FE1C17D}"/>
              </a:ext>
            </a:extLst>
          </p:cNvPr>
          <p:cNvSpPr>
            <a:spLocks noGrp="1"/>
          </p:cNvSpPr>
          <p:nvPr>
            <p:ph type="title"/>
          </p:nvPr>
        </p:nvSpPr>
        <p:spPr>
          <a:xfrm>
            <a:off x="646111" y="412962"/>
            <a:ext cx="9404723" cy="869738"/>
          </a:xfrm>
        </p:spPr>
        <p:txBody>
          <a:bodyPr/>
          <a:lstStyle/>
          <a:p>
            <a:pPr algn="ctr"/>
            <a:r>
              <a:rPr lang="en-US" dirty="0">
                <a:latin typeface="Times New Roman" panose="02020603050405020304" pitchFamily="18" charset="0"/>
                <a:cs typeface="Times New Roman" panose="02020603050405020304" pitchFamily="18" charset="0"/>
              </a:rPr>
              <a:t>ER Diagram</a:t>
            </a:r>
          </a:p>
        </p:txBody>
      </p:sp>
      <p:pic>
        <p:nvPicPr>
          <p:cNvPr id="12" name="Content Placeholder 11">
            <a:extLst>
              <a:ext uri="{FF2B5EF4-FFF2-40B4-BE49-F238E27FC236}">
                <a16:creationId xmlns:a16="http://schemas.microsoft.com/office/drawing/2014/main" id="{C4F808C7-A97C-4AE8-9F7A-DBEEE72F8473}"/>
              </a:ext>
            </a:extLst>
          </p:cNvPr>
          <p:cNvPicPr>
            <a:picLocks noGrp="1" noChangeAspect="1"/>
          </p:cNvPicPr>
          <p:nvPr>
            <p:ph idx="1"/>
          </p:nvPr>
        </p:nvPicPr>
        <p:blipFill>
          <a:blip r:embed="rId2"/>
          <a:stretch>
            <a:fillRect/>
          </a:stretch>
        </p:blipFill>
        <p:spPr>
          <a:xfrm>
            <a:off x="2645028" y="1515229"/>
            <a:ext cx="5406887" cy="4956313"/>
          </a:xfrm>
          <a:prstGeom prst="rect">
            <a:avLst/>
          </a:prstGeom>
        </p:spPr>
      </p:pic>
    </p:spTree>
    <p:extLst>
      <p:ext uri="{BB962C8B-B14F-4D97-AF65-F5344CB8AC3E}">
        <p14:creationId xmlns:p14="http://schemas.microsoft.com/office/powerpoint/2010/main" val="244117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EE13-4239-4E25-93C4-B4671B4EBA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a:t>
            </a:r>
            <a:br>
              <a:rPr lang="en-US" dirty="0"/>
            </a:br>
            <a:endParaRPr lang="en-US" dirty="0"/>
          </a:p>
        </p:txBody>
      </p:sp>
      <p:pic>
        <p:nvPicPr>
          <p:cNvPr id="4" name="Content Placeholder 3">
            <a:extLst>
              <a:ext uri="{FF2B5EF4-FFF2-40B4-BE49-F238E27FC236}">
                <a16:creationId xmlns:a16="http://schemas.microsoft.com/office/drawing/2014/main" id="{25611151-D808-415A-8316-8AF409A88771}"/>
              </a:ext>
            </a:extLst>
          </p:cNvPr>
          <p:cNvPicPr>
            <a:picLocks noGrp="1" noChangeAspect="1"/>
          </p:cNvPicPr>
          <p:nvPr>
            <p:ph idx="1"/>
          </p:nvPr>
        </p:nvPicPr>
        <p:blipFill>
          <a:blip r:embed="rId2"/>
          <a:stretch>
            <a:fillRect/>
          </a:stretch>
        </p:blipFill>
        <p:spPr>
          <a:xfrm>
            <a:off x="2517021" y="2667000"/>
            <a:ext cx="7953295" cy="3124200"/>
          </a:xfrm>
          <a:prstGeom prst="rect">
            <a:avLst/>
          </a:prstGeom>
        </p:spPr>
      </p:pic>
    </p:spTree>
    <p:extLst>
      <p:ext uri="{BB962C8B-B14F-4D97-AF65-F5344CB8AC3E}">
        <p14:creationId xmlns:p14="http://schemas.microsoft.com/office/powerpoint/2010/main" val="412749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3F3A-0370-400C-92AA-60AC0781F0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4" name="Content Placeholder 3">
            <a:extLst>
              <a:ext uri="{FF2B5EF4-FFF2-40B4-BE49-F238E27FC236}">
                <a16:creationId xmlns:a16="http://schemas.microsoft.com/office/drawing/2014/main" id="{75690A89-3710-47DF-96E8-A667E94A80BA}"/>
              </a:ext>
            </a:extLst>
          </p:cNvPr>
          <p:cNvPicPr>
            <a:picLocks noGrp="1" noChangeAspect="1"/>
          </p:cNvPicPr>
          <p:nvPr>
            <p:ph idx="1"/>
          </p:nvPr>
        </p:nvPicPr>
        <p:blipFill>
          <a:blip r:embed="rId2"/>
          <a:stretch>
            <a:fillRect/>
          </a:stretch>
        </p:blipFill>
        <p:spPr>
          <a:xfrm>
            <a:off x="2917590" y="2667000"/>
            <a:ext cx="7152158" cy="3124200"/>
          </a:xfrm>
          <a:prstGeom prst="rect">
            <a:avLst/>
          </a:prstGeom>
        </p:spPr>
      </p:pic>
    </p:spTree>
    <p:extLst>
      <p:ext uri="{BB962C8B-B14F-4D97-AF65-F5344CB8AC3E}">
        <p14:creationId xmlns:p14="http://schemas.microsoft.com/office/powerpoint/2010/main" val="285892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F819-C504-454A-A3DC-82F7E7AE3A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4" name="Content Placeholder 3">
            <a:extLst>
              <a:ext uri="{FF2B5EF4-FFF2-40B4-BE49-F238E27FC236}">
                <a16:creationId xmlns:a16="http://schemas.microsoft.com/office/drawing/2014/main" id="{CD7DD89D-C634-45DE-A8F3-05D4C6B81A37}"/>
              </a:ext>
            </a:extLst>
          </p:cNvPr>
          <p:cNvPicPr>
            <a:picLocks noGrp="1" noChangeAspect="1"/>
          </p:cNvPicPr>
          <p:nvPr>
            <p:ph idx="1"/>
          </p:nvPr>
        </p:nvPicPr>
        <p:blipFill>
          <a:blip r:embed="rId2"/>
          <a:stretch>
            <a:fillRect/>
          </a:stretch>
        </p:blipFill>
        <p:spPr>
          <a:xfrm>
            <a:off x="1294654" y="2652867"/>
            <a:ext cx="8860593" cy="2351886"/>
          </a:xfrm>
          <a:prstGeom prst="rect">
            <a:avLst/>
          </a:prstGeom>
        </p:spPr>
      </p:pic>
    </p:spTree>
    <p:extLst>
      <p:ext uri="{BB962C8B-B14F-4D97-AF65-F5344CB8AC3E}">
        <p14:creationId xmlns:p14="http://schemas.microsoft.com/office/powerpoint/2010/main" val="378436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9E21-C9E9-4A8A-BE8F-840A8476DED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Entities &amp; Attributes(cont.)</a:t>
            </a:r>
            <a:br>
              <a:rPr lang="en-US" dirty="0"/>
            </a:br>
            <a:endParaRPr lang="en-US" dirty="0"/>
          </a:p>
        </p:txBody>
      </p:sp>
      <p:pic>
        <p:nvPicPr>
          <p:cNvPr id="4" name="Content Placeholder 3">
            <a:extLst>
              <a:ext uri="{FF2B5EF4-FFF2-40B4-BE49-F238E27FC236}">
                <a16:creationId xmlns:a16="http://schemas.microsoft.com/office/drawing/2014/main" id="{D72C3A7C-DD2D-4868-867A-B90607743D67}"/>
              </a:ext>
            </a:extLst>
          </p:cNvPr>
          <p:cNvPicPr>
            <a:picLocks noGrp="1" noChangeAspect="1"/>
          </p:cNvPicPr>
          <p:nvPr>
            <p:ph idx="1"/>
          </p:nvPr>
        </p:nvPicPr>
        <p:blipFill>
          <a:blip r:embed="rId2"/>
          <a:stretch>
            <a:fillRect/>
          </a:stretch>
        </p:blipFill>
        <p:spPr>
          <a:xfrm>
            <a:off x="1339070" y="2570922"/>
            <a:ext cx="8186482" cy="3051415"/>
          </a:xfrm>
          <a:prstGeom prst="rect">
            <a:avLst/>
          </a:prstGeom>
        </p:spPr>
      </p:pic>
    </p:spTree>
    <p:extLst>
      <p:ext uri="{BB962C8B-B14F-4D97-AF65-F5344CB8AC3E}">
        <p14:creationId xmlns:p14="http://schemas.microsoft.com/office/powerpoint/2010/main" val="3902498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262</TotalTime>
  <Words>401</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Times New Roman</vt:lpstr>
      <vt:lpstr>Wingdings</vt:lpstr>
      <vt:lpstr>Parallax</vt:lpstr>
      <vt:lpstr>Railway Management System</vt:lpstr>
      <vt:lpstr>Table of Content </vt:lpstr>
      <vt:lpstr>Abstract</vt:lpstr>
      <vt:lpstr>Introduction</vt:lpstr>
      <vt:lpstr>ER Diagram</vt:lpstr>
      <vt:lpstr>List of Entities &amp; Attributes </vt:lpstr>
      <vt:lpstr>List of Entities &amp; Attributes(cont.) </vt:lpstr>
      <vt:lpstr>List of Entities &amp; Attributes(cont.) </vt:lpstr>
      <vt:lpstr>List of Entities &amp; Attributes(cont.) </vt:lpstr>
      <vt:lpstr>List of Entities &amp; Attributes(cont.) </vt:lpstr>
      <vt:lpstr>List of Entities &amp; Attributes(cont.) </vt:lpstr>
      <vt:lpstr>List of Entities &amp; Attributes(cont.) </vt:lpstr>
      <vt:lpstr>Schema Diagram </vt:lpstr>
      <vt:lpstr>Create &amp; Insert SQL Queries </vt:lpstr>
      <vt:lpstr>Create &amp; Insert SQL Queries(cont.)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Hasnine Mamud</dc:creator>
  <cp:lastModifiedBy>Hasnine Mamud</cp:lastModifiedBy>
  <cp:revision>21</cp:revision>
  <dcterms:created xsi:type="dcterms:W3CDTF">2022-09-07T17:22:39Z</dcterms:created>
  <dcterms:modified xsi:type="dcterms:W3CDTF">2022-09-08T03:57:32Z</dcterms:modified>
</cp:coreProperties>
</file>