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9.png" ContentType="image/png"/>
  <Override PartName="/ppt/media/image7.png" ContentType="image/png"/>
  <Override PartName="/ppt/media/image2.png" ContentType="image/png"/>
  <Override PartName="/ppt/media/image1.wmf" ContentType="image/x-wmf"/>
  <Override PartName="/ppt/media/image4.png" ContentType="image/png"/>
  <Override PartName="/ppt/media/image3.png" ContentType="image/png"/>
  <Override PartName="/ppt/media/image5.wmf" ContentType="image/x-wmf"/>
  <Override PartName="/ppt/media/image8.wmf" ContentType="image/x-wmf"/>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p>
            <a:pPr algn="ctr">
              <a:lnSpc>
                <a:spcPct val="90000"/>
              </a:lnSpc>
            </a:pPr>
            <a:r>
              <a:rPr b="0" lang="en-US" sz="6000" spc="-1" strike="noStrike">
                <a:solidFill>
                  <a:srgbClr val="000000"/>
                </a:solidFill>
                <a:latin typeface="Calibri Light"/>
              </a:rPr>
              <a:t>Software Requirements Engineering</a:t>
            </a:r>
            <a:endParaRPr b="0" lang="en-US" sz="6000" spc="-1" strike="noStrike">
              <a:latin typeface="Arial"/>
            </a:endParaRPr>
          </a:p>
        </p:txBody>
      </p:sp>
      <p:sp>
        <p:nvSpPr>
          <p:cNvPr id="77" name="CustomShape 2"/>
          <p:cNvSpPr/>
          <p:nvPr/>
        </p:nvSpPr>
        <p:spPr>
          <a:xfrm>
            <a:off x="1523880" y="3602160"/>
            <a:ext cx="9143280" cy="1654920"/>
          </a:xfrm>
          <a:prstGeom prst="rect">
            <a:avLst/>
          </a:prstGeom>
          <a:noFill/>
          <a:ln>
            <a:noFill/>
          </a:ln>
        </p:spPr>
        <p:style>
          <a:lnRef idx="0"/>
          <a:fillRef idx="0"/>
          <a:effectRef idx="0"/>
          <a:fontRef idx="minor"/>
        </p:style>
        <p:txBody>
          <a:bodyPr lIns="90000" rIns="90000" tIns="45000" bIns="45000"/>
          <a:p>
            <a:pPr algn="r">
              <a:lnSpc>
                <a:spcPct val="90000"/>
              </a:lnSpc>
              <a:spcBef>
                <a:spcPts val="1001"/>
              </a:spcBef>
            </a:pPr>
            <a:r>
              <a:rPr b="0" lang="en-US" sz="2400" spc="-1" strike="noStrike">
                <a:solidFill>
                  <a:srgbClr val="000000"/>
                </a:solidFill>
                <a:latin typeface="Calibri"/>
              </a:rPr>
              <a:t>Lecture 10 and 11</a:t>
            </a:r>
            <a:endParaRPr b="0" lang="en-US" sz="2400" spc="-1" strike="noStrike">
              <a:latin typeface="Arial"/>
            </a:endParaRPr>
          </a:p>
          <a:p>
            <a:pPr algn="r">
              <a:lnSpc>
                <a:spcPct val="90000"/>
              </a:lnSpc>
              <a:spcBef>
                <a:spcPts val="1001"/>
              </a:spcBef>
            </a:pPr>
            <a:r>
              <a:rPr b="0" lang="en-US" sz="2400" spc="-1" strike="noStrike">
                <a:solidFill>
                  <a:srgbClr val="000000"/>
                </a:solidFill>
                <a:latin typeface="Calibri"/>
              </a:rPr>
              <a:t>Engr. Sara Rehmat</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User personas</a:t>
            </a:r>
            <a:endParaRPr b="0" lang="en-US" sz="4400" spc="-1" strike="noStrike">
              <a:latin typeface="Arial"/>
            </a:endParaRPr>
          </a:p>
        </p:txBody>
      </p:sp>
      <p:sp>
        <p:nvSpPr>
          <p:cNvPr id="9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To help bring your user classes to life, consider creating a </a:t>
            </a:r>
            <a:r>
              <a:rPr b="0" i="1" lang="en-US" sz="2800" spc="-1" strike="noStrike">
                <a:solidFill>
                  <a:srgbClr val="000000"/>
                </a:solidFill>
                <a:latin typeface="Calibri"/>
              </a:rPr>
              <a:t>persona </a:t>
            </a:r>
            <a:r>
              <a:rPr b="0" lang="en-US" sz="2800" spc="-1" strike="noStrike">
                <a:solidFill>
                  <a:srgbClr val="000000"/>
                </a:solidFill>
                <a:latin typeface="Calibri"/>
              </a:rPr>
              <a:t>for each one.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persona is a description of a hypothetical, generic person who serves as a stand-in for a user class.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persona can serve as a placeholder when the BA doesn’t have an actual user representative at hand.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can use personas to help you understand the requirements and to design the user experience to best meet the needs of specific user communities.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Provided you’ve created a persona that accurately represents the user class, this should help you do a good job of satisfying the needs and expectations of the whole class. </a:t>
            </a:r>
            <a:endParaRPr b="0" lang="en-US" sz="2800" spc="-1" strike="noStrike">
              <a:latin typeface="Arial"/>
            </a:endParaRPr>
          </a:p>
        </p:txBody>
      </p:sp>
    </p:spTree>
  </p:cSld>
  <p:timing>
    <p:tnLst>
      <p:par>
        <p:cTn id="123" dur="indefinite" restart="never" nodeType="tmRoot">
          <p:childTnLst>
            <p:seq>
              <p:cTn id="124" dur="indefinite" nodeType="mainSeq">
                <p:childTnLst>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838080" y="365040"/>
            <a:ext cx="10514880" cy="1324800"/>
          </a:xfrm>
          <a:prstGeom prst="rect">
            <a:avLst/>
          </a:prstGeom>
          <a:noFill/>
          <a:ln>
            <a:noFill/>
          </a:ln>
        </p:spPr>
        <p:style>
          <a:lnRef idx="0"/>
          <a:fillRef idx="0"/>
          <a:effectRef idx="0"/>
          <a:fontRef idx="minor"/>
        </p:style>
        <p:txBody>
          <a:bodyPr lIns="0" rIns="0" tIns="0" bIns="0" anchor="ctr"/>
          <a:p>
            <a:pPr>
              <a:lnSpc>
                <a:spcPct val="100000"/>
              </a:lnSpc>
            </a:pPr>
            <a:r>
              <a:rPr b="0" lang="en-US" sz="1800" spc="-1" strike="noStrike">
                <a:solidFill>
                  <a:srgbClr val="000000"/>
                </a:solidFill>
                <a:latin typeface="Calibri"/>
              </a:rPr>
              <a:t>Example of User Persona</a:t>
            </a:r>
            <a:endParaRPr b="0" lang="en-US" sz="1800" spc="-1" strike="noStrike">
              <a:latin typeface="Arial"/>
            </a:endParaRPr>
          </a:p>
        </p:txBody>
      </p:sp>
      <p:pic>
        <p:nvPicPr>
          <p:cNvPr id="97" name="" descr=""/>
          <p:cNvPicPr/>
          <p:nvPr/>
        </p:nvPicPr>
        <p:blipFill>
          <a:blip r:embed="rId1"/>
          <a:stretch/>
        </p:blipFill>
        <p:spPr>
          <a:xfrm>
            <a:off x="1356480" y="1825560"/>
            <a:ext cx="9477360" cy="4350600"/>
          </a:xfrm>
          <a:prstGeom prst="rect">
            <a:avLst/>
          </a:prstGeom>
          <a:ln>
            <a:noFill/>
          </a:ln>
        </p:spPr>
      </p:pic>
    </p:spTree>
  </p:cSld>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Connecting with user representatives</a:t>
            </a:r>
            <a:endParaRPr b="0" lang="en-US" sz="4400" spc="-1" strike="noStrike">
              <a:latin typeface="Arial"/>
            </a:endParaRPr>
          </a:p>
        </p:txBody>
      </p:sp>
      <p:sp>
        <p:nvSpPr>
          <p:cNvPr id="9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Each user class needs someone to speak for it.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It’s easiest to gain access to actual users when you’re developing applications for deployment within your own company.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If you’re developing commercial software, you might engage people from your beta-testing or early-release sites to provide requirements input much earlier in the development process.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Consider setting up focus groups of current users of your products or your competitors’ products. Instead of just guessing at what your users might want, ask some of them.</a:t>
            </a:r>
            <a:endParaRPr b="0" lang="en-US" sz="2800" spc="-1" strike="noStrike">
              <a:latin typeface="Arial"/>
            </a:endParaRPr>
          </a:p>
        </p:txBody>
      </p:sp>
    </p:spTree>
  </p:cSld>
  <p:timing>
    <p:tnLst>
      <p:par>
        <p:cTn id="139" dur="indefinite" restart="never" nodeType="tmRoot">
          <p:childTnLst>
            <p:seq>
              <p:cTn id="140" dur="indefinite" nodeType="mainSeq">
                <p:childTnLst>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Connecting with user representatives</a:t>
            </a:r>
            <a:endParaRPr b="0" lang="en-US" sz="4400" spc="-1" strike="noStrike">
              <a:latin typeface="Arial"/>
            </a:endParaRPr>
          </a:p>
        </p:txBody>
      </p:sp>
      <p:sp>
        <p:nvSpPr>
          <p:cNvPr id="10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Consider setting up focus groups of current users of your products or your competitors’ products.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Instead of just guessing at what your users might want, ask some of them. Include both expert and less experienced customers.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most direct communication occurs when developers can talk to appropriate users themselves, which means that the developer is also performing the business analyst role.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This can work on very small projects, provided the developer involved has the appropriate BA skills, but it doesn’t scale up to large projects with thousands of potential users and dozens of developers. </a:t>
            </a:r>
            <a:endParaRPr b="0" lang="en-US" sz="2800" spc="-1" strike="noStrike">
              <a:latin typeface="Arial"/>
            </a:endParaRPr>
          </a:p>
        </p:txBody>
      </p:sp>
    </p:spTree>
  </p:cSld>
  <p:timing>
    <p:tnLst>
      <p:par>
        <p:cTn id="157" dur="indefinite" restart="never" nodeType="tmRoot">
          <p:childTnLst>
            <p:seq>
              <p:cTn id="158" dur="indefinite" nodeType="mainSeq">
                <p:childTnLst>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1">
                                  <p:stCondLst>
                                    <p:cond delay="0"/>
                                  </p:stCondLst>
                                  <p:childTnLst>
                                    <p:set>
                                      <p:cBhvr>
                                        <p:cTn id="166" dur="1" fill="hold">
                                          <p:stCondLst>
                                            <p:cond delay="0"/>
                                          </p:stCondLst>
                                        </p:cTn>
                                        <p:tgtEl>
                                          <p:spTgt spid="101">
                                            <p:txEl>
                                              <p:pRg st="1" end="1"/>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101">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101">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38080" y="365040"/>
            <a:ext cx="10514880" cy="1324800"/>
          </a:xfrm>
          <a:prstGeom prst="rect">
            <a:avLst/>
          </a:prstGeom>
          <a:noFill/>
          <a:ln>
            <a:noFill/>
          </a:ln>
        </p:spPr>
        <p:style>
          <a:lnRef idx="0"/>
          <a:fillRef idx="0"/>
          <a:effectRef idx="0"/>
          <a:fontRef idx="minor"/>
        </p:style>
      </p:sp>
      <p:pic>
        <p:nvPicPr>
          <p:cNvPr id="103" name="Content Placeholder 3" descr=""/>
          <p:cNvPicPr/>
          <p:nvPr/>
        </p:nvPicPr>
        <p:blipFill>
          <a:blip r:embed="rId1"/>
          <a:stretch/>
        </p:blipFill>
        <p:spPr>
          <a:xfrm>
            <a:off x="3029760" y="1280160"/>
            <a:ext cx="7295760" cy="5176440"/>
          </a:xfrm>
          <a:prstGeom prst="rect">
            <a:avLst/>
          </a:prstGeom>
          <a:ln>
            <a:noFill/>
          </a:ln>
        </p:spPr>
      </p:pic>
    </p:spTree>
  </p:cSld>
  <p:timing>
    <p:tnLst>
      <p:par>
        <p:cTn id="175" dur="indefinite" restart="never" nodeType="tmRoot">
          <p:childTnLst>
            <p:seq>
              <p:cTn id="176"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Connecting with user representatives</a:t>
            </a:r>
            <a:endParaRPr b="0" lang="en-US" sz="4400" spc="-1" strike="noStrike">
              <a:latin typeface="Arial"/>
            </a:endParaRPr>
          </a:p>
        </p:txBody>
      </p:sp>
      <p:sp>
        <p:nvSpPr>
          <p:cNvPr id="10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Intervening layers between the user and the developer increase the chance of miscommunication and delay transmission.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Some of these intervening layers add value, though, as when a skilled BA works with users or other participants to collect, evaluate, refine, and organize their input.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Recognize the risks that you assume by using marketing staff, product managers, subject matter experts, or others as surrogates for the actual voice of the user.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Despite the obstacles to—and the cost of—optimizing user representation, your product and your customers will suffer if you don’t talk to the people who can provide the best information.</a:t>
            </a:r>
            <a:endParaRPr b="0" lang="en-US" sz="2800" spc="-1" strike="noStrike">
              <a:latin typeface="Arial"/>
            </a:endParaRPr>
          </a:p>
        </p:txBody>
      </p:sp>
    </p:spTree>
  </p:cSld>
  <p:timing>
    <p:tnLst>
      <p:par>
        <p:cTn id="177" dur="indefinite" restart="never" nodeType="tmRoot">
          <p:childTnLst>
            <p:seq>
              <p:cTn id="178" dur="indefinite" nodeType="mainSeq">
                <p:childTnLst>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105">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The product champion</a:t>
            </a:r>
            <a:br/>
            <a:endParaRPr b="0" lang="en-US" sz="4400" spc="-1" strike="noStrike">
              <a:latin typeface="Arial"/>
            </a:endParaRPr>
          </a:p>
        </p:txBody>
      </p:sp>
      <p:sp>
        <p:nvSpPr>
          <p:cNvPr id="10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Each product champion serves as the primary interface between members of a single user class and the project’s business analyst.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Ideally, the champions will be actual users, not surrogates such as funding sponsors, marketing staff, user managers, or software developers imagining themselves to be users.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Product champions gather requirements from other members of the user classes they represent and reconcile inconsistencies.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Requirements development is thus a shared responsibility of the BA and selected users, although the BA should actually write the requirements documents. </a:t>
            </a:r>
            <a:endParaRPr b="0" lang="en-US" sz="2800" spc="-1" strike="noStrike">
              <a:latin typeface="Arial"/>
            </a:endParaRPr>
          </a:p>
        </p:txBody>
      </p:sp>
    </p:spTree>
  </p:cSld>
  <p:timing>
    <p:tnLst>
      <p:par>
        <p:cTn id="195" dur="indefinite" restart="never" nodeType="tmRoot">
          <p:childTnLst>
            <p:seq>
              <p:cTn id="196" dur="indefinite" nodeType="mainSeq">
                <p:childTnLst>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1">
                                  <p:stCondLst>
                                    <p:cond delay="0"/>
                                  </p:stCondLst>
                                  <p:childTnLst>
                                    <p:set>
                                      <p:cBhvr>
                                        <p:cTn id="204" dur="1" fill="hold">
                                          <p:stCondLst>
                                            <p:cond delay="0"/>
                                          </p:stCondLst>
                                        </p:cTn>
                                        <p:tgtEl>
                                          <p:spTgt spid="107">
                                            <p:txEl>
                                              <p:pRg st="1" end="1"/>
                                            </p:txEl>
                                          </p:spTgt>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107">
                                            <p:txEl>
                                              <p:pRg st="2" end="2"/>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107">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The product champion</a:t>
            </a:r>
            <a:endParaRPr b="0" lang="en-US" sz="4400" spc="-1" strike="noStrike">
              <a:latin typeface="Arial"/>
            </a:endParaRPr>
          </a:p>
        </p:txBody>
      </p:sp>
      <p:sp>
        <p:nvSpPr>
          <p:cNvPr id="10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best product champions have a clear vision of the new system.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They’re enthusiastic because they see how it will benefit them and their peers.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Champions should be effective communicators who are respected by their colleagues.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We have found that good product champions made a huge difference in our projects, so we offer them public reward and recognition for their contributions.</a:t>
            </a:r>
            <a:endParaRPr b="0" lang="en-US" sz="2800" spc="-1" strike="noStrike">
              <a:latin typeface="Arial"/>
            </a:endParaRPr>
          </a:p>
        </p:txBody>
      </p:sp>
    </p:spTree>
  </p:cSld>
  <p:timing>
    <p:tnLst>
      <p:par>
        <p:cTn id="213" dur="indefinite" restart="never" nodeType="tmRoot">
          <p:childTnLst>
            <p:seq>
              <p:cTn id="214" dur="indefinite" nodeType="mainSeq">
                <p:childTnLst>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109">
                                            <p:txEl>
                                              <p:pRg st="2" end="2"/>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10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External product champions</a:t>
            </a:r>
            <a:endParaRPr b="0" lang="en-US" sz="4400" spc="-1" strike="noStrike">
              <a:latin typeface="Arial"/>
            </a:endParaRPr>
          </a:p>
        </p:txBody>
      </p:sp>
      <p:sp>
        <p:nvSpPr>
          <p:cNvPr id="11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When developing commercial software, it can be difficult to find product champions from outside your company.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Companies that develop commercial products sometimes rely on internal subject matter experts or outside consultants to serve as surrogates for actual users, who might be unknown or difficult to engage.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might give external product champions economic incentives for their participation.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Consider offering them discounts on the product or paying for the time they spend working with you on requirements.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If you have a diverse customer base, first identify core requirements that are common to all customers. Then define additional requirements that are specific to individual corporate customers, market segments, or user classes.</a:t>
            </a:r>
            <a:endParaRPr b="0" lang="en-US" sz="2800" spc="-1" strike="noStrike">
              <a:latin typeface="Arial"/>
            </a:endParaRPr>
          </a:p>
        </p:txBody>
      </p:sp>
    </p:spTree>
  </p:cSld>
  <p:timing>
    <p:tnLst>
      <p:par>
        <p:cTn id="231" dur="indefinite" restart="never" nodeType="tmRoot">
          <p:childTnLst>
            <p:seq>
              <p:cTn id="232" dur="indefinite" nodeType="mainSeq">
                <p:childTnLst>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Examples</a:t>
            </a:r>
            <a:endParaRPr b="0" lang="en-US" sz="4400" spc="-1" strike="noStrike">
              <a:latin typeface="Arial"/>
            </a:endParaRPr>
          </a:p>
        </p:txBody>
      </p:sp>
      <p:sp>
        <p:nvSpPr>
          <p:cNvPr id="11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One company that developed a retail point-of-sale and back-office system for a particular industry hired three store managers to serve as full-time product champions.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 doctor (the author’s family doctor) named Art, left his medical practice to become the voice-of-the-physician at a medical software company. Art’s new employer believed that it was worth the expense to hire a doctor to help the company build software that other doctors would accept.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 third company hired several former employees from one of their major customers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Rather than bringing in product champions from the customers, the developing company sent BAs to the customer sites. Customers willingly dedicated some of their staff time to helping the BAs get the right requirements for the new invoicing system.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Anytime the product champion is a former or simulated user, watch out for disconnects between the champion’s perceptions and the current needs of real users. Some domains change rapidly, whereas others are more stable. </a:t>
            </a:r>
            <a:endParaRPr b="0" lang="en-US" sz="2800" spc="-1" strike="noStrike">
              <a:latin typeface="Arial"/>
            </a:endParaRPr>
          </a:p>
        </p:txBody>
      </p:sp>
    </p:spTree>
  </p:cSld>
  <p:timing>
    <p:tnLst>
      <p:par>
        <p:cTn id="253" dur="indefinite" restart="never" nodeType="tmRoot">
          <p:childTnLst>
            <p:seq>
              <p:cTn id="254" dur="indefinite" nodeType="mainSeq">
                <p:childTnLst>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nodeType="clickEffect" fill="hold" presetClass="entr" presetID="1">
                                  <p:stCondLst>
                                    <p:cond delay="0"/>
                                  </p:stCondLst>
                                  <p:childTnLst>
                                    <p:set>
                                      <p:cBhvr>
                                        <p:cTn id="262"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nodeType="clickEffect" fill="hold" presetClass="entr" presetID="1">
                                  <p:stCondLst>
                                    <p:cond delay="0"/>
                                  </p:stCondLst>
                                  <p:childTnLst>
                                    <p:set>
                                      <p:cBhvr>
                                        <p:cTn id="266"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nodeType="clickEffect" fill="hold" presetClass="entr" presetID="1">
                                  <p:stCondLst>
                                    <p:cond delay="0"/>
                                  </p:stCondLst>
                                  <p:childTnLst>
                                    <p:set>
                                      <p:cBhvr>
                                        <p:cTn id="270"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Finding the voice of user is very important</a:t>
            </a:r>
            <a:endParaRPr b="0" lang="en-US" sz="4400" spc="-1" strike="noStrike">
              <a:latin typeface="Arial"/>
            </a:endParaRPr>
          </a:p>
        </p:txBody>
      </p:sp>
      <p:sp>
        <p:nvSpPr>
          <p:cNvPr id="79"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Success in software requirements, and hence in software development, depends on getting the voice of the user close to the ear of the developer.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Customer involvement is the best way to avoid the expectation gap.</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People often talk about “the user” for a software system as though all users belong to a monolithic group with similar characteristics and needs.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In reality, most products of any size appeal to a diversity of users with different expectations and goals, hence we have user classes.</a:t>
            </a:r>
            <a:endParaRPr b="0" lang="en-US" sz="2800" spc="-1" strike="noStrike">
              <a:latin typeface="Arial"/>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7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838080" y="26352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Product champion expectations</a:t>
            </a:r>
            <a:endParaRPr b="0" lang="en-US" sz="4400" spc="-1" strike="noStrike">
              <a:latin typeface="Arial"/>
            </a:endParaRPr>
          </a:p>
        </p:txBody>
      </p:sp>
      <p:sp>
        <p:nvSpPr>
          <p:cNvPr id="11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To help the product champions succeed, document what you expect your champions to do.</a:t>
            </a:r>
            <a:endParaRPr b="0" lang="en-US" sz="2800" spc="-1" strike="noStrike">
              <a:latin typeface="Arial"/>
            </a:endParaRPr>
          </a:p>
        </p:txBody>
      </p:sp>
    </p:spTree>
  </p:cSld>
  <p:timing>
    <p:tnLst>
      <p:par>
        <p:cTn id="275" dur="indefinite" restart="never" nodeType="tmRoot">
          <p:childTnLst>
            <p:seq>
              <p:cTn id="276" dur="indefinite" nodeType="mainSeq">
                <p:childTnLst>
                  <p:par>
                    <p:cTn id="277" fill="hold">
                      <p:stCondLst>
                        <p:cond delay="indefinite"/>
                      </p:stCondLst>
                      <p:childTnLst>
                        <p:par>
                          <p:cTn id="278" fill="hold">
                            <p:stCondLst>
                              <p:cond delay="0"/>
                            </p:stCondLst>
                            <p:childTnLst>
                              <p:par>
                                <p:cTn id="279" nodeType="clickEffect" fill="hold" presetClass="entr" presetID="1">
                                  <p:stCondLst>
                                    <p:cond delay="0"/>
                                  </p:stCondLst>
                                  <p:childTnLst>
                                    <p:set>
                                      <p:cBhvr>
                                        <p:cTn id="280"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Product champion expectations</a:t>
            </a:r>
            <a:endParaRPr b="0" lang="en-US" sz="4400" spc="-1" strike="noStrike">
              <a:latin typeface="Arial"/>
            </a:endParaRPr>
          </a:p>
        </p:txBody>
      </p:sp>
      <p:pic>
        <p:nvPicPr>
          <p:cNvPr id="117" name="Content Placeholder 3" descr=""/>
          <p:cNvPicPr/>
          <p:nvPr/>
        </p:nvPicPr>
        <p:blipFill>
          <a:blip r:embed="rId1"/>
          <a:stretch/>
        </p:blipFill>
        <p:spPr>
          <a:xfrm>
            <a:off x="1171440" y="1893960"/>
            <a:ext cx="10044360" cy="4542840"/>
          </a:xfrm>
          <a:prstGeom prst="rect">
            <a:avLst/>
          </a:prstGeom>
          <a:ln>
            <a:noFill/>
          </a:ln>
        </p:spPr>
      </p:pic>
    </p:spTree>
  </p:cSld>
  <p:timing>
    <p:tnLst>
      <p:par>
        <p:cTn id="281" dur="indefinite" restart="never" nodeType="tmRoot">
          <p:childTnLst>
            <p:seq>
              <p:cTn id="28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Product champion expectations</a:t>
            </a:r>
            <a:endParaRPr b="0" lang="en-US" sz="4400" spc="-1" strike="noStrike">
              <a:latin typeface="Arial"/>
            </a:endParaRPr>
          </a:p>
        </p:txBody>
      </p:sp>
      <p:pic>
        <p:nvPicPr>
          <p:cNvPr id="119" name="Content Placeholder 3" descr=""/>
          <p:cNvPicPr/>
          <p:nvPr/>
        </p:nvPicPr>
        <p:blipFill>
          <a:blip r:embed="rId1"/>
          <a:stretch/>
        </p:blipFill>
        <p:spPr>
          <a:xfrm>
            <a:off x="1585800" y="2620080"/>
            <a:ext cx="9596160" cy="3630600"/>
          </a:xfrm>
          <a:prstGeom prst="rect">
            <a:avLst/>
          </a:prstGeom>
          <a:ln>
            <a:noFill/>
          </a:ln>
        </p:spPr>
      </p:pic>
    </p:spTree>
  </p:cSld>
  <p:timing>
    <p:tnLst>
      <p:par>
        <p:cTn id="283" dur="indefinite" restart="never" nodeType="tmRoot">
          <p:childTnLst>
            <p:seq>
              <p:cTn id="28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Multiple product champions</a:t>
            </a:r>
            <a:endParaRPr b="0" lang="en-US" sz="4400" spc="-1" strike="noStrike">
              <a:latin typeface="Arial"/>
            </a:endParaRPr>
          </a:p>
        </p:txBody>
      </p:sp>
      <p:sp>
        <p:nvSpPr>
          <p:cNvPr id="12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One person can rarely describe the needs for all users of an application.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Chemical Tracking System had four major user classes, so it needed four product champions selected from the internal user community at Contoso Pharmaceuticals. </a:t>
            </a:r>
            <a:endParaRPr b="0" lang="en-US" sz="2800" spc="-1" strike="noStrike">
              <a:latin typeface="Arial"/>
            </a:endParaRPr>
          </a:p>
        </p:txBody>
      </p:sp>
    </p:spTree>
  </p:cSld>
  <p:timing>
    <p:tnLst>
      <p:par>
        <p:cTn id="285" dur="indefinite" restart="never" nodeType="tmRoot">
          <p:childTnLst>
            <p:seq>
              <p:cTn id="286" dur="indefinite" nodeType="mainSeq">
                <p:childTnLst>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838080" y="365040"/>
            <a:ext cx="10514880" cy="1324800"/>
          </a:xfrm>
          <a:prstGeom prst="rect">
            <a:avLst/>
          </a:prstGeom>
          <a:noFill/>
          <a:ln>
            <a:noFill/>
          </a:ln>
        </p:spPr>
        <p:style>
          <a:lnRef idx="0"/>
          <a:fillRef idx="0"/>
          <a:effectRef idx="0"/>
          <a:fontRef idx="minor"/>
        </p:style>
      </p:sp>
      <p:pic>
        <p:nvPicPr>
          <p:cNvPr id="123" name="Content Placeholder 3" descr=""/>
          <p:cNvPicPr/>
          <p:nvPr/>
        </p:nvPicPr>
        <p:blipFill>
          <a:blip r:embed="rId1"/>
          <a:stretch/>
        </p:blipFill>
        <p:spPr>
          <a:xfrm>
            <a:off x="2044800" y="1825560"/>
            <a:ext cx="8101800" cy="4350600"/>
          </a:xfrm>
          <a:prstGeom prst="rect">
            <a:avLst/>
          </a:prstGeom>
          <a:ln>
            <a:noFill/>
          </a:ln>
        </p:spPr>
      </p:pic>
      <p:sp>
        <p:nvSpPr>
          <p:cNvPr id="124" name="CustomShape 2"/>
          <p:cNvSpPr/>
          <p:nvPr/>
        </p:nvSpPr>
        <p:spPr>
          <a:xfrm>
            <a:off x="2365200" y="6176880"/>
            <a:ext cx="683892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Segoe"/>
                <a:ea typeface="DejaVu Sans"/>
              </a:rPr>
              <a:t>Product champion model for the Chemical Tracking System.</a:t>
            </a:r>
            <a:endParaRPr b="0" lang="en-US" sz="1800" spc="-1" strike="noStrike">
              <a:latin typeface="Arial"/>
            </a:endParaRPr>
          </a:p>
        </p:txBody>
      </p:sp>
    </p:spTree>
  </p:cSld>
  <p:timing>
    <p:tnLst>
      <p:par>
        <p:cTn id="295" dur="indefinite" restart="never" nodeType="tmRoot">
          <p:childTnLst>
            <p:seq>
              <p:cTn id="296"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Selling the product champion idea</a:t>
            </a:r>
            <a:endParaRPr b="0" lang="en-US" sz="4400" spc="-1" strike="noStrike">
              <a:latin typeface="Arial"/>
            </a:endParaRPr>
          </a:p>
        </p:txBody>
      </p:sp>
      <p:sp>
        <p:nvSpPr>
          <p:cNvPr id="12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Expect to encounter resistance when you propose the idea of having product champions on your projects.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The users are too busy.”</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Management wants to make the decisions.”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They’ll slow us down.”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We can’t afford it.”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They’ll run amok and scope will explode.”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a:t>
            </a:r>
            <a:r>
              <a:rPr b="0" lang="en-US" sz="2400" spc="-1" strike="noStrike">
                <a:solidFill>
                  <a:srgbClr val="000000"/>
                </a:solidFill>
                <a:latin typeface="Calibri"/>
              </a:rPr>
              <a:t>I don’t know what I’m supposed to do as a product champion.”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Some users won’t want to cooperate on a project that will make them change how they work or might even threaten their jobs. </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Managers are sometimes reluctant to delegate authority for requirements to ordinary users.</a:t>
            </a:r>
            <a:endParaRPr b="0" lang="en-US" sz="2400" spc="-1" strike="noStrike">
              <a:latin typeface="Arial"/>
            </a:endParaRPr>
          </a:p>
        </p:txBody>
      </p:sp>
    </p:spTree>
  </p:cSld>
  <p:timing>
    <p:tnLst>
      <p:par>
        <p:cTn id="297" dur="indefinite" restart="never" nodeType="tmRoot">
          <p:childTnLst>
            <p:seq>
              <p:cTn id="298" dur="indefinite" nodeType="mainSeq">
                <p:childTnLst>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126">
                                            <p:txEl>
                                              <p:pRg st="0" end="0"/>
                                            </p:txEl>
                                          </p:spTgt>
                                        </p:tgtEl>
                                        <p:attrNameLst>
                                          <p:attrName>style.visibility</p:attrName>
                                        </p:attrNameLst>
                                      </p:cBhvr>
                                      <p:to>
                                        <p:strVal val="visible"/>
                                      </p:to>
                                    </p:set>
                                  </p:childTnLst>
                                </p:cTn>
                              </p:par>
                              <p:par>
                                <p:cTn id="303" nodeType="withEffect" fill="hold" presetClass="entr" presetID="1">
                                  <p:stCondLst>
                                    <p:cond delay="0"/>
                                  </p:stCondLst>
                                  <p:childTnLst>
                                    <p:set>
                                      <p:cBhvr>
                                        <p:cTn id="304" dur="1" fill="hold">
                                          <p:stCondLst>
                                            <p:cond delay="0"/>
                                          </p:stCondLst>
                                        </p:cTn>
                                        <p:tgtEl>
                                          <p:spTgt spid="126">
                                            <p:txEl>
                                              <p:pRg st="1" end="1"/>
                                            </p:txEl>
                                          </p:spTgt>
                                        </p:tgtEl>
                                        <p:attrNameLst>
                                          <p:attrName>style.visibility</p:attrName>
                                        </p:attrNameLst>
                                      </p:cBhvr>
                                      <p:to>
                                        <p:strVal val="visible"/>
                                      </p:to>
                                    </p:set>
                                  </p:childTnLst>
                                </p:cTn>
                              </p:par>
                              <p:par>
                                <p:cTn id="305" nodeType="withEffect" fill="hold" presetClass="entr" presetID="1">
                                  <p:stCondLst>
                                    <p:cond delay="0"/>
                                  </p:stCondLst>
                                  <p:childTnLst>
                                    <p:set>
                                      <p:cBhvr>
                                        <p:cTn id="306" dur="1" fill="hold">
                                          <p:stCondLst>
                                            <p:cond delay="0"/>
                                          </p:stCondLst>
                                        </p:cTn>
                                        <p:tgtEl>
                                          <p:spTgt spid="126">
                                            <p:txEl>
                                              <p:pRg st="2" end="2"/>
                                            </p:txEl>
                                          </p:spTgt>
                                        </p:tgtEl>
                                        <p:attrNameLst>
                                          <p:attrName>style.visibility</p:attrName>
                                        </p:attrNameLst>
                                      </p:cBhvr>
                                      <p:to>
                                        <p:strVal val="visible"/>
                                      </p:to>
                                    </p:set>
                                  </p:childTnLst>
                                </p:cTn>
                              </p:par>
                              <p:par>
                                <p:cTn id="307" nodeType="withEffect" fill="hold" presetClass="entr" presetID="1">
                                  <p:stCondLst>
                                    <p:cond delay="0"/>
                                  </p:stCondLst>
                                  <p:childTnLst>
                                    <p:set>
                                      <p:cBhvr>
                                        <p:cTn id="308" dur="1" fill="hold">
                                          <p:stCondLst>
                                            <p:cond delay="0"/>
                                          </p:stCondLst>
                                        </p:cTn>
                                        <p:tgtEl>
                                          <p:spTgt spid="126">
                                            <p:txEl>
                                              <p:pRg st="3" end="3"/>
                                            </p:txEl>
                                          </p:spTgt>
                                        </p:tgtEl>
                                        <p:attrNameLst>
                                          <p:attrName>style.visibility</p:attrName>
                                        </p:attrNameLst>
                                      </p:cBhvr>
                                      <p:to>
                                        <p:strVal val="visible"/>
                                      </p:to>
                                    </p:set>
                                  </p:childTnLst>
                                </p:cTn>
                              </p:par>
                              <p:par>
                                <p:cTn id="309" nodeType="withEffect" fill="hold" presetClass="entr" presetID="1">
                                  <p:stCondLst>
                                    <p:cond delay="0"/>
                                  </p:stCondLst>
                                  <p:childTnLst>
                                    <p:set>
                                      <p:cBhvr>
                                        <p:cTn id="310" dur="1" fill="hold">
                                          <p:stCondLst>
                                            <p:cond delay="0"/>
                                          </p:stCondLst>
                                        </p:cTn>
                                        <p:tgtEl>
                                          <p:spTgt spid="126">
                                            <p:txEl>
                                              <p:pRg st="4" end="4"/>
                                            </p:txEl>
                                          </p:spTgt>
                                        </p:tgtEl>
                                        <p:attrNameLst>
                                          <p:attrName>style.visibility</p:attrName>
                                        </p:attrNameLst>
                                      </p:cBhvr>
                                      <p:to>
                                        <p:strVal val="visible"/>
                                      </p:to>
                                    </p:set>
                                  </p:childTnLst>
                                </p:cTn>
                              </p:par>
                              <p:par>
                                <p:cTn id="311" nodeType="withEffect" fill="hold" presetClass="entr" presetID="1">
                                  <p:stCondLst>
                                    <p:cond delay="0"/>
                                  </p:stCondLst>
                                  <p:childTnLst>
                                    <p:set>
                                      <p:cBhvr>
                                        <p:cTn id="312" dur="1" fill="hold">
                                          <p:stCondLst>
                                            <p:cond delay="0"/>
                                          </p:stCondLst>
                                        </p:cTn>
                                        <p:tgtEl>
                                          <p:spTgt spid="126">
                                            <p:txEl>
                                              <p:pRg st="5" end="5"/>
                                            </p:txEl>
                                          </p:spTgt>
                                        </p:tgtEl>
                                        <p:attrNameLst>
                                          <p:attrName>style.visibility</p:attrName>
                                        </p:attrNameLst>
                                      </p:cBhvr>
                                      <p:to>
                                        <p:strVal val="visible"/>
                                      </p:to>
                                    </p:set>
                                  </p:childTnLst>
                                </p:cTn>
                              </p:par>
                              <p:par>
                                <p:cTn id="313" nodeType="withEffect" fill="hold" presetClass="entr" presetID="1">
                                  <p:stCondLst>
                                    <p:cond delay="0"/>
                                  </p:stCondLst>
                                  <p:childTnLst>
                                    <p:set>
                                      <p:cBhvr>
                                        <p:cTn id="314" dur="1" fill="hold">
                                          <p:stCondLst>
                                            <p:cond delay="0"/>
                                          </p:stCondLst>
                                        </p:cTn>
                                        <p:tgtEl>
                                          <p:spTgt spid="126">
                                            <p:txEl>
                                              <p:pRg st="6" end="6"/>
                                            </p:txEl>
                                          </p:spTgt>
                                        </p:tgtEl>
                                        <p:attrNameLst>
                                          <p:attrName>style.visibility</p:attrName>
                                        </p:attrNameLst>
                                      </p:cBhvr>
                                      <p:to>
                                        <p:strVal val="visible"/>
                                      </p:to>
                                    </p:set>
                                  </p:childTnLst>
                                </p:cTn>
                              </p:par>
                              <p:par>
                                <p:cTn id="315" nodeType="withEffect" fill="hold" presetClass="entr" presetID="1">
                                  <p:stCondLst>
                                    <p:cond delay="0"/>
                                  </p:stCondLst>
                                  <p:childTnLst>
                                    <p:set>
                                      <p:cBhvr>
                                        <p:cTn id="316" dur="1" fill="hold">
                                          <p:stCondLst>
                                            <p:cond delay="0"/>
                                          </p:stCondLst>
                                        </p:cTn>
                                        <p:tgtEl>
                                          <p:spTgt spid="126">
                                            <p:txEl>
                                              <p:pRg st="7" end="7"/>
                                            </p:txEl>
                                          </p:spTgt>
                                        </p:tgtEl>
                                        <p:attrNameLst>
                                          <p:attrName>style.visibility</p:attrName>
                                        </p:attrNameLst>
                                      </p:cBhvr>
                                      <p:to>
                                        <p:strVal val="visible"/>
                                      </p:to>
                                    </p:set>
                                  </p:childTnLst>
                                </p:cTn>
                              </p:par>
                              <p:par>
                                <p:cTn id="317" nodeType="withEffect" fill="hold" presetClass="entr" presetID="1">
                                  <p:stCondLst>
                                    <p:cond delay="0"/>
                                  </p:stCondLst>
                                  <p:childTnLst>
                                    <p:set>
                                      <p:cBhvr>
                                        <p:cTn id="318" dur="1" fill="hold">
                                          <p:stCondLst>
                                            <p:cond delay="0"/>
                                          </p:stCondLst>
                                        </p:cTn>
                                        <p:tgtEl>
                                          <p:spTgt spid="126">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Selling the product champion idea</a:t>
            </a:r>
            <a:endParaRPr b="0" lang="en-US" sz="4400" spc="-1" strike="noStrike">
              <a:latin typeface="Arial"/>
            </a:endParaRPr>
          </a:p>
        </p:txBody>
      </p:sp>
      <p:sp>
        <p:nvSpPr>
          <p:cNvPr id="12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Separating business requirements from user requirements alleviates some of these discomforts.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As an actual user, the product champion makes decisions at the user requirements level within the scope boundaries imposed by the business requirements.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management sponsor retains the authority to make decisions that affect the product vision, project scope, business-related priorities, schedule, or budget.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Documenting and negotiating each product champion’s role and responsibilities give candidate champions a comfort level about what they’re being asked to do.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Remind management that a product champion is a key contributor who can help the project achieve its business objectives.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If you encounter resistance, point out that insufficient user involvement is a leading cause of software project failure. </a:t>
            </a:r>
            <a:endParaRPr b="0" lang="en-US" sz="2800" spc="-1" strike="noStrike">
              <a:latin typeface="Arial"/>
            </a:endParaRPr>
          </a:p>
        </p:txBody>
      </p:sp>
    </p:spTree>
  </p:cSld>
  <p:timing>
    <p:tnLst>
      <p:par>
        <p:cTn id="319" dur="indefinite" restart="never" nodeType="tmRoot">
          <p:childTnLst>
            <p:seq>
              <p:cTn id="320" dur="indefinite" nodeType="mainSeq">
                <p:childTnLst>
                  <p:par>
                    <p:cTn id="321" fill="hold">
                      <p:stCondLst>
                        <p:cond delay="indefinite"/>
                      </p:stCondLst>
                      <p:childTnLst>
                        <p:par>
                          <p:cTn id="322" fill="hold">
                            <p:stCondLst>
                              <p:cond delay="0"/>
                            </p:stCondLst>
                            <p:childTnLst>
                              <p:par>
                                <p:cTn id="323" nodeType="clickEffect" fill="hold" presetClass="entr" presetID="1">
                                  <p:stCondLst>
                                    <p:cond delay="0"/>
                                  </p:stCondLst>
                                  <p:childTnLst>
                                    <p:set>
                                      <p:cBhvr>
                                        <p:cTn id="324"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nodeType="clickEffect" fill="hold" presetClass="entr" presetID="1">
                                  <p:stCondLst>
                                    <p:cond delay="0"/>
                                  </p:stCondLst>
                                  <p:childTnLst>
                                    <p:set>
                                      <p:cBhvr>
                                        <p:cTn id="328"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128">
                                            <p:txEl>
                                              <p:pRg st="2" end="2"/>
                                            </p:txEl>
                                          </p:spTgt>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128">
                                            <p:txEl>
                                              <p:pRg st="4" end="4"/>
                                            </p:txEl>
                                          </p:spTgt>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1">
                                  <p:stCondLst>
                                    <p:cond delay="0"/>
                                  </p:stCondLst>
                                  <p:childTnLst>
                                    <p:set>
                                      <p:cBhvr>
                                        <p:cTn id="344" dur="1" fill="hold">
                                          <p:stCondLst>
                                            <p:cond delay="0"/>
                                          </p:stCondLst>
                                        </p:cTn>
                                        <p:tgtEl>
                                          <p:spTgt spid="128">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Product champion traps to avoid</a:t>
            </a:r>
            <a:endParaRPr b="0" lang="en-US" sz="4400" spc="-1" strike="noStrike">
              <a:latin typeface="Arial"/>
            </a:endParaRPr>
          </a:p>
        </p:txBody>
      </p:sp>
      <p:sp>
        <p:nvSpPr>
          <p:cNvPr id="130"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Managers override the decisions that a qualified and duly authorized product champion makesThis behavior often results in dissatisfied users and frustrated product champions who feel that management doesn’t trust them.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product champion who forgets that he is representing other customers and presents only his own requirements won’t do a good job. He might be happy with the outcome, but others likely won’t be.</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product champion who lacks a clear vision of the new system might defer decisions to the BA. If all of the BA’s ideas are fine with the champion, the champion isn’t providing much help.</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senior user might nominate a less experienced user as champion because she doesn’t have time to do the job herself. This can lead to backseat driving from the senior user who still wishes to strongly influence the project’s direction.</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p:timing>
    <p:tnLst>
      <p:par>
        <p:cTn id="345" dur="indefinite" restart="never" nodeType="tmRoot">
          <p:childTnLst>
            <p:seq>
              <p:cTn id="346" dur="indefinite" nodeType="mainSeq">
                <p:childTnLst>
                  <p:par>
                    <p:cTn id="347" fill="hold">
                      <p:stCondLst>
                        <p:cond delay="indefinite"/>
                      </p:stCondLst>
                      <p:childTnLst>
                        <p:par>
                          <p:cTn id="348" fill="hold">
                            <p:stCondLst>
                              <p:cond delay="0"/>
                            </p:stCondLst>
                            <p:childTnLst>
                              <p:par>
                                <p:cTn id="349" nodeType="clickEffect" fill="hold" presetClass="entr" presetID="1">
                                  <p:stCondLst>
                                    <p:cond delay="0"/>
                                  </p:stCondLst>
                                  <p:childTnLst>
                                    <p:set>
                                      <p:cBhvr>
                                        <p:cTn id="350"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1">
                                  <p:stCondLst>
                                    <p:cond delay="0"/>
                                  </p:stCondLst>
                                  <p:childTnLst>
                                    <p:set>
                                      <p:cBhvr>
                                        <p:cTn id="354" dur="1" fill="hold">
                                          <p:stCondLst>
                                            <p:cond delay="0"/>
                                          </p:stCondLst>
                                        </p:cTn>
                                        <p:tgtEl>
                                          <p:spTgt spid="130">
                                            <p:txEl>
                                              <p:pRg st="2" end="2"/>
                                            </p:txEl>
                                          </p:spTgt>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130">
                                            <p:txEl>
                                              <p:pRg st="3" end="3"/>
                                            </p:txEl>
                                          </p:spTgt>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130">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User representation on agile projects</a:t>
            </a:r>
            <a:endParaRPr b="0" lang="en-US" sz="4400" spc="-1" strike="noStrike">
              <a:latin typeface="Arial"/>
            </a:endParaRPr>
          </a:p>
        </p:txBody>
      </p:sp>
      <p:sp>
        <p:nvSpPr>
          <p:cNvPr id="132"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Frequent conversations between project team members and appropriate customers are the most effective way to resolve many requirements issues and to flesh out requirements specifics when they are needed.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Written documentation, however detailed, is an incomplete substitute for these ongoing communications.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 fundamental tenet of Extreme Programming, one of the early agile development methods, is the presence of a full-time, on-site customer for these discussions.</a:t>
            </a:r>
            <a:endParaRPr b="0" lang="en-US" sz="2800" spc="-1" strike="noStrike">
              <a:latin typeface="Arial"/>
            </a:endParaRPr>
          </a:p>
        </p:txBody>
      </p:sp>
    </p:spTree>
  </p:cSld>
  <p:timing>
    <p:tnLst>
      <p:par>
        <p:cTn id="363" dur="indefinite" restart="never" nodeType="tmRoot">
          <p:childTnLst>
            <p:seq>
              <p:cTn id="364" dur="indefinite" nodeType="mainSeq">
                <p:childTnLst>
                  <p:par>
                    <p:cTn id="365" fill="hold">
                      <p:stCondLst>
                        <p:cond delay="indefinite"/>
                      </p:stCondLst>
                      <p:childTnLst>
                        <p:par>
                          <p:cTn id="366" fill="hold">
                            <p:stCondLst>
                              <p:cond delay="0"/>
                            </p:stCondLst>
                            <p:childTnLst>
                              <p:par>
                                <p:cTn id="367" nodeType="clickEffect" fill="hold" presetClass="entr" presetID="1">
                                  <p:stCondLst>
                                    <p:cond delay="0"/>
                                  </p:stCondLst>
                                  <p:childTnLst>
                                    <p:set>
                                      <p:cBhvr>
                                        <p:cTn id="368"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nodeType="clickEffect" fill="hold" presetClass="entr" presetID="1">
                                  <p:stCondLst>
                                    <p:cond delay="0"/>
                                  </p:stCondLst>
                                  <p:childTnLst>
                                    <p:set>
                                      <p:cBhvr>
                                        <p:cTn id="372"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373" fill="hold">
                      <p:stCondLst>
                        <p:cond delay="indefinite"/>
                      </p:stCondLst>
                      <p:childTnLst>
                        <p:par>
                          <p:cTn id="374" fill="hold">
                            <p:stCondLst>
                              <p:cond delay="0"/>
                            </p:stCondLst>
                            <p:childTnLst>
                              <p:par>
                                <p:cTn id="375" nodeType="clickEffect" fill="hold" presetClass="entr" presetID="1">
                                  <p:stCondLst>
                                    <p:cond delay="0"/>
                                  </p:stCondLst>
                                  <p:childTnLst>
                                    <p:set>
                                      <p:cBhvr>
                                        <p:cTn id="376"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User representation on agile projects</a:t>
            </a:r>
            <a:endParaRPr b="0" lang="en-US" sz="4400" spc="-1" strike="noStrike">
              <a:latin typeface="Arial"/>
            </a:endParaRPr>
          </a:p>
        </p:txBody>
      </p:sp>
      <p:sp>
        <p:nvSpPr>
          <p:cNvPr id="13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Some agile development methods include a single representative of stakeholders called a </a:t>
            </a:r>
            <a:r>
              <a:rPr b="0" i="1" lang="en-US" sz="2800" spc="-1" strike="noStrike">
                <a:solidFill>
                  <a:srgbClr val="000000"/>
                </a:solidFill>
                <a:latin typeface="Calibri"/>
              </a:rPr>
              <a:t>product owner </a:t>
            </a:r>
            <a:r>
              <a:rPr b="0" lang="en-US" sz="2800" spc="-1" strike="noStrike">
                <a:solidFill>
                  <a:srgbClr val="000000"/>
                </a:solidFill>
                <a:latin typeface="Calibri"/>
              </a:rPr>
              <a:t>in the team to serve as the voice of the customer.</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product owner defines the product’s vision and is responsible for developing and prioritizing the contents of the product backlog.</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a:t>
            </a:r>
            <a:r>
              <a:rPr b="0" i="1" lang="en-US" sz="2400" spc="-1" strike="noStrike">
                <a:solidFill>
                  <a:srgbClr val="000000"/>
                </a:solidFill>
                <a:latin typeface="Calibri"/>
              </a:rPr>
              <a:t>backlog </a:t>
            </a:r>
            <a:r>
              <a:rPr b="0" lang="en-US" sz="2400" spc="-1" strike="noStrike">
                <a:solidFill>
                  <a:srgbClr val="000000"/>
                </a:solidFill>
                <a:latin typeface="Calibri"/>
              </a:rPr>
              <a:t>is the prioritized list of user stories—requirements—for the product and their allocation to upcoming iterations, called sprints in the agile development method called Scrum.</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product owner therefore spans all three levels of requirements: business, user, and functional.</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He essentially straddles the product champion and business analyst functions, representing the customer, defining product features, prioritizing them, and so forth.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t>
            </a:r>
            <a:r>
              <a:rPr b="0" lang="en-US" sz="2800" spc="-1" strike="noStrike">
                <a:solidFill>
                  <a:srgbClr val="000000"/>
                </a:solidFill>
                <a:latin typeface="Calibri"/>
              </a:rPr>
              <a:t>On-sight” customer</a:t>
            </a:r>
            <a:endParaRPr b="0" lang="en-US" sz="2800" spc="-1" strike="noStrike">
              <a:latin typeface="Arial"/>
            </a:endParaRPr>
          </a:p>
        </p:txBody>
      </p:sp>
    </p:spTree>
  </p:cSld>
  <p:timing>
    <p:tnLst>
      <p:par>
        <p:cTn id="377" dur="indefinite" restart="never" nodeType="tmRoot">
          <p:childTnLst>
            <p:seq>
              <p:cTn id="378" dur="indefinite" nodeType="mainSeq">
                <p:childTnLst>
                  <p:par>
                    <p:cTn id="379" fill="hold">
                      <p:stCondLst>
                        <p:cond delay="indefinite"/>
                      </p:stCondLst>
                      <p:childTnLst>
                        <p:par>
                          <p:cTn id="380" fill="hold">
                            <p:stCondLst>
                              <p:cond delay="0"/>
                            </p:stCondLst>
                            <p:childTnLst>
                              <p:par>
                                <p:cTn id="381" nodeType="clickEffect" fill="hold" presetClass="entr" presetID="1">
                                  <p:stCondLst>
                                    <p:cond delay="0"/>
                                  </p:stCondLst>
                                  <p:childTnLst>
                                    <p:set>
                                      <p:cBhvr>
                                        <p:cTn id="382"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383" fill="hold">
                      <p:stCondLst>
                        <p:cond delay="indefinite"/>
                      </p:stCondLst>
                      <p:childTnLst>
                        <p:par>
                          <p:cTn id="384" fill="hold">
                            <p:stCondLst>
                              <p:cond delay="0"/>
                            </p:stCondLst>
                            <p:childTnLst>
                              <p:par>
                                <p:cTn id="385" nodeType="clickEffect" fill="hold" presetClass="entr" presetID="1">
                                  <p:stCondLst>
                                    <p:cond delay="0"/>
                                  </p:stCondLst>
                                  <p:childTnLst>
                                    <p:set>
                                      <p:cBhvr>
                                        <p:cTn id="386" dur="1" fill="hold">
                                          <p:stCondLst>
                                            <p:cond delay="0"/>
                                          </p:stCondLst>
                                        </p:cTn>
                                        <p:tgtEl>
                                          <p:spTgt spid="134">
                                            <p:txEl>
                                              <p:pRg st="1" end="1"/>
                                            </p:txEl>
                                          </p:spTgt>
                                        </p:tgtEl>
                                        <p:attrNameLst>
                                          <p:attrName>style.visibility</p:attrName>
                                        </p:attrNameLst>
                                      </p:cBhvr>
                                      <p:to>
                                        <p:strVal val="visible"/>
                                      </p:to>
                                    </p:set>
                                  </p:childTnLst>
                                </p:cTn>
                              </p:par>
                              <p:par>
                                <p:cTn id="387" nodeType="withEffect" fill="hold" presetClass="entr" presetID="1">
                                  <p:stCondLst>
                                    <p:cond delay="0"/>
                                  </p:stCondLst>
                                  <p:childTnLst>
                                    <p:set>
                                      <p:cBhvr>
                                        <p:cTn id="388"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nodeType="clickEffect" fill="hold" presetClass="entr" presetID="1">
                                  <p:stCondLst>
                                    <p:cond delay="0"/>
                                  </p:stCondLst>
                                  <p:childTnLst>
                                    <p:set>
                                      <p:cBhvr>
                                        <p:cTn id="392" dur="1" fill="hold">
                                          <p:stCondLst>
                                            <p:cond delay="0"/>
                                          </p:stCondLst>
                                        </p:cTn>
                                        <p:tgtEl>
                                          <p:spTgt spid="134">
                                            <p:txEl>
                                              <p:pRg st="3" end="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nodeType="clickEffect" fill="hold" presetClass="entr" presetID="1">
                                  <p:stCondLst>
                                    <p:cond delay="0"/>
                                  </p:stCondLst>
                                  <p:childTnLst>
                                    <p:set>
                                      <p:cBhvr>
                                        <p:cTn id="396" dur="1" fill="hold">
                                          <p:stCondLst>
                                            <p:cond delay="0"/>
                                          </p:stCondLst>
                                        </p:cTn>
                                        <p:tgtEl>
                                          <p:spTgt spid="134">
                                            <p:txEl>
                                              <p:pRg st="4" end="4"/>
                                            </p:txEl>
                                          </p:spTgt>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1">
                                  <p:stCondLst>
                                    <p:cond delay="0"/>
                                  </p:stCondLst>
                                  <p:childTnLst>
                                    <p:set>
                                      <p:cBhvr>
                                        <p:cTn id="400" dur="1" fill="hold">
                                          <p:stCondLst>
                                            <p:cond delay="0"/>
                                          </p:stCondLst>
                                        </p:cTn>
                                        <p:tgtEl>
                                          <p:spTgt spid="134">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Classifying users</a:t>
            </a:r>
            <a:endParaRPr b="0" lang="en-US" sz="4400" spc="-1" strike="noStrike">
              <a:latin typeface="Arial"/>
            </a:endParaRPr>
          </a:p>
        </p:txBody>
      </p:sp>
      <p:sp>
        <p:nvSpPr>
          <p:cNvPr id="8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can group users into a number of distinct </a:t>
            </a:r>
            <a:r>
              <a:rPr b="0" i="1" lang="en-US" sz="2800" spc="-1" strike="noStrike">
                <a:solidFill>
                  <a:srgbClr val="000000"/>
                </a:solidFill>
                <a:latin typeface="Calibri"/>
              </a:rPr>
              <a:t>user classes </a:t>
            </a:r>
            <a:r>
              <a:rPr b="0" lang="en-US" sz="2800" spc="-1" strike="noStrike">
                <a:solidFill>
                  <a:srgbClr val="000000"/>
                </a:solidFill>
                <a:latin typeface="Calibri"/>
              </a:rPr>
              <a:t>based on these sorts of differences:</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Their access privilege or security levels (such as ordinary user, guest user, administrator)</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tasks they perform during their business operations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features they use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frequency with which they use the product</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Their application domain experience and computer systems expertise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 platforms they will be using (desktop PCs, laptop PCs, tablets, smartphones, specialized devices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Their native language</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Whether they will interact with the system directly or indirectly</a:t>
            </a:r>
            <a:endParaRPr b="0" lang="en-US" sz="2400" spc="-1" strike="noStrike">
              <a:latin typeface="Arial"/>
            </a:endParaRPr>
          </a:p>
          <a:p>
            <a:pPr>
              <a:lnSpc>
                <a:spcPct val="100000"/>
              </a:lnSpc>
            </a:pPr>
            <a:endParaRPr b="0" lang="en-US" sz="2400" spc="-1" strike="noStrike">
              <a:latin typeface="Arial"/>
            </a:endParaRPr>
          </a:p>
          <a:p>
            <a:pPr>
              <a:lnSpc>
                <a:spcPct val="90000"/>
              </a:lnSpc>
              <a:spcBef>
                <a:spcPts val="1001"/>
              </a:spcBef>
            </a:pPr>
            <a:endParaRPr b="0" lang="en-US" sz="2400" spc="-1" strike="noStrike">
              <a:latin typeface="Arial"/>
            </a:endParaRPr>
          </a:p>
        </p:txBody>
      </p:sp>
    </p:spTree>
  </p:cSld>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81">
                                            <p:txEl>
                                              <p:pRg st="0" end="0"/>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81">
                                            <p:txEl>
                                              <p:pRg st="1" end="1"/>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81">
                                            <p:txEl>
                                              <p:pRg st="2" end="2"/>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81">
                                            <p:txEl>
                                              <p:pRg st="3" end="3"/>
                                            </p:txEl>
                                          </p:spTgt>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81">
                                            <p:txEl>
                                              <p:pRg st="4" end="4"/>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81">
                                            <p:txEl>
                                              <p:pRg st="5" end="5"/>
                                            </p:txEl>
                                          </p:spTgt>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81">
                                            <p:txEl>
                                              <p:pRg st="6" end="6"/>
                                            </p:txEl>
                                          </p:spTgt>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81">
                                            <p:txEl>
                                              <p:pRg st="7" end="7"/>
                                            </p:txEl>
                                          </p:spTgt>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81">
                                            <p:txEl>
                                              <p:pRg st="8" end="8"/>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1" lang="en-US" sz="4400" spc="-1" strike="noStrike">
                <a:solidFill>
                  <a:srgbClr val="000000"/>
                </a:solidFill>
                <a:latin typeface="Calibri Light"/>
              </a:rPr>
              <a:t>Resolving conflicting requirements</a:t>
            </a:r>
            <a:endParaRPr b="0" lang="en-US" sz="4400" spc="-1" strike="noStrike">
              <a:latin typeface="Arial"/>
            </a:endParaRPr>
          </a:p>
        </p:txBody>
      </p:sp>
      <p:pic>
        <p:nvPicPr>
          <p:cNvPr id="136" name="Content Placeholder 3" descr=""/>
          <p:cNvPicPr/>
          <p:nvPr/>
        </p:nvPicPr>
        <p:blipFill>
          <a:blip r:embed="rId1"/>
          <a:stretch/>
        </p:blipFill>
        <p:spPr>
          <a:xfrm>
            <a:off x="838080" y="2020320"/>
            <a:ext cx="7925400" cy="2611800"/>
          </a:xfrm>
          <a:prstGeom prst="rect">
            <a:avLst/>
          </a:prstGeom>
          <a:ln>
            <a:noFill/>
          </a:ln>
        </p:spPr>
      </p:pic>
    </p:spTree>
  </p:cSld>
  <p:timing>
    <p:tnLst>
      <p:par>
        <p:cTn id="401" dur="indefinite" restart="never" nodeType="tmRoot">
          <p:childTnLst>
            <p:seq>
              <p:cTn id="40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Classifying users on basis of their importance</a:t>
            </a:r>
            <a:endParaRPr b="0" lang="en-US" sz="4400" spc="-1" strike="noStrike">
              <a:latin typeface="Arial"/>
            </a:endParaRPr>
          </a:p>
        </p:txBody>
      </p:sp>
      <p:sp>
        <p:nvSpPr>
          <p:cNvPr id="8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Favored User Classes, Disfavored User Classes, Ignored User  Classes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Certain user classes could be more important than others for a specific project.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Favored user classes are those whose satisfaction is most closely aligned with achieving the project’s business objectives.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When resolving conflicts between requirements from different user classes or making priority decisions, favored user classes receive preferential treatment.</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This doesn’t mean that the customers who are paying for the system (who might not be users at all) or those who have the most political clout should necessarily be favored. It’s a matter of alignment with the business objectives.</a:t>
            </a:r>
            <a:endParaRPr b="0" lang="en-US" sz="2800" spc="-1" strike="noStrike">
              <a:latin typeface="Arial"/>
            </a:endParaRPr>
          </a:p>
        </p:txBody>
      </p:sp>
    </p:spTree>
  </p:cSld>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83">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8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83">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83">
                                            <p:txEl>
                                              <p:pRg st="4" end="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Classifying users on basis of their importance</a:t>
            </a:r>
            <a:endParaRPr b="0" lang="en-US" sz="4400" spc="-1" strike="noStrike">
              <a:latin typeface="Arial"/>
            </a:endParaRPr>
          </a:p>
        </p:txBody>
      </p:sp>
      <p:sp>
        <p:nvSpPr>
          <p:cNvPr id="8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1" lang="en-US" sz="2800" spc="-1" strike="noStrike">
                <a:solidFill>
                  <a:srgbClr val="000000"/>
                </a:solidFill>
                <a:latin typeface="Calibri"/>
              </a:rPr>
              <a:t>Disfavored user classes</a:t>
            </a:r>
            <a:r>
              <a:rPr b="0" lang="en-US" sz="2800" spc="-1" strike="noStrike">
                <a:solidFill>
                  <a:srgbClr val="000000"/>
                </a:solidFill>
                <a:latin typeface="Calibri"/>
              </a:rPr>
              <a:t> are groups who aren’t supposed to use the product for legal, security, or safety reasons.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might build in features to deliberately make it hard for disfavored users to do things they aren’t supposed to do. </a:t>
            </a:r>
            <a:endParaRPr b="0" lang="en-US" sz="28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Examples include access security mechanisms, user privilege levels, antimalware features (for non-human users), and usage logging. Locking a user’s account after four unsuccessful login attempts protects against access by the disfavored user class of “user impersonators,” albeit at the risk of inconveniencing forgetful legitimate users.</a:t>
            </a:r>
            <a:endParaRPr b="0" lang="en-US" sz="2400" spc="-1" strike="noStrike">
              <a:latin typeface="Arial"/>
            </a:endParaRPr>
          </a:p>
          <a:p>
            <a:pPr lvl="1" marL="685800" indent="-227880">
              <a:lnSpc>
                <a:spcPct val="90000"/>
              </a:lnSpc>
              <a:spcBef>
                <a:spcPts val="499"/>
              </a:spcBef>
              <a:buClr>
                <a:srgbClr val="000000"/>
              </a:buClr>
              <a:buFont typeface="Arial"/>
              <a:buChar char="•"/>
            </a:pPr>
            <a:r>
              <a:rPr b="0" lang="en-US" sz="2400" spc="-1" strike="noStrike">
                <a:solidFill>
                  <a:srgbClr val="000000"/>
                </a:solidFill>
                <a:latin typeface="Calibri"/>
              </a:rPr>
              <a:t> </a:t>
            </a:r>
            <a:r>
              <a:rPr b="0" lang="en-US" sz="2400" spc="-1" strike="noStrike">
                <a:solidFill>
                  <a:srgbClr val="000000"/>
                </a:solidFill>
                <a:latin typeface="Calibri"/>
              </a:rPr>
              <a:t>If the user’s bank doesn’t recognize the computer they are using, it sends them an email message with a one-time access code they have to enter before I can log on. This feature was implemented because of the disfavored user class of “people who might have stolen the user’s banking information.”</a:t>
            </a:r>
            <a:endParaRPr b="0" lang="en-US" sz="24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might elect to ignore still other user classes.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The</a:t>
            </a:r>
            <a:r>
              <a:rPr b="1" lang="en-US" sz="2800" spc="-1" strike="noStrike">
                <a:solidFill>
                  <a:srgbClr val="000000"/>
                </a:solidFill>
                <a:latin typeface="Calibri"/>
              </a:rPr>
              <a:t> ignored user class</a:t>
            </a:r>
            <a:r>
              <a:rPr b="0" lang="en-US" sz="2800" spc="-1" strike="noStrike">
                <a:solidFill>
                  <a:srgbClr val="000000"/>
                </a:solidFill>
                <a:latin typeface="Calibri"/>
              </a:rPr>
              <a:t> will use the product, but you don’t specifically build it to suit them.</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If there are any other groups of users that are neither favored, disfavored, nor ignored, they are of equal importance in defining the product’s requirements.</a:t>
            </a:r>
            <a:endParaRPr b="0" lang="en-US" sz="2800" spc="-1" strike="noStrike">
              <a:latin typeface="Arial"/>
            </a:endParaRPr>
          </a:p>
        </p:txBody>
      </p:sp>
    </p:spTree>
  </p:cSld>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85">
                                            <p:txEl>
                                              <p:pRg st="1" end="1"/>
                                            </p:txEl>
                                          </p:spTgt>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85">
                                            <p:txEl>
                                              <p:pRg st="2" end="2"/>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85">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85">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85">
                                            <p:txEl>
                                              <p:pRg st="5" end="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85">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Identifying user classes</a:t>
            </a:r>
            <a:endParaRPr b="0" lang="en-US" sz="4400" spc="-1" strike="noStrike">
              <a:latin typeface="Arial"/>
            </a:endParaRPr>
          </a:p>
        </p:txBody>
      </p:sp>
      <p:sp>
        <p:nvSpPr>
          <p:cNvPr id="8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normAutofit/>
          </a:bodyPr>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The external entities shown outside your system on a context diagram are candidates for user classes.</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A </a:t>
            </a:r>
            <a:r>
              <a:rPr b="1" lang="en-US" sz="2800" spc="-1" strike="noStrike">
                <a:solidFill>
                  <a:srgbClr val="000000"/>
                </a:solidFill>
                <a:latin typeface="Calibri"/>
              </a:rPr>
              <a:t>corporate organization chart </a:t>
            </a:r>
            <a:r>
              <a:rPr b="0" lang="en-US" sz="2800" spc="-1" strike="noStrike">
                <a:solidFill>
                  <a:srgbClr val="000000"/>
                </a:solidFill>
                <a:latin typeface="Calibri"/>
              </a:rPr>
              <a:t>can also help you discover potential users and other stakeholders.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Organization chart analysis reduces the likelihood that you will overlook an important class of users within that organization.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It shows you where to seek potential representatives for specific user classes, as well as helping determine who the key requirements decision makers might be. </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You might find multiple user classes with diverse needs within a single department. Conversely, recognizing the same user class in multiple departments can simplify requirements elicitation.</a:t>
            </a:r>
            <a:endParaRPr b="0" lang="en-US" sz="2800" spc="-1" strike="noStrike">
              <a:latin typeface="Arial"/>
            </a:endParaRPr>
          </a:p>
          <a:p>
            <a:pPr marL="228600" indent="-227880">
              <a:lnSpc>
                <a:spcPct val="90000"/>
              </a:lnSpc>
              <a:spcBef>
                <a:spcPts val="1001"/>
              </a:spcBef>
              <a:buClr>
                <a:srgbClr val="000000"/>
              </a:buClr>
              <a:buFont typeface="Arial"/>
              <a:buChar char="•"/>
            </a:pPr>
            <a:r>
              <a:rPr b="0" lang="en-US" sz="2800" spc="-1" strike="noStrike">
                <a:solidFill>
                  <a:srgbClr val="000000"/>
                </a:solidFill>
                <a:latin typeface="Calibri"/>
              </a:rPr>
              <a:t>Also try to understand what type of information the users from each department might supply based on their role in the organization and their department’s perspective on the project.</a:t>
            </a:r>
            <a:endParaRPr b="0" lang="en-US" sz="2800" spc="-1" strike="noStrike">
              <a:latin typeface="Arial"/>
            </a:endParaRPr>
          </a:p>
        </p:txBody>
      </p:sp>
    </p:spTree>
  </p:cSld>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
                                  <p:stCondLst>
                                    <p:cond delay="0"/>
                                  </p:stCondLst>
                                  <p:childTnLst>
                                    <p:set>
                                      <p:cBhvr>
                                        <p:cTn id="9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
                                  <p:stCondLst>
                                    <p:cond delay="0"/>
                                  </p:stCondLst>
                                  <p:childTnLst>
                                    <p:set>
                                      <p:cBhvr>
                                        <p:cTn id="100"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87">
                                            <p:txEl>
                                              <p:pRg st="5" end="5"/>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Organization chart of Chemical Tracking System</a:t>
            </a:r>
            <a:endParaRPr b="0" lang="en-US" sz="4400" spc="-1" strike="noStrike">
              <a:latin typeface="Arial"/>
            </a:endParaRPr>
          </a:p>
        </p:txBody>
      </p:sp>
      <p:pic>
        <p:nvPicPr>
          <p:cNvPr id="89" name="Content Placeholder 3" descr=""/>
          <p:cNvPicPr/>
          <p:nvPr/>
        </p:nvPicPr>
        <p:blipFill>
          <a:blip r:embed="rId1"/>
          <a:stretch/>
        </p:blipFill>
        <p:spPr>
          <a:xfrm>
            <a:off x="838080" y="2236320"/>
            <a:ext cx="10514880" cy="3529080"/>
          </a:xfrm>
          <a:prstGeom prst="rect">
            <a:avLst/>
          </a:prstGeom>
          <a:ln>
            <a:noFill/>
          </a:ln>
        </p:spPr>
      </p:pic>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838080" y="365040"/>
            <a:ext cx="10514880" cy="1324800"/>
          </a:xfrm>
          <a:prstGeom prst="rect">
            <a:avLst/>
          </a:prstGeom>
          <a:noFill/>
          <a:ln>
            <a:noFill/>
          </a:ln>
        </p:spPr>
        <p:style>
          <a:lnRef idx="0"/>
          <a:fillRef idx="0"/>
          <a:effectRef idx="0"/>
          <a:fontRef idx="minor"/>
        </p:style>
      </p:sp>
      <p:pic>
        <p:nvPicPr>
          <p:cNvPr id="91" name="Picture 177" descr=""/>
          <p:cNvPicPr/>
          <p:nvPr/>
        </p:nvPicPr>
        <p:blipFill>
          <a:blip r:embed="rId1"/>
          <a:stretch/>
        </p:blipFill>
        <p:spPr>
          <a:xfrm>
            <a:off x="3014280" y="731520"/>
            <a:ext cx="6403680" cy="6315120"/>
          </a:xfrm>
          <a:prstGeom prst="rect">
            <a:avLst/>
          </a:prstGeom>
          <a:ln>
            <a:noFill/>
          </a:ln>
        </p:spPr>
      </p:pic>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latin typeface="Calibri Light"/>
              </a:rPr>
              <a:t>User classes of Chemical Tracking Systems</a:t>
            </a:r>
            <a:endParaRPr b="0" lang="en-US" sz="4400" spc="-1" strike="noStrike">
              <a:latin typeface="Arial"/>
            </a:endParaRPr>
          </a:p>
        </p:txBody>
      </p:sp>
      <p:pic>
        <p:nvPicPr>
          <p:cNvPr id="93" name="Content Placeholder 3" descr=""/>
          <p:cNvPicPr/>
          <p:nvPr/>
        </p:nvPicPr>
        <p:blipFill>
          <a:blip r:embed="rId1"/>
          <a:stretch/>
        </p:blipFill>
        <p:spPr>
          <a:xfrm>
            <a:off x="2526120" y="1825560"/>
            <a:ext cx="7139160" cy="4350600"/>
          </a:xfrm>
          <a:prstGeom prst="rect">
            <a:avLst/>
          </a:prstGeom>
          <a:ln>
            <a:noFill/>
          </a:ln>
        </p:spPr>
      </p:pic>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880</TotalTime>
  <Application>LibreOffice/6.0.7.3$Linux_X86_64 LibreOffice_project/00m0$Build-3</Application>
  <Words>2246</Words>
  <Paragraphs>125</Paragraphs>
  <Company>Grizli777</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2020-10-06T05:12:19Z</dcterms:created>
  <dc:creator>Sara Rehmat</dc:creator>
  <dc:description/>
  <dc:language>en-US</dc:language>
  <cp:lastModifiedBy/>
  <dcterms:modified xsi:type="dcterms:W3CDTF">2021-10-28T13:32:27Z</dcterms:modified>
  <cp:revision>16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28</vt:i4>
  </property>
</Properties>
</file>