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wmf" ContentType="image/x-wmf"/>
  <Override PartName="/ppt/media/image1.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fillRef idx="0"/>
          <a:effectRef idx="0"/>
          <a:fontRef idx="minor"/>
        </p:style>
      </p:sp>
      <p:sp>
        <p:nvSpPr>
          <p:cNvPr id="77" name="CustomShape 2"/>
          <p:cNvSpPr/>
          <p:nvPr/>
        </p:nvSpPr>
        <p:spPr>
          <a:xfrm>
            <a:off x="1523880" y="3602160"/>
            <a:ext cx="9143280" cy="165492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Documenting open issues</a:t>
            </a:r>
            <a:br/>
            <a:endParaRPr b="0" lang="en-US" sz="4400" spc="-1" strike="noStrike">
              <a:latin typeface="Arial"/>
            </a:endParaRPr>
          </a:p>
        </p:txBody>
      </p:sp>
      <p:sp>
        <p:nvSpPr>
          <p:cNvPr id="9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During elicitation activities, you might have encountered items that need to be further explored at a later date or knowledge gaps you need to close. Or you might have identified new questions while reviewing your notes.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each issue, record any relevant notes related to resolving the issues, progress already made, an owner, and a due date.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Consider using the same issue-tracking tool that the development and testing teams use.</a:t>
            </a:r>
            <a:endParaRPr b="0" lang="en-US" sz="28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Classifying customer input</a:t>
            </a:r>
            <a:endParaRPr b="0" lang="en-US" sz="4400" spc="-1" strike="noStrike">
              <a:latin typeface="Arial"/>
            </a:endParaRPr>
          </a:p>
        </p:txBody>
      </p:sp>
      <p:sp>
        <p:nvSpPr>
          <p:cNvPr id="97" name="CustomShape 2"/>
          <p:cNvSpPr/>
          <p:nvPr/>
        </p:nvSpPr>
        <p:spPr>
          <a:xfrm>
            <a:off x="838080" y="1825560"/>
            <a:ext cx="10514880" cy="209952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Don’t expect your customers to present a succinct, complete, and well-organized list of their needs.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Analysts must classify the myriad bits of requirements information they hear into various categories so that they can document and use it appropriately. </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98" name="Picture 3" descr=""/>
          <p:cNvPicPr/>
          <p:nvPr/>
        </p:nvPicPr>
        <p:blipFill>
          <a:blip r:embed="rId1"/>
          <a:stretch/>
        </p:blipFill>
        <p:spPr>
          <a:xfrm>
            <a:off x="4145400" y="3722040"/>
            <a:ext cx="3900600" cy="2879280"/>
          </a:xfrm>
          <a:prstGeom prst="rect">
            <a:avLst/>
          </a:prstGeom>
          <a:ln>
            <a:noFill/>
          </a:ln>
        </p:spPr>
      </p:pic>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Requirements other than mentioned classes</a:t>
            </a:r>
            <a:endParaRPr b="0" lang="en-US" sz="4400" spc="-1" strike="noStrike">
              <a:latin typeface="Arial"/>
            </a:endParaRPr>
          </a:p>
        </p:txBody>
      </p:sp>
      <p:sp>
        <p:nvSpPr>
          <p:cNvPr id="10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As with many categorizations, the information gathered might not fit precisely into these nine buckets.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Anything that doesn’t fit into one of these categories might be: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 project requirement not related to the software development, such as the need to train users on the new system.</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 project constraint, such as a cost or schedule restriction (as opposed to the design or implementation constraints described in this chapter).</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An assumption or a dependency.</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Extraneous information that does not add value.</a:t>
            </a:r>
            <a:endParaRPr b="0" lang="en-US" sz="2400" spc="-1" strike="noStrike">
              <a:latin typeface="Arial"/>
            </a:endParaRPr>
          </a:p>
          <a:p>
            <a:pPr>
              <a:lnSpc>
                <a:spcPct val="100000"/>
              </a:lnSpc>
            </a:pPr>
            <a:endParaRPr b="0" lang="en-US" sz="2400" spc="-1" strike="noStrike">
              <a:latin typeface="Arial"/>
            </a:endParaRPr>
          </a:p>
        </p:txBody>
      </p:sp>
    </p:spTree>
  </p:cSld>
  <p:timing>
    <p:tnLst>
      <p:par>
        <p:cTn id="115" dur="indefinite" restart="never" nodeType="tmRoot">
          <p:childTnLst>
            <p:seq>
              <p:cTn id="116" dur="indefinite" nodeType="mainSeq">
                <p:childTnLst>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100">
                                            <p:txEl>
                                              <p:pRg st="1" end="1"/>
                                            </p:txEl>
                                          </p:spTgt>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100">
                                            <p:txEl>
                                              <p:pRg st="2" end="2"/>
                                            </p:txEl>
                                          </p:spTgt>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100">
                                            <p:txEl>
                                              <p:pRg st="3" end="3"/>
                                            </p:txEl>
                                          </p:spTgt>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100">
                                            <p:txEl>
                                              <p:pRg st="4" end="4"/>
                                            </p:txEl>
                                          </p:spTgt>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Business requirements </a:t>
            </a:r>
            <a:endParaRPr b="0" lang="en-US" sz="4400" spc="-1" strike="noStrike">
              <a:latin typeface="Arial"/>
            </a:endParaRPr>
          </a:p>
        </p:txBody>
      </p:sp>
      <p:sp>
        <p:nvSpPr>
          <p:cNvPr id="10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Anything that describes the financial, marketplace, or other business benefit that either customers or the developing organization wish to gain from the product is a business requirement.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Listen for statements about the value that buyers or users of the software will receive, such as these: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Increase market share in region X by Y percent within Z months.”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Save $X per year on electricity now wasted by inefficient units.”</a:t>
            </a:r>
            <a:endParaRPr b="0" lang="en-US" sz="2400" spc="-1" strike="noStrike">
              <a:latin typeface="Arial"/>
            </a:endParaRPr>
          </a:p>
        </p:txBody>
      </p:sp>
    </p:spTree>
  </p:cSld>
  <p:timing>
    <p:tnLst>
      <p:par>
        <p:cTn id="133" dur="indefinite" restart="never" nodeType="tmRoot">
          <p:childTnLst>
            <p:seq>
              <p:cTn id="134" dur="indefinite" nodeType="mainSeq">
                <p:childTnLst>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02">
                                            <p:txEl>
                                              <p:pRg st="1" end="1"/>
                                            </p:txEl>
                                          </p:spTgt>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102">
                                            <p:txEl>
                                              <p:pRg st="2" end="2"/>
                                            </p:txEl>
                                          </p:spTgt>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10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User requirements</a:t>
            </a:r>
            <a:endParaRPr b="0" lang="en-US" sz="4400" spc="-1" strike="noStrike">
              <a:latin typeface="Arial"/>
            </a:endParaRPr>
          </a:p>
        </p:txBody>
      </p:sp>
      <p:sp>
        <p:nvSpPr>
          <p:cNvPr id="10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General statements of user goals or business tasks that users need to perform are user requirements, most typically represented as use cases, scenarios, or user stories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user who says, “I need to &lt;do something&gt;” is probably describing a user requirement, as in the following examples: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I need to print a mailing label for a package.”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As the lead machine operator, I need to calibrate the pump controller first thing every morning.”</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147" dur="indefinite" restart="never" nodeType="tmRoot">
          <p:childTnLst>
            <p:seq>
              <p:cTn id="148" dur="indefinite" nodeType="mainSeq">
                <p:childTnLst>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04">
                                            <p:txEl>
                                              <p:pRg st="1" end="1"/>
                                            </p:txEl>
                                          </p:spTgt>
                                        </p:tgtEl>
                                        <p:attrNameLst>
                                          <p:attrName>style.visibility</p:attrName>
                                        </p:attrNameLst>
                                      </p:cBhvr>
                                      <p:to>
                                        <p:strVal val="visible"/>
                                      </p:to>
                                    </p:set>
                                  </p:childTnLst>
                                </p:cTn>
                              </p:par>
                              <p:par>
                                <p:cTn id="157" nodeType="withEffect" fill="hold" presetClass="entr" presetID="1">
                                  <p:stCondLst>
                                    <p:cond delay="0"/>
                                  </p:stCondLst>
                                  <p:childTnLst>
                                    <p:set>
                                      <p:cBhvr>
                                        <p:cTn id="158" dur="1" fill="hold">
                                          <p:stCondLst>
                                            <p:cond delay="0"/>
                                          </p:stCondLst>
                                        </p:cTn>
                                        <p:tgtEl>
                                          <p:spTgt spid="104">
                                            <p:txEl>
                                              <p:pRg st="2" end="2"/>
                                            </p:txEl>
                                          </p:spTgt>
                                        </p:tgtEl>
                                        <p:attrNameLst>
                                          <p:attrName>style.visibility</p:attrName>
                                        </p:attrNameLst>
                                      </p:cBhvr>
                                      <p:to>
                                        <p:strVal val="visible"/>
                                      </p:to>
                                    </p:set>
                                  </p:childTnLst>
                                </p:cTn>
                              </p:par>
                              <p:par>
                                <p:cTn id="159" nodeType="withEffect" fill="hold" presetClass="entr" presetID="1">
                                  <p:stCondLst>
                                    <p:cond delay="0"/>
                                  </p:stCondLst>
                                  <p:childTnLst>
                                    <p:set>
                                      <p:cBhvr>
                                        <p:cTn id="160"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Business rules</a:t>
            </a:r>
            <a:endParaRPr b="0" lang="en-US" sz="4400" spc="-1" strike="noStrike">
              <a:latin typeface="Arial"/>
            </a:endParaRPr>
          </a:p>
        </p:txBody>
      </p:sp>
      <p:sp>
        <p:nvSpPr>
          <p:cNvPr id="10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When a customer says that only certain users can perform an activity under specific conditions, he might be presenting a business rule.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These aren’t software requirements as they stand, but you might derive some functional requirements to enforce the rules. Phrases such as “Must comply with . . . ,” “If &lt;some condition is true&gt;, then &lt;something happens&gt;,” or “Must be calculated according to . . . ” suggest that the user is describing a business rule. Here are some examples: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A new client must pay 30 percent of the estimated consulting fee and travel expenses in advance.”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Time-off approvals must comply with the company’s HR vacation policy.”</a:t>
            </a:r>
            <a:endParaRPr b="0" lang="en-US" sz="2800" spc="-1" strike="noStrike">
              <a:latin typeface="Arial"/>
            </a:endParaRPr>
          </a:p>
        </p:txBody>
      </p:sp>
    </p:spTree>
  </p:cSld>
  <p:timing>
    <p:tnLst>
      <p:par>
        <p:cTn id="161" dur="indefinite" restart="never" nodeType="tmRoot">
          <p:childTnLst>
            <p:seq>
              <p:cTn id="162" dur="indefinite" nodeType="mainSeq">
                <p:childTnLst>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Functional requirements</a:t>
            </a:r>
            <a:endParaRPr b="0" lang="en-US" sz="4400" spc="-1" strike="noStrike">
              <a:latin typeface="Arial"/>
            </a:endParaRPr>
          </a:p>
        </p:txBody>
      </p:sp>
      <p:sp>
        <p:nvSpPr>
          <p:cNvPr id="10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Functional requirements describe the observable behaviors the system will exhibit under certain conditions and the actions the system will let users take.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Here are some examples of functional requirements as you might hear them from users: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If the pressure exceeds 40.0 psi, the high-pressure warning light should come on.”</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user must be able to sort the project list in forward and reverse alphabetical order.”</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These statements illustrate how users typically present functional requirements, but they don’t represent good ways to write functional requirements.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a:t>
            </a:r>
            <a:endParaRPr b="0" lang="en-US" sz="2800" spc="-1" strike="noStrike">
              <a:latin typeface="Arial"/>
            </a:endParaRPr>
          </a:p>
        </p:txBody>
      </p:sp>
    </p:spTree>
  </p:cSld>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108">
                                            <p:txEl>
                                              <p:pRg st="1" end="1"/>
                                            </p:txEl>
                                          </p:spTgt>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108">
                                            <p:txEl>
                                              <p:pRg st="2" end="2"/>
                                            </p:txEl>
                                          </p:spTgt>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108">
                                            <p:txEl>
                                              <p:pRg st="3" end="3"/>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108">
                                            <p:txEl>
                                              <p:pRg st="4" end="4"/>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108">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Quality attributes</a:t>
            </a:r>
            <a:endParaRPr b="0" lang="en-US" sz="4400" spc="-1" strike="noStrike">
              <a:latin typeface="Arial"/>
            </a:endParaRPr>
          </a:p>
        </p:txBody>
      </p:sp>
      <p:sp>
        <p:nvSpPr>
          <p:cNvPr id="11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Statements that describe how well the system does something are quality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Listen for words that describe desirable system characteristics: fast, easy, user-friendly, reliable, secure.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You’ll need to work with the users to understand just what they mean by these ambiguous and subjective terms so that you can write clear, verifiable quality goals.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following examples suggest what quality attributes might sound like when described by users: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mobile software must respond quickly to touch commands.”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shopping cart mechanism has to be simple to use so my new customers don’t abandon the purchase.”</a:t>
            </a:r>
            <a:endParaRPr b="0" lang="en-US" sz="2400" spc="-1" strike="noStrike">
              <a:latin typeface="Arial"/>
            </a:endParaRPr>
          </a:p>
        </p:txBody>
      </p:sp>
    </p:spTree>
  </p:cSld>
  <p:timing>
    <p:tnLst>
      <p:par>
        <p:cTn id="201" dur="indefinite" restart="never" nodeType="tmRoot">
          <p:childTnLst>
            <p:seq>
              <p:cTn id="202" dur="indefinite" nodeType="mainSeq">
                <p:childTnLst>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10">
                                            <p:txEl>
                                              <p:pRg st="3" end="3"/>
                                            </p:txEl>
                                          </p:spTgt>
                                        </p:tgtEl>
                                        <p:attrNameLst>
                                          <p:attrName>style.visibility</p:attrName>
                                        </p:attrNameLst>
                                      </p:cBhvr>
                                      <p:to>
                                        <p:strVal val="visible"/>
                                      </p:to>
                                    </p:set>
                                  </p:childTnLst>
                                </p:cTn>
                              </p:par>
                              <p:par>
                                <p:cTn id="219" nodeType="withEffect" fill="hold" presetClass="entr" presetID="1">
                                  <p:stCondLst>
                                    <p:cond delay="0"/>
                                  </p:stCondLst>
                                  <p:childTnLst>
                                    <p:set>
                                      <p:cBhvr>
                                        <p:cTn id="220" dur="1" fill="hold">
                                          <p:stCondLst>
                                            <p:cond delay="0"/>
                                          </p:stCondLst>
                                        </p:cTn>
                                        <p:tgtEl>
                                          <p:spTgt spid="110">
                                            <p:txEl>
                                              <p:pRg st="4" end="4"/>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110">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External interface requirements</a:t>
            </a:r>
            <a:endParaRPr b="0" lang="en-US" sz="4400" spc="-1" strike="noStrike">
              <a:latin typeface="Arial"/>
            </a:endParaRPr>
          </a:p>
        </p:txBody>
      </p:sp>
      <p:sp>
        <p:nvSpPr>
          <p:cNvPr id="11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Requirements in this category describe the connections between your system and the rest of the universe.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Phrases such as “Must read signals from . . . ,” “Must send messages to . . . ,” “Must be able to read files in &lt;format&gt;,” and “User interface elements must conform to &lt;a standard&gt;” indicate that the customer is describing an external interface requirement.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Following are some examples: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manufacturing execution system must control the wafer sorter.”</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mobile app should send the check image to the bank after I photograph the check I’m depositing.”</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223" dur="indefinite" restart="never" nodeType="tmRoot">
          <p:childTnLst>
            <p:seq>
              <p:cTn id="224"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Constraints</a:t>
            </a:r>
            <a:endParaRPr b="0" lang="en-US" sz="4400" spc="-1" strike="noStrike">
              <a:latin typeface="Arial"/>
            </a:endParaRPr>
          </a:p>
        </p:txBody>
      </p:sp>
      <p:sp>
        <p:nvSpPr>
          <p:cNvPr id="11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Design and implementation constraints legitimately restrict the options available to the developer.</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Devices with embedded software often must respect physical constraints such as size, weight, and interface connections.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Phrases that indicate that the customer is describing a design or implementation constraint include: “Must be written in &lt;a specific programming language&gt;,” “Cannot exceed &lt;some limit&gt;,” and “Must use &lt;a specific user interface control&gt;.”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following are examples of constraints that a customer might present:</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Files submitted electronically cannot exceed 10 MB in size.”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browser must use 256-bit encryption for all secure transactions.”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Ask why the constraint exists, confirm its validity, and record the rationale for including it as a requirement.</a:t>
            </a:r>
            <a:endParaRPr b="0" lang="en-US" sz="2800" spc="-1" strike="noStrike">
              <a:latin typeface="Arial"/>
            </a:endParaRPr>
          </a:p>
        </p:txBody>
      </p:sp>
    </p:spTree>
  </p:cSld>
  <p:timing>
    <p:tnLst>
      <p:par>
        <p:cTn id="225" dur="indefinite" restart="never" nodeType="tmRoot">
          <p:childTnLst>
            <p:seq>
              <p:cTn id="2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Recap of the last lecture</a:t>
            </a:r>
            <a:endParaRPr b="0" lang="en-US" sz="4400" spc="-1" strike="noStrike">
              <a:latin typeface="Arial"/>
            </a:endParaRPr>
          </a:p>
        </p:txBody>
      </p:sp>
      <p:sp>
        <p:nvSpPr>
          <p:cNvPr id="7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Requirements elicitation techniques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Facilitated techniques</a:t>
            </a:r>
            <a:endParaRPr b="0" lang="en-US"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Interviews</a:t>
            </a:r>
            <a:endParaRPr b="0" lang="en-US"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Workshops</a:t>
            </a:r>
            <a:endParaRPr b="0" lang="en-US"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Focus Groups</a:t>
            </a:r>
            <a:endParaRPr b="0" lang="en-US"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Observations</a:t>
            </a:r>
            <a:endParaRPr b="0" lang="en-US"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Questionnaires</a:t>
            </a:r>
            <a:endParaRPr b="0" lang="en-US" sz="20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Independent techniques</a:t>
            </a:r>
            <a:endParaRPr b="0" lang="en-US"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System Interface analysis</a:t>
            </a:r>
            <a:endParaRPr b="0" lang="en-US"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User Interface analysis</a:t>
            </a:r>
            <a:endParaRPr b="0" lang="en-US"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Document analysis</a:t>
            </a: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Data requirements</a:t>
            </a:r>
            <a:endParaRPr b="0" lang="en-US" sz="4400" spc="-1" strike="noStrike">
              <a:latin typeface="Arial"/>
            </a:endParaRPr>
          </a:p>
        </p:txBody>
      </p:sp>
      <p:sp>
        <p:nvSpPr>
          <p:cNvPr id="11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Customers are presenting a data requirement whenever they describe the format, data type, allowed values, or default value for a data element; the composition of a complex business data structure; or a report to be generated.</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Some examples of data requirements are as follows: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ZIP code has five digits, followed by an optional hyphen and four digits that default to 0000.”</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An order consists of the customer’s identity, shipping information, and one or more products, each of which includes the product number, number of units, unit price, and total price.”</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227" dur="indefinite" restart="never" nodeType="tmRoot">
          <p:childTnLst>
            <p:seq>
              <p:cTn id="228"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Solution ideas</a:t>
            </a:r>
            <a:endParaRPr b="0" lang="en-US" sz="4400" spc="-1" strike="noStrike">
              <a:latin typeface="Arial"/>
            </a:endParaRPr>
          </a:p>
        </p:txBody>
      </p:sp>
      <p:sp>
        <p:nvSpPr>
          <p:cNvPr id="11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Many “requirements” from users are really solution ideas.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Someone who describes a specific way to interact with the system to perform some action is suggesting a solution.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business analyst needs to probe below the surface of a solution idea to get to the real requirement.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Repeatedly asking “why” the user needs it to work this way will likely reveal the true need.</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For instance, passwords are just one of several possible ways to implement a security requirement.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Then I select the state where I want to send the package from a drop-down list.”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prudent BA will ask, “Why from a drop-down list?” If the user replies, “That just seemed like a good way to do it,” then the real requirement is something like, “The system shall permit the user to specify the state where he wants to send the package.”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But maybe the user says, “We do the same thing in several other places and I want it to be consistent. Also, the drop-down list prevents the user from entering invalid data.”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These are legitimate reasons to specify a specific solution.</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Recognize, though, that embedding a solution in a requirement imposes a design constraint on that requirement: it limits the requirement to being implemented in only one way. This isn’t necessarily wrong or bad; just make sure the constraint is there for a good reason.</a:t>
            </a:r>
            <a:endParaRPr b="0" lang="en-US" sz="2800" spc="-1" strike="noStrike">
              <a:latin typeface="Arial"/>
            </a:endParaRPr>
          </a:p>
        </p:txBody>
      </p:sp>
    </p:spTree>
  </p:cSld>
  <p:timing>
    <p:tnLst>
      <p:par>
        <p:cTn id="229" dur="indefinite" restart="never" nodeType="tmRoot">
          <p:childTnLst>
            <p:seq>
              <p:cTn id="230"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How to tell that elicitation is over</a:t>
            </a:r>
            <a:endParaRPr b="0" lang="en-US" sz="4400" spc="-1" strike="noStrike">
              <a:latin typeface="Arial"/>
            </a:endParaRPr>
          </a:p>
        </p:txBody>
      </p:sp>
      <p:sp>
        <p:nvSpPr>
          <p:cNvPr id="12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No simple signal will indicate when you’ve completed requirements elicitation.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Perhaps you are done if:</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users can’t think of any more use cases or user stories. Users propose new scenarios, but they don’t lead to any new functional requirements. A “new” use case might really be an alternative flow for a use case you’ve already captured.</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Users repeat issues they already covered in previous discussions.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Suggested new features, user requirements, or functional requirements are all deemed to be out of scope.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users are proposing capabilities that might be included “sometime in the lifetime of the product” rather than “in the specific product we’re talking about right now.”</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Developers and testers who review the requirements for an area raise few questions.</a:t>
            </a:r>
            <a:endParaRPr b="0" lang="en-US" sz="2400" spc="-1" strike="noStrike">
              <a:latin typeface="Arial"/>
            </a:endParaRPr>
          </a:p>
          <a:p>
            <a:pPr>
              <a:lnSpc>
                <a:spcPct val="100000"/>
              </a:lnSpc>
            </a:pP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231" dur="indefinite" restart="never" nodeType="tmRoot">
          <p:childTnLst>
            <p:seq>
              <p:cTn id="232"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Some cautions about elicitation</a:t>
            </a:r>
            <a:endParaRPr b="0" lang="en-US" sz="4400" spc="-1" strike="noStrike">
              <a:latin typeface="Arial"/>
            </a:endParaRPr>
          </a:p>
        </p:txBody>
      </p:sp>
      <p:sp>
        <p:nvSpPr>
          <p:cNvPr id="12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Balance stakeholder representation </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Define scope appropriately </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Avoid the requirements-versus-design argument </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Research within reason </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Assumed and implied requirements</a:t>
            </a:r>
            <a:endParaRPr b="0" lang="en-US" sz="2800" spc="-1" strike="noStrike">
              <a:latin typeface="Arial"/>
            </a:endParaRPr>
          </a:p>
        </p:txBody>
      </p:sp>
    </p:spTree>
  </p:cSld>
  <p:timing>
    <p:tnLst>
      <p:par>
        <p:cTn id="233" dur="indefinite" restart="never" nodeType="tmRoot">
          <p:childTnLst>
            <p:seq>
              <p:cTn id="23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Elicitation Process</a:t>
            </a:r>
            <a:endParaRPr b="0" lang="en-US" sz="4400" spc="-1" strike="noStrike">
              <a:latin typeface="Arial"/>
            </a:endParaRPr>
          </a:p>
        </p:txBody>
      </p:sp>
      <p:pic>
        <p:nvPicPr>
          <p:cNvPr id="81" name="Content Placeholder 3" descr=""/>
          <p:cNvPicPr/>
          <p:nvPr/>
        </p:nvPicPr>
        <p:blipFill>
          <a:blip r:embed="rId1"/>
          <a:stretch/>
        </p:blipFill>
        <p:spPr>
          <a:xfrm>
            <a:off x="838080" y="2689200"/>
            <a:ext cx="10514880" cy="26236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1. Preparing for elicitation</a:t>
            </a:r>
            <a:endParaRPr b="0" lang="en-US" sz="4400" spc="-1" strike="noStrike">
              <a:latin typeface="Arial"/>
            </a:endParaRPr>
          </a:p>
        </p:txBody>
      </p:sp>
      <p:sp>
        <p:nvSpPr>
          <p:cNvPr id="8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Facilitated elicitation sessions require preparation to make the best use of everyone’s time.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larger the group participating in the session, the more important preparation is. </a:t>
            </a:r>
            <a:endParaRPr b="0" lang="en-US" sz="2800" spc="-1" strike="noStrike">
              <a:latin typeface="Arial"/>
            </a:endParaRPr>
          </a:p>
          <a:p>
            <a:pPr marL="571680" indent="-570960">
              <a:lnSpc>
                <a:spcPct val="90000"/>
              </a:lnSpc>
              <a:spcBef>
                <a:spcPts val="1001"/>
              </a:spcBef>
              <a:buClr>
                <a:srgbClr val="000000"/>
              </a:buClr>
              <a:buFont typeface="Calibri Light"/>
              <a:buAutoNum type="romanLcPeriod"/>
            </a:pPr>
            <a:r>
              <a:rPr b="1" lang="en-US" sz="2800" spc="-1" strike="noStrike">
                <a:solidFill>
                  <a:srgbClr val="000000"/>
                </a:solidFill>
                <a:latin typeface="Calibri"/>
              </a:rPr>
              <a:t>Plan session scope and agenda </a:t>
            </a:r>
            <a:endParaRPr b="0" lang="en-US" sz="2800" spc="-1" strike="noStrike">
              <a:latin typeface="Arial"/>
            </a:endParaRPr>
          </a:p>
          <a:p>
            <a:pPr marL="571680" indent="-570960">
              <a:lnSpc>
                <a:spcPct val="90000"/>
              </a:lnSpc>
              <a:spcBef>
                <a:spcPts val="1001"/>
              </a:spcBef>
              <a:buClr>
                <a:srgbClr val="000000"/>
              </a:buClr>
              <a:buFont typeface="Calibri Light"/>
              <a:buAutoNum type="romanLcPeriod"/>
            </a:pPr>
            <a:r>
              <a:rPr b="1" lang="en-US" sz="2800" spc="-1" strike="noStrike">
                <a:solidFill>
                  <a:srgbClr val="000000"/>
                </a:solidFill>
                <a:latin typeface="Calibri"/>
              </a:rPr>
              <a:t>Prepare resources </a:t>
            </a:r>
            <a:endParaRPr b="0" lang="en-US" sz="2800" spc="-1" strike="noStrike">
              <a:latin typeface="Arial"/>
            </a:endParaRPr>
          </a:p>
          <a:p>
            <a:pPr marL="571680" indent="-570960">
              <a:lnSpc>
                <a:spcPct val="90000"/>
              </a:lnSpc>
              <a:spcBef>
                <a:spcPts val="1001"/>
              </a:spcBef>
              <a:buClr>
                <a:srgbClr val="000000"/>
              </a:buClr>
              <a:buFont typeface="Calibri Light"/>
              <a:buAutoNum type="romanLcPeriod"/>
            </a:pPr>
            <a:r>
              <a:rPr b="1" lang="en-US" sz="2800" spc="-1" strike="noStrike">
                <a:solidFill>
                  <a:srgbClr val="000000"/>
                </a:solidFill>
                <a:latin typeface="Calibri"/>
              </a:rPr>
              <a:t>Learn about the stakeholders </a:t>
            </a:r>
            <a:endParaRPr b="0" lang="en-US" sz="2800" spc="-1" strike="noStrike">
              <a:latin typeface="Arial"/>
            </a:endParaRPr>
          </a:p>
          <a:p>
            <a:pPr marL="571680" indent="-570960">
              <a:lnSpc>
                <a:spcPct val="90000"/>
              </a:lnSpc>
              <a:spcBef>
                <a:spcPts val="1001"/>
              </a:spcBef>
              <a:buClr>
                <a:srgbClr val="000000"/>
              </a:buClr>
              <a:buFont typeface="Calibri Light"/>
              <a:buAutoNum type="romanLcPeriod"/>
            </a:pPr>
            <a:r>
              <a:rPr b="1" lang="en-US" sz="2800" spc="-1" strike="noStrike">
                <a:solidFill>
                  <a:srgbClr val="000000"/>
                </a:solidFill>
                <a:latin typeface="Calibri"/>
              </a:rPr>
              <a:t>Prepare questions and straw man models</a:t>
            </a:r>
            <a:endParaRPr b="0" lang="en-US" sz="2800" spc="-1" strike="noStrike">
              <a:latin typeface="Arial"/>
            </a:endParaRPr>
          </a:p>
        </p:txBody>
      </p:sp>
    </p:spTree>
  </p:cSld>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8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8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8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8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8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br/>
            <a:r>
              <a:rPr b="1" lang="en-US" sz="4400" spc="-1" strike="noStrike">
                <a:solidFill>
                  <a:srgbClr val="000000"/>
                </a:solidFill>
                <a:latin typeface="Calibri Light"/>
              </a:rPr>
              <a:t>iv. Prepare Questions</a:t>
            </a:r>
            <a:endParaRPr b="0" lang="en-US" sz="4400" spc="-1" strike="noStrike">
              <a:latin typeface="Arial"/>
            </a:endParaRPr>
          </a:p>
        </p:txBody>
      </p:sp>
      <p:sp>
        <p:nvSpPr>
          <p:cNvPr id="8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What could prevent the user from successfully completing a task?</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How should the system respond to various error conditions?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Ask questions that begin with “What else could . . . ,” “What happens when . . . ,” “Would you ever need to . . . ,” “Where do you get . . . ,” “Why do you (or don’t you) . . . ,” and “Does anyone ever . . .”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What three things annoy you the most about the existing system?”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the end of your session, ask “Is there anything else you expected me to ask?” to try to surface issues you just didn’t think of.</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Document the source of each requirement so that you can obtain further clarification if needed and trace development activities back to specific customer origins.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prepared questions are to help you if you get stuck.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questions should seem natural and comfortable—like a conversation, not an interrogation. </a:t>
            </a:r>
            <a:endParaRPr b="0" lang="en-US" sz="2800" spc="-1" strike="noStrike">
              <a:latin typeface="Arial"/>
            </a:endParaRPr>
          </a:p>
        </p:txBody>
      </p:sp>
    </p:spTree>
  </p:cSld>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8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8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85">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85">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85">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iv. Prepare straw man models</a:t>
            </a:r>
            <a:endParaRPr b="0" lang="en-US" sz="4400" spc="-1" strike="noStrike">
              <a:latin typeface="Arial"/>
            </a:endParaRPr>
          </a:p>
        </p:txBody>
      </p:sp>
      <p:sp>
        <p:nvSpPr>
          <p:cNvPr id="8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Analysis models can be used during elicitation sessions to help users provide better requirements.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Some of the most useful models are use cases and process flows because they closely align with how people think about doing their jobs.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Create straw man, or draft, models ahead of your elicitation sessions.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straw man serves as a starting point that helps you learn about the topic and inspires your users to think of ideas.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It is easier to revise a draft model than to create one from scratch.</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If you are new to the project’s domain, it might be hard to create a draft model on your own.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Use other elicitation techniques to glean enough knowledge to work from.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Read existing documents, examine existing systems for models you can reuse as a starting point, or hold a one-on-one interview with a subject matter expert to learn enough to get started.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Then tell the group you’re working with, “This model will probably be wrong. Please tear it apart and tell me how it should look. You won’t hurt my feelings.”</a:t>
            </a:r>
            <a:endParaRPr b="0" lang="en-US" sz="24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Tips for performing facilitated elicitation activities</a:t>
            </a:r>
            <a:endParaRPr b="0" lang="en-US" sz="4400" spc="-1" strike="noStrike">
              <a:latin typeface="Arial"/>
            </a:endParaRPr>
          </a:p>
        </p:txBody>
      </p:sp>
      <p:sp>
        <p:nvSpPr>
          <p:cNvPr id="8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Educate stakeholders </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Take good notes </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Exploit the physical space  </a:t>
            </a:r>
            <a:endParaRPr b="0" lang="en-US" sz="2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Following up after elicitation</a:t>
            </a:r>
            <a:endParaRPr b="0" lang="en-US" sz="4400" spc="-1" strike="noStrike">
              <a:latin typeface="Arial"/>
            </a:endParaRPr>
          </a:p>
        </p:txBody>
      </p:sp>
      <p:sp>
        <p:nvSpPr>
          <p:cNvPr id="9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need to</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Organizing and sharing the notes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Documenting open issues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endParaRPr b="0" lang="en-US" sz="2400" spc="-1" strike="noStrike">
              <a:latin typeface="Arial"/>
            </a:endParaRPr>
          </a:p>
        </p:txBody>
      </p:sp>
    </p:spTree>
  </p:cSld>
  <p:timing>
    <p:tnLst>
      <p:par>
        <p:cTn id="71" dur="indefinite" restart="never" nodeType="tmRoot">
          <p:childTnLst>
            <p:seq>
              <p:cTn id="72" dur="indefinite" nodeType="mainSeq">
                <p:childTnLst>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91">
                                            <p:txEl>
                                              <p:pRg st="0" end="0"/>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91">
                                            <p:txEl>
                                              <p:pRg st="1" end="1"/>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91">
                                            <p:txEl>
                                              <p:pRg st="2" end="2"/>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Organizing and sharing the notes</a:t>
            </a:r>
            <a:br/>
            <a:endParaRPr b="0" lang="en-US" sz="4400" spc="-1" strike="noStrike">
              <a:latin typeface="Arial"/>
            </a:endParaRPr>
          </a:p>
        </p:txBody>
      </p:sp>
      <p:sp>
        <p:nvSpPr>
          <p:cNvPr id="9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Organizing notes of a facilitated activity probably requires more effort than if you organized information as you encountered it during an independent elicitation activity.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Consolidate your input from multiple sources.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Review and update your notes soon after the session is complete, while the content is still fresh in your mind.</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Editing the elicitation notes is a risk.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You might be incorrectly remembering what something meant, thereby unknowingly changing the meaning</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Keep a set of the raw notes to refer to later if necessary.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Soon after each interview or workshop, share the consolidated notes with the participants and ask them to review them to ensure that they accurately represent the session.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Hold additional discussions to resolve any inconsistencies and to fill in any blanks.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Consider sharing the consolidated notes with other project stakeholders who weren’t present in the session, so that they are aware of progress. This gives them the opportunity to flag any issues or concerns immediately.</a:t>
            </a:r>
            <a:endParaRPr b="0" lang="en-US" sz="2400" spc="-1" strike="noStrike">
              <a:latin typeface="Arial"/>
            </a:endParaRPr>
          </a:p>
        </p:txBody>
      </p:sp>
    </p:spTree>
  </p:cSld>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93">
                                            <p:txEl>
                                              <p:pRg st="3" end="3"/>
                                            </p:txEl>
                                          </p:spTgt>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93">
                                            <p:txEl>
                                              <p:pRg st="4" end="4"/>
                                            </p:txEl>
                                          </p:spTgt>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93">
                                            <p:txEl>
                                              <p:pRg st="5" end="5"/>
                                            </p:txEl>
                                          </p:spTgt>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93">
                                            <p:txEl>
                                              <p:pRg st="6" end="6"/>
                                            </p:txEl>
                                          </p:spTgt>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93">
                                            <p:txEl>
                                              <p:pRg st="7" end="7"/>
                                            </p:txEl>
                                          </p:spTgt>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93">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2226</TotalTime>
  <Application>LibreOffice/6.0.7.3$Linux_X86_64 LibreOffice_project/00m0$Build-3</Application>
  <Words>2189</Words>
  <Paragraphs>146</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2020-10-12T04:15:51Z</dcterms:created>
  <dc:creator>Sara Rehmat</dc:creator>
  <dc:description/>
  <dc:language>en-US</dc:language>
  <cp:lastModifiedBy/>
  <dcterms:modified xsi:type="dcterms:W3CDTF">2020-10-14T17:21:15Z</dcterms:modified>
  <cp:revision>18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24</vt:i4>
  </property>
</Properties>
</file>