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3" r:id="rId5"/>
    <p:sldId id="259" r:id="rId6"/>
    <p:sldId id="260" r:id="rId7"/>
    <p:sldId id="282" r:id="rId8"/>
    <p:sldId id="273" r:id="rId9"/>
    <p:sldId id="268" r:id="rId10"/>
    <p:sldId id="269" r:id="rId11"/>
    <p:sldId id="272" r:id="rId12"/>
    <p:sldId id="274" r:id="rId13"/>
    <p:sldId id="283" r:id="rId14"/>
    <p:sldId id="284" r:id="rId15"/>
    <p:sldId id="285" r:id="rId16"/>
    <p:sldId id="286" r:id="rId17"/>
    <p:sldId id="287" r:id="rId18"/>
    <p:sldId id="262" r:id="rId19"/>
    <p:sldId id="266" r:id="rId20"/>
    <p:sldId id="26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9EA3C-376B-4A2D-887F-0DAB321CECBF}"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AFB2D-DA45-453E-828B-389522C2E073}" type="slidenum">
              <a:rPr lang="en-US" smtClean="0"/>
              <a:t>‹#›</a:t>
            </a:fld>
            <a:endParaRPr lang="en-US"/>
          </a:p>
        </p:txBody>
      </p:sp>
    </p:spTree>
    <p:extLst>
      <p:ext uri="{BB962C8B-B14F-4D97-AF65-F5344CB8AC3E}">
        <p14:creationId xmlns:p14="http://schemas.microsoft.com/office/powerpoint/2010/main" val="84124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1</a:t>
            </a:fld>
            <a:endParaRPr lang="en-US"/>
          </a:p>
        </p:txBody>
      </p:sp>
    </p:spTree>
    <p:extLst>
      <p:ext uri="{BB962C8B-B14F-4D97-AF65-F5344CB8AC3E}">
        <p14:creationId xmlns:p14="http://schemas.microsoft.com/office/powerpoint/2010/main" val="824874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10</a:t>
            </a:fld>
            <a:endParaRPr lang="en-US"/>
          </a:p>
        </p:txBody>
      </p:sp>
    </p:spTree>
    <p:extLst>
      <p:ext uri="{BB962C8B-B14F-4D97-AF65-F5344CB8AC3E}">
        <p14:creationId xmlns:p14="http://schemas.microsoft.com/office/powerpoint/2010/main" val="3476529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11</a:t>
            </a:fld>
            <a:endParaRPr lang="en-US"/>
          </a:p>
        </p:txBody>
      </p:sp>
    </p:spTree>
    <p:extLst>
      <p:ext uri="{BB962C8B-B14F-4D97-AF65-F5344CB8AC3E}">
        <p14:creationId xmlns:p14="http://schemas.microsoft.com/office/powerpoint/2010/main" val="161006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12</a:t>
            </a:fld>
            <a:endParaRPr lang="en-US"/>
          </a:p>
        </p:txBody>
      </p:sp>
    </p:spTree>
    <p:extLst>
      <p:ext uri="{BB962C8B-B14F-4D97-AF65-F5344CB8AC3E}">
        <p14:creationId xmlns:p14="http://schemas.microsoft.com/office/powerpoint/2010/main" val="665360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13</a:t>
            </a:fld>
            <a:endParaRPr lang="en-US"/>
          </a:p>
        </p:txBody>
      </p:sp>
    </p:spTree>
    <p:extLst>
      <p:ext uri="{BB962C8B-B14F-4D97-AF65-F5344CB8AC3E}">
        <p14:creationId xmlns:p14="http://schemas.microsoft.com/office/powerpoint/2010/main" val="3052371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14</a:t>
            </a:fld>
            <a:endParaRPr lang="en-US"/>
          </a:p>
        </p:txBody>
      </p:sp>
    </p:spTree>
    <p:extLst>
      <p:ext uri="{BB962C8B-B14F-4D97-AF65-F5344CB8AC3E}">
        <p14:creationId xmlns:p14="http://schemas.microsoft.com/office/powerpoint/2010/main" val="1105189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15</a:t>
            </a:fld>
            <a:endParaRPr lang="en-US"/>
          </a:p>
        </p:txBody>
      </p:sp>
    </p:spTree>
    <p:extLst>
      <p:ext uri="{BB962C8B-B14F-4D97-AF65-F5344CB8AC3E}">
        <p14:creationId xmlns:p14="http://schemas.microsoft.com/office/powerpoint/2010/main" val="2058334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16</a:t>
            </a:fld>
            <a:endParaRPr lang="en-US"/>
          </a:p>
        </p:txBody>
      </p:sp>
    </p:spTree>
    <p:extLst>
      <p:ext uri="{BB962C8B-B14F-4D97-AF65-F5344CB8AC3E}">
        <p14:creationId xmlns:p14="http://schemas.microsoft.com/office/powerpoint/2010/main" val="953612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17</a:t>
            </a:fld>
            <a:endParaRPr lang="en-US"/>
          </a:p>
        </p:txBody>
      </p:sp>
    </p:spTree>
    <p:extLst>
      <p:ext uri="{BB962C8B-B14F-4D97-AF65-F5344CB8AC3E}">
        <p14:creationId xmlns:p14="http://schemas.microsoft.com/office/powerpoint/2010/main" val="1524686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18</a:t>
            </a:fld>
            <a:endParaRPr lang="en-US"/>
          </a:p>
        </p:txBody>
      </p:sp>
    </p:spTree>
    <p:extLst>
      <p:ext uri="{BB962C8B-B14F-4D97-AF65-F5344CB8AC3E}">
        <p14:creationId xmlns:p14="http://schemas.microsoft.com/office/powerpoint/2010/main" val="632688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19</a:t>
            </a:fld>
            <a:endParaRPr lang="en-US"/>
          </a:p>
        </p:txBody>
      </p:sp>
    </p:spTree>
    <p:extLst>
      <p:ext uri="{BB962C8B-B14F-4D97-AF65-F5344CB8AC3E}">
        <p14:creationId xmlns:p14="http://schemas.microsoft.com/office/powerpoint/2010/main" val="3151705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2</a:t>
            </a:fld>
            <a:endParaRPr lang="en-US"/>
          </a:p>
        </p:txBody>
      </p:sp>
    </p:spTree>
    <p:extLst>
      <p:ext uri="{BB962C8B-B14F-4D97-AF65-F5344CB8AC3E}">
        <p14:creationId xmlns:p14="http://schemas.microsoft.com/office/powerpoint/2010/main" val="257891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20</a:t>
            </a:fld>
            <a:endParaRPr lang="en-US"/>
          </a:p>
        </p:txBody>
      </p:sp>
    </p:spTree>
    <p:extLst>
      <p:ext uri="{BB962C8B-B14F-4D97-AF65-F5344CB8AC3E}">
        <p14:creationId xmlns:p14="http://schemas.microsoft.com/office/powerpoint/2010/main" val="196258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3</a:t>
            </a:fld>
            <a:endParaRPr lang="en-US"/>
          </a:p>
        </p:txBody>
      </p:sp>
    </p:spTree>
    <p:extLst>
      <p:ext uri="{BB962C8B-B14F-4D97-AF65-F5344CB8AC3E}">
        <p14:creationId xmlns:p14="http://schemas.microsoft.com/office/powerpoint/2010/main" val="97813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4</a:t>
            </a:fld>
            <a:endParaRPr lang="en-US"/>
          </a:p>
        </p:txBody>
      </p:sp>
    </p:spTree>
    <p:extLst>
      <p:ext uri="{BB962C8B-B14F-4D97-AF65-F5344CB8AC3E}">
        <p14:creationId xmlns:p14="http://schemas.microsoft.com/office/powerpoint/2010/main" val="3443446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5</a:t>
            </a:fld>
            <a:endParaRPr lang="en-US"/>
          </a:p>
        </p:txBody>
      </p:sp>
    </p:spTree>
    <p:extLst>
      <p:ext uri="{BB962C8B-B14F-4D97-AF65-F5344CB8AC3E}">
        <p14:creationId xmlns:p14="http://schemas.microsoft.com/office/powerpoint/2010/main" val="3596757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6</a:t>
            </a:fld>
            <a:endParaRPr lang="en-US"/>
          </a:p>
        </p:txBody>
      </p:sp>
    </p:spTree>
    <p:extLst>
      <p:ext uri="{BB962C8B-B14F-4D97-AF65-F5344CB8AC3E}">
        <p14:creationId xmlns:p14="http://schemas.microsoft.com/office/powerpoint/2010/main" val="594676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7</a:t>
            </a:fld>
            <a:endParaRPr lang="en-US"/>
          </a:p>
        </p:txBody>
      </p:sp>
    </p:spTree>
    <p:extLst>
      <p:ext uri="{BB962C8B-B14F-4D97-AF65-F5344CB8AC3E}">
        <p14:creationId xmlns:p14="http://schemas.microsoft.com/office/powerpoint/2010/main" val="165886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8</a:t>
            </a:fld>
            <a:endParaRPr lang="en-US"/>
          </a:p>
        </p:txBody>
      </p:sp>
    </p:spTree>
    <p:extLst>
      <p:ext uri="{BB962C8B-B14F-4D97-AF65-F5344CB8AC3E}">
        <p14:creationId xmlns:p14="http://schemas.microsoft.com/office/powerpoint/2010/main" val="61101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AFB2D-DA45-453E-828B-389522C2E073}" type="slidenum">
              <a:rPr lang="en-US" smtClean="0"/>
              <a:t>9</a:t>
            </a:fld>
            <a:endParaRPr lang="en-US"/>
          </a:p>
        </p:txBody>
      </p:sp>
    </p:spTree>
    <p:extLst>
      <p:ext uri="{BB962C8B-B14F-4D97-AF65-F5344CB8AC3E}">
        <p14:creationId xmlns:p14="http://schemas.microsoft.com/office/powerpoint/2010/main" val="379920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913459-9367-45AF-9EF1-498F9E14E049}"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7A331-271D-40EC-A3FD-1A129E0BC32E}" type="slidenum">
              <a:rPr lang="en-US" smtClean="0"/>
              <a:t>‹#›</a:t>
            </a:fld>
            <a:endParaRPr lang="en-US"/>
          </a:p>
        </p:txBody>
      </p:sp>
    </p:spTree>
    <p:extLst>
      <p:ext uri="{BB962C8B-B14F-4D97-AF65-F5344CB8AC3E}">
        <p14:creationId xmlns:p14="http://schemas.microsoft.com/office/powerpoint/2010/main" val="56510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13459-9367-45AF-9EF1-498F9E14E049}"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7A331-271D-40EC-A3FD-1A129E0BC32E}" type="slidenum">
              <a:rPr lang="en-US" smtClean="0"/>
              <a:t>‹#›</a:t>
            </a:fld>
            <a:endParaRPr lang="en-US"/>
          </a:p>
        </p:txBody>
      </p:sp>
    </p:spTree>
    <p:extLst>
      <p:ext uri="{BB962C8B-B14F-4D97-AF65-F5344CB8AC3E}">
        <p14:creationId xmlns:p14="http://schemas.microsoft.com/office/powerpoint/2010/main" val="144645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13459-9367-45AF-9EF1-498F9E14E049}"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7A331-271D-40EC-A3FD-1A129E0BC32E}" type="slidenum">
              <a:rPr lang="en-US" smtClean="0"/>
              <a:t>‹#›</a:t>
            </a:fld>
            <a:endParaRPr lang="en-US"/>
          </a:p>
        </p:txBody>
      </p:sp>
    </p:spTree>
    <p:extLst>
      <p:ext uri="{BB962C8B-B14F-4D97-AF65-F5344CB8AC3E}">
        <p14:creationId xmlns:p14="http://schemas.microsoft.com/office/powerpoint/2010/main" val="696723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13459-9367-45AF-9EF1-498F9E14E049}"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7A331-271D-40EC-A3FD-1A129E0BC32E}" type="slidenum">
              <a:rPr lang="en-US" smtClean="0"/>
              <a:t>‹#›</a:t>
            </a:fld>
            <a:endParaRPr lang="en-US"/>
          </a:p>
        </p:txBody>
      </p:sp>
    </p:spTree>
    <p:extLst>
      <p:ext uri="{BB962C8B-B14F-4D97-AF65-F5344CB8AC3E}">
        <p14:creationId xmlns:p14="http://schemas.microsoft.com/office/powerpoint/2010/main" val="149681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13459-9367-45AF-9EF1-498F9E14E049}"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7A331-271D-40EC-A3FD-1A129E0BC32E}" type="slidenum">
              <a:rPr lang="en-US" smtClean="0"/>
              <a:t>‹#›</a:t>
            </a:fld>
            <a:endParaRPr lang="en-US"/>
          </a:p>
        </p:txBody>
      </p:sp>
    </p:spTree>
    <p:extLst>
      <p:ext uri="{BB962C8B-B14F-4D97-AF65-F5344CB8AC3E}">
        <p14:creationId xmlns:p14="http://schemas.microsoft.com/office/powerpoint/2010/main" val="76574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913459-9367-45AF-9EF1-498F9E14E049}"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7A331-271D-40EC-A3FD-1A129E0BC32E}" type="slidenum">
              <a:rPr lang="en-US" smtClean="0"/>
              <a:t>‹#›</a:t>
            </a:fld>
            <a:endParaRPr lang="en-US"/>
          </a:p>
        </p:txBody>
      </p:sp>
    </p:spTree>
    <p:extLst>
      <p:ext uri="{BB962C8B-B14F-4D97-AF65-F5344CB8AC3E}">
        <p14:creationId xmlns:p14="http://schemas.microsoft.com/office/powerpoint/2010/main" val="178897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913459-9367-45AF-9EF1-498F9E14E049}"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57A331-271D-40EC-A3FD-1A129E0BC32E}" type="slidenum">
              <a:rPr lang="en-US" smtClean="0"/>
              <a:t>‹#›</a:t>
            </a:fld>
            <a:endParaRPr lang="en-US"/>
          </a:p>
        </p:txBody>
      </p:sp>
    </p:spTree>
    <p:extLst>
      <p:ext uri="{BB962C8B-B14F-4D97-AF65-F5344CB8AC3E}">
        <p14:creationId xmlns:p14="http://schemas.microsoft.com/office/powerpoint/2010/main" val="2923412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913459-9367-45AF-9EF1-498F9E14E049}"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57A331-271D-40EC-A3FD-1A129E0BC32E}" type="slidenum">
              <a:rPr lang="en-US" smtClean="0"/>
              <a:t>‹#›</a:t>
            </a:fld>
            <a:endParaRPr lang="en-US"/>
          </a:p>
        </p:txBody>
      </p:sp>
    </p:spTree>
    <p:extLst>
      <p:ext uri="{BB962C8B-B14F-4D97-AF65-F5344CB8AC3E}">
        <p14:creationId xmlns:p14="http://schemas.microsoft.com/office/powerpoint/2010/main" val="222986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13459-9367-45AF-9EF1-498F9E14E049}"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57A331-271D-40EC-A3FD-1A129E0BC32E}" type="slidenum">
              <a:rPr lang="en-US" smtClean="0"/>
              <a:t>‹#›</a:t>
            </a:fld>
            <a:endParaRPr lang="en-US"/>
          </a:p>
        </p:txBody>
      </p:sp>
    </p:spTree>
    <p:extLst>
      <p:ext uri="{BB962C8B-B14F-4D97-AF65-F5344CB8AC3E}">
        <p14:creationId xmlns:p14="http://schemas.microsoft.com/office/powerpoint/2010/main" val="228922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13459-9367-45AF-9EF1-498F9E14E049}"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7A331-271D-40EC-A3FD-1A129E0BC32E}" type="slidenum">
              <a:rPr lang="en-US" smtClean="0"/>
              <a:t>‹#›</a:t>
            </a:fld>
            <a:endParaRPr lang="en-US"/>
          </a:p>
        </p:txBody>
      </p:sp>
    </p:spTree>
    <p:extLst>
      <p:ext uri="{BB962C8B-B14F-4D97-AF65-F5344CB8AC3E}">
        <p14:creationId xmlns:p14="http://schemas.microsoft.com/office/powerpoint/2010/main" val="347981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13459-9367-45AF-9EF1-498F9E14E049}"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7A331-271D-40EC-A3FD-1A129E0BC32E}" type="slidenum">
              <a:rPr lang="en-US" smtClean="0"/>
              <a:t>‹#›</a:t>
            </a:fld>
            <a:endParaRPr lang="en-US"/>
          </a:p>
        </p:txBody>
      </p:sp>
    </p:spTree>
    <p:extLst>
      <p:ext uri="{BB962C8B-B14F-4D97-AF65-F5344CB8AC3E}">
        <p14:creationId xmlns:p14="http://schemas.microsoft.com/office/powerpoint/2010/main" val="353249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13459-9367-45AF-9EF1-498F9E14E049}" type="datetimeFigureOut">
              <a:rPr lang="en-US" smtClean="0"/>
              <a:t>9/4/2020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7A331-271D-40EC-A3FD-1A129E0BC32E}" type="slidenum">
              <a:rPr lang="en-US" smtClean="0"/>
              <a:t>‹#›</a:t>
            </a:fld>
            <a:endParaRPr lang="en-US"/>
          </a:p>
        </p:txBody>
      </p:sp>
    </p:spTree>
    <p:extLst>
      <p:ext uri="{BB962C8B-B14F-4D97-AF65-F5344CB8AC3E}">
        <p14:creationId xmlns:p14="http://schemas.microsoft.com/office/powerpoint/2010/main" val="477120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atimes.com/archives/la-xpm-1999-oct-01-mn-17288-story.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Requirements Engineering</a:t>
            </a:r>
            <a:endParaRPr lang="en-US" dirty="0"/>
          </a:p>
        </p:txBody>
      </p:sp>
      <p:sp>
        <p:nvSpPr>
          <p:cNvPr id="3" name="Subtitle 2"/>
          <p:cNvSpPr>
            <a:spLocks noGrp="1"/>
          </p:cNvSpPr>
          <p:nvPr>
            <p:ph type="subTitle" idx="1"/>
          </p:nvPr>
        </p:nvSpPr>
        <p:spPr/>
        <p:txBody>
          <a:bodyPr/>
          <a:lstStyle/>
          <a:p>
            <a:pPr algn="r"/>
            <a:r>
              <a:rPr lang="en-US" dirty="0" smtClean="0"/>
              <a:t>Lecture 1</a:t>
            </a:r>
            <a:endParaRPr lang="en-US" dirty="0"/>
          </a:p>
        </p:txBody>
      </p:sp>
    </p:spTree>
    <p:extLst>
      <p:ext uri="{BB962C8B-B14F-4D97-AF65-F5344CB8AC3E}">
        <p14:creationId xmlns:p14="http://schemas.microsoft.com/office/powerpoint/2010/main" val="662445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requirement</a:t>
            </a:r>
            <a:r>
              <a:rPr lang="en-US" dirty="0" smtClean="0"/>
              <a:t>? (contd..)</a:t>
            </a:r>
            <a:endParaRPr lang="en-US" dirty="0"/>
          </a:p>
        </p:txBody>
      </p:sp>
      <p:sp>
        <p:nvSpPr>
          <p:cNvPr id="3" name="Content Placeholder 2"/>
          <p:cNvSpPr>
            <a:spLocks noGrp="1"/>
          </p:cNvSpPr>
          <p:nvPr>
            <p:ph idx="1"/>
          </p:nvPr>
        </p:nvSpPr>
        <p:spPr/>
        <p:txBody>
          <a:bodyPr/>
          <a:lstStyle/>
          <a:p>
            <a:r>
              <a:rPr lang="en-US" dirty="0" smtClean="0"/>
              <a:t>Requirements represent the real-world problems in a way that can be utilized by Software Engineers to build software systems as a solution to those real world problems.</a:t>
            </a:r>
          </a:p>
          <a:p>
            <a:r>
              <a:rPr lang="en-US" dirty="0" smtClean="0"/>
              <a:t>Examples: </a:t>
            </a:r>
          </a:p>
          <a:p>
            <a:pPr lvl="1"/>
            <a:endParaRPr lang="en-US" dirty="0" smtClean="0"/>
          </a:p>
        </p:txBody>
      </p:sp>
    </p:spTree>
    <p:extLst>
      <p:ext uri="{BB962C8B-B14F-4D97-AF65-F5344CB8AC3E}">
        <p14:creationId xmlns:p14="http://schemas.microsoft.com/office/powerpoint/2010/main" val="3271932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Requirement Engineering?</a:t>
            </a:r>
            <a:endParaRPr lang="en-US" dirty="0"/>
          </a:p>
        </p:txBody>
      </p:sp>
      <p:sp>
        <p:nvSpPr>
          <p:cNvPr id="3" name="Content Placeholder 2"/>
          <p:cNvSpPr>
            <a:spLocks noGrp="1"/>
          </p:cNvSpPr>
          <p:nvPr>
            <p:ph idx="1"/>
          </p:nvPr>
        </p:nvSpPr>
        <p:spPr/>
        <p:txBody>
          <a:bodyPr/>
          <a:lstStyle/>
          <a:p>
            <a:r>
              <a:rPr lang="en-US" dirty="0">
                <a:cs typeface="Arial"/>
              </a:rPr>
              <a:t>The process of finding out, analyzing, documenting, checking and managing the requirements for the Software Systems is called requirements engineering (RE).</a:t>
            </a:r>
            <a:endParaRPr lang="en-US" dirty="0"/>
          </a:p>
          <a:p>
            <a:r>
              <a:rPr lang="en-US" dirty="0" smtClean="0"/>
              <a:t>Finding out -&gt; Elicitation</a:t>
            </a:r>
          </a:p>
          <a:p>
            <a:r>
              <a:rPr lang="en-US" dirty="0" smtClean="0"/>
              <a:t>Analyzing -&gt; Analysis</a:t>
            </a:r>
          </a:p>
          <a:p>
            <a:r>
              <a:rPr lang="en-US" dirty="0" smtClean="0"/>
              <a:t>Documenting-&gt; Specification</a:t>
            </a:r>
          </a:p>
          <a:p>
            <a:r>
              <a:rPr lang="en-US" dirty="0" smtClean="0"/>
              <a:t>Checking-&gt; Validation</a:t>
            </a:r>
          </a:p>
          <a:p>
            <a:r>
              <a:rPr lang="en-US" dirty="0" smtClean="0"/>
              <a:t>Managing-&gt; Management </a:t>
            </a:r>
            <a:endParaRPr lang="en-US" dirty="0"/>
          </a:p>
        </p:txBody>
      </p:sp>
    </p:spTree>
    <p:extLst>
      <p:ext uri="{BB962C8B-B14F-4D97-AF65-F5344CB8AC3E}">
        <p14:creationId xmlns:p14="http://schemas.microsoft.com/office/powerpoint/2010/main" val="117730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Software Requirement Engineering</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a:p>
            <a:endParaRPr lang="en-US" dirty="0"/>
          </a:p>
        </p:txBody>
      </p:sp>
      <p:sp>
        <p:nvSpPr>
          <p:cNvPr id="4" name="Rectangle 3"/>
          <p:cNvSpPr/>
          <p:nvPr/>
        </p:nvSpPr>
        <p:spPr>
          <a:xfrm>
            <a:off x="5894832" y="2381854"/>
            <a:ext cx="2017776"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 Engineering</a:t>
            </a:r>
            <a:endParaRPr lang="en-US" dirty="0"/>
          </a:p>
        </p:txBody>
      </p:sp>
      <p:sp>
        <p:nvSpPr>
          <p:cNvPr id="5" name="Rectangle 4"/>
          <p:cNvSpPr/>
          <p:nvPr/>
        </p:nvSpPr>
        <p:spPr>
          <a:xfrm>
            <a:off x="2450592" y="3513614"/>
            <a:ext cx="225552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 Development</a:t>
            </a:r>
            <a:endParaRPr lang="en-US" dirty="0"/>
          </a:p>
        </p:txBody>
      </p:sp>
      <p:sp>
        <p:nvSpPr>
          <p:cNvPr id="6" name="Rectangle 5"/>
          <p:cNvSpPr/>
          <p:nvPr/>
        </p:nvSpPr>
        <p:spPr>
          <a:xfrm>
            <a:off x="8967216" y="3513614"/>
            <a:ext cx="181660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 Management</a:t>
            </a:r>
            <a:endParaRPr lang="en-US" dirty="0"/>
          </a:p>
        </p:txBody>
      </p:sp>
      <p:sp>
        <p:nvSpPr>
          <p:cNvPr id="7" name="Rectangle 6"/>
          <p:cNvSpPr/>
          <p:nvPr/>
        </p:nvSpPr>
        <p:spPr>
          <a:xfrm>
            <a:off x="4078224" y="4692460"/>
            <a:ext cx="181660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Specification</a:t>
            </a:r>
            <a:endParaRPr lang="en-US" dirty="0"/>
          </a:p>
        </p:txBody>
      </p:sp>
      <p:sp>
        <p:nvSpPr>
          <p:cNvPr id="8" name="Rectangle 7"/>
          <p:cNvSpPr/>
          <p:nvPr/>
        </p:nvSpPr>
        <p:spPr>
          <a:xfrm>
            <a:off x="2109216" y="4692460"/>
            <a:ext cx="181660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Analysis</a:t>
            </a:r>
            <a:endParaRPr lang="en-US" dirty="0"/>
          </a:p>
        </p:txBody>
      </p:sp>
      <p:sp>
        <p:nvSpPr>
          <p:cNvPr id="9" name="Rectangle 8"/>
          <p:cNvSpPr/>
          <p:nvPr/>
        </p:nvSpPr>
        <p:spPr>
          <a:xfrm>
            <a:off x="128016" y="4712208"/>
            <a:ext cx="181660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Elicitation</a:t>
            </a:r>
            <a:endParaRPr lang="en-US" dirty="0"/>
          </a:p>
        </p:txBody>
      </p:sp>
      <p:sp>
        <p:nvSpPr>
          <p:cNvPr id="10" name="Rectangle 9"/>
          <p:cNvSpPr/>
          <p:nvPr/>
        </p:nvSpPr>
        <p:spPr>
          <a:xfrm>
            <a:off x="6096000" y="4716622"/>
            <a:ext cx="1816608"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Validation</a:t>
            </a:r>
            <a:endParaRPr lang="en-US" dirty="0"/>
          </a:p>
        </p:txBody>
      </p:sp>
      <p:cxnSp>
        <p:nvCxnSpPr>
          <p:cNvPr id="13" name="Straight Connector 12"/>
          <p:cNvCxnSpPr>
            <a:stCxn id="4" idx="2"/>
            <a:endCxn id="5" idx="0"/>
          </p:cNvCxnSpPr>
          <p:nvPr/>
        </p:nvCxnSpPr>
        <p:spPr>
          <a:xfrm flipH="1">
            <a:off x="3578352" y="2869534"/>
            <a:ext cx="3325368" cy="644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2"/>
            <a:endCxn id="6" idx="0"/>
          </p:cNvCxnSpPr>
          <p:nvPr/>
        </p:nvCxnSpPr>
        <p:spPr>
          <a:xfrm>
            <a:off x="6903720" y="2869534"/>
            <a:ext cx="2971800" cy="644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2"/>
            <a:endCxn id="9" idx="0"/>
          </p:cNvCxnSpPr>
          <p:nvPr/>
        </p:nvCxnSpPr>
        <p:spPr>
          <a:xfrm flipH="1">
            <a:off x="1036320" y="4001294"/>
            <a:ext cx="2542032" cy="71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2"/>
            <a:endCxn id="8" idx="0"/>
          </p:cNvCxnSpPr>
          <p:nvPr/>
        </p:nvCxnSpPr>
        <p:spPr>
          <a:xfrm flipH="1">
            <a:off x="3017520" y="4001294"/>
            <a:ext cx="560832" cy="691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2"/>
            <a:endCxn id="7" idx="0"/>
          </p:cNvCxnSpPr>
          <p:nvPr/>
        </p:nvCxnSpPr>
        <p:spPr>
          <a:xfrm>
            <a:off x="3578352" y="4001294"/>
            <a:ext cx="1408176" cy="691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5" idx="2"/>
          </p:cNvCxnSpPr>
          <p:nvPr/>
        </p:nvCxnSpPr>
        <p:spPr>
          <a:xfrm>
            <a:off x="3578352" y="4001294"/>
            <a:ext cx="3325368" cy="691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72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Requirement Engineering</a:t>
            </a:r>
            <a:endParaRPr lang="en-US" dirty="0"/>
          </a:p>
        </p:txBody>
      </p:sp>
      <p:sp>
        <p:nvSpPr>
          <p:cNvPr id="3" name="Content Placeholder 2"/>
          <p:cNvSpPr>
            <a:spLocks noGrp="1"/>
          </p:cNvSpPr>
          <p:nvPr>
            <p:ph idx="1"/>
          </p:nvPr>
        </p:nvSpPr>
        <p:spPr/>
        <p:txBody>
          <a:bodyPr/>
          <a:lstStyle/>
          <a:p>
            <a:r>
              <a:rPr lang="en-GB" i="1" dirty="0" smtClean="0"/>
              <a:t>“The </a:t>
            </a:r>
            <a:r>
              <a:rPr lang="en-GB" i="1" dirty="0"/>
              <a:t>hardest single part of building a software system is deciding precisely what to build. No other part of the conceptual work is as difficult as establishing the detailed technical requirements, including all the interfaces to people, to machines, and to other software systems. No other part of the work so cripples the resulting system if done wrong. No other part is more difficult to rectify later</a:t>
            </a:r>
            <a:r>
              <a:rPr lang="en-GB" i="1" dirty="0" smtClean="0"/>
              <a:t>.”</a:t>
            </a:r>
          </a:p>
          <a:p>
            <a:pPr marL="0" indent="0" algn="r">
              <a:buNone/>
            </a:pPr>
            <a:r>
              <a:rPr lang="en-GB" dirty="0" smtClean="0"/>
              <a:t> Frederick Brooks, </a:t>
            </a:r>
            <a:r>
              <a:rPr lang="en-GB" dirty="0"/>
              <a:t>“No Silver Bullet: Essence and Accidents of Software Engineering</a:t>
            </a:r>
            <a:r>
              <a:rPr lang="en-GB" dirty="0" smtClean="0"/>
              <a:t>”</a:t>
            </a:r>
            <a:endParaRPr lang="en-US" dirty="0"/>
          </a:p>
        </p:txBody>
      </p:sp>
    </p:spTree>
    <p:extLst>
      <p:ext uri="{BB962C8B-B14F-4D97-AF65-F5344CB8AC3E}">
        <p14:creationId xmlns:p14="http://schemas.microsoft.com/office/powerpoint/2010/main" val="2954763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Requirements Problems</a:t>
            </a:r>
            <a:endParaRPr lang="en-US" dirty="0"/>
          </a:p>
        </p:txBody>
      </p:sp>
      <p:sp>
        <p:nvSpPr>
          <p:cNvPr id="3" name="Content Placeholder 2"/>
          <p:cNvSpPr>
            <a:spLocks noGrp="1"/>
          </p:cNvSpPr>
          <p:nvPr>
            <p:ph idx="1"/>
          </p:nvPr>
        </p:nvSpPr>
        <p:spPr/>
        <p:txBody>
          <a:bodyPr/>
          <a:lstStyle/>
          <a:p>
            <a:r>
              <a:rPr lang="en-GB" dirty="0"/>
              <a:t>The major consequence of requirements problems is rework—doing again something that you thought was already done—late in development or after release. </a:t>
            </a:r>
            <a:endParaRPr lang="en-GB" dirty="0" smtClean="0"/>
          </a:p>
          <a:p>
            <a:r>
              <a:rPr lang="en-GB" dirty="0" smtClean="0"/>
              <a:t>Rework </a:t>
            </a:r>
            <a:r>
              <a:rPr lang="en-GB" dirty="0"/>
              <a:t>often consumes 30 to 50 percent of your total development cost (Shull, et al. 2002; GAO 2004), and requirements errors can account for 70 to 85 percent of the rework cost (</a:t>
            </a:r>
            <a:r>
              <a:rPr lang="en-GB" dirty="0" err="1"/>
              <a:t>Leffingwell</a:t>
            </a:r>
            <a:r>
              <a:rPr lang="en-GB" dirty="0"/>
              <a:t> 1997).</a:t>
            </a:r>
            <a:endParaRPr lang="en-US" dirty="0"/>
          </a:p>
        </p:txBody>
      </p:sp>
    </p:spTree>
    <p:extLst>
      <p:ext uri="{BB962C8B-B14F-4D97-AF65-F5344CB8AC3E}">
        <p14:creationId xmlns:p14="http://schemas.microsoft.com/office/powerpoint/2010/main" val="3584500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Requirements Problems</a:t>
            </a:r>
          </a:p>
        </p:txBody>
      </p:sp>
      <p:sp>
        <p:nvSpPr>
          <p:cNvPr id="3" name="Content Placeholder 2"/>
          <p:cNvSpPr>
            <a:spLocks noGrp="1"/>
          </p:cNvSpPr>
          <p:nvPr>
            <p:ph idx="1"/>
          </p:nvPr>
        </p:nvSpPr>
        <p:spPr/>
        <p:txBody>
          <a:bodyPr/>
          <a:lstStyle/>
          <a:p>
            <a:r>
              <a:rPr lang="en-US" dirty="0">
                <a:solidFill>
                  <a:srgbClr val="666666"/>
                </a:solidFill>
                <a:latin typeface="proximanova"/>
              </a:rPr>
              <a:t>In September 1999, </a:t>
            </a:r>
            <a:r>
              <a:rPr lang="en-US" dirty="0">
                <a:solidFill>
                  <a:srgbClr val="666666"/>
                </a:solidFill>
                <a:latin typeface="proximanova"/>
                <a:hlinkClick r:id="rId3"/>
              </a:rPr>
              <a:t>NASA lost its $125-million Mars Climate Orbiter</a:t>
            </a:r>
            <a:r>
              <a:rPr lang="en-US" dirty="0">
                <a:solidFill>
                  <a:srgbClr val="666666"/>
                </a:solidFill>
                <a:latin typeface="proximanova"/>
              </a:rPr>
              <a:t> when it tried to enter the orbit, just 100 kilometers too close to Mars. The mission failed due to poor requirements management: it was not discussed earlier in the stage whether the ‘navigation software’ required metric units or imperial units.</a:t>
            </a:r>
            <a:endParaRPr lang="en-US" dirty="0"/>
          </a:p>
          <a:p>
            <a:endParaRPr lang="en-US" dirty="0"/>
          </a:p>
        </p:txBody>
      </p:sp>
    </p:spTree>
    <p:extLst>
      <p:ext uri="{BB962C8B-B14F-4D97-AF65-F5344CB8AC3E}">
        <p14:creationId xmlns:p14="http://schemas.microsoft.com/office/powerpoint/2010/main" val="3639570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Requirements Engineering</a:t>
            </a:r>
            <a:endParaRPr lang="en-US" dirty="0"/>
          </a:p>
        </p:txBody>
      </p:sp>
      <p:sp>
        <p:nvSpPr>
          <p:cNvPr id="3" name="Content Placeholder 2"/>
          <p:cNvSpPr>
            <a:spLocks noGrp="1"/>
          </p:cNvSpPr>
          <p:nvPr>
            <p:ph idx="1"/>
          </p:nvPr>
        </p:nvSpPr>
        <p:spPr/>
        <p:txBody>
          <a:bodyPr/>
          <a:lstStyle/>
          <a:p>
            <a:r>
              <a:rPr lang="en-US" b="1" dirty="0"/>
              <a:t>Insufficient user </a:t>
            </a:r>
            <a:r>
              <a:rPr lang="en-US" b="1" dirty="0" smtClean="0"/>
              <a:t>involvement</a:t>
            </a:r>
          </a:p>
          <a:p>
            <a:r>
              <a:rPr lang="en-US" b="1" dirty="0"/>
              <a:t>Inaccurate </a:t>
            </a:r>
            <a:r>
              <a:rPr lang="en-US" b="1" dirty="0" smtClean="0"/>
              <a:t>planning</a:t>
            </a:r>
          </a:p>
          <a:p>
            <a:r>
              <a:rPr lang="en-US" b="1" dirty="0"/>
              <a:t>Creeping user </a:t>
            </a:r>
            <a:r>
              <a:rPr lang="en-US" b="1" dirty="0" smtClean="0"/>
              <a:t>requirements</a:t>
            </a:r>
          </a:p>
          <a:p>
            <a:r>
              <a:rPr lang="en-US" b="1" dirty="0"/>
              <a:t>Ambiguous </a:t>
            </a:r>
            <a:r>
              <a:rPr lang="en-US" b="1" dirty="0" smtClean="0"/>
              <a:t>requirements</a:t>
            </a:r>
          </a:p>
          <a:p>
            <a:r>
              <a:rPr lang="en-US" b="1" dirty="0"/>
              <a:t>Gold </a:t>
            </a:r>
            <a:r>
              <a:rPr lang="en-US" b="1" dirty="0" smtClean="0"/>
              <a:t>plating</a:t>
            </a:r>
          </a:p>
          <a:p>
            <a:r>
              <a:rPr lang="en-US" b="1" dirty="0"/>
              <a:t>Overlooked stakeholders</a:t>
            </a:r>
            <a:endParaRPr lang="en-US" dirty="0"/>
          </a:p>
        </p:txBody>
      </p:sp>
    </p:spTree>
    <p:extLst>
      <p:ext uri="{BB962C8B-B14F-4D97-AF65-F5344CB8AC3E}">
        <p14:creationId xmlns:p14="http://schemas.microsoft.com/office/powerpoint/2010/main" val="215852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Benefits from a high-quality requirements process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Fewer </a:t>
            </a:r>
            <a:r>
              <a:rPr lang="en-GB" dirty="0"/>
              <a:t>defects in requirements and in the delivered product.</a:t>
            </a:r>
          </a:p>
          <a:p>
            <a:r>
              <a:rPr lang="en-US" dirty="0" smtClean="0"/>
              <a:t>Reduced </a:t>
            </a:r>
            <a:r>
              <a:rPr lang="en-US" dirty="0"/>
              <a:t>development rework.</a:t>
            </a:r>
          </a:p>
          <a:p>
            <a:r>
              <a:rPr lang="en-US" dirty="0" smtClean="0"/>
              <a:t>Faster </a:t>
            </a:r>
            <a:r>
              <a:rPr lang="en-US" dirty="0"/>
              <a:t>development and </a:t>
            </a:r>
            <a:r>
              <a:rPr lang="en-US" dirty="0" smtClean="0"/>
              <a:t>delivery</a:t>
            </a:r>
            <a:endParaRPr lang="en-US" dirty="0"/>
          </a:p>
          <a:p>
            <a:r>
              <a:rPr lang="en-GB" dirty="0"/>
              <a:t>Fewer unnecessary and unused features.</a:t>
            </a:r>
          </a:p>
          <a:p>
            <a:r>
              <a:rPr lang="en-US" dirty="0" smtClean="0"/>
              <a:t>Lower </a:t>
            </a:r>
            <a:r>
              <a:rPr lang="en-US" dirty="0"/>
              <a:t>enhancement costs.</a:t>
            </a:r>
          </a:p>
          <a:p>
            <a:r>
              <a:rPr lang="en-US" dirty="0" smtClean="0"/>
              <a:t>Fewer </a:t>
            </a:r>
            <a:r>
              <a:rPr lang="en-US" dirty="0"/>
              <a:t>miscommunications.</a:t>
            </a:r>
          </a:p>
          <a:p>
            <a:r>
              <a:rPr lang="en-US" dirty="0" smtClean="0"/>
              <a:t>Reduced </a:t>
            </a:r>
            <a:r>
              <a:rPr lang="en-US" dirty="0"/>
              <a:t>scope creep.</a:t>
            </a:r>
          </a:p>
          <a:p>
            <a:r>
              <a:rPr lang="en-US" dirty="0" smtClean="0"/>
              <a:t>Reduced </a:t>
            </a:r>
            <a:r>
              <a:rPr lang="en-US" dirty="0"/>
              <a:t>project chaos.</a:t>
            </a:r>
          </a:p>
          <a:p>
            <a:r>
              <a:rPr lang="en-GB" dirty="0" smtClean="0"/>
              <a:t>Higher </a:t>
            </a:r>
            <a:r>
              <a:rPr lang="en-GB" dirty="0"/>
              <a:t>customer and team member satisfaction.</a:t>
            </a:r>
          </a:p>
          <a:p>
            <a:r>
              <a:rPr lang="en-GB" dirty="0" smtClean="0"/>
              <a:t>Products </a:t>
            </a:r>
            <a:r>
              <a:rPr lang="en-GB" dirty="0"/>
              <a:t>that do what they’re supposed to </a:t>
            </a:r>
            <a:r>
              <a:rPr lang="en-GB" dirty="0" smtClean="0"/>
              <a:t>do</a:t>
            </a:r>
            <a:endParaRPr lang="en-GB" dirty="0"/>
          </a:p>
          <a:p>
            <a:endParaRPr lang="en-US" dirty="0"/>
          </a:p>
        </p:txBody>
      </p:sp>
    </p:spTree>
    <p:extLst>
      <p:ext uri="{BB962C8B-B14F-4D97-AF65-F5344CB8AC3E}">
        <p14:creationId xmlns:p14="http://schemas.microsoft.com/office/powerpoint/2010/main" val="17551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740120852"/>
              </p:ext>
            </p:extLst>
          </p:nvPr>
        </p:nvGraphicFramePr>
        <p:xfrm>
          <a:off x="1085089" y="1365425"/>
          <a:ext cx="8644126" cy="5275913"/>
        </p:xfrm>
        <a:graphic>
          <a:graphicData uri="http://schemas.openxmlformats.org/drawingml/2006/table">
            <a:tbl>
              <a:tblPr firstRow="1" firstCol="1" bandRow="1">
                <a:tableStyleId>{5C22544A-7EE6-4342-B048-85BDC9FD1C3A}</a:tableStyleId>
              </a:tblPr>
              <a:tblGrid>
                <a:gridCol w="963167"/>
                <a:gridCol w="963168"/>
                <a:gridCol w="6717791"/>
              </a:tblGrid>
              <a:tr h="483482">
                <a:tc>
                  <a:txBody>
                    <a:bodyPr/>
                    <a:lstStyle/>
                    <a:p>
                      <a:pPr marL="0" marR="0" algn="l">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Week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Lecture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Topic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3482">
                <a:tc>
                  <a:txBody>
                    <a:bodyPr/>
                    <a:lstStyle/>
                    <a:p>
                      <a:pPr marL="0" marR="0" algn="l">
                        <a:lnSpc>
                          <a:spcPct val="107000"/>
                        </a:lnSpc>
                        <a:spcBef>
                          <a:spcPts val="0"/>
                        </a:spcBef>
                        <a:spcAft>
                          <a:spcPts val="0"/>
                        </a:spcAft>
                      </a:pPr>
                      <a:r>
                        <a:rPr lang="en-US" sz="1100" dirty="0">
                          <a:effectLst/>
                        </a:rPr>
                        <a: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100" dirty="0">
                          <a:effectLst/>
                        </a:rPr>
                        <a:t>1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Introduction to the course, Requirements Engineering Definition and Activities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805803">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b="1" dirty="0">
                          <a:effectLst/>
                        </a:rPr>
                        <a:t>Part1: Introduction to Software Requirements</a:t>
                      </a:r>
                    </a:p>
                    <a:p>
                      <a:pPr marL="0" marR="0" algn="l">
                        <a:lnSpc>
                          <a:spcPct val="107000"/>
                        </a:lnSpc>
                        <a:spcBef>
                          <a:spcPts val="0"/>
                        </a:spcBef>
                        <a:spcAft>
                          <a:spcPts val="0"/>
                        </a:spcAft>
                      </a:pPr>
                      <a:r>
                        <a:rPr lang="en-US" sz="1400" dirty="0">
                          <a:effectLst/>
                        </a:rPr>
                        <a:t>Software Requirements Definition, Levels/Types of Requirements, </a:t>
                      </a:r>
                      <a:r>
                        <a:rPr lang="en-US" sz="1400" b="1" dirty="0">
                          <a:effectLst/>
                        </a:rPr>
                        <a:t>Quiz 1</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483482">
                <a:tc>
                  <a:txBody>
                    <a:bodyPr/>
                    <a:lstStyle/>
                    <a:p>
                      <a:pPr marL="0" marR="0" algn="l">
                        <a:lnSpc>
                          <a:spcPct val="107000"/>
                        </a:lnSpc>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Role of Customer, Business Analyst in Requirement Engineering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483482">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Good Practices in Software Requirement Engineering,  </a:t>
                      </a:r>
                      <a:r>
                        <a:rPr lang="en-US" sz="1400" b="1" dirty="0">
                          <a:effectLst/>
                        </a:rPr>
                        <a:t>Quiz 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644642">
                <a:tc>
                  <a:txBody>
                    <a:bodyPr/>
                    <a:lstStyle/>
                    <a:p>
                      <a:pPr marL="0" marR="0" algn="l">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b="1" dirty="0">
                          <a:effectLst/>
                        </a:rPr>
                        <a:t>Part2: Requirements Development</a:t>
                      </a:r>
                    </a:p>
                    <a:p>
                      <a:pPr marL="0" marR="0" algn="l">
                        <a:lnSpc>
                          <a:spcPct val="107000"/>
                        </a:lnSpc>
                        <a:spcBef>
                          <a:spcPts val="0"/>
                        </a:spcBef>
                        <a:spcAft>
                          <a:spcPts val="0"/>
                        </a:spcAft>
                      </a:pPr>
                      <a:r>
                        <a:rPr lang="en-US" sz="1400" dirty="0">
                          <a:effectLst/>
                        </a:rPr>
                        <a:t> Establishing business requirements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161161">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Identifying users, </a:t>
                      </a:r>
                      <a:r>
                        <a:rPr lang="en-US" sz="1400" b="1" dirty="0">
                          <a:effectLst/>
                        </a:rPr>
                        <a:t>Quiz 3</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161161">
                <a:tc>
                  <a:txBody>
                    <a:bodyPr/>
                    <a:lstStyle/>
                    <a:p>
                      <a:pPr marL="0" marR="0" algn="l">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b="1" dirty="0">
                          <a:effectLst/>
                        </a:rPr>
                        <a:t>Presentation 1</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322321">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Requirement Elicitation</a:t>
                      </a:r>
                    </a:p>
                    <a:p>
                      <a:pPr marL="0" marR="0" algn="l">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161161">
                <a:tc>
                  <a:txBody>
                    <a:bodyPr/>
                    <a:lstStyle/>
                    <a:p>
                      <a:pPr marL="0" marR="0" algn="l">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Understanding Requirements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483482">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Documenting Requirements, SRS templates, Guidelines for writing requirements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102792">
                <a:tc>
                  <a:txBody>
                    <a:bodyPr/>
                    <a:lstStyle/>
                    <a:p>
                      <a:pPr marL="0" marR="0" algn="l">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b="1" dirty="0">
                          <a:effectLst/>
                        </a:rPr>
                        <a:t>Sessional-1</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bl>
          </a:graphicData>
        </a:graphic>
      </p:graphicFrame>
    </p:spTree>
    <p:extLst>
      <p:ext uri="{BB962C8B-B14F-4D97-AF65-F5344CB8AC3E}">
        <p14:creationId xmlns:p14="http://schemas.microsoft.com/office/powerpoint/2010/main" val="1583201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1973"/>
            <a:ext cx="10515600" cy="1325563"/>
          </a:xfrm>
        </p:spPr>
        <p:txBody>
          <a:bodyPr/>
          <a:lstStyle/>
          <a:p>
            <a:r>
              <a:rPr lang="en-US" dirty="0"/>
              <a:t>Course Outline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946145"/>
              </p:ext>
            </p:extLst>
          </p:nvPr>
        </p:nvGraphicFramePr>
        <p:xfrm>
          <a:off x="838201" y="1767840"/>
          <a:ext cx="9915144" cy="4958042"/>
        </p:xfrm>
        <a:graphic>
          <a:graphicData uri="http://schemas.openxmlformats.org/drawingml/2006/table">
            <a:tbl>
              <a:tblPr firstRow="1" firstCol="1" bandRow="1">
                <a:tableStyleId>{5C22544A-7EE6-4342-B048-85BDC9FD1C3A}</a:tableStyleId>
              </a:tblPr>
              <a:tblGrid>
                <a:gridCol w="1246631"/>
                <a:gridCol w="1426464"/>
                <a:gridCol w="7242049"/>
              </a:tblGrid>
              <a:tr h="459010">
                <a:tc>
                  <a:txBody>
                    <a:bodyPr/>
                    <a:lstStyle/>
                    <a:p>
                      <a:pPr marL="0" marR="0" algn="l">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Week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Lecture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Topic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9010">
                <a:tc>
                  <a:txBody>
                    <a:bodyPr/>
                    <a:lstStyle/>
                    <a:p>
                      <a:pPr marL="0" marR="0" algn="l">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Modeling Requirements (Data Flow Diagrams, Swimlane Diagrams, State-transition Diagrams),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r>
              <a:tr h="255961">
                <a:tc>
                  <a:txBody>
                    <a:bodyPr/>
                    <a:lstStyle/>
                    <a:p>
                      <a:pPr marL="0" marR="0" algn="l">
                        <a:lnSpc>
                          <a:spcPct val="107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Software Quality Requirements, Constraints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r>
              <a:tr h="639903">
                <a:tc>
                  <a:txBody>
                    <a:bodyPr/>
                    <a:lstStyle/>
                    <a:p>
                      <a:pPr marL="0" marR="0" algn="l">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dirty="0">
                          <a:effectLst/>
                        </a:rPr>
                        <a:t>Requirements gathering through Prototyping, Types of Prototypes, Mock ups, Proofs of Concept,  </a:t>
                      </a:r>
                      <a:r>
                        <a:rPr lang="en-US" sz="1400" b="1" dirty="0">
                          <a:effectLst/>
                        </a:rPr>
                        <a:t>Reading Assignment 1</a:t>
                      </a:r>
                      <a:r>
                        <a:rPr lang="en-US" sz="1400" dirty="0">
                          <a:effectLst/>
                        </a:rPr>
                        <a:t>,  </a:t>
                      </a:r>
                      <a:r>
                        <a:rPr lang="en-US" sz="1400" b="1" dirty="0">
                          <a:effectLst/>
                        </a:rPr>
                        <a:t>Quiz 4</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r>
              <a:tr h="383942">
                <a:tc>
                  <a:txBody>
                    <a:bodyPr/>
                    <a:lstStyle/>
                    <a:p>
                      <a:pPr marL="0" marR="0" algn="l">
                        <a:lnSpc>
                          <a:spcPct val="107000"/>
                        </a:lnSpc>
                        <a:spcBef>
                          <a:spcPts val="0"/>
                        </a:spcBef>
                        <a:spcAft>
                          <a:spcPts val="0"/>
                        </a:spcAft>
                      </a:pPr>
                      <a:r>
                        <a:rPr lang="en-US" sz="14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2.7 Prioritizing Requirements, Rationale and Techniques of Prioritizing Requirements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r>
              <a:tr h="383942">
                <a:tc>
                  <a:txBody>
                    <a:bodyPr/>
                    <a:lstStyle/>
                    <a:p>
                      <a:pPr marL="0" marR="0" algn="l">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dirty="0">
                          <a:effectLst/>
                        </a:rPr>
                        <a:t>2.8 Requirement Validation and Verification, Reviews, Testing,  </a:t>
                      </a:r>
                      <a:r>
                        <a:rPr lang="en-US" sz="1400" b="1" dirty="0">
                          <a:effectLst/>
                        </a:rPr>
                        <a:t>Quiz 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r>
              <a:tr h="127981">
                <a:tc>
                  <a:txBody>
                    <a:bodyPr/>
                    <a:lstStyle/>
                    <a:p>
                      <a:pPr marL="0" marR="0" algn="l">
                        <a:lnSpc>
                          <a:spcPct val="107000"/>
                        </a:lnSpc>
                        <a:spcBef>
                          <a:spcPts val="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b="1" dirty="0">
                          <a:effectLst/>
                        </a:rPr>
                        <a:t>Presentation 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r>
              <a:tr h="383942">
                <a:tc>
                  <a:txBody>
                    <a:bodyPr/>
                    <a:lstStyle/>
                    <a:p>
                      <a:pPr marL="0" marR="0" algn="l">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Requirements Reuse, Common Reuse Scenarios, Requirements Pattern,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r>
              <a:tr h="895863">
                <a:tc>
                  <a:txBody>
                    <a:bodyPr/>
                    <a:lstStyle/>
                    <a:p>
                      <a:pPr marL="0" marR="0" algn="l">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dirty="0">
                          <a:effectLst/>
                        </a:rPr>
                        <a:t>Estimating efforts required for Requirement Engineering, Estimating project sixe from Requirements, From Requirements to Design and Code, From Requirements to Tests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r>
              <a:tr h="639903">
                <a:tc>
                  <a:txBody>
                    <a:bodyPr/>
                    <a:lstStyle/>
                    <a:p>
                      <a:pPr marL="0" marR="0" algn="l">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dirty="0">
                          <a:effectLst/>
                        </a:rPr>
                        <a:t>Part3: Requirements for specific project classes</a:t>
                      </a:r>
                    </a:p>
                    <a:p>
                      <a:pPr marL="0" marR="0" algn="l">
                        <a:lnSpc>
                          <a:spcPct val="107000"/>
                        </a:lnSpc>
                        <a:spcBef>
                          <a:spcPts val="0"/>
                        </a:spcBef>
                        <a:spcAft>
                          <a:spcPts val="0"/>
                        </a:spcAft>
                      </a:pPr>
                      <a:r>
                        <a:rPr lang="en-US" sz="1400" dirty="0">
                          <a:effectLst/>
                        </a:rPr>
                        <a:t>Requirements for Agile Projects, Enhancement and Replacement Projects,  </a:t>
                      </a:r>
                      <a:r>
                        <a:rPr lang="en-US" sz="1400" b="1" dirty="0">
                          <a:effectLst/>
                        </a:rPr>
                        <a:t>Quiz 6</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r>
              <a:tr h="127981">
                <a:tc>
                  <a:txBody>
                    <a:bodyPr/>
                    <a:lstStyle/>
                    <a:p>
                      <a:pPr marL="0" marR="0" algn="l">
                        <a:lnSpc>
                          <a:spcPct val="107000"/>
                        </a:lnSpc>
                        <a:spcBef>
                          <a:spcPts val="0"/>
                        </a:spcBef>
                        <a:spcAft>
                          <a:spcPts val="0"/>
                        </a:spcAft>
                      </a:pPr>
                      <a:r>
                        <a:rPr lang="en-US" sz="1400">
                          <a:effectLst/>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a:effectLst/>
                        </a:rPr>
                        <a:t> Sessional-2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c>
                  <a:txBody>
                    <a:bodyPr/>
                    <a:lstStyle/>
                    <a:p>
                      <a:pPr marL="0" marR="0" algn="l">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927" marR="48927" marT="0" marB="0"/>
                </a:tc>
              </a:tr>
            </a:tbl>
          </a:graphicData>
        </a:graphic>
      </p:graphicFrame>
    </p:spTree>
    <p:extLst>
      <p:ext uri="{BB962C8B-B14F-4D97-AF65-F5344CB8AC3E}">
        <p14:creationId xmlns:p14="http://schemas.microsoft.com/office/powerpoint/2010/main" val="1618749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Information</a:t>
            </a:r>
            <a:endParaRPr lang="en-US" dirty="0"/>
          </a:p>
        </p:txBody>
      </p:sp>
      <p:sp>
        <p:nvSpPr>
          <p:cNvPr id="3" name="Content Placeholder 2"/>
          <p:cNvSpPr>
            <a:spLocks noGrp="1"/>
          </p:cNvSpPr>
          <p:nvPr>
            <p:ph idx="1"/>
          </p:nvPr>
        </p:nvSpPr>
        <p:spPr/>
        <p:txBody>
          <a:bodyPr>
            <a:normAutofit/>
          </a:bodyPr>
          <a:lstStyle/>
          <a:p>
            <a:r>
              <a:rPr lang="en-US" dirty="0"/>
              <a:t>Course Code: </a:t>
            </a:r>
            <a:r>
              <a:rPr lang="en-US" b="1" dirty="0" smtClean="0"/>
              <a:t>SE 210</a:t>
            </a:r>
            <a:endParaRPr lang="en-US" b="1" dirty="0"/>
          </a:p>
          <a:p>
            <a:r>
              <a:rPr lang="en-US" dirty="0"/>
              <a:t>Course Title: </a:t>
            </a:r>
            <a:r>
              <a:rPr lang="en-US" b="1" dirty="0"/>
              <a:t>Software </a:t>
            </a:r>
            <a:r>
              <a:rPr lang="en-US" b="1" dirty="0" smtClean="0"/>
              <a:t>Requirements Engineering </a:t>
            </a:r>
            <a:endParaRPr lang="en-US" b="1" dirty="0"/>
          </a:p>
          <a:p>
            <a:r>
              <a:rPr lang="en-US" dirty="0"/>
              <a:t>Total Credits: 3 </a:t>
            </a:r>
          </a:p>
          <a:p>
            <a:r>
              <a:rPr lang="en-US" dirty="0"/>
              <a:t>Instructor: Engr. Sara </a:t>
            </a:r>
            <a:r>
              <a:rPr lang="en-US" dirty="0" err="1"/>
              <a:t>Rehmat</a:t>
            </a:r>
            <a:r>
              <a:rPr lang="en-US" dirty="0"/>
              <a:t> </a:t>
            </a:r>
          </a:p>
          <a:p>
            <a:r>
              <a:rPr lang="en-US" dirty="0" smtClean="0"/>
              <a:t>Email: </a:t>
            </a:r>
            <a:r>
              <a:rPr lang="en-US" b="1" dirty="0" smtClean="0"/>
              <a:t>sara.rehmat@nu.edu.pk </a:t>
            </a:r>
            <a:endParaRPr lang="en-US" b="1" dirty="0"/>
          </a:p>
          <a:p>
            <a:r>
              <a:rPr lang="en-US" dirty="0"/>
              <a:t>Contact: (091) 111-128-128 (</a:t>
            </a:r>
            <a:r>
              <a:rPr lang="en-US" dirty="0" smtClean="0"/>
              <a:t>Ext: 122) </a:t>
            </a:r>
          </a:p>
          <a:p>
            <a:r>
              <a:rPr lang="en-US" dirty="0" smtClean="0"/>
              <a:t>Office no. 23, 1</a:t>
            </a:r>
            <a:r>
              <a:rPr lang="en-US" baseline="30000" dirty="0" smtClean="0"/>
              <a:t>st</a:t>
            </a:r>
            <a:r>
              <a:rPr lang="en-US" dirty="0" smtClean="0"/>
              <a:t> floor </a:t>
            </a:r>
            <a:endParaRPr lang="en-US" dirty="0"/>
          </a:p>
          <a:p>
            <a:endParaRPr lang="en-US" dirty="0"/>
          </a:p>
        </p:txBody>
      </p:sp>
    </p:spTree>
    <p:extLst>
      <p:ext uri="{BB962C8B-B14F-4D97-AF65-F5344CB8AC3E}">
        <p14:creationId xmlns:p14="http://schemas.microsoft.com/office/powerpoint/2010/main" val="358090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1250381"/>
              </p:ext>
            </p:extLst>
          </p:nvPr>
        </p:nvGraphicFramePr>
        <p:xfrm>
          <a:off x="694944" y="1660208"/>
          <a:ext cx="10204703" cy="5130222"/>
        </p:xfrm>
        <a:graphic>
          <a:graphicData uri="http://schemas.openxmlformats.org/drawingml/2006/table">
            <a:tbl>
              <a:tblPr firstRow="1" firstCol="1" bandRow="1">
                <a:tableStyleId>{5C22544A-7EE6-4342-B048-85BDC9FD1C3A}</a:tableStyleId>
              </a:tblPr>
              <a:tblGrid>
                <a:gridCol w="1511808"/>
                <a:gridCol w="1536192"/>
                <a:gridCol w="7156703"/>
              </a:tblGrid>
              <a:tr h="644642">
                <a:tc>
                  <a:txBody>
                    <a:bodyPr/>
                    <a:lstStyle/>
                    <a:p>
                      <a:pPr marL="0" marR="0" algn="l">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Week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Lecture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Topic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4642">
                <a:tc>
                  <a:txBody>
                    <a:bodyPr/>
                    <a:lstStyle/>
                    <a:p>
                      <a:pPr marL="0" marR="0" algn="l">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a:effectLst/>
                        </a:rPr>
                        <a:t>Requirements for Commercial Of the Shelf Products, Outsourced projects, Business Automation projects,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483482">
                <a:tc>
                  <a:txBody>
                    <a:bodyPr/>
                    <a:lstStyle/>
                    <a:p>
                      <a:pPr marL="0" marR="0" algn="l">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a:effectLst/>
                        </a:rPr>
                        <a:t>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Requirements for Business Analysis projects, Real-time projects, </a:t>
                      </a:r>
                      <a:r>
                        <a:rPr lang="en-US" sz="1400" b="1" dirty="0">
                          <a:effectLst/>
                        </a:rPr>
                        <a:t>Reading Assignment 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644642">
                <a:tc>
                  <a:txBody>
                    <a:bodyPr/>
                    <a:lstStyle/>
                    <a:p>
                      <a:pPr marL="0" marR="0" algn="l">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a:effectLst/>
                        </a:rPr>
                        <a:t>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Part4: Requirements Management</a:t>
                      </a:r>
                    </a:p>
                    <a:p>
                      <a:pPr marL="0" marR="0" algn="l">
                        <a:lnSpc>
                          <a:spcPct val="107000"/>
                        </a:lnSpc>
                        <a:spcBef>
                          <a:spcPts val="0"/>
                        </a:spcBef>
                        <a:spcAft>
                          <a:spcPts val="0"/>
                        </a:spcAft>
                      </a:pPr>
                      <a:r>
                        <a:rPr lang="en-US" sz="1400" dirty="0">
                          <a:effectLst/>
                        </a:rPr>
                        <a:t>Requirements Management Practices,  </a:t>
                      </a:r>
                      <a:r>
                        <a:rPr lang="en-US" sz="1400" b="1" dirty="0">
                          <a:effectLst/>
                        </a:rPr>
                        <a:t>Quiz 7</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483482">
                <a:tc>
                  <a:txBody>
                    <a:bodyPr/>
                    <a:lstStyle/>
                    <a:p>
                      <a:pPr marL="0" marR="0" algn="l">
                        <a:lnSpc>
                          <a:spcPct val="107000"/>
                        </a:lnSpc>
                        <a:spcBef>
                          <a:spcPts val="0"/>
                        </a:spcBef>
                        <a:spcAft>
                          <a:spcPts val="0"/>
                        </a:spcAft>
                      </a:pPr>
                      <a:r>
                        <a:rPr lang="en-US" sz="1400" dirty="0">
                          <a:effectLst/>
                        </a:rPr>
                        <a:t>13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a:effectLst/>
                        </a:rPr>
                        <a:t>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Managing Changing Requirements, Change Control, Process Description,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322321">
                <a:tc>
                  <a:txBody>
                    <a:bodyPr/>
                    <a:lstStyle/>
                    <a:p>
                      <a:pPr marL="0" marR="0" algn="l">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a:effectLst/>
                        </a:rPr>
                        <a:t>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Change Control Process Description,   </a:t>
                      </a:r>
                      <a:r>
                        <a:rPr lang="en-US" sz="1400" b="1" dirty="0">
                          <a:effectLst/>
                        </a:rPr>
                        <a:t>Quiz 8</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161161">
                <a:tc>
                  <a:txBody>
                    <a:bodyPr/>
                    <a:lstStyle/>
                    <a:p>
                      <a:pPr marL="0" marR="0" algn="l">
                        <a:lnSpc>
                          <a:spcPct val="107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Requirements Traceability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322321">
                <a:tc>
                  <a:txBody>
                    <a:bodyPr/>
                    <a:lstStyle/>
                    <a:p>
                      <a:pPr marL="0" marR="0" algn="l">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a:effectLst/>
                        </a:rPr>
                        <a:t>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Tools for Requirements Engineering, </a:t>
                      </a:r>
                      <a:r>
                        <a:rPr lang="en-US" sz="1400" b="1" dirty="0">
                          <a:effectLst/>
                        </a:rPr>
                        <a:t>Quiz 9</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483482">
                <a:tc>
                  <a:txBody>
                    <a:bodyPr/>
                    <a:lstStyle/>
                    <a:p>
                      <a:pPr marL="0" marR="0" algn="l">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a:effectLst/>
                        </a:rPr>
                        <a:t>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Specific Requirement Management tool Introduction, </a:t>
                      </a:r>
                      <a:r>
                        <a:rPr lang="en-US" sz="1400" b="1" dirty="0">
                          <a:effectLst/>
                        </a:rPr>
                        <a:t>Reading Assignment 3</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322321">
                <a:tc>
                  <a:txBody>
                    <a:bodyPr/>
                    <a:lstStyle/>
                    <a:p>
                      <a:pPr marL="0" marR="0" algn="l">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a:effectLst/>
                        </a:rPr>
                        <a:t>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Specific Requirement Management Tool Tutorial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161161">
                <a:tc>
                  <a:txBody>
                    <a:bodyPr/>
                    <a:lstStyle/>
                    <a:p>
                      <a:pPr marL="0" marR="0" algn="l">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a:effectLst/>
                        </a:rPr>
                        <a:t>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b="1" dirty="0">
                          <a:effectLst/>
                        </a:rPr>
                        <a:t>Presentation 3</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r h="322321">
                <a:tc>
                  <a:txBody>
                    <a:bodyPr/>
                    <a:lstStyle/>
                    <a:p>
                      <a:pPr marL="0" marR="0" algn="l">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a:effectLst/>
                        </a:rPr>
                        <a:t>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c>
                  <a:txBody>
                    <a:bodyPr/>
                    <a:lstStyle/>
                    <a:p>
                      <a:pPr marL="0" marR="0" algn="l">
                        <a:lnSpc>
                          <a:spcPct val="107000"/>
                        </a:lnSpc>
                        <a:spcBef>
                          <a:spcPts val="0"/>
                        </a:spcBef>
                        <a:spcAft>
                          <a:spcPts val="0"/>
                        </a:spcAft>
                      </a:pPr>
                      <a:r>
                        <a:rPr lang="en-US" sz="1400" dirty="0">
                          <a:effectLst/>
                        </a:rPr>
                        <a:t>Software Requirements Risk Management, </a:t>
                      </a:r>
                      <a:r>
                        <a:rPr lang="en-US" sz="1400" b="1" dirty="0">
                          <a:effectLst/>
                        </a:rPr>
                        <a:t>Quiz 10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1612" marR="61612" marT="0" marB="0"/>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50205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73910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Grade Distribution</a:t>
            </a:r>
            <a:br>
              <a:rPr lang="en-US" dirty="0" smtClean="0"/>
            </a:br>
            <a:endParaRPr lang="en-US" dirty="0"/>
          </a:p>
        </p:txBody>
      </p:sp>
      <p:sp>
        <p:nvSpPr>
          <p:cNvPr id="3" name="Content Placeholder 2"/>
          <p:cNvSpPr>
            <a:spLocks noGrp="1"/>
          </p:cNvSpPr>
          <p:nvPr>
            <p:ph idx="1"/>
          </p:nvPr>
        </p:nvSpPr>
        <p:spPr/>
        <p:txBody>
          <a:bodyPr/>
          <a:lstStyle/>
          <a:p>
            <a:r>
              <a:rPr lang="en-US" dirty="0"/>
              <a:t>Class Participation: 5</a:t>
            </a:r>
            <a:r>
              <a:rPr lang="en-US" dirty="0" smtClean="0"/>
              <a:t>%</a:t>
            </a:r>
          </a:p>
          <a:p>
            <a:r>
              <a:rPr lang="en-US" dirty="0" smtClean="0"/>
              <a:t>Assignments (Around 3): 5%</a:t>
            </a:r>
          </a:p>
          <a:p>
            <a:r>
              <a:rPr lang="en-US" dirty="0" smtClean="0"/>
              <a:t>Presentations &amp; Reports on Case Studies (Around 3): 5% </a:t>
            </a:r>
          </a:p>
          <a:p>
            <a:r>
              <a:rPr lang="en-US" dirty="0" smtClean="0"/>
              <a:t>Quizzes (Weekly): 10%</a:t>
            </a:r>
          </a:p>
          <a:p>
            <a:r>
              <a:rPr lang="en-US" dirty="0" smtClean="0"/>
              <a:t>Sessional-1: 15%</a:t>
            </a:r>
          </a:p>
          <a:p>
            <a:r>
              <a:rPr lang="en-US" dirty="0" smtClean="0"/>
              <a:t>Sessional-2: 15%</a:t>
            </a:r>
          </a:p>
          <a:p>
            <a:r>
              <a:rPr lang="en-US" dirty="0" smtClean="0"/>
              <a:t>Final Exam: 45%</a:t>
            </a:r>
          </a:p>
          <a:p>
            <a:endParaRPr lang="en-US" dirty="0"/>
          </a:p>
        </p:txBody>
      </p:sp>
    </p:spTree>
    <p:extLst>
      <p:ext uri="{BB962C8B-B14F-4D97-AF65-F5344CB8AC3E}">
        <p14:creationId xmlns:p14="http://schemas.microsoft.com/office/powerpoint/2010/main" val="196580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a:t>
            </a:r>
            <a:endParaRPr lang="en-US" dirty="0"/>
          </a:p>
        </p:txBody>
      </p:sp>
      <p:sp>
        <p:nvSpPr>
          <p:cNvPr id="3" name="Content Placeholder 2"/>
          <p:cNvSpPr>
            <a:spLocks noGrp="1"/>
          </p:cNvSpPr>
          <p:nvPr>
            <p:ph idx="1"/>
          </p:nvPr>
        </p:nvSpPr>
        <p:spPr/>
        <p:txBody>
          <a:bodyPr>
            <a:normAutofit/>
          </a:bodyPr>
          <a:lstStyle/>
          <a:p>
            <a:pPr lvl="0"/>
            <a:r>
              <a:rPr lang="en-US" u="sng" dirty="0"/>
              <a:t>Grading Policy</a:t>
            </a:r>
            <a:r>
              <a:rPr lang="en-US" u="sng" dirty="0" smtClean="0"/>
              <a:t>:</a:t>
            </a:r>
            <a:r>
              <a:rPr lang="en-US" dirty="0"/>
              <a:t> </a:t>
            </a:r>
          </a:p>
          <a:p>
            <a:pPr lvl="1"/>
            <a:r>
              <a:rPr lang="en-US" b="1" dirty="0"/>
              <a:t>Inter Quartile Range (IQR) </a:t>
            </a:r>
            <a:r>
              <a:rPr lang="en-US" dirty="0"/>
              <a:t>method will be used for grading. </a:t>
            </a:r>
          </a:p>
          <a:p>
            <a:pPr lvl="0"/>
            <a:r>
              <a:rPr lang="en-US" u="sng" dirty="0"/>
              <a:t>Attendance Policy</a:t>
            </a:r>
            <a:r>
              <a:rPr lang="en-US" u="sng" dirty="0" smtClean="0"/>
              <a:t>:</a:t>
            </a:r>
            <a:r>
              <a:rPr lang="en-US" dirty="0"/>
              <a:t> </a:t>
            </a:r>
          </a:p>
          <a:p>
            <a:pPr lvl="1"/>
            <a:r>
              <a:rPr lang="en-US" b="1" dirty="0"/>
              <a:t>Minimum 80% </a:t>
            </a:r>
            <a:r>
              <a:rPr lang="en-US" dirty="0"/>
              <a:t>attendance is required for appearing in final exams. Anyone joining class later than 20 minutes will be marked absent. </a:t>
            </a:r>
          </a:p>
          <a:p>
            <a:pPr lvl="0"/>
            <a:r>
              <a:rPr lang="en-US" u="sng" dirty="0"/>
              <a:t>Plagiarism Policy</a:t>
            </a:r>
            <a:r>
              <a:rPr lang="en-US" u="sng" dirty="0" smtClean="0"/>
              <a:t>:</a:t>
            </a:r>
            <a:r>
              <a:rPr lang="en-US" dirty="0"/>
              <a:t> </a:t>
            </a:r>
          </a:p>
          <a:p>
            <a:pPr lvl="1"/>
            <a:r>
              <a:rPr lang="en-US" b="1" dirty="0"/>
              <a:t>Zero tolerance </a:t>
            </a:r>
            <a:r>
              <a:rPr lang="en-US" dirty="0"/>
              <a:t>policy will be adopted towards plagiarism of any sort. Plagiarism includes copying the contents from the internet or from the class fellows as they are. The students copying and the students from whom the assignments are copied, will be awarded zero. </a:t>
            </a:r>
          </a:p>
          <a:p>
            <a:endParaRPr lang="en-US" dirty="0"/>
          </a:p>
        </p:txBody>
      </p:sp>
    </p:spTree>
    <p:extLst>
      <p:ext uri="{BB962C8B-B14F-4D97-AF65-F5344CB8AC3E}">
        <p14:creationId xmlns:p14="http://schemas.microsoft.com/office/powerpoint/2010/main" val="368781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sp>
        <p:nvSpPr>
          <p:cNvPr id="3" name="Content Placeholder 2"/>
          <p:cNvSpPr>
            <a:spLocks noGrp="1"/>
          </p:cNvSpPr>
          <p:nvPr>
            <p:ph idx="1"/>
          </p:nvPr>
        </p:nvSpPr>
        <p:spPr/>
        <p:txBody>
          <a:bodyPr/>
          <a:lstStyle/>
          <a:p>
            <a:r>
              <a:rPr lang="en-US" dirty="0" smtClean="0"/>
              <a:t>Text Book:</a:t>
            </a:r>
          </a:p>
          <a:p>
            <a:pPr lvl="1"/>
            <a:r>
              <a:rPr lang="en-US" dirty="0" smtClean="0"/>
              <a:t>Software Requirements, Third Edition by Karl </a:t>
            </a:r>
            <a:r>
              <a:rPr lang="en-US" dirty="0" err="1" smtClean="0"/>
              <a:t>Weigers</a:t>
            </a:r>
            <a:r>
              <a:rPr lang="en-US" dirty="0" smtClean="0"/>
              <a:t> and Joy Beatty (pdf version uploaded on Slate)</a:t>
            </a:r>
          </a:p>
          <a:p>
            <a:r>
              <a:rPr lang="en-US" dirty="0" smtClean="0"/>
              <a:t>Reference Books:</a:t>
            </a:r>
          </a:p>
          <a:p>
            <a:pPr lvl="1"/>
            <a:r>
              <a:rPr lang="en-US" dirty="0"/>
              <a:t> </a:t>
            </a:r>
            <a:r>
              <a:rPr lang="en-US" dirty="0" smtClean="0"/>
              <a:t>Requirements Engineering, A Good Practice Guide by Ian </a:t>
            </a:r>
            <a:r>
              <a:rPr lang="en-US" dirty="0" err="1" smtClean="0"/>
              <a:t>Sommerville</a:t>
            </a:r>
            <a:r>
              <a:rPr lang="en-US" dirty="0" smtClean="0"/>
              <a:t> and Pete Sawyer, 1997</a:t>
            </a:r>
            <a:endParaRPr lang="en-US" dirty="0"/>
          </a:p>
        </p:txBody>
      </p:sp>
    </p:spTree>
    <p:extLst>
      <p:ext uri="{BB962C8B-B14F-4D97-AF65-F5344CB8AC3E}">
        <p14:creationId xmlns:p14="http://schemas.microsoft.com/office/powerpoint/2010/main" val="2030382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a:t>
            </a:r>
            <a:endParaRPr lang="en-US" dirty="0"/>
          </a:p>
        </p:txBody>
      </p:sp>
      <p:sp>
        <p:nvSpPr>
          <p:cNvPr id="3" name="Content Placeholder 2"/>
          <p:cNvSpPr>
            <a:spLocks noGrp="1"/>
          </p:cNvSpPr>
          <p:nvPr>
            <p:ph idx="1"/>
          </p:nvPr>
        </p:nvSpPr>
        <p:spPr/>
        <p:txBody>
          <a:bodyPr/>
          <a:lstStyle/>
          <a:p>
            <a:r>
              <a:rPr lang="en-GB" dirty="0"/>
              <a:t>This course introduces students to the process of </a:t>
            </a:r>
            <a:r>
              <a:rPr lang="en-GB" dirty="0" smtClean="0"/>
              <a:t>requirements engineering</a:t>
            </a:r>
            <a:r>
              <a:rPr lang="en-GB" dirty="0"/>
              <a:t> and helps them understand important issues in </a:t>
            </a:r>
            <a:r>
              <a:rPr lang="en-GB" dirty="0" smtClean="0"/>
              <a:t>requirement </a:t>
            </a:r>
            <a:r>
              <a:rPr lang="en-GB" dirty="0"/>
              <a:t>engineering</a:t>
            </a:r>
            <a:r>
              <a:rPr lang="en-GB" dirty="0" smtClean="0"/>
              <a:t>.</a:t>
            </a:r>
          </a:p>
          <a:p>
            <a:r>
              <a:rPr lang="en-GB" dirty="0" smtClean="0"/>
              <a:t> </a:t>
            </a:r>
            <a:r>
              <a:rPr lang="en-GB" dirty="0"/>
              <a:t>It will </a:t>
            </a:r>
            <a:r>
              <a:rPr lang="en-GB" dirty="0" smtClean="0"/>
              <a:t>help </a:t>
            </a:r>
            <a:r>
              <a:rPr lang="en-GB" dirty="0"/>
              <a:t>them to learn and apply the RE concepts for elicitation, specification, </a:t>
            </a:r>
            <a:r>
              <a:rPr lang="en-GB" dirty="0" smtClean="0"/>
              <a:t>modelling and analysis</a:t>
            </a:r>
            <a:r>
              <a:rPr lang="en-GB" dirty="0"/>
              <a:t> </a:t>
            </a:r>
            <a:r>
              <a:rPr lang="en-GB" dirty="0" smtClean="0"/>
              <a:t>of</a:t>
            </a:r>
            <a:r>
              <a:rPr lang="en-GB" dirty="0"/>
              <a:t> software requirements</a:t>
            </a:r>
            <a:r>
              <a:rPr lang="en-GB" dirty="0" smtClean="0"/>
              <a:t>. </a:t>
            </a:r>
          </a:p>
          <a:p>
            <a:r>
              <a:rPr lang="en-GB" dirty="0" smtClean="0"/>
              <a:t>Managing requirements and how to deal with changing requirements is also an objective of this course.</a:t>
            </a:r>
            <a:endParaRPr lang="en-US" dirty="0"/>
          </a:p>
        </p:txBody>
      </p:sp>
    </p:spTree>
    <p:extLst>
      <p:ext uri="{BB962C8B-B14F-4D97-AF65-F5344CB8AC3E}">
        <p14:creationId xmlns:p14="http://schemas.microsoft.com/office/powerpoint/2010/main" val="1547500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pic>
        <p:nvPicPr>
          <p:cNvPr id="4" name="Content Placeholder 3"/>
          <p:cNvPicPr>
            <a:picLocks noGrp="1" noChangeAspect="1"/>
          </p:cNvPicPr>
          <p:nvPr>
            <p:ph idx="1"/>
          </p:nvPr>
        </p:nvPicPr>
        <p:blipFill>
          <a:blip r:embed="rId3"/>
          <a:stretch>
            <a:fillRect/>
          </a:stretch>
        </p:blipFill>
        <p:spPr>
          <a:xfrm>
            <a:off x="2552700" y="2096294"/>
            <a:ext cx="7086600" cy="3810000"/>
          </a:xfrm>
          <a:prstGeom prst="rect">
            <a:avLst/>
          </a:prstGeom>
        </p:spPr>
      </p:pic>
    </p:spTree>
    <p:extLst>
      <p:ext uri="{BB962C8B-B14F-4D97-AF65-F5344CB8AC3E}">
        <p14:creationId xmlns:p14="http://schemas.microsoft.com/office/powerpoint/2010/main" val="3766510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lstStyle/>
          <a:p>
            <a:r>
              <a:rPr lang="en-US" dirty="0" smtClean="0"/>
              <a:t>Software Requirement Engineering is the 1</a:t>
            </a:r>
            <a:r>
              <a:rPr lang="en-US" baseline="30000" dirty="0" smtClean="0"/>
              <a:t>st</a:t>
            </a:r>
            <a:r>
              <a:rPr lang="en-US" dirty="0" smtClean="0"/>
              <a:t> step in Software Engineering Process</a:t>
            </a:r>
          </a:p>
          <a:p>
            <a:r>
              <a:rPr lang="en-US" dirty="0" smtClean="0"/>
              <a:t>Software Requirements Engineer is the </a:t>
            </a:r>
            <a:r>
              <a:rPr lang="en-US" dirty="0"/>
              <a:t>face to the customer and the liaison </a:t>
            </a:r>
            <a:r>
              <a:rPr lang="en-US" dirty="0" smtClean="0"/>
              <a:t>between the </a:t>
            </a:r>
            <a:r>
              <a:rPr lang="en-US" dirty="0"/>
              <a:t>customer and the developers and the rest of the software development team.</a:t>
            </a:r>
          </a:p>
          <a:p>
            <a:endParaRPr lang="en-US" dirty="0"/>
          </a:p>
        </p:txBody>
      </p:sp>
    </p:spTree>
    <p:extLst>
      <p:ext uri="{BB962C8B-B14F-4D97-AF65-F5344CB8AC3E}">
        <p14:creationId xmlns:p14="http://schemas.microsoft.com/office/powerpoint/2010/main" val="357158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requirement?</a:t>
            </a:r>
            <a:endParaRPr lang="en-US" dirty="0"/>
          </a:p>
        </p:txBody>
      </p:sp>
      <p:pic>
        <p:nvPicPr>
          <p:cNvPr id="4" name="Content Placeholder 3"/>
          <p:cNvPicPr>
            <a:picLocks noGrp="1" noChangeAspect="1"/>
          </p:cNvPicPr>
          <p:nvPr>
            <p:ph idx="1"/>
          </p:nvPr>
        </p:nvPicPr>
        <p:blipFill>
          <a:blip r:embed="rId3"/>
          <a:stretch>
            <a:fillRect/>
          </a:stretch>
        </p:blipFill>
        <p:spPr>
          <a:xfrm>
            <a:off x="2986087" y="2896394"/>
            <a:ext cx="6219825" cy="2209800"/>
          </a:xfrm>
          <a:prstGeom prst="rect">
            <a:avLst/>
          </a:prstGeom>
        </p:spPr>
      </p:pic>
    </p:spTree>
    <p:extLst>
      <p:ext uri="{BB962C8B-B14F-4D97-AF65-F5344CB8AC3E}">
        <p14:creationId xmlns:p14="http://schemas.microsoft.com/office/powerpoint/2010/main" val="2869055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1811</TotalTime>
  <Words>898</Words>
  <Application>Microsoft Office PowerPoint</Application>
  <PresentationFormat>Widescreen</PresentationFormat>
  <Paragraphs>220</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proximanova</vt:lpstr>
      <vt:lpstr>Times New Roman</vt:lpstr>
      <vt:lpstr>Office Theme</vt:lpstr>
      <vt:lpstr>Software Requirements Engineering</vt:lpstr>
      <vt:lpstr>General Information</vt:lpstr>
      <vt:lpstr>Grade Distribution </vt:lpstr>
      <vt:lpstr>Policies</vt:lpstr>
      <vt:lpstr>Books</vt:lpstr>
      <vt:lpstr>Course Objective</vt:lpstr>
      <vt:lpstr>Course Overview</vt:lpstr>
      <vt:lpstr>Course Overview</vt:lpstr>
      <vt:lpstr>What is a requirement?</vt:lpstr>
      <vt:lpstr>What is a requirement? (contd..)</vt:lpstr>
      <vt:lpstr>What is Software Requirement Engineering?</vt:lpstr>
      <vt:lpstr>Introduction to Software Requirement Engineering</vt:lpstr>
      <vt:lpstr>Why Requirement Engineering</vt:lpstr>
      <vt:lpstr>Cost of Requirements Problems</vt:lpstr>
      <vt:lpstr>Cost of Requirements Problems</vt:lpstr>
      <vt:lpstr>Problems in Requirements Engineering</vt:lpstr>
      <vt:lpstr>Benefits from a high-quality requirements process</vt:lpstr>
      <vt:lpstr>Course Outline</vt:lpstr>
      <vt:lpstr>Course Outline</vt:lpstr>
      <vt:lpstr>Course Outline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Qasim</dc:creator>
  <cp:lastModifiedBy>Sara Qasim</cp:lastModifiedBy>
  <cp:revision>36</cp:revision>
  <dcterms:created xsi:type="dcterms:W3CDTF">2020-08-31T02:20:07Z</dcterms:created>
  <dcterms:modified xsi:type="dcterms:W3CDTF">2020-09-04T13:10:07Z</dcterms:modified>
</cp:coreProperties>
</file>