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wmf" ContentType="image/x-wmf"/>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en-US" sz="6000" spc="-1" strike="noStrike">
                <a:solidFill>
                  <a:srgbClr val="000000"/>
                </a:solidFill>
                <a:latin typeface="Calibri Light"/>
              </a:rPr>
              <a:t>Click to edit Master </a:t>
            </a:r>
            <a:r>
              <a:rPr b="0" lang="en-US" sz="6000" spc="-1" strike="noStrike">
                <a:solidFill>
                  <a:srgbClr val="000000"/>
                </a:solidFill>
                <a:latin typeface="Calibri Light"/>
              </a:rPr>
              <a:t>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6F3F3572-CC56-433A-A64E-0F35B0110E5C}" type="datetime">
              <a:rPr b="0" lang="en-US" sz="1200" spc="-1" strike="noStrike">
                <a:solidFill>
                  <a:srgbClr val="8b8b8b"/>
                </a:solidFill>
                <a:latin typeface="Calibri"/>
              </a:rPr>
              <a:t>11/25/21</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AE948478-CFAA-42E6-940E-7855A9DBA9C7}" type="slidenum">
              <a:rPr b="0" lang="en-US" sz="1200" spc="-1" strike="noStrike">
                <a:solidFill>
                  <a:srgbClr val="8b8b8b"/>
                </a:solidFill>
                <a:latin typeface="Calibri"/>
              </a:rPr>
              <a:t>1</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p>
            <a:pPr>
              <a:lnSpc>
                <a:spcPct val="100000"/>
              </a:lnSpc>
            </a:pPr>
            <a:fld id="{D135A5EC-0259-4EB6-9FCB-C807F7AC33D8}" type="datetime">
              <a:rPr b="0" lang="en-US" sz="1200" spc="-1" strike="noStrike">
                <a:solidFill>
                  <a:srgbClr val="8b8b8b"/>
                </a:solidFill>
                <a:latin typeface="Calibri"/>
              </a:rPr>
              <a:t>11/25/21</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p>
            <a:pPr algn="r">
              <a:lnSpc>
                <a:spcPct val="100000"/>
              </a:lnSpc>
            </a:pPr>
            <a:fld id="{65937F2B-744E-45B6-8C44-EB89C43975F4}"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523880" y="1122480"/>
            <a:ext cx="9143640" cy="2387160"/>
          </a:xfrm>
          <a:prstGeom prst="rect">
            <a:avLst/>
          </a:prstGeom>
          <a:noFill/>
          <a:ln>
            <a:noFill/>
          </a:ln>
        </p:spPr>
        <p:txBody>
          <a:bodyPr anchor="b"/>
          <a:p>
            <a:pPr algn="ctr">
              <a:lnSpc>
                <a:spcPct val="90000"/>
              </a:lnSpc>
            </a:pPr>
            <a:r>
              <a:rPr b="0" lang="en-US" sz="6000" spc="-1" strike="noStrike">
                <a:solidFill>
                  <a:srgbClr val="000000"/>
                </a:solidFill>
                <a:latin typeface="Calibri Light"/>
              </a:rPr>
              <a:t>Software Requirement Engineering</a:t>
            </a:r>
            <a:endParaRPr b="0" lang="en-US" sz="6000" spc="-1" strike="noStrike">
              <a:solidFill>
                <a:srgbClr val="000000"/>
              </a:solidFill>
              <a:latin typeface="Calibri"/>
            </a:endParaRPr>
          </a:p>
        </p:txBody>
      </p:sp>
      <p:sp>
        <p:nvSpPr>
          <p:cNvPr id="83" name="TextShape 2"/>
          <p:cNvSpPr txBox="1"/>
          <p:nvPr/>
        </p:nvSpPr>
        <p:spPr>
          <a:xfrm>
            <a:off x="1523880" y="3602160"/>
            <a:ext cx="9143640" cy="1655280"/>
          </a:xfrm>
          <a:prstGeom prst="rect">
            <a:avLst/>
          </a:prstGeom>
          <a:noFill/>
          <a:ln>
            <a:noFill/>
          </a:ln>
        </p:spPr>
        <p:txBody>
          <a:bodyPr/>
          <a:p>
            <a:pPr algn="r">
              <a:lnSpc>
                <a:spcPct val="90000"/>
              </a:lnSpc>
              <a:spcBef>
                <a:spcPts val="1001"/>
              </a:spcBef>
            </a:pPr>
            <a:r>
              <a:rPr b="0" lang="en-US" sz="2400" spc="-1" strike="noStrike">
                <a:solidFill>
                  <a:srgbClr val="000000"/>
                </a:solidFill>
                <a:latin typeface="Calibri"/>
              </a:rPr>
              <a:t>Topic: Business Rules</a:t>
            </a:r>
            <a:endParaRPr b="0" lang="en-US" sz="2400" spc="-1" strike="noStrike">
              <a:latin typeface="Arial"/>
            </a:endParaRPr>
          </a:p>
          <a:p>
            <a:pPr algn="r">
              <a:lnSpc>
                <a:spcPct val="90000"/>
              </a:lnSpc>
              <a:spcBef>
                <a:spcPts val="1001"/>
              </a:spcBef>
            </a:pPr>
            <a:r>
              <a:rPr b="0" lang="en-US" sz="2400" spc="-1" strike="noStrike">
                <a:solidFill>
                  <a:srgbClr val="000000"/>
                </a:solidFill>
                <a:latin typeface="Calibri"/>
              </a:rPr>
              <a:t>Engr. Sara Rehmat</a:t>
            </a:r>
            <a:endParaRPr b="0" lang="en-US"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Business Rules</a:t>
            </a:r>
            <a:endParaRPr b="0" lang="en-US" sz="4400" spc="-1" strike="noStrike">
              <a:solidFill>
                <a:srgbClr val="000000"/>
              </a:solidFill>
              <a:latin typeface="Calibri"/>
            </a:endParaRPr>
          </a:p>
        </p:txBody>
      </p:sp>
      <p:sp>
        <p:nvSpPr>
          <p:cNvPr id="85"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Every organization operates according to an extensive set of policies, laws, and industry standards called business rules or business logic.</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Most business rules originate outside the context of any specific software application. </a:t>
            </a:r>
            <a:endParaRPr b="0" lang="en-US" sz="2800" spc="-1" strike="noStrike">
              <a:solidFill>
                <a:srgbClr val="000000"/>
              </a:solidFill>
              <a:latin typeface="Calibri"/>
            </a:endParaRPr>
          </a:p>
        </p:txBody>
      </p:sp>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8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85">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Difference between business requirement, business process and business rule</a:t>
            </a:r>
            <a:endParaRPr b="0" lang="en-US" sz="4400" spc="-1" strike="noStrike">
              <a:solidFill>
                <a:srgbClr val="000000"/>
              </a:solidFill>
              <a:latin typeface="Calibri"/>
            </a:endParaRPr>
          </a:p>
        </p:txBody>
      </p:sp>
      <p:sp>
        <p:nvSpPr>
          <p:cNvPr id="87"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Business </a:t>
            </a:r>
            <a:r>
              <a:rPr b="0" i="1" lang="en-US" sz="2800" spc="-1" strike="noStrike">
                <a:solidFill>
                  <a:srgbClr val="000000"/>
                </a:solidFill>
                <a:latin typeface="Calibri"/>
              </a:rPr>
              <a:t>requirement </a:t>
            </a:r>
            <a:r>
              <a:rPr b="0" lang="en-US" sz="2800" spc="-1" strike="noStrike">
                <a:solidFill>
                  <a:srgbClr val="000000"/>
                </a:solidFill>
                <a:latin typeface="Calibri"/>
              </a:rPr>
              <a:t>states a desirable outcome or a high-level objective of the organization that builds or procures a software solution.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business </a:t>
            </a:r>
            <a:r>
              <a:rPr b="0" i="1" lang="en-US" sz="2800" spc="-1" strike="noStrike">
                <a:solidFill>
                  <a:srgbClr val="000000"/>
                </a:solidFill>
                <a:latin typeface="Calibri"/>
              </a:rPr>
              <a:t>process </a:t>
            </a:r>
            <a:r>
              <a:rPr b="0" lang="en-US" sz="2800" spc="-1" strike="noStrike">
                <a:solidFill>
                  <a:srgbClr val="000000"/>
                </a:solidFill>
                <a:latin typeface="Calibri"/>
              </a:rPr>
              <a:t>describes a series of activities that transform inputs into outputs to achieve a specific result.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Business </a:t>
            </a:r>
            <a:r>
              <a:rPr b="0" i="1" lang="en-US" sz="2800" spc="-1" strike="noStrike">
                <a:solidFill>
                  <a:srgbClr val="000000"/>
                </a:solidFill>
                <a:latin typeface="Calibri"/>
              </a:rPr>
              <a:t>rules </a:t>
            </a:r>
            <a:r>
              <a:rPr b="0" lang="en-US" sz="2800" spc="-1" strike="noStrike">
                <a:solidFill>
                  <a:srgbClr val="000000"/>
                </a:solidFill>
                <a:latin typeface="Calibri"/>
              </a:rPr>
              <a:t>influence business processes by establishing vocabulary, imposing restrictions, triggering actions, and governing how computations are carried out.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same business rule could apply to multiple manual or automated processes, which is one reason why it’s best to treat business rules as a separate set of information.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US" sz="2800" spc="-1" strike="noStrike">
              <a:solidFill>
                <a:srgbClr val="000000"/>
              </a:solidFill>
              <a:latin typeface="Calibri"/>
            </a:endParaRPr>
          </a:p>
        </p:txBody>
      </p:sp>
    </p:spTree>
  </p:cSld>
  <p:timing>
    <p:tnLst>
      <p:par>
        <p:cTn id="13" dur="indefinite" restart="never" nodeType="tmRoot">
          <p:childTnLst>
            <p:seq>
              <p:cTn id="14" dur="indefinite" nodeType="mainSeq">
                <p:childTnLst>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8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8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8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87">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87">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Example of a business rule</a:t>
            </a:r>
            <a:endParaRPr b="0" lang="en-US" sz="4400" spc="-1" strike="noStrike">
              <a:solidFill>
                <a:srgbClr val="000000"/>
              </a:solidFill>
              <a:latin typeface="Calibri"/>
            </a:endParaRPr>
          </a:p>
        </p:txBody>
      </p:sp>
      <p:sp>
        <p:nvSpPr>
          <p:cNvPr id="89"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An organization likely has security policies that control access to information systems.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 minimum and maximum length</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 allowed characters in passwords, </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 frequency of required password changes, </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Counting many failed login attempts a user gets before his account is locked.</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Tracing each rule into the code that implements it makes it easier to update systems to comply with changes in the rules, such as altering the required frequency of password changes.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It </a:t>
            </a:r>
            <a:endParaRPr b="0" lang="en-US" sz="2800" spc="-1" strike="noStrike">
              <a:solidFill>
                <a:srgbClr val="000000"/>
              </a:solidFill>
              <a:latin typeface="Calibri"/>
            </a:endParaRPr>
          </a:p>
        </p:txBody>
      </p:sp>
    </p:spTree>
  </p:cSld>
  <p:timing>
    <p:tnLst>
      <p:par>
        <p:cTn id="35" dur="indefinite" restart="never" nodeType="tmRoot">
          <p:childTnLst>
            <p:seq>
              <p:cTn id="36" dur="indefinite" nodeType="mainSeq">
                <p:childTnLst>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89">
                                            <p:txEl>
                                              <p:pRg st="0" end="0"/>
                                            </p:txEl>
                                          </p:spTgt>
                                        </p:tgtEl>
                                        <p:attrNameLst>
                                          <p:attrName>style.visibility</p:attrName>
                                        </p:attrNameLst>
                                      </p:cBhvr>
                                      <p:to>
                                        <p:strVal val="visible"/>
                                      </p:to>
                                    </p:set>
                                  </p:childTnLst>
                                </p:cTn>
                              </p:par>
                              <p:par>
                                <p:cTn id="41" nodeType="withEffect" fill="hold" presetClass="entr" presetID="1">
                                  <p:stCondLst>
                                    <p:cond delay="0"/>
                                  </p:stCondLst>
                                  <p:childTnLst>
                                    <p:set>
                                      <p:cBhvr>
                                        <p:cTn id="42" dur="1" fill="hold">
                                          <p:stCondLst>
                                            <p:cond delay="0"/>
                                          </p:stCondLst>
                                        </p:cTn>
                                        <p:tgtEl>
                                          <p:spTgt spid="89">
                                            <p:txEl>
                                              <p:pRg st="1" end="1"/>
                                            </p:txEl>
                                          </p:spTgt>
                                        </p:tgtEl>
                                        <p:attrNameLst>
                                          <p:attrName>style.visibility</p:attrName>
                                        </p:attrNameLst>
                                      </p:cBhvr>
                                      <p:to>
                                        <p:strVal val="visible"/>
                                      </p:to>
                                    </p:set>
                                  </p:childTnLst>
                                </p:cTn>
                              </p:par>
                              <p:par>
                                <p:cTn id="43" nodeType="withEffect" fill="hold" presetClass="entr" presetID="1">
                                  <p:stCondLst>
                                    <p:cond delay="0"/>
                                  </p:stCondLst>
                                  <p:childTnLst>
                                    <p:set>
                                      <p:cBhvr>
                                        <p:cTn id="44" dur="1" fill="hold">
                                          <p:stCondLst>
                                            <p:cond delay="0"/>
                                          </p:stCondLst>
                                        </p:cTn>
                                        <p:tgtEl>
                                          <p:spTgt spid="89">
                                            <p:txEl>
                                              <p:pRg st="2" end="2"/>
                                            </p:txEl>
                                          </p:spTgt>
                                        </p:tgtEl>
                                        <p:attrNameLst>
                                          <p:attrName>style.visibility</p:attrName>
                                        </p:attrNameLst>
                                      </p:cBhvr>
                                      <p:to>
                                        <p:strVal val="visible"/>
                                      </p:to>
                                    </p:set>
                                  </p:childTnLst>
                                </p:cTn>
                              </p:par>
                              <p:par>
                                <p:cTn id="45" nodeType="withEffect" fill="hold" presetClass="entr" presetID="1">
                                  <p:stCondLst>
                                    <p:cond delay="0"/>
                                  </p:stCondLst>
                                  <p:childTnLst>
                                    <p:set>
                                      <p:cBhvr>
                                        <p:cTn id="46" dur="1" fill="hold">
                                          <p:stCondLst>
                                            <p:cond delay="0"/>
                                          </p:stCondLst>
                                        </p:cTn>
                                        <p:tgtEl>
                                          <p:spTgt spid="89">
                                            <p:txEl>
                                              <p:pRg st="3" end="3"/>
                                            </p:txEl>
                                          </p:spTgt>
                                        </p:tgtEl>
                                        <p:attrNameLst>
                                          <p:attrName>style.visibility</p:attrName>
                                        </p:attrNameLst>
                                      </p:cBhvr>
                                      <p:to>
                                        <p:strVal val="visible"/>
                                      </p:to>
                                    </p:set>
                                  </p:childTnLst>
                                </p:cTn>
                              </p:par>
                              <p:par>
                                <p:cTn id="47" nodeType="withEffect" fill="hold" presetClass="entr" presetID="1">
                                  <p:stCondLst>
                                    <p:cond delay="0"/>
                                  </p:stCondLst>
                                  <p:childTnLst>
                                    <p:set>
                                      <p:cBhvr>
                                        <p:cTn id="48" dur="1" fill="hold">
                                          <p:stCondLst>
                                            <p:cond delay="0"/>
                                          </p:stCondLst>
                                        </p:cTn>
                                        <p:tgtEl>
                                          <p:spTgt spid="89">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89">
                                            <p:txEl>
                                              <p:pRg st="5" end="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89">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A business rules taxonomy</a:t>
            </a:r>
            <a:endParaRPr b="0" lang="en-US" sz="4400" spc="-1" strike="noStrike">
              <a:solidFill>
                <a:srgbClr val="000000"/>
              </a:solidFill>
              <a:latin typeface="Calibri"/>
            </a:endParaRPr>
          </a:p>
        </p:txBody>
      </p:sp>
      <p:pic>
        <p:nvPicPr>
          <p:cNvPr id="91" name="Content Placeholder 3" descr=""/>
          <p:cNvPicPr/>
          <p:nvPr/>
        </p:nvPicPr>
        <p:blipFill>
          <a:blip r:embed="rId1"/>
          <a:stretch/>
        </p:blipFill>
        <p:spPr>
          <a:xfrm>
            <a:off x="838080" y="3114720"/>
            <a:ext cx="10515240" cy="1772640"/>
          </a:xfrm>
          <a:prstGeom prst="rect">
            <a:avLst/>
          </a:prstGeom>
          <a:ln>
            <a:noFill/>
          </a:ln>
        </p:spPr>
      </p:pic>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Facts</a:t>
            </a:r>
            <a:br/>
            <a:endParaRPr b="0" lang="en-US" sz="4400" spc="-1" strike="noStrike">
              <a:solidFill>
                <a:srgbClr val="000000"/>
              </a:solidFill>
              <a:latin typeface="Calibri"/>
            </a:endParaRPr>
          </a:p>
        </p:txBody>
      </p:sp>
      <p:sp>
        <p:nvSpPr>
          <p:cNvPr id="93"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Statements that are true about the business at a specified point in time.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A fact describes associations or relationships between important business terms.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Facts about data entities that are important to the system might appear in data models.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Examples</a:t>
            </a:r>
            <a:r>
              <a:rPr b="0" lang="en-US" sz="2800" spc="-1" strike="noStrike">
                <a:solidFill>
                  <a:srgbClr val="000000"/>
                </a:solidFill>
                <a:latin typeface="Calibri"/>
              </a:rPr>
              <a:t>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Every chemical container has a unique bar code identifier.</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Every order has a shipping charge.</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Sales tax is not computed on shipping charges.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Nonrefundable airline tickets incur a fee when the purchaser changes the itinerary.</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Books taller than 16 inches are shelved in the library’s Oversize section.</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Collecting irrelevant facts can bog down business analysis.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Focus </a:t>
            </a:r>
            <a:endParaRPr b="0" lang="en-US" sz="2800" spc="-1" strike="noStrike">
              <a:solidFill>
                <a:srgbClr val="000000"/>
              </a:solidFill>
              <a:latin typeface="Calibri"/>
            </a:endParaRPr>
          </a:p>
        </p:txBody>
      </p:sp>
    </p:spTree>
  </p:cSld>
  <p:timing>
    <p:tnLst>
      <p:par>
        <p:cTn id="59" dur="indefinite" restart="never" nodeType="tmRoot">
          <p:childTnLst>
            <p:seq>
              <p:cTn id="60" dur="indefinite" nodeType="mainSeq">
                <p:childTnLst>
                  <p:par>
                    <p:cTn id="61" fill="hold">
                      <p:stCondLst>
                        <p:cond delay="indefinite"/>
                      </p:stCondLst>
                      <p:childTnLst>
                        <p:par>
                          <p:cTn id="62" fill="hold">
                            <p:stCondLst>
                              <p:cond delay="0"/>
                            </p:stCondLst>
                            <p:childTnLst>
                              <p:par>
                                <p:cTn id="63" nodeType="clickEffect" fill="hold" presetClass="entr" presetID="1">
                                  <p:stCondLst>
                                    <p:cond delay="0"/>
                                  </p:stCondLst>
                                  <p:childTnLst>
                                    <p:set>
                                      <p:cBhvr>
                                        <p:cTn id="64" dur="1" fill="hold">
                                          <p:stCondLst>
                                            <p:cond delay="0"/>
                                          </p:stCondLst>
                                        </p:cTn>
                                        <p:tgtEl>
                                          <p:spTgt spid="93">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93">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93">
                                            <p:txEl>
                                              <p:pRg st="2" end="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93">
                                            <p:txEl>
                                              <p:pRg st="3" end="3"/>
                                            </p:txEl>
                                          </p:spTgt>
                                        </p:tgtEl>
                                        <p:attrNameLst>
                                          <p:attrName>style.visibility</p:attrName>
                                        </p:attrNameLst>
                                      </p:cBhvr>
                                      <p:to>
                                        <p:strVal val="visible"/>
                                      </p:to>
                                    </p:set>
                                  </p:childTnLst>
                                </p:cTn>
                              </p:par>
                              <p:par>
                                <p:cTn id="77" nodeType="withEffect" fill="hold" presetClass="entr" presetID="1">
                                  <p:stCondLst>
                                    <p:cond delay="0"/>
                                  </p:stCondLst>
                                  <p:childTnLst>
                                    <p:set>
                                      <p:cBhvr>
                                        <p:cTn id="78" dur="1" fill="hold">
                                          <p:stCondLst>
                                            <p:cond delay="0"/>
                                          </p:stCondLst>
                                        </p:cTn>
                                        <p:tgtEl>
                                          <p:spTgt spid="93">
                                            <p:txEl>
                                              <p:pRg st="4" end="4"/>
                                            </p:txEl>
                                          </p:spTgt>
                                        </p:tgtEl>
                                        <p:attrNameLst>
                                          <p:attrName>style.visibility</p:attrName>
                                        </p:attrNameLst>
                                      </p:cBhvr>
                                      <p:to>
                                        <p:strVal val="visible"/>
                                      </p:to>
                                    </p:set>
                                  </p:childTnLst>
                                </p:cTn>
                              </p:par>
                              <p:par>
                                <p:cTn id="79" nodeType="withEffect" fill="hold" presetClass="entr" presetID="1">
                                  <p:stCondLst>
                                    <p:cond delay="0"/>
                                  </p:stCondLst>
                                  <p:childTnLst>
                                    <p:set>
                                      <p:cBhvr>
                                        <p:cTn id="80" dur="1" fill="hold">
                                          <p:stCondLst>
                                            <p:cond delay="0"/>
                                          </p:stCondLst>
                                        </p:cTn>
                                        <p:tgtEl>
                                          <p:spTgt spid="93">
                                            <p:txEl>
                                              <p:pRg st="5" end="5"/>
                                            </p:txEl>
                                          </p:spTgt>
                                        </p:tgtEl>
                                        <p:attrNameLst>
                                          <p:attrName>style.visibility</p:attrName>
                                        </p:attrNameLst>
                                      </p:cBhvr>
                                      <p:to>
                                        <p:strVal val="visible"/>
                                      </p:to>
                                    </p:set>
                                  </p:childTnLst>
                                </p:cTn>
                              </p:par>
                              <p:par>
                                <p:cTn id="81" nodeType="withEffect" fill="hold" presetClass="entr" presetID="1">
                                  <p:stCondLst>
                                    <p:cond delay="0"/>
                                  </p:stCondLst>
                                  <p:childTnLst>
                                    <p:set>
                                      <p:cBhvr>
                                        <p:cTn id="82" dur="1" fill="hold">
                                          <p:stCondLst>
                                            <p:cond delay="0"/>
                                          </p:stCondLst>
                                        </p:cTn>
                                        <p:tgtEl>
                                          <p:spTgt spid="93">
                                            <p:txEl>
                                              <p:pRg st="6" end="6"/>
                                            </p:txEl>
                                          </p:spTgt>
                                        </p:tgtEl>
                                        <p:attrNameLst>
                                          <p:attrName>style.visibility</p:attrName>
                                        </p:attrNameLst>
                                      </p:cBhvr>
                                      <p:to>
                                        <p:strVal val="visible"/>
                                      </p:to>
                                    </p:set>
                                  </p:childTnLst>
                                </p:cTn>
                              </p:par>
                              <p:par>
                                <p:cTn id="83" nodeType="withEffect" fill="hold" presetClass="entr" presetID="1">
                                  <p:stCondLst>
                                    <p:cond delay="0"/>
                                  </p:stCondLst>
                                  <p:childTnLst>
                                    <p:set>
                                      <p:cBhvr>
                                        <p:cTn id="84" dur="1" fill="hold">
                                          <p:stCondLst>
                                            <p:cond delay="0"/>
                                          </p:stCondLst>
                                        </p:cTn>
                                        <p:tgtEl>
                                          <p:spTgt spid="93">
                                            <p:txEl>
                                              <p:pRg st="7" end="7"/>
                                            </p:txEl>
                                          </p:spTgt>
                                        </p:tgtEl>
                                        <p:attrNameLst>
                                          <p:attrName>style.visibility</p:attrName>
                                        </p:attrNameLst>
                                      </p:cBhvr>
                                      <p:to>
                                        <p:strVal val="visible"/>
                                      </p:to>
                                    </p:set>
                                  </p:childTnLst>
                                </p:cTn>
                              </p:par>
                              <p:par>
                                <p:cTn id="85" nodeType="withEffect" fill="hold" presetClass="entr" presetID="1">
                                  <p:stCondLst>
                                    <p:cond delay="0"/>
                                  </p:stCondLst>
                                  <p:childTnLst>
                                    <p:set>
                                      <p:cBhvr>
                                        <p:cTn id="86" dur="1" fill="hold">
                                          <p:stCondLst>
                                            <p:cond delay="0"/>
                                          </p:stCondLst>
                                        </p:cTn>
                                        <p:tgtEl>
                                          <p:spTgt spid="93">
                                            <p:txEl>
                                              <p:pRg st="8" end="8"/>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93">
                                            <p:txEl>
                                              <p:pRg st="9" end="9"/>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93">
                                            <p:txEl>
                                              <p:pRg st="10" end="1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Constraints</a:t>
            </a:r>
            <a:endParaRPr b="0" lang="en-US" sz="4400" spc="-1" strike="noStrike">
              <a:solidFill>
                <a:srgbClr val="000000"/>
              </a:solidFill>
              <a:latin typeface="Calibri"/>
            </a:endParaRPr>
          </a:p>
        </p:txBody>
      </p:sp>
      <p:sp>
        <p:nvSpPr>
          <p:cNvPr id="95"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statement that restricts the actions that the system or its users are allowed to perform.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Someone describing a constraining business rule might say that certain actions </a:t>
            </a:r>
            <a:r>
              <a:rPr b="1" i="1" lang="en-US" sz="2800" spc="-1" strike="noStrike">
                <a:solidFill>
                  <a:srgbClr val="000000"/>
                </a:solidFill>
                <a:latin typeface="Calibri"/>
              </a:rPr>
              <a:t>must</a:t>
            </a:r>
            <a:r>
              <a:rPr b="0" i="1" lang="en-US" sz="2800" spc="-1" strike="noStrike">
                <a:solidFill>
                  <a:srgbClr val="000000"/>
                </a:solidFill>
                <a:latin typeface="Calibri"/>
              </a:rPr>
              <a:t> </a:t>
            </a:r>
            <a:r>
              <a:rPr b="0" lang="en-US" sz="2800" spc="-1" strike="noStrike">
                <a:solidFill>
                  <a:srgbClr val="000000"/>
                </a:solidFill>
                <a:latin typeface="Calibri"/>
              </a:rPr>
              <a:t>or </a:t>
            </a:r>
            <a:r>
              <a:rPr b="1" i="1" lang="en-US" sz="2800" spc="-1" strike="noStrike">
                <a:solidFill>
                  <a:srgbClr val="000000"/>
                </a:solidFill>
                <a:latin typeface="Calibri"/>
              </a:rPr>
              <a:t>must not </a:t>
            </a:r>
            <a:r>
              <a:rPr b="1" lang="en-US" sz="2800" spc="-1" strike="noStrike">
                <a:solidFill>
                  <a:srgbClr val="000000"/>
                </a:solidFill>
                <a:latin typeface="Calibri"/>
              </a:rPr>
              <a:t>or </a:t>
            </a:r>
            <a:r>
              <a:rPr b="1" i="1" lang="en-US" sz="2800" spc="-1" strike="noStrike">
                <a:solidFill>
                  <a:srgbClr val="000000"/>
                </a:solidFill>
                <a:latin typeface="Calibri"/>
              </a:rPr>
              <a:t>may not </a:t>
            </a:r>
            <a:r>
              <a:rPr b="0" lang="en-US" sz="2800" spc="-1" strike="noStrike">
                <a:solidFill>
                  <a:srgbClr val="000000"/>
                </a:solidFill>
                <a:latin typeface="Calibri"/>
              </a:rPr>
              <a:t>be performed, or that</a:t>
            </a:r>
            <a:r>
              <a:rPr b="1" lang="en-US" sz="2800" spc="-1" strike="noStrike">
                <a:solidFill>
                  <a:srgbClr val="000000"/>
                </a:solidFill>
                <a:latin typeface="Calibri"/>
              </a:rPr>
              <a:t> </a:t>
            </a:r>
            <a:r>
              <a:rPr b="1" i="1" lang="en-US" sz="2800" spc="-1" strike="noStrike">
                <a:solidFill>
                  <a:srgbClr val="000000"/>
                </a:solidFill>
                <a:latin typeface="Calibri"/>
              </a:rPr>
              <a:t>only </a:t>
            </a:r>
            <a:r>
              <a:rPr b="0" lang="en-US" sz="2800" spc="-1" strike="noStrike">
                <a:solidFill>
                  <a:srgbClr val="000000"/>
                </a:solidFill>
                <a:latin typeface="Calibri"/>
              </a:rPr>
              <a:t>certain people or roles can perform particular actions.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Examples</a:t>
            </a:r>
            <a:r>
              <a:rPr b="0" lang="en-US" sz="2800" spc="-1" strike="noStrike">
                <a:solidFill>
                  <a:srgbClr val="000000"/>
                </a:solidFill>
                <a:latin typeface="Calibri"/>
              </a:rPr>
              <a: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Organizational policies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A loan applicant who is less than 18 years old must have a parent or a legal guardian as cosigner on the loan.</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A library patron may have a maximum of 10 items on hold at any time.</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Insurance correspondence may not display more than four digits of the policyholder’s Social Security number.</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Government regulations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All software applications must comply with government regulations for usage by visually impaired persons.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Airline pilots must receive at least 8 continuous hours of rest in every 24-hour period.</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Individual federal income tax returns must be postmarked by midnight on the first business day after April 14 unless an extension has been granted.</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Industry standards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Mortgage loan applicants must satisfy the Federal Housing Authority qualification standards.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Web applications may not contain any HTML tags or attributes that are deprecated according to the HTML 5 standard.</a:t>
            </a:r>
            <a:endParaRPr b="0" lang="en-US" sz="2400" spc="-1" strike="noStrike">
              <a:solidFill>
                <a:srgbClr val="000000"/>
              </a:solidFill>
              <a:latin typeface="Calibri"/>
            </a:endParaRPr>
          </a:p>
        </p:txBody>
      </p:sp>
    </p:spTree>
  </p:cSld>
  <p:timing>
    <p:tnLst>
      <p:par>
        <p:cTn id="95" dur="indefinite" restart="never" nodeType="tmRoot">
          <p:childTnLst>
            <p:seq>
              <p:cTn id="96" dur="indefinite" nodeType="mainSeq">
                <p:childTnLst>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0"/>
                                          </p:stCondLst>
                                        </p:cTn>
                                        <p:tgtEl>
                                          <p:spTgt spid="95">
                                            <p:txEl>
                                              <p:pRg st="1" end="1"/>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nodeType="clickEffect" fill="hold" presetClass="entr" presetID="1">
                                  <p:stCondLst>
                                    <p:cond delay="0"/>
                                  </p:stCondLst>
                                  <p:childTnLst>
                                    <p:set>
                                      <p:cBhvr>
                                        <p:cTn id="108"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0"/>
                                          </p:stCondLst>
                                        </p:cTn>
                                        <p:tgtEl>
                                          <p:spTgt spid="95">
                                            <p:txEl>
                                              <p:pRg st="3" end="3"/>
                                            </p:txEl>
                                          </p:spTgt>
                                        </p:tgtEl>
                                        <p:attrNameLst>
                                          <p:attrName>style.visibility</p:attrName>
                                        </p:attrNameLst>
                                      </p:cBhvr>
                                      <p:to>
                                        <p:strVal val="visible"/>
                                      </p:to>
                                    </p:set>
                                  </p:childTnLst>
                                </p:cTn>
                              </p:par>
                              <p:par>
                                <p:cTn id="113" nodeType="withEffect" fill="hold" presetClass="entr" presetID="1">
                                  <p:stCondLst>
                                    <p:cond delay="0"/>
                                  </p:stCondLst>
                                  <p:childTnLst>
                                    <p:set>
                                      <p:cBhvr>
                                        <p:cTn id="114" dur="1" fill="hold">
                                          <p:stCondLst>
                                            <p:cond delay="0"/>
                                          </p:stCondLst>
                                        </p:cTn>
                                        <p:tgtEl>
                                          <p:spTgt spid="95">
                                            <p:txEl>
                                              <p:pRg st="4" end="4"/>
                                            </p:txEl>
                                          </p:spTgt>
                                        </p:tgtEl>
                                        <p:attrNameLst>
                                          <p:attrName>style.visibility</p:attrName>
                                        </p:attrNameLst>
                                      </p:cBhvr>
                                      <p:to>
                                        <p:strVal val="visible"/>
                                      </p:to>
                                    </p:set>
                                  </p:childTnLst>
                                </p:cTn>
                              </p:par>
                              <p:par>
                                <p:cTn id="115" nodeType="withEffect" fill="hold" presetClass="entr" presetID="1">
                                  <p:stCondLst>
                                    <p:cond delay="0"/>
                                  </p:stCondLst>
                                  <p:childTnLst>
                                    <p:set>
                                      <p:cBhvr>
                                        <p:cTn id="116" dur="1" fill="hold">
                                          <p:stCondLst>
                                            <p:cond delay="0"/>
                                          </p:stCondLst>
                                        </p:cTn>
                                        <p:tgtEl>
                                          <p:spTgt spid="95">
                                            <p:txEl>
                                              <p:pRg st="5" end="5"/>
                                            </p:txEl>
                                          </p:spTgt>
                                        </p:tgtEl>
                                        <p:attrNameLst>
                                          <p:attrName>style.visibility</p:attrName>
                                        </p:attrNameLst>
                                      </p:cBhvr>
                                      <p:to>
                                        <p:strVal val="visible"/>
                                      </p:to>
                                    </p:set>
                                  </p:childTnLst>
                                </p:cTn>
                              </p:par>
                              <p:par>
                                <p:cTn id="117" nodeType="withEffect" fill="hold" presetClass="entr" presetID="1">
                                  <p:stCondLst>
                                    <p:cond delay="0"/>
                                  </p:stCondLst>
                                  <p:childTnLst>
                                    <p:set>
                                      <p:cBhvr>
                                        <p:cTn id="118" dur="1" fill="hold">
                                          <p:stCondLst>
                                            <p:cond delay="0"/>
                                          </p:stCondLst>
                                        </p:cTn>
                                        <p:tgtEl>
                                          <p:spTgt spid="95">
                                            <p:txEl>
                                              <p:pRg st="6" end="6"/>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nodeType="clickEffect" fill="hold" presetClass="entr" presetID="1">
                                  <p:stCondLst>
                                    <p:cond delay="0"/>
                                  </p:stCondLst>
                                  <p:childTnLst>
                                    <p:set>
                                      <p:cBhvr>
                                        <p:cTn id="122" dur="1" fill="hold">
                                          <p:stCondLst>
                                            <p:cond delay="0"/>
                                          </p:stCondLst>
                                        </p:cTn>
                                        <p:tgtEl>
                                          <p:spTgt spid="95">
                                            <p:txEl>
                                              <p:pRg st="7" end="7"/>
                                            </p:txEl>
                                          </p:spTgt>
                                        </p:tgtEl>
                                        <p:attrNameLst>
                                          <p:attrName>style.visibility</p:attrName>
                                        </p:attrNameLst>
                                      </p:cBhvr>
                                      <p:to>
                                        <p:strVal val="visible"/>
                                      </p:to>
                                    </p:set>
                                  </p:childTnLst>
                                </p:cTn>
                              </p:par>
                              <p:par>
                                <p:cTn id="123" nodeType="withEffect" fill="hold" presetClass="entr" presetID="1">
                                  <p:stCondLst>
                                    <p:cond delay="0"/>
                                  </p:stCondLst>
                                  <p:childTnLst>
                                    <p:set>
                                      <p:cBhvr>
                                        <p:cTn id="124" dur="1" fill="hold">
                                          <p:stCondLst>
                                            <p:cond delay="0"/>
                                          </p:stCondLst>
                                        </p:cTn>
                                        <p:tgtEl>
                                          <p:spTgt spid="95">
                                            <p:txEl>
                                              <p:pRg st="8" end="8"/>
                                            </p:txEl>
                                          </p:spTgt>
                                        </p:tgtEl>
                                        <p:attrNameLst>
                                          <p:attrName>style.visibility</p:attrName>
                                        </p:attrNameLst>
                                      </p:cBhvr>
                                      <p:to>
                                        <p:strVal val="visible"/>
                                      </p:to>
                                    </p:set>
                                  </p:childTnLst>
                                </p:cTn>
                              </p:par>
                              <p:par>
                                <p:cTn id="125" nodeType="withEffect" fill="hold" presetClass="entr" presetID="1">
                                  <p:stCondLst>
                                    <p:cond delay="0"/>
                                  </p:stCondLst>
                                  <p:childTnLst>
                                    <p:set>
                                      <p:cBhvr>
                                        <p:cTn id="126" dur="1" fill="hold">
                                          <p:stCondLst>
                                            <p:cond delay="0"/>
                                          </p:stCondLst>
                                        </p:cTn>
                                        <p:tgtEl>
                                          <p:spTgt spid="95">
                                            <p:txEl>
                                              <p:pRg st="9" end="9"/>
                                            </p:txEl>
                                          </p:spTgt>
                                        </p:tgtEl>
                                        <p:attrNameLst>
                                          <p:attrName>style.visibility</p:attrName>
                                        </p:attrNameLst>
                                      </p:cBhvr>
                                      <p:to>
                                        <p:strVal val="visible"/>
                                      </p:to>
                                    </p:set>
                                  </p:childTnLst>
                                </p:cTn>
                              </p:par>
                              <p:par>
                                <p:cTn id="127" nodeType="withEffect" fill="hold" presetClass="entr" presetID="1">
                                  <p:stCondLst>
                                    <p:cond delay="0"/>
                                  </p:stCondLst>
                                  <p:childTnLst>
                                    <p:set>
                                      <p:cBhvr>
                                        <p:cTn id="128" dur="1" fill="hold">
                                          <p:stCondLst>
                                            <p:cond delay="0"/>
                                          </p:stCondLst>
                                        </p:cTn>
                                        <p:tgtEl>
                                          <p:spTgt spid="95">
                                            <p:txEl>
                                              <p:pRg st="10" end="10"/>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nodeType="clickEffect" fill="hold" presetClass="entr" presetID="1">
                                  <p:stCondLst>
                                    <p:cond delay="0"/>
                                  </p:stCondLst>
                                  <p:childTnLst>
                                    <p:set>
                                      <p:cBhvr>
                                        <p:cTn id="132" dur="1" fill="hold">
                                          <p:stCondLst>
                                            <p:cond delay="0"/>
                                          </p:stCondLst>
                                        </p:cTn>
                                        <p:tgtEl>
                                          <p:spTgt spid="95">
                                            <p:txEl>
                                              <p:pRg st="11" end="11"/>
                                            </p:txEl>
                                          </p:spTgt>
                                        </p:tgtEl>
                                        <p:attrNameLst>
                                          <p:attrName>style.visibility</p:attrName>
                                        </p:attrNameLst>
                                      </p:cBhvr>
                                      <p:to>
                                        <p:strVal val="visible"/>
                                      </p:to>
                                    </p:set>
                                  </p:childTnLst>
                                </p:cTn>
                              </p:par>
                              <p:par>
                                <p:cTn id="133" nodeType="withEffect" fill="hold" presetClass="entr" presetID="1">
                                  <p:stCondLst>
                                    <p:cond delay="0"/>
                                  </p:stCondLst>
                                  <p:childTnLst>
                                    <p:set>
                                      <p:cBhvr>
                                        <p:cTn id="134" dur="1" fill="hold">
                                          <p:stCondLst>
                                            <p:cond delay="0"/>
                                          </p:stCondLst>
                                        </p:cTn>
                                        <p:tgtEl>
                                          <p:spTgt spid="95">
                                            <p:txEl>
                                              <p:pRg st="12" end="12"/>
                                            </p:txEl>
                                          </p:spTgt>
                                        </p:tgtEl>
                                        <p:attrNameLst>
                                          <p:attrName>style.visibility</p:attrName>
                                        </p:attrNameLst>
                                      </p:cBhvr>
                                      <p:to>
                                        <p:strVal val="visible"/>
                                      </p:to>
                                    </p:set>
                                  </p:childTnLst>
                                </p:cTn>
                              </p:par>
                              <p:par>
                                <p:cTn id="135" nodeType="withEffect" fill="hold" presetClass="entr" presetID="1">
                                  <p:stCondLst>
                                    <p:cond delay="0"/>
                                  </p:stCondLst>
                                  <p:childTnLst>
                                    <p:set>
                                      <p:cBhvr>
                                        <p:cTn id="136" dur="1" fill="hold">
                                          <p:stCondLst>
                                            <p:cond delay="0"/>
                                          </p:stCondLst>
                                        </p:cTn>
                                        <p:tgtEl>
                                          <p:spTgt spid="95">
                                            <p:txEl>
                                              <p:pRg st="13" end="1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3014</TotalTime>
  <Application>LibreOffice/6.0.7.3$Linux_X86_64 LibreOffice_project/00m0$Build-3</Application>
  <Words>1966</Words>
  <Paragraphs>119</Paragraphs>
  <Company>Grizli777</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2020-11-09T07:23:41Z</dcterms:created>
  <dc:creator>Sara Rehmat</dc:creator>
  <dc:description/>
  <dc:language>en-US</dc:language>
  <cp:lastModifiedBy/>
  <dcterms:modified xsi:type="dcterms:W3CDTF">2021-11-25T11:02:20Z</dcterms:modified>
  <cp:revision>24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Grizli777</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21</vt:i4>
  </property>
</Properties>
</file>