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69" r:id="rId15"/>
    <p:sldId id="270" r:id="rId16"/>
    <p:sldId id="271" r:id="rId17"/>
    <p:sldId id="272" r:id="rId18"/>
    <p:sldId id="274" r:id="rId19"/>
    <p:sldId id="273"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AE6954-FFAA-40B2-B0BB-812DA927BC27}"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14C91-2DDD-4C53-9791-0F3D71741B65}" type="slidenum">
              <a:rPr lang="en-US" smtClean="0"/>
              <a:t>‹#›</a:t>
            </a:fld>
            <a:endParaRPr lang="en-US"/>
          </a:p>
        </p:txBody>
      </p:sp>
    </p:spTree>
    <p:extLst>
      <p:ext uri="{BB962C8B-B14F-4D97-AF65-F5344CB8AC3E}">
        <p14:creationId xmlns:p14="http://schemas.microsoft.com/office/powerpoint/2010/main" val="2254984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AE6954-FFAA-40B2-B0BB-812DA927BC27}"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14C91-2DDD-4C53-9791-0F3D71741B65}" type="slidenum">
              <a:rPr lang="en-US" smtClean="0"/>
              <a:t>‹#›</a:t>
            </a:fld>
            <a:endParaRPr lang="en-US"/>
          </a:p>
        </p:txBody>
      </p:sp>
    </p:spTree>
    <p:extLst>
      <p:ext uri="{BB962C8B-B14F-4D97-AF65-F5344CB8AC3E}">
        <p14:creationId xmlns:p14="http://schemas.microsoft.com/office/powerpoint/2010/main" val="896531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AE6954-FFAA-40B2-B0BB-812DA927BC27}"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14C91-2DDD-4C53-9791-0F3D71741B65}" type="slidenum">
              <a:rPr lang="en-US" smtClean="0"/>
              <a:t>‹#›</a:t>
            </a:fld>
            <a:endParaRPr lang="en-US"/>
          </a:p>
        </p:txBody>
      </p:sp>
    </p:spTree>
    <p:extLst>
      <p:ext uri="{BB962C8B-B14F-4D97-AF65-F5344CB8AC3E}">
        <p14:creationId xmlns:p14="http://schemas.microsoft.com/office/powerpoint/2010/main" val="1324909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AE6954-FFAA-40B2-B0BB-812DA927BC27}"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14C91-2DDD-4C53-9791-0F3D71741B65}" type="slidenum">
              <a:rPr lang="en-US" smtClean="0"/>
              <a:t>‹#›</a:t>
            </a:fld>
            <a:endParaRPr lang="en-US"/>
          </a:p>
        </p:txBody>
      </p:sp>
    </p:spTree>
    <p:extLst>
      <p:ext uri="{BB962C8B-B14F-4D97-AF65-F5344CB8AC3E}">
        <p14:creationId xmlns:p14="http://schemas.microsoft.com/office/powerpoint/2010/main" val="2380524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AE6954-FFAA-40B2-B0BB-812DA927BC27}"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14C91-2DDD-4C53-9791-0F3D71741B65}" type="slidenum">
              <a:rPr lang="en-US" smtClean="0"/>
              <a:t>‹#›</a:t>
            </a:fld>
            <a:endParaRPr lang="en-US"/>
          </a:p>
        </p:txBody>
      </p:sp>
    </p:spTree>
    <p:extLst>
      <p:ext uri="{BB962C8B-B14F-4D97-AF65-F5344CB8AC3E}">
        <p14:creationId xmlns:p14="http://schemas.microsoft.com/office/powerpoint/2010/main" val="3988866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AE6954-FFAA-40B2-B0BB-812DA927BC27}" type="datetimeFigureOut">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14C91-2DDD-4C53-9791-0F3D71741B65}" type="slidenum">
              <a:rPr lang="en-US" smtClean="0"/>
              <a:t>‹#›</a:t>
            </a:fld>
            <a:endParaRPr lang="en-US"/>
          </a:p>
        </p:txBody>
      </p:sp>
    </p:spTree>
    <p:extLst>
      <p:ext uri="{BB962C8B-B14F-4D97-AF65-F5344CB8AC3E}">
        <p14:creationId xmlns:p14="http://schemas.microsoft.com/office/powerpoint/2010/main" val="3253897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AE6954-FFAA-40B2-B0BB-812DA927BC27}" type="datetimeFigureOut">
              <a:rPr lang="en-US" smtClean="0"/>
              <a:t>11/26/2020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014C91-2DDD-4C53-9791-0F3D71741B65}" type="slidenum">
              <a:rPr lang="en-US" smtClean="0"/>
              <a:t>‹#›</a:t>
            </a:fld>
            <a:endParaRPr lang="en-US"/>
          </a:p>
        </p:txBody>
      </p:sp>
    </p:spTree>
    <p:extLst>
      <p:ext uri="{BB962C8B-B14F-4D97-AF65-F5344CB8AC3E}">
        <p14:creationId xmlns:p14="http://schemas.microsoft.com/office/powerpoint/2010/main" val="1432353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AE6954-FFAA-40B2-B0BB-812DA927BC27}" type="datetimeFigureOut">
              <a:rPr lang="en-US" smtClean="0"/>
              <a:t>11/26/2020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014C91-2DDD-4C53-9791-0F3D71741B65}" type="slidenum">
              <a:rPr lang="en-US" smtClean="0"/>
              <a:t>‹#›</a:t>
            </a:fld>
            <a:endParaRPr lang="en-US"/>
          </a:p>
        </p:txBody>
      </p:sp>
    </p:spTree>
    <p:extLst>
      <p:ext uri="{BB962C8B-B14F-4D97-AF65-F5344CB8AC3E}">
        <p14:creationId xmlns:p14="http://schemas.microsoft.com/office/powerpoint/2010/main" val="4037710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AE6954-FFAA-40B2-B0BB-812DA927BC27}" type="datetimeFigureOut">
              <a:rPr lang="en-US" smtClean="0"/>
              <a:t>11/26/2020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014C91-2DDD-4C53-9791-0F3D71741B65}" type="slidenum">
              <a:rPr lang="en-US" smtClean="0"/>
              <a:t>‹#›</a:t>
            </a:fld>
            <a:endParaRPr lang="en-US"/>
          </a:p>
        </p:txBody>
      </p:sp>
    </p:spTree>
    <p:extLst>
      <p:ext uri="{BB962C8B-B14F-4D97-AF65-F5344CB8AC3E}">
        <p14:creationId xmlns:p14="http://schemas.microsoft.com/office/powerpoint/2010/main" val="4131159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AE6954-FFAA-40B2-B0BB-812DA927BC27}" type="datetimeFigureOut">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14C91-2DDD-4C53-9791-0F3D71741B65}" type="slidenum">
              <a:rPr lang="en-US" smtClean="0"/>
              <a:t>‹#›</a:t>
            </a:fld>
            <a:endParaRPr lang="en-US"/>
          </a:p>
        </p:txBody>
      </p:sp>
    </p:spTree>
    <p:extLst>
      <p:ext uri="{BB962C8B-B14F-4D97-AF65-F5344CB8AC3E}">
        <p14:creationId xmlns:p14="http://schemas.microsoft.com/office/powerpoint/2010/main" val="264367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AE6954-FFAA-40B2-B0BB-812DA927BC27}" type="datetimeFigureOut">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14C91-2DDD-4C53-9791-0F3D71741B65}" type="slidenum">
              <a:rPr lang="en-US" smtClean="0"/>
              <a:t>‹#›</a:t>
            </a:fld>
            <a:endParaRPr lang="en-US"/>
          </a:p>
        </p:txBody>
      </p:sp>
    </p:spTree>
    <p:extLst>
      <p:ext uri="{BB962C8B-B14F-4D97-AF65-F5344CB8AC3E}">
        <p14:creationId xmlns:p14="http://schemas.microsoft.com/office/powerpoint/2010/main" val="175858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AE6954-FFAA-40B2-B0BB-812DA927BC27}" type="datetimeFigureOut">
              <a:rPr lang="en-US" smtClean="0"/>
              <a:t>11/26/2020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014C91-2DDD-4C53-9791-0F3D71741B65}" type="slidenum">
              <a:rPr lang="en-US" smtClean="0"/>
              <a:t>‹#›</a:t>
            </a:fld>
            <a:endParaRPr lang="en-US"/>
          </a:p>
        </p:txBody>
      </p:sp>
    </p:spTree>
    <p:extLst>
      <p:ext uri="{BB962C8B-B14F-4D97-AF65-F5344CB8AC3E}">
        <p14:creationId xmlns:p14="http://schemas.microsoft.com/office/powerpoint/2010/main" val="2089071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Requirement Engineering</a:t>
            </a:r>
            <a:endParaRPr lang="en-US" dirty="0"/>
          </a:p>
        </p:txBody>
      </p:sp>
      <p:sp>
        <p:nvSpPr>
          <p:cNvPr id="3" name="Subtitle 2"/>
          <p:cNvSpPr>
            <a:spLocks noGrp="1"/>
          </p:cNvSpPr>
          <p:nvPr>
            <p:ph type="subTitle" idx="1"/>
          </p:nvPr>
        </p:nvSpPr>
        <p:spPr/>
        <p:txBody>
          <a:bodyPr/>
          <a:lstStyle/>
          <a:p>
            <a:pPr algn="r"/>
            <a:r>
              <a:rPr lang="en-US" dirty="0" smtClean="0"/>
              <a:t>Topic: Business Rules</a:t>
            </a:r>
          </a:p>
          <a:p>
            <a:pPr algn="r"/>
            <a:r>
              <a:rPr lang="en-US" dirty="0" smtClean="0"/>
              <a:t>Engr. Sara </a:t>
            </a:r>
            <a:r>
              <a:rPr lang="en-US" dirty="0" err="1" smtClean="0"/>
              <a:t>Rehmat</a:t>
            </a:r>
            <a:endParaRPr lang="en-US" dirty="0" smtClean="0"/>
          </a:p>
        </p:txBody>
      </p:sp>
    </p:spTree>
    <p:extLst>
      <p:ext uri="{BB962C8B-B14F-4D97-AF65-F5344CB8AC3E}">
        <p14:creationId xmlns:p14="http://schemas.microsoft.com/office/powerpoint/2010/main" val="2462366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782726" y="1825625"/>
            <a:ext cx="4626548" cy="4351338"/>
          </a:xfrm>
          <a:prstGeom prst="rect">
            <a:avLst/>
          </a:prstGeom>
        </p:spPr>
      </p:pic>
      <p:sp>
        <p:nvSpPr>
          <p:cNvPr id="6" name="Rectangle 5"/>
          <p:cNvSpPr/>
          <p:nvPr/>
        </p:nvSpPr>
        <p:spPr>
          <a:xfrm>
            <a:off x="3364992" y="6311900"/>
            <a:ext cx="6096000" cy="646331"/>
          </a:xfrm>
          <a:prstGeom prst="rect">
            <a:avLst/>
          </a:prstGeom>
        </p:spPr>
        <p:txBody>
          <a:bodyPr>
            <a:spAutoFit/>
          </a:bodyPr>
          <a:lstStyle/>
          <a:p>
            <a:r>
              <a:rPr lang="en-US" dirty="0">
                <a:solidFill>
                  <a:srgbClr val="000000"/>
                </a:solidFill>
                <a:latin typeface="Segoe"/>
              </a:rPr>
              <a:t>A</a:t>
            </a:r>
            <a:r>
              <a:rPr lang="en-US" b="0" i="0" u="none" strike="noStrike" baseline="0" dirty="0" smtClean="0">
                <a:solidFill>
                  <a:srgbClr val="000000"/>
                </a:solidFill>
                <a:latin typeface="Segoe"/>
              </a:rPr>
              <a:t> matrix for various users of a public library’s information system. </a:t>
            </a:r>
            <a:endParaRPr lang="en-US" dirty="0"/>
          </a:p>
        </p:txBody>
      </p:sp>
    </p:spTree>
    <p:extLst>
      <p:ext uri="{BB962C8B-B14F-4D97-AF65-F5344CB8AC3E}">
        <p14:creationId xmlns:p14="http://schemas.microsoft.com/office/powerpoint/2010/main" val="691211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Action enablers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dirty="0"/>
              <a:t>rule that triggers some activity if specific conditions are true is an </a:t>
            </a:r>
            <a:r>
              <a:rPr lang="en-US" i="1" dirty="0"/>
              <a:t>action enabler</a:t>
            </a:r>
            <a:r>
              <a:rPr lang="en-US" dirty="0"/>
              <a:t>. </a:t>
            </a:r>
            <a:endParaRPr lang="en-US" dirty="0" smtClean="0"/>
          </a:p>
          <a:p>
            <a:r>
              <a:rPr lang="en-US" dirty="0" smtClean="0"/>
              <a:t>A </a:t>
            </a:r>
            <a:r>
              <a:rPr lang="en-US" dirty="0"/>
              <a:t>person could perform the activity in a manual process. Alternatively, the rule might lead to specifying software functionality that makes an application exhibit the correct behavior when the system detects the triggering event. The conditions that lead to the action could be a complex combination of true and false values for multiple individual conditions. </a:t>
            </a:r>
            <a:endParaRPr lang="en-US" dirty="0" smtClean="0"/>
          </a:p>
          <a:p>
            <a:r>
              <a:rPr lang="en-US" dirty="0" smtClean="0"/>
              <a:t>A </a:t>
            </a:r>
            <a:r>
              <a:rPr lang="en-US" dirty="0"/>
              <a:t>decision table </a:t>
            </a:r>
            <a:r>
              <a:rPr lang="en-US" dirty="0" smtClean="0"/>
              <a:t>provides </a:t>
            </a:r>
            <a:r>
              <a:rPr lang="en-US" dirty="0"/>
              <a:t>a concise way to document action-enabling business rules that involve extensive logic. </a:t>
            </a:r>
            <a:endParaRPr lang="en-US" dirty="0" smtClean="0"/>
          </a:p>
          <a:p>
            <a:r>
              <a:rPr lang="en-US" dirty="0" smtClean="0"/>
              <a:t>A </a:t>
            </a:r>
            <a:r>
              <a:rPr lang="en-US" dirty="0"/>
              <a:t>statement in the form “If &lt;some condition is true or some event takes place&gt;, </a:t>
            </a:r>
            <a:r>
              <a:rPr lang="en-US" dirty="0" smtClean="0"/>
              <a:t>then</a:t>
            </a:r>
            <a:r>
              <a:rPr lang="en-US" dirty="0"/>
              <a:t>&lt;something happens&gt;” is a clue that someone might be describing an action </a:t>
            </a:r>
            <a:r>
              <a:rPr lang="en-US" dirty="0" smtClean="0"/>
              <a:t>enabler</a:t>
            </a:r>
            <a:endParaRPr lang="en-US" dirty="0"/>
          </a:p>
        </p:txBody>
      </p:sp>
    </p:spTree>
    <p:extLst>
      <p:ext uri="{BB962C8B-B14F-4D97-AF65-F5344CB8AC3E}">
        <p14:creationId xmlns:p14="http://schemas.microsoft.com/office/powerpoint/2010/main" val="276303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Examples of action-enabling business rules for the Chemical Tracking System:</a:t>
            </a:r>
          </a:p>
          <a:p>
            <a:pPr lvl="1"/>
            <a:r>
              <a:rPr lang="en-US" dirty="0" smtClean="0"/>
              <a:t>If the chemical stockroom has containers of a requested chemical in stock, then offer existing containers to the requester.</a:t>
            </a:r>
          </a:p>
          <a:p>
            <a:pPr lvl="1"/>
            <a:r>
              <a:rPr lang="en-US" dirty="0" smtClean="0"/>
              <a:t>On the last day of a calendar quarter, generate the mandated OSHA and EPA reports on chemical handling and disposal for that quarter.</a:t>
            </a:r>
          </a:p>
          <a:p>
            <a:pPr lvl="1"/>
            <a:r>
              <a:rPr lang="en-US" dirty="0" smtClean="0"/>
              <a:t>If the expiration date for a chemical container has been reached, then notify the person who currently possesses that container.</a:t>
            </a:r>
          </a:p>
          <a:p>
            <a:r>
              <a:rPr lang="en-US" dirty="0" smtClean="0"/>
              <a:t>Consider how an online bookstore might use the following business rules to try to stimulate impulse purchases after a customer has asked to buy a specific product:</a:t>
            </a:r>
          </a:p>
          <a:p>
            <a:pPr lvl="1"/>
            <a:r>
              <a:rPr lang="en-US" dirty="0" smtClean="0"/>
              <a:t>If the customer ordered a book by an author who has written multiple books, then offer the author’s other books to the customer before completing the order.</a:t>
            </a:r>
          </a:p>
          <a:p>
            <a:pPr lvl="1"/>
            <a:r>
              <a:rPr lang="en-US" dirty="0" smtClean="0"/>
              <a:t>After a customer places a book into the shopping cart, display related books that other customers also bought when they bought this one.</a:t>
            </a:r>
          </a:p>
          <a:p>
            <a:endParaRPr lang="en-US" dirty="0" smtClean="0"/>
          </a:p>
          <a:p>
            <a:endParaRPr lang="en-US" dirty="0"/>
          </a:p>
        </p:txBody>
      </p:sp>
    </p:spTree>
    <p:extLst>
      <p:ext uri="{BB962C8B-B14F-4D97-AF65-F5344CB8AC3E}">
        <p14:creationId xmlns:p14="http://schemas.microsoft.com/office/powerpoint/2010/main" val="265518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Inferences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Sometimes </a:t>
            </a:r>
            <a:r>
              <a:rPr lang="en-US" dirty="0"/>
              <a:t>called </a:t>
            </a:r>
            <a:r>
              <a:rPr lang="en-US" i="1" dirty="0"/>
              <a:t>inferred knowledge </a:t>
            </a:r>
            <a:r>
              <a:rPr lang="en-US" dirty="0"/>
              <a:t>or a </a:t>
            </a:r>
            <a:r>
              <a:rPr lang="en-US" i="1" dirty="0"/>
              <a:t>derived fact</a:t>
            </a:r>
            <a:r>
              <a:rPr lang="en-US" dirty="0"/>
              <a:t>, an </a:t>
            </a:r>
            <a:r>
              <a:rPr lang="en-US" i="1" dirty="0"/>
              <a:t>inference </a:t>
            </a:r>
            <a:r>
              <a:rPr lang="en-US" dirty="0"/>
              <a:t>creates a new fact from other facts. </a:t>
            </a:r>
            <a:endParaRPr lang="en-US" dirty="0" smtClean="0"/>
          </a:p>
          <a:p>
            <a:r>
              <a:rPr lang="en-US" dirty="0" smtClean="0"/>
              <a:t>Inferences </a:t>
            </a:r>
            <a:r>
              <a:rPr lang="en-US" dirty="0"/>
              <a:t>are often written in the “if/then” pattern also found in action-enabling business rules, but the “then” clause of an inference simply provides a piece of knowledge, not an action to be taken. </a:t>
            </a:r>
            <a:endParaRPr lang="en-US" dirty="0" smtClean="0"/>
          </a:p>
          <a:p>
            <a:r>
              <a:rPr lang="en-US" dirty="0" smtClean="0"/>
              <a:t>Some </a:t>
            </a:r>
            <a:r>
              <a:rPr lang="en-US" dirty="0"/>
              <a:t>examples of inferences are:</a:t>
            </a:r>
          </a:p>
          <a:p>
            <a:pPr lvl="1"/>
            <a:r>
              <a:rPr lang="en-US" dirty="0"/>
              <a:t>If a payment is not received within 30 calendar days after it is due, then the account is delinquent.</a:t>
            </a:r>
          </a:p>
          <a:p>
            <a:pPr lvl="1"/>
            <a:r>
              <a:rPr lang="en-US" dirty="0"/>
              <a:t>If the vendor cannot ship an ordered item within five days of receiving the order, then the item is considered back-ordered.</a:t>
            </a:r>
          </a:p>
          <a:p>
            <a:pPr lvl="1"/>
            <a:r>
              <a:rPr lang="en-US" dirty="0"/>
              <a:t>Chemicals with an LD</a:t>
            </a:r>
            <a:r>
              <a:rPr lang="en-US" baseline="30000" dirty="0"/>
              <a:t>50 </a:t>
            </a:r>
            <a:r>
              <a:rPr lang="en-US" dirty="0"/>
              <a:t>toxicity lower than 5 mg/kg in mice are considered hazardous.</a:t>
            </a:r>
          </a:p>
          <a:p>
            <a:endParaRPr lang="en-US" dirty="0"/>
          </a:p>
        </p:txBody>
      </p:sp>
    </p:spTree>
    <p:extLst>
      <p:ext uri="{BB962C8B-B14F-4D97-AF65-F5344CB8AC3E}">
        <p14:creationId xmlns:p14="http://schemas.microsoft.com/office/powerpoint/2010/main" val="238488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Computations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Computations</a:t>
            </a:r>
            <a:r>
              <a:rPr lang="en-US" i="1" dirty="0" smtClean="0"/>
              <a:t> </a:t>
            </a:r>
            <a:r>
              <a:rPr lang="en-US" dirty="0" smtClean="0"/>
              <a:t>transform </a:t>
            </a:r>
            <a:r>
              <a:rPr lang="en-US" dirty="0"/>
              <a:t>existing data into new data by using specific mathematical formulas or algorithms. </a:t>
            </a:r>
            <a:endParaRPr lang="en-US" dirty="0" smtClean="0"/>
          </a:p>
          <a:p>
            <a:r>
              <a:rPr lang="en-US" dirty="0" smtClean="0"/>
              <a:t>Many </a:t>
            </a:r>
            <a:r>
              <a:rPr lang="en-US" dirty="0"/>
              <a:t>computations follow rules that are external to the enterprise, such as income tax withholding formulas. </a:t>
            </a:r>
            <a:endParaRPr lang="en-US" dirty="0" smtClean="0"/>
          </a:p>
          <a:p>
            <a:r>
              <a:rPr lang="en-US" dirty="0" smtClean="0"/>
              <a:t>Following </a:t>
            </a:r>
            <a:r>
              <a:rPr lang="en-US" dirty="0"/>
              <a:t>are a few examples of computational business rules written in text form.</a:t>
            </a:r>
          </a:p>
          <a:p>
            <a:pPr lvl="1"/>
            <a:r>
              <a:rPr lang="en-US" dirty="0"/>
              <a:t>The domestic ground shipping charge for an order that weighs more than two pounds is $4.75 plus 12 cents per ounce or fraction thereof.</a:t>
            </a:r>
          </a:p>
          <a:p>
            <a:pPr lvl="1"/>
            <a:r>
              <a:rPr lang="en-US" dirty="0"/>
              <a:t>The total price for an order is the sum of the price of the items ordered, less any volume discounts, plus state and county sales taxes for the location to which the order is being shipped, plus the shipping charge, plus an optional insurance charge</a:t>
            </a:r>
            <a:r>
              <a:rPr lang="en-US" dirty="0" smtClean="0"/>
              <a:t>.</a:t>
            </a:r>
          </a:p>
          <a:p>
            <a:pPr lvl="1"/>
            <a:r>
              <a:rPr lang="en-US" dirty="0" smtClean="0"/>
              <a:t>The unit price is reduced by 10 percent for orders of 6 to 10 units, by 20 percent for orders of 11 to 20 units, and by 30 percent for orders of more than 20 units.</a:t>
            </a:r>
          </a:p>
          <a:p>
            <a:pPr lvl="1"/>
            <a:endParaRPr lang="en-US" dirty="0"/>
          </a:p>
          <a:p>
            <a:pPr lvl="1"/>
            <a:endParaRPr lang="en-US" dirty="0"/>
          </a:p>
        </p:txBody>
      </p:sp>
    </p:spTree>
    <p:extLst>
      <p:ext uri="{BB962C8B-B14F-4D97-AF65-F5344CB8AC3E}">
        <p14:creationId xmlns:p14="http://schemas.microsoft.com/office/powerpoint/2010/main" val="26189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Computations in tabular form</a:t>
            </a:r>
            <a:endParaRPr lang="en-US" dirty="0"/>
          </a:p>
        </p:txBody>
      </p:sp>
      <p:sp>
        <p:nvSpPr>
          <p:cNvPr id="3" name="Content Placeholder 2"/>
          <p:cNvSpPr>
            <a:spLocks noGrp="1"/>
          </p:cNvSpPr>
          <p:nvPr>
            <p:ph idx="1"/>
          </p:nvPr>
        </p:nvSpPr>
        <p:spPr>
          <a:xfrm>
            <a:off x="838200" y="1825625"/>
            <a:ext cx="10515600" cy="2404999"/>
          </a:xfrm>
        </p:spPr>
        <p:txBody>
          <a:bodyPr>
            <a:normAutofit lnSpcReduction="10000"/>
          </a:bodyPr>
          <a:lstStyle/>
          <a:p>
            <a:endParaRPr lang="en-US" dirty="0"/>
          </a:p>
          <a:p>
            <a:r>
              <a:rPr lang="en-US" dirty="0" smtClean="0"/>
              <a:t>Representing </a:t>
            </a:r>
            <a:r>
              <a:rPr lang="en-US" dirty="0"/>
              <a:t>the details of computations in natural language </a:t>
            </a:r>
            <a:r>
              <a:rPr lang="en-US" dirty="0" smtClean="0"/>
              <a:t>can </a:t>
            </a:r>
            <a:r>
              <a:rPr lang="en-US" dirty="0"/>
              <a:t>be wordy and confusing. </a:t>
            </a:r>
            <a:endParaRPr lang="en-US" dirty="0" smtClean="0"/>
          </a:p>
          <a:p>
            <a:r>
              <a:rPr lang="en-US" dirty="0" smtClean="0"/>
              <a:t>As </a:t>
            </a:r>
            <a:r>
              <a:rPr lang="en-US" dirty="0"/>
              <a:t>an alternative, you could represent these in some symbolic form, such as a mathematical expression or in a table of rules that is clearer and easier to maintain. </a:t>
            </a:r>
          </a:p>
        </p:txBody>
      </p:sp>
      <p:pic>
        <p:nvPicPr>
          <p:cNvPr id="4" name="Picture 3"/>
          <p:cNvPicPr>
            <a:picLocks noChangeAspect="1"/>
          </p:cNvPicPr>
          <p:nvPr/>
        </p:nvPicPr>
        <p:blipFill>
          <a:blip r:embed="rId2"/>
          <a:stretch>
            <a:fillRect/>
          </a:stretch>
        </p:blipFill>
        <p:spPr>
          <a:xfrm>
            <a:off x="3172777" y="4561522"/>
            <a:ext cx="4505325" cy="1514475"/>
          </a:xfrm>
          <a:prstGeom prst="rect">
            <a:avLst/>
          </a:prstGeom>
        </p:spPr>
      </p:pic>
    </p:spTree>
    <p:extLst>
      <p:ext uri="{BB962C8B-B14F-4D97-AF65-F5344CB8AC3E}">
        <p14:creationId xmlns:p14="http://schemas.microsoft.com/office/powerpoint/2010/main" val="149858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Atomic business rules</a:t>
            </a:r>
            <a:endParaRPr lang="en-US" dirty="0"/>
          </a:p>
        </p:txBody>
      </p:sp>
      <p:sp>
        <p:nvSpPr>
          <p:cNvPr id="3" name="Content Placeholder 2"/>
          <p:cNvSpPr>
            <a:spLocks noGrp="1"/>
          </p:cNvSpPr>
          <p:nvPr>
            <p:ph idx="1"/>
          </p:nvPr>
        </p:nvSpPr>
        <p:spPr/>
        <p:txBody>
          <a:bodyPr>
            <a:normAutofit/>
          </a:bodyPr>
          <a:lstStyle/>
          <a:p>
            <a:r>
              <a:rPr lang="en-US" dirty="0" smtClean="0"/>
              <a:t>Write </a:t>
            </a:r>
            <a:r>
              <a:rPr lang="en-US" dirty="0"/>
              <a:t>your business rules at the atomic level, rather than combining multiple details into a single rule. </a:t>
            </a:r>
            <a:endParaRPr lang="en-US" dirty="0" smtClean="0"/>
          </a:p>
          <a:p>
            <a:r>
              <a:rPr lang="en-US" dirty="0" smtClean="0"/>
              <a:t>This </a:t>
            </a:r>
            <a:r>
              <a:rPr lang="en-US" dirty="0"/>
              <a:t>keeps your rules short and simple. </a:t>
            </a:r>
            <a:endParaRPr lang="en-US" dirty="0" smtClean="0"/>
          </a:p>
          <a:p>
            <a:r>
              <a:rPr lang="en-US" dirty="0" smtClean="0"/>
              <a:t>It </a:t>
            </a:r>
            <a:r>
              <a:rPr lang="en-US" dirty="0"/>
              <a:t>also facilitates reusing the rules, modifying them, and combining them in various ways. </a:t>
            </a:r>
            <a:endParaRPr lang="en-US" dirty="0" smtClean="0"/>
          </a:p>
          <a:p>
            <a:r>
              <a:rPr lang="en-US" dirty="0" smtClean="0"/>
              <a:t>To </a:t>
            </a:r>
            <a:r>
              <a:rPr lang="en-US" dirty="0"/>
              <a:t>write inferred knowledge and action-enabling business rules in an atomic way, don’t use “or” logic on the left-hand side of an “if/then” construct, and avoid “and” logic on the right-hand </a:t>
            </a:r>
            <a:r>
              <a:rPr lang="en-US" dirty="0" smtClean="0"/>
              <a:t>side.</a:t>
            </a:r>
          </a:p>
        </p:txBody>
      </p:sp>
    </p:spTree>
    <p:extLst>
      <p:ext uri="{BB962C8B-B14F-4D97-AF65-F5344CB8AC3E}">
        <p14:creationId xmlns:p14="http://schemas.microsoft.com/office/powerpoint/2010/main" val="3792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Documenting Business Rules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Because business rules can influence multiple applications, organizations should manage their rules as enterprise-level assets. </a:t>
            </a:r>
            <a:endParaRPr lang="en-US" dirty="0" smtClean="0"/>
          </a:p>
          <a:p>
            <a:r>
              <a:rPr lang="en-US" dirty="0"/>
              <a:t>Giving each business rule a unique identifier lets you link requirements back to a specific rule</a:t>
            </a:r>
            <a:r>
              <a:rPr lang="en-US" dirty="0" smtClean="0"/>
              <a:t>.</a:t>
            </a:r>
          </a:p>
          <a:p>
            <a:r>
              <a:rPr lang="en-US" dirty="0" smtClean="0"/>
              <a:t> </a:t>
            </a:r>
            <a:r>
              <a:rPr lang="en-US" dirty="0"/>
              <a:t>For instance, some templates for use cases contain a field for business rules that influence the use case</a:t>
            </a:r>
            <a:r>
              <a:rPr lang="en-US" dirty="0" smtClean="0"/>
              <a:t>.</a:t>
            </a:r>
          </a:p>
          <a:p>
            <a:r>
              <a:rPr lang="en-US" dirty="0" smtClean="0"/>
              <a:t>The </a:t>
            </a:r>
            <a:r>
              <a:rPr lang="en-US" dirty="0"/>
              <a:t>“Static or dynamic” column indicates how likely the rule is to change over time. </a:t>
            </a:r>
            <a:endParaRPr lang="en-US" dirty="0" smtClean="0"/>
          </a:p>
          <a:p>
            <a:pPr lvl="1"/>
            <a:r>
              <a:rPr lang="en-US" dirty="0" smtClean="0"/>
              <a:t>Income tax calculations change at least every year.</a:t>
            </a:r>
          </a:p>
          <a:p>
            <a:r>
              <a:rPr lang="en-US" dirty="0" smtClean="0"/>
              <a:t>This </a:t>
            </a:r>
            <a:r>
              <a:rPr lang="en-US" dirty="0"/>
              <a:t>information is helpful to developers. If they know that certain rules are subject to periodic change, they can structure the software to make the affected functionality or data easy to update. </a:t>
            </a:r>
            <a:endParaRPr lang="en-US" dirty="0" smtClean="0"/>
          </a:p>
          <a:p>
            <a:r>
              <a:rPr lang="en-US" dirty="0" smtClean="0"/>
              <a:t>If </a:t>
            </a:r>
            <a:r>
              <a:rPr lang="en-US" dirty="0"/>
              <a:t>the developer structures the income tax information into tables or a database, rather than hard-coding it into the software, it’s a lot easier to update those values when necessary. It’s safe to hard-code laws of nature, such as calculations based on the laws of thermodynamics; laws of humans are much more volatile.</a:t>
            </a:r>
          </a:p>
        </p:txBody>
      </p:sp>
    </p:spTree>
    <p:extLst>
      <p:ext uri="{BB962C8B-B14F-4D97-AF65-F5344CB8AC3E}">
        <p14:creationId xmlns:p14="http://schemas.microsoft.com/office/powerpoint/2010/main" val="16971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486025" y="2805906"/>
            <a:ext cx="7219950" cy="2390775"/>
          </a:xfrm>
          <a:prstGeom prst="rect">
            <a:avLst/>
          </a:prstGeom>
        </p:spPr>
      </p:pic>
      <p:sp>
        <p:nvSpPr>
          <p:cNvPr id="5" name="Rectangle 4"/>
          <p:cNvSpPr/>
          <p:nvPr/>
        </p:nvSpPr>
        <p:spPr>
          <a:xfrm>
            <a:off x="3612527" y="5621774"/>
            <a:ext cx="4698722" cy="369332"/>
          </a:xfrm>
          <a:prstGeom prst="rect">
            <a:avLst/>
          </a:prstGeom>
        </p:spPr>
        <p:txBody>
          <a:bodyPr wrap="none">
            <a:spAutoFit/>
          </a:bodyPr>
          <a:lstStyle/>
          <a:p>
            <a:r>
              <a:rPr lang="en-US" b="0" i="0" u="none" strike="noStrike" baseline="0" dirty="0" smtClean="0">
                <a:solidFill>
                  <a:srgbClr val="000000"/>
                </a:solidFill>
                <a:latin typeface="Segoe"/>
              </a:rPr>
              <a:t>Some sample business rules catalog entries</a:t>
            </a:r>
            <a:endParaRPr lang="en-US" dirty="0"/>
          </a:p>
        </p:txBody>
      </p:sp>
    </p:spTree>
    <p:extLst>
      <p:ext uri="{BB962C8B-B14F-4D97-AF65-F5344CB8AC3E}">
        <p14:creationId xmlns:p14="http://schemas.microsoft.com/office/powerpoint/2010/main" val="6012716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of business rule</a:t>
            </a:r>
            <a:endParaRPr lang="en-US" dirty="0"/>
          </a:p>
        </p:txBody>
      </p:sp>
      <p:sp>
        <p:nvSpPr>
          <p:cNvPr id="3" name="Content Placeholder 2"/>
          <p:cNvSpPr>
            <a:spLocks noGrp="1"/>
          </p:cNvSpPr>
          <p:nvPr>
            <p:ph idx="1"/>
          </p:nvPr>
        </p:nvSpPr>
        <p:spPr/>
        <p:txBody>
          <a:bodyPr/>
          <a:lstStyle/>
          <a:p>
            <a:r>
              <a:rPr lang="en-US" dirty="0"/>
              <a:t>The final column in </a:t>
            </a:r>
            <a:r>
              <a:rPr lang="en-US" dirty="0" smtClean="0"/>
              <a:t>the previous table </a:t>
            </a:r>
            <a:r>
              <a:rPr lang="en-US" dirty="0"/>
              <a:t>identifies the source of each rule. </a:t>
            </a:r>
            <a:endParaRPr lang="en-US" dirty="0" smtClean="0"/>
          </a:p>
          <a:p>
            <a:r>
              <a:rPr lang="en-US" dirty="0" smtClean="0"/>
              <a:t>Sources </a:t>
            </a:r>
            <a:r>
              <a:rPr lang="en-US" dirty="0"/>
              <a:t>of business rules include corporate and management policies, subject matter experts and other individuals, and documents such as government laws and regulations. Knowing the source helps people know where to go if they need more information about the rule or need to learn about changes.</a:t>
            </a:r>
          </a:p>
        </p:txBody>
      </p:sp>
    </p:spTree>
    <p:extLst>
      <p:ext uri="{BB962C8B-B14F-4D97-AF65-F5344CB8AC3E}">
        <p14:creationId xmlns:p14="http://schemas.microsoft.com/office/powerpoint/2010/main" val="53822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Rules</a:t>
            </a:r>
            <a:endParaRPr lang="en-US" dirty="0"/>
          </a:p>
        </p:txBody>
      </p:sp>
      <p:sp>
        <p:nvSpPr>
          <p:cNvPr id="3" name="Content Placeholder 2"/>
          <p:cNvSpPr>
            <a:spLocks noGrp="1"/>
          </p:cNvSpPr>
          <p:nvPr>
            <p:ph idx="1"/>
          </p:nvPr>
        </p:nvSpPr>
        <p:spPr/>
        <p:txBody>
          <a:bodyPr/>
          <a:lstStyle/>
          <a:p>
            <a:r>
              <a:rPr lang="en-US" dirty="0"/>
              <a:t>Every organization operates according to an extensive set of policies, laws, and industry </a:t>
            </a:r>
            <a:r>
              <a:rPr lang="en-US" dirty="0" smtClean="0"/>
              <a:t>standards</a:t>
            </a:r>
            <a:r>
              <a:rPr lang="en-US" dirty="0"/>
              <a:t> </a:t>
            </a:r>
            <a:r>
              <a:rPr lang="en-US" dirty="0" smtClean="0"/>
              <a:t>called business rules or business logic.</a:t>
            </a:r>
          </a:p>
          <a:p>
            <a:r>
              <a:rPr lang="en-US" dirty="0"/>
              <a:t>Most business rules originate outside the context of any specific software application. </a:t>
            </a:r>
            <a:endParaRPr lang="en-US" dirty="0" smtClean="0"/>
          </a:p>
          <a:p>
            <a:endParaRPr lang="en-US" dirty="0"/>
          </a:p>
        </p:txBody>
      </p:sp>
    </p:spTree>
    <p:extLst>
      <p:ext uri="{BB962C8B-B14F-4D97-AF65-F5344CB8AC3E}">
        <p14:creationId xmlns:p14="http://schemas.microsoft.com/office/powerpoint/2010/main" val="305517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Discovering business rules</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a:p>
          <a:p>
            <a:r>
              <a:rPr lang="en-US" dirty="0"/>
              <a:t>“Common knowledge” from the organization, often collected from individuals who have worked with the business for a long time and know the details of how it operates.</a:t>
            </a:r>
          </a:p>
          <a:p>
            <a:r>
              <a:rPr lang="en-US" dirty="0" smtClean="0"/>
              <a:t>Legacy </a:t>
            </a:r>
            <a:r>
              <a:rPr lang="en-US" dirty="0"/>
              <a:t>systems that embed business rules in their requirements and code. </a:t>
            </a:r>
            <a:endParaRPr lang="en-US" dirty="0" smtClean="0"/>
          </a:p>
          <a:p>
            <a:pPr lvl="1"/>
            <a:r>
              <a:rPr lang="en-US" dirty="0"/>
              <a:t>R</a:t>
            </a:r>
            <a:r>
              <a:rPr lang="en-US" dirty="0" smtClean="0"/>
              <a:t>equires </a:t>
            </a:r>
            <a:r>
              <a:rPr lang="en-US" dirty="0"/>
              <a:t>reverse-engineering the rationale behind the requirements or code to understand the pertinent rules. This sometimes yields incomplete knowledge about the business rules.</a:t>
            </a:r>
          </a:p>
          <a:p>
            <a:r>
              <a:rPr lang="en-US" dirty="0" smtClean="0"/>
              <a:t>Business </a:t>
            </a:r>
            <a:r>
              <a:rPr lang="en-US" dirty="0"/>
              <a:t>process modeling, which leads the analyst to look for rules that can affect each process step: constraints, triggering events, computational rules, and relevant facts.</a:t>
            </a:r>
          </a:p>
          <a:p>
            <a:r>
              <a:rPr lang="en-US" dirty="0" smtClean="0"/>
              <a:t>Analysis </a:t>
            </a:r>
            <a:r>
              <a:rPr lang="en-US" dirty="0"/>
              <a:t>of existing documentation, including requirements specifications from earlier projects, regulations, industry standards, corporate policy documents, contracts, and business plans.</a:t>
            </a:r>
          </a:p>
          <a:p>
            <a:r>
              <a:rPr lang="en-US" dirty="0" smtClean="0"/>
              <a:t>Analysis </a:t>
            </a:r>
            <a:r>
              <a:rPr lang="en-US" dirty="0"/>
              <a:t>of data, such as the various states that a data object can have and the conditions under which a user or a system event can change the object’s </a:t>
            </a:r>
            <a:r>
              <a:rPr lang="en-US" dirty="0" smtClean="0"/>
              <a:t>state</a:t>
            </a:r>
            <a:endParaRPr lang="en-US" dirty="0"/>
          </a:p>
          <a:p>
            <a:r>
              <a:rPr lang="en-US" dirty="0" smtClean="0"/>
              <a:t>Compliance </a:t>
            </a:r>
            <a:r>
              <a:rPr lang="en-US" dirty="0"/>
              <a:t>departments in companies building systems subject to regulation.</a:t>
            </a:r>
          </a:p>
          <a:p>
            <a:endParaRPr lang="en-US" dirty="0"/>
          </a:p>
        </p:txBody>
      </p:sp>
    </p:spTree>
    <p:extLst>
      <p:ext uri="{BB962C8B-B14F-4D97-AF65-F5344CB8AC3E}">
        <p14:creationId xmlns:p14="http://schemas.microsoft.com/office/powerpoint/2010/main" val="26784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856441" y="1801241"/>
            <a:ext cx="6479118" cy="4351338"/>
          </a:xfrm>
          <a:prstGeom prst="rect">
            <a:avLst/>
          </a:prstGeom>
        </p:spPr>
      </p:pic>
      <p:sp>
        <p:nvSpPr>
          <p:cNvPr id="5" name="Rectangle 4"/>
          <p:cNvSpPr/>
          <p:nvPr/>
        </p:nvSpPr>
        <p:spPr>
          <a:xfrm>
            <a:off x="3438144" y="6211669"/>
            <a:ext cx="6096000" cy="646331"/>
          </a:xfrm>
          <a:prstGeom prst="rect">
            <a:avLst/>
          </a:prstGeom>
        </p:spPr>
        <p:txBody>
          <a:bodyPr>
            <a:spAutoFit/>
          </a:bodyPr>
          <a:lstStyle/>
          <a:p>
            <a:r>
              <a:rPr lang="en-US" b="0" i="0" u="none" strike="noStrike" baseline="0" dirty="0" smtClean="0">
                <a:solidFill>
                  <a:srgbClr val="000000"/>
                </a:solidFill>
                <a:latin typeface="Segoe"/>
              </a:rPr>
              <a:t>Discovering business rules by asking questions from different perspectives.</a:t>
            </a:r>
            <a:endParaRPr lang="en-US" dirty="0"/>
          </a:p>
        </p:txBody>
      </p:sp>
    </p:spTree>
    <p:extLst>
      <p:ext uri="{BB962C8B-B14F-4D97-AF65-F5344CB8AC3E}">
        <p14:creationId xmlns:p14="http://schemas.microsoft.com/office/powerpoint/2010/main" val="2511177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business requirement, business process and business rule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Business </a:t>
            </a:r>
            <a:r>
              <a:rPr lang="en-US" i="1" dirty="0"/>
              <a:t>requirement </a:t>
            </a:r>
            <a:r>
              <a:rPr lang="en-US" dirty="0"/>
              <a:t>states a desirable outcome or a high-level objective of the organization that builds or procures a software solution</a:t>
            </a:r>
            <a:r>
              <a:rPr lang="en-US" dirty="0" smtClean="0"/>
              <a:t>.</a:t>
            </a:r>
          </a:p>
          <a:p>
            <a:r>
              <a:rPr lang="en-US" dirty="0" smtClean="0"/>
              <a:t>A </a:t>
            </a:r>
            <a:r>
              <a:rPr lang="en-US" dirty="0"/>
              <a:t>business </a:t>
            </a:r>
            <a:r>
              <a:rPr lang="en-US" i="1" dirty="0"/>
              <a:t>process </a:t>
            </a:r>
            <a:r>
              <a:rPr lang="en-US" dirty="0"/>
              <a:t>describes a series of activities that transform inputs into outputs to achieve a specific result</a:t>
            </a:r>
            <a:r>
              <a:rPr lang="en-US" dirty="0" smtClean="0"/>
              <a:t>.</a:t>
            </a:r>
          </a:p>
          <a:p>
            <a:r>
              <a:rPr lang="en-US" dirty="0" smtClean="0"/>
              <a:t>Business </a:t>
            </a:r>
            <a:r>
              <a:rPr lang="en-US" i="1" dirty="0"/>
              <a:t>rules </a:t>
            </a:r>
            <a:r>
              <a:rPr lang="en-US" dirty="0"/>
              <a:t>influence business processes by establishing vocabulary, imposing restrictions, triggering actions, and governing how computations are carried out. </a:t>
            </a:r>
            <a:endParaRPr lang="en-US" dirty="0" smtClean="0"/>
          </a:p>
          <a:p>
            <a:r>
              <a:rPr lang="en-US" dirty="0" smtClean="0"/>
              <a:t>The </a:t>
            </a:r>
            <a:r>
              <a:rPr lang="en-US" dirty="0"/>
              <a:t>same business rule could apply to multiple manual or automated processes, which is one reason why it’s best to treat business rules as a separate set of information</a:t>
            </a:r>
            <a:r>
              <a:rPr lang="en-US" dirty="0" smtClean="0"/>
              <a:t>.</a:t>
            </a:r>
          </a:p>
          <a:p>
            <a:r>
              <a:rPr lang="en-US" dirty="0"/>
              <a:t>Having a master repository of business rules makes it easier for all projects that are affected by certain rules to learn about them and implement them in a consistent fashion.</a:t>
            </a:r>
          </a:p>
        </p:txBody>
      </p:sp>
    </p:spTree>
    <p:extLst>
      <p:ext uri="{BB962C8B-B14F-4D97-AF65-F5344CB8AC3E}">
        <p14:creationId xmlns:p14="http://schemas.microsoft.com/office/powerpoint/2010/main" val="99915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business rule</a:t>
            </a:r>
            <a:endParaRPr lang="en-US" dirty="0"/>
          </a:p>
        </p:txBody>
      </p:sp>
      <p:sp>
        <p:nvSpPr>
          <p:cNvPr id="3" name="Content Placeholder 2"/>
          <p:cNvSpPr>
            <a:spLocks noGrp="1"/>
          </p:cNvSpPr>
          <p:nvPr>
            <p:ph idx="1"/>
          </p:nvPr>
        </p:nvSpPr>
        <p:spPr/>
        <p:txBody>
          <a:bodyPr>
            <a:normAutofit/>
          </a:bodyPr>
          <a:lstStyle/>
          <a:p>
            <a:r>
              <a:rPr lang="en-US" dirty="0" smtClean="0"/>
              <a:t>An organization </a:t>
            </a:r>
            <a:r>
              <a:rPr lang="en-US" dirty="0"/>
              <a:t>likely has security policies that control access to information </a:t>
            </a:r>
            <a:r>
              <a:rPr lang="en-US" dirty="0" smtClean="0"/>
              <a:t>systems</a:t>
            </a:r>
            <a:r>
              <a:rPr lang="en-US" dirty="0"/>
              <a:t>. </a:t>
            </a:r>
            <a:endParaRPr lang="en-US" dirty="0" smtClean="0"/>
          </a:p>
          <a:p>
            <a:pPr lvl="1"/>
            <a:r>
              <a:rPr lang="en-US" dirty="0" smtClean="0"/>
              <a:t>the </a:t>
            </a:r>
            <a:r>
              <a:rPr lang="en-US" dirty="0"/>
              <a:t>minimum and maximum </a:t>
            </a:r>
            <a:r>
              <a:rPr lang="en-US" dirty="0" smtClean="0"/>
              <a:t>length</a:t>
            </a:r>
          </a:p>
          <a:p>
            <a:pPr lvl="1"/>
            <a:r>
              <a:rPr lang="en-US" dirty="0" smtClean="0"/>
              <a:t>the </a:t>
            </a:r>
            <a:r>
              <a:rPr lang="en-US" dirty="0"/>
              <a:t>allowed characters in passwords, </a:t>
            </a:r>
            <a:endParaRPr lang="en-US" dirty="0" smtClean="0"/>
          </a:p>
          <a:p>
            <a:pPr lvl="1"/>
            <a:r>
              <a:rPr lang="en-US" dirty="0" smtClean="0"/>
              <a:t>the </a:t>
            </a:r>
            <a:r>
              <a:rPr lang="en-US" dirty="0"/>
              <a:t>frequency of required password changes, </a:t>
            </a:r>
            <a:endParaRPr lang="en-US" dirty="0" smtClean="0"/>
          </a:p>
          <a:p>
            <a:pPr lvl="1"/>
            <a:r>
              <a:rPr lang="en-US" dirty="0" smtClean="0"/>
              <a:t>Counting many </a:t>
            </a:r>
            <a:r>
              <a:rPr lang="en-US" dirty="0"/>
              <a:t>failed login </a:t>
            </a:r>
            <a:r>
              <a:rPr lang="en-US" dirty="0" smtClean="0"/>
              <a:t>attempts a user gets before his account is locked.</a:t>
            </a:r>
          </a:p>
          <a:p>
            <a:r>
              <a:rPr lang="en-US" dirty="0" smtClean="0"/>
              <a:t>Tracing </a:t>
            </a:r>
            <a:r>
              <a:rPr lang="en-US" dirty="0"/>
              <a:t>each rule into the code that implements it makes it easier to update systems to comply with changes in the rules, such as altering the required frequency of password changes. </a:t>
            </a:r>
            <a:endParaRPr lang="en-US" dirty="0" smtClean="0"/>
          </a:p>
          <a:p>
            <a:r>
              <a:rPr lang="en-US" dirty="0" smtClean="0"/>
              <a:t>It </a:t>
            </a:r>
            <a:r>
              <a:rPr lang="en-US" dirty="0"/>
              <a:t>also facilitates code reuse across projects.</a:t>
            </a:r>
          </a:p>
        </p:txBody>
      </p:sp>
    </p:spTree>
    <p:extLst>
      <p:ext uri="{BB962C8B-B14F-4D97-AF65-F5344CB8AC3E}">
        <p14:creationId xmlns:p14="http://schemas.microsoft.com/office/powerpoint/2010/main" val="179159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business rules taxonomy</a:t>
            </a:r>
            <a:endParaRPr lang="en-US" dirty="0"/>
          </a:p>
        </p:txBody>
      </p:sp>
      <p:pic>
        <p:nvPicPr>
          <p:cNvPr id="4" name="Content Placeholder 3"/>
          <p:cNvPicPr>
            <a:picLocks noGrp="1" noChangeAspect="1"/>
          </p:cNvPicPr>
          <p:nvPr>
            <p:ph idx="1"/>
          </p:nvPr>
        </p:nvPicPr>
        <p:blipFill>
          <a:blip r:embed="rId2"/>
          <a:stretch>
            <a:fillRect/>
          </a:stretch>
        </p:blipFill>
        <p:spPr>
          <a:xfrm>
            <a:off x="838200" y="3114724"/>
            <a:ext cx="10515600" cy="1773140"/>
          </a:xfrm>
          <a:prstGeom prst="rect">
            <a:avLst/>
          </a:prstGeom>
        </p:spPr>
      </p:pic>
    </p:spTree>
    <p:extLst>
      <p:ext uri="{BB962C8B-B14F-4D97-AF65-F5344CB8AC3E}">
        <p14:creationId xmlns:p14="http://schemas.microsoft.com/office/powerpoint/2010/main" val="405184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Facts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a:t>S</a:t>
            </a:r>
            <a:r>
              <a:rPr lang="en-US" dirty="0" smtClean="0"/>
              <a:t>tatements </a:t>
            </a:r>
            <a:r>
              <a:rPr lang="en-US" dirty="0"/>
              <a:t>that are true about the business at a specified point in time</a:t>
            </a:r>
            <a:r>
              <a:rPr lang="en-US" dirty="0" smtClean="0"/>
              <a:t>.</a:t>
            </a:r>
          </a:p>
          <a:p>
            <a:r>
              <a:rPr lang="en-US" dirty="0" smtClean="0"/>
              <a:t> </a:t>
            </a:r>
            <a:r>
              <a:rPr lang="en-US" dirty="0"/>
              <a:t>A fact describes associations or relationships between important business terms</a:t>
            </a:r>
            <a:r>
              <a:rPr lang="en-US" dirty="0" smtClean="0"/>
              <a:t>.</a:t>
            </a:r>
          </a:p>
          <a:p>
            <a:r>
              <a:rPr lang="en-US" dirty="0" smtClean="0"/>
              <a:t> </a:t>
            </a:r>
            <a:r>
              <a:rPr lang="en-US" dirty="0"/>
              <a:t>Facts about data entities that are important to the system might appear in data models. </a:t>
            </a:r>
            <a:endParaRPr lang="en-US" dirty="0" smtClean="0"/>
          </a:p>
          <a:p>
            <a:r>
              <a:rPr lang="en-US" b="1" dirty="0" smtClean="0"/>
              <a:t>Examples</a:t>
            </a:r>
            <a:r>
              <a:rPr lang="en-US" dirty="0" smtClean="0"/>
              <a:t> </a:t>
            </a:r>
          </a:p>
          <a:p>
            <a:pPr lvl="1"/>
            <a:r>
              <a:rPr lang="en-US" dirty="0" smtClean="0"/>
              <a:t>Every </a:t>
            </a:r>
            <a:r>
              <a:rPr lang="en-US" dirty="0"/>
              <a:t>chemical container has a unique bar code identifier.</a:t>
            </a:r>
          </a:p>
          <a:p>
            <a:pPr lvl="1"/>
            <a:r>
              <a:rPr lang="en-US" dirty="0"/>
              <a:t>Every order has a shipping charge.</a:t>
            </a:r>
          </a:p>
          <a:p>
            <a:pPr lvl="1"/>
            <a:r>
              <a:rPr lang="en-US" dirty="0"/>
              <a:t>Sales tax is not computed on shipping charges.</a:t>
            </a:r>
          </a:p>
          <a:p>
            <a:pPr lvl="1"/>
            <a:r>
              <a:rPr lang="en-US" dirty="0"/>
              <a:t>Nonrefundable airline tickets incur a fee when the purchaser changes the itinerary.</a:t>
            </a:r>
          </a:p>
          <a:p>
            <a:pPr lvl="1"/>
            <a:r>
              <a:rPr lang="en-US" dirty="0"/>
              <a:t>Books taller than 16 inches are shelved in the library’s Oversize section</a:t>
            </a:r>
            <a:r>
              <a:rPr lang="en-US" dirty="0" smtClean="0"/>
              <a:t>.</a:t>
            </a:r>
            <a:endParaRPr lang="en-US" dirty="0"/>
          </a:p>
          <a:p>
            <a:r>
              <a:rPr lang="en-US" dirty="0" smtClean="0"/>
              <a:t>Collecting </a:t>
            </a:r>
            <a:r>
              <a:rPr lang="en-US" dirty="0"/>
              <a:t>irrelevant facts can bog down business analysis. </a:t>
            </a:r>
            <a:endParaRPr lang="en-US" dirty="0" smtClean="0"/>
          </a:p>
          <a:p>
            <a:r>
              <a:rPr lang="en-US" dirty="0" smtClean="0"/>
              <a:t>Focus </a:t>
            </a:r>
            <a:r>
              <a:rPr lang="en-US" dirty="0"/>
              <a:t>on facts that are in scope for the project, rather than trying to amass a complete collection of business knowledge. </a:t>
            </a:r>
          </a:p>
        </p:txBody>
      </p:sp>
    </p:spTree>
    <p:extLst>
      <p:ext uri="{BB962C8B-B14F-4D97-AF65-F5344CB8AC3E}">
        <p14:creationId xmlns:p14="http://schemas.microsoft.com/office/powerpoint/2010/main" val="267413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Constraints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 </a:t>
            </a:r>
            <a:r>
              <a:rPr lang="en-US" dirty="0"/>
              <a:t>statement that restricts the actions that the system or its users are allowed to perform. </a:t>
            </a:r>
            <a:endParaRPr lang="en-US" dirty="0" smtClean="0"/>
          </a:p>
          <a:p>
            <a:r>
              <a:rPr lang="en-US" dirty="0" smtClean="0"/>
              <a:t>Someone </a:t>
            </a:r>
            <a:r>
              <a:rPr lang="en-US" dirty="0"/>
              <a:t>describing a constraining business rule might say that certain actions </a:t>
            </a:r>
            <a:r>
              <a:rPr lang="en-US" b="1" i="1" dirty="0"/>
              <a:t>must</a:t>
            </a:r>
            <a:r>
              <a:rPr lang="en-US" i="1" dirty="0"/>
              <a:t> </a:t>
            </a:r>
            <a:r>
              <a:rPr lang="en-US" dirty="0"/>
              <a:t>or </a:t>
            </a:r>
            <a:r>
              <a:rPr lang="en-US" b="1" i="1" dirty="0"/>
              <a:t>must not </a:t>
            </a:r>
            <a:r>
              <a:rPr lang="en-US" b="1" dirty="0"/>
              <a:t>or </a:t>
            </a:r>
            <a:r>
              <a:rPr lang="en-US" b="1" i="1" dirty="0"/>
              <a:t>may not </a:t>
            </a:r>
            <a:r>
              <a:rPr lang="en-US" dirty="0"/>
              <a:t>be performed, or that</a:t>
            </a:r>
            <a:r>
              <a:rPr lang="en-US" b="1" dirty="0"/>
              <a:t> </a:t>
            </a:r>
            <a:r>
              <a:rPr lang="en-US" b="1" i="1" dirty="0"/>
              <a:t>only </a:t>
            </a:r>
            <a:r>
              <a:rPr lang="en-US" dirty="0"/>
              <a:t>certain people or roles can perform particular actions. </a:t>
            </a:r>
            <a:endParaRPr lang="en-US" dirty="0" smtClean="0"/>
          </a:p>
          <a:p>
            <a:r>
              <a:rPr lang="en-US" b="1" dirty="0" smtClean="0"/>
              <a:t>Examples</a:t>
            </a:r>
            <a:r>
              <a:rPr lang="en-US" dirty="0" smtClean="0"/>
              <a:t> </a:t>
            </a:r>
            <a:endParaRPr lang="en-US" dirty="0"/>
          </a:p>
          <a:p>
            <a:r>
              <a:rPr lang="en-US" b="1" dirty="0" smtClean="0"/>
              <a:t>Organizational </a:t>
            </a:r>
            <a:r>
              <a:rPr lang="en-US" b="1" dirty="0"/>
              <a:t>policies</a:t>
            </a:r>
            <a:endParaRPr lang="en-US" dirty="0"/>
          </a:p>
          <a:p>
            <a:pPr lvl="1"/>
            <a:r>
              <a:rPr lang="en-US" dirty="0"/>
              <a:t>A loan applicant who is less than 18 years old must have a parent or a legal guardian as cosigner on the loan.</a:t>
            </a:r>
          </a:p>
          <a:p>
            <a:pPr lvl="1"/>
            <a:r>
              <a:rPr lang="en-US" dirty="0"/>
              <a:t>A library patron may have a maximum of 10 items on hold at any time.</a:t>
            </a:r>
          </a:p>
          <a:p>
            <a:pPr lvl="1"/>
            <a:r>
              <a:rPr lang="en-US" dirty="0"/>
              <a:t>Insurance correspondence may not display more than four digits of the policyholder’s Social Security number</a:t>
            </a:r>
            <a:r>
              <a:rPr lang="en-US" dirty="0" smtClean="0"/>
              <a:t>.</a:t>
            </a:r>
            <a:endParaRPr lang="en-US" dirty="0"/>
          </a:p>
          <a:p>
            <a:r>
              <a:rPr lang="en-US" b="1" dirty="0"/>
              <a:t>Government regulations</a:t>
            </a:r>
            <a:endParaRPr lang="en-US" dirty="0"/>
          </a:p>
          <a:p>
            <a:pPr lvl="1"/>
            <a:r>
              <a:rPr lang="en-US" dirty="0"/>
              <a:t>All software applications must comply with government regulations for usage by visually impaired persons.</a:t>
            </a:r>
          </a:p>
          <a:p>
            <a:pPr lvl="1"/>
            <a:r>
              <a:rPr lang="en-US" dirty="0"/>
              <a:t>Airline pilots must receive at least 8 continuous hours of rest in every 24-hour period.</a:t>
            </a:r>
          </a:p>
          <a:p>
            <a:pPr lvl="1"/>
            <a:r>
              <a:rPr lang="en-US" dirty="0"/>
              <a:t>Individual federal income tax returns must be postmarked by midnight on the first business day after April 14 unless an </a:t>
            </a:r>
            <a:r>
              <a:rPr lang="en-US" dirty="0" smtClean="0"/>
              <a:t>extension </a:t>
            </a:r>
            <a:r>
              <a:rPr lang="en-US" dirty="0"/>
              <a:t>has been granted</a:t>
            </a:r>
            <a:r>
              <a:rPr lang="en-US" dirty="0" smtClean="0"/>
              <a:t>.</a:t>
            </a:r>
          </a:p>
          <a:p>
            <a:r>
              <a:rPr lang="en-US" b="1" dirty="0"/>
              <a:t>Industry standards</a:t>
            </a:r>
            <a:endParaRPr lang="en-US" dirty="0"/>
          </a:p>
          <a:p>
            <a:pPr lvl="1"/>
            <a:r>
              <a:rPr lang="en-US" dirty="0"/>
              <a:t>Mortgage loan applicants must satisfy the Federal Housing Authority qualification standards.</a:t>
            </a:r>
          </a:p>
          <a:p>
            <a:pPr lvl="1"/>
            <a:r>
              <a:rPr lang="en-US" dirty="0"/>
              <a:t>Web applications may not contain any HTML tags or attributes that are deprecated according to the HTML 5 standard.</a:t>
            </a:r>
          </a:p>
          <a:p>
            <a:endParaRPr lang="en-US" dirty="0"/>
          </a:p>
        </p:txBody>
      </p:sp>
    </p:spTree>
    <p:extLst>
      <p:ext uri="{BB962C8B-B14F-4D97-AF65-F5344CB8AC3E}">
        <p14:creationId xmlns:p14="http://schemas.microsoft.com/office/powerpoint/2010/main" val="54282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types of constraints</a:t>
            </a:r>
            <a:endParaRPr lang="en-US" dirty="0"/>
          </a:p>
        </p:txBody>
      </p:sp>
      <p:sp>
        <p:nvSpPr>
          <p:cNvPr id="3" name="Content Placeholder 2"/>
          <p:cNvSpPr>
            <a:spLocks noGrp="1"/>
          </p:cNvSpPr>
          <p:nvPr>
            <p:ph idx="1"/>
          </p:nvPr>
        </p:nvSpPr>
        <p:spPr/>
        <p:txBody>
          <a:bodyPr>
            <a:normAutofit lnSpcReduction="10000"/>
          </a:bodyPr>
          <a:lstStyle/>
          <a:p>
            <a:r>
              <a:rPr lang="en-US" dirty="0"/>
              <a:t>P</a:t>
            </a:r>
            <a:r>
              <a:rPr lang="en-US" dirty="0" smtClean="0"/>
              <a:t>roject-level constraints </a:t>
            </a:r>
          </a:p>
          <a:p>
            <a:pPr lvl="1"/>
            <a:r>
              <a:rPr lang="en-US" dirty="0" smtClean="0"/>
              <a:t>Project </a:t>
            </a:r>
            <a:r>
              <a:rPr lang="en-US" dirty="0"/>
              <a:t>managers must work within schedule, </a:t>
            </a:r>
            <a:r>
              <a:rPr lang="en-US" dirty="0" smtClean="0"/>
              <a:t>staff</a:t>
            </a:r>
            <a:r>
              <a:rPr lang="en-US" dirty="0"/>
              <a:t>, and budget limitations. </a:t>
            </a:r>
            <a:endParaRPr lang="en-US" dirty="0" smtClean="0"/>
          </a:p>
          <a:p>
            <a:r>
              <a:rPr lang="en-US" dirty="0" smtClean="0"/>
              <a:t>Product </a:t>
            </a:r>
            <a:r>
              <a:rPr lang="en-US" dirty="0"/>
              <a:t>design and implementation </a:t>
            </a:r>
            <a:r>
              <a:rPr lang="en-US" dirty="0" smtClean="0"/>
              <a:t>constraints</a:t>
            </a:r>
          </a:p>
          <a:p>
            <a:pPr lvl="1"/>
            <a:r>
              <a:rPr lang="en-US" dirty="0" smtClean="0"/>
              <a:t>They </a:t>
            </a:r>
            <a:r>
              <a:rPr lang="en-US" dirty="0"/>
              <a:t>represent imposed conditions that one might otherwise expect to be left to the discretion of the people building the solution. Such restrictions on the developer’s choices belong in the SRS or design specification. </a:t>
            </a:r>
            <a:endParaRPr lang="en-US" dirty="0" smtClean="0"/>
          </a:p>
          <a:p>
            <a:r>
              <a:rPr lang="en-US" dirty="0" smtClean="0"/>
              <a:t>Certain </a:t>
            </a:r>
            <a:r>
              <a:rPr lang="en-US" dirty="0"/>
              <a:t>business rules impose constraints on the way the business operates; these should be stored in a business rules repository. </a:t>
            </a:r>
            <a:endParaRPr lang="en-US" dirty="0" smtClean="0"/>
          </a:p>
          <a:p>
            <a:r>
              <a:rPr lang="en-US" dirty="0" smtClean="0"/>
              <a:t>Whenever </a:t>
            </a:r>
            <a:r>
              <a:rPr lang="en-US" dirty="0"/>
              <a:t>these constraints are reflected in the software requirements, indicate the pertinent rule as the rationale for each such derived requirement</a:t>
            </a:r>
            <a:r>
              <a:rPr lang="en-US" dirty="0" smtClean="0"/>
              <a:t>. </a:t>
            </a:r>
            <a:endParaRPr lang="en-US" dirty="0"/>
          </a:p>
        </p:txBody>
      </p:sp>
    </p:spTree>
    <p:extLst>
      <p:ext uri="{BB962C8B-B14F-4D97-AF65-F5344CB8AC3E}">
        <p14:creationId xmlns:p14="http://schemas.microsoft.com/office/powerpoint/2010/main" val="283389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dirty="0"/>
              <a:t>Consider a retail store’s policy that only supervisors and managers are allowed to issue cash refunds larger than $50. </a:t>
            </a:r>
            <a:endParaRPr lang="en-US" dirty="0" smtClean="0"/>
          </a:p>
          <a:p>
            <a:r>
              <a:rPr lang="en-US" dirty="0" smtClean="0"/>
              <a:t>This </a:t>
            </a:r>
            <a:r>
              <a:rPr lang="en-US" dirty="0"/>
              <a:t>rule implies that each user must have a privilege level</a:t>
            </a:r>
            <a:r>
              <a:rPr lang="en-US" dirty="0" smtClean="0"/>
              <a:t>.</a:t>
            </a:r>
          </a:p>
          <a:p>
            <a:r>
              <a:rPr lang="en-US" dirty="0" smtClean="0"/>
              <a:t>Because </a:t>
            </a:r>
            <a:r>
              <a:rPr lang="en-US" dirty="0"/>
              <a:t>many constraint-type business rules deal with which types of users can perform which functions, a concise way to document such rules is with a roles and permissions </a:t>
            </a:r>
            <a:r>
              <a:rPr lang="en-US" dirty="0" smtClean="0"/>
              <a:t>matrix. </a:t>
            </a:r>
          </a:p>
          <a:p>
            <a:r>
              <a:rPr lang="en-US" dirty="0" smtClean="0"/>
              <a:t>An </a:t>
            </a:r>
            <a:r>
              <a:rPr lang="en-US" dirty="0"/>
              <a:t>X in a cell </a:t>
            </a:r>
            <a:r>
              <a:rPr lang="en-US" dirty="0" smtClean="0"/>
              <a:t>in the matrix indicates </a:t>
            </a:r>
            <a:r>
              <a:rPr lang="en-US" dirty="0"/>
              <a:t>that the role named in the column has permission to perform the operation shown in the row.</a:t>
            </a:r>
          </a:p>
        </p:txBody>
      </p:sp>
    </p:spTree>
    <p:extLst>
      <p:ext uri="{BB962C8B-B14F-4D97-AF65-F5344CB8AC3E}">
        <p14:creationId xmlns:p14="http://schemas.microsoft.com/office/powerpoint/2010/main" val="301978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3012</TotalTime>
  <Words>1966</Words>
  <Application>Microsoft Office PowerPoint</Application>
  <PresentationFormat>Widescreen</PresentationFormat>
  <Paragraphs>119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Segoe</vt:lpstr>
      <vt:lpstr>Office Theme</vt:lpstr>
      <vt:lpstr>Software Requirement Engineering</vt:lpstr>
      <vt:lpstr>Business Rules</vt:lpstr>
      <vt:lpstr>Difference between business requirement, business process and business rule</vt:lpstr>
      <vt:lpstr>Example of a business rule</vt:lpstr>
      <vt:lpstr>A business rules taxonomy</vt:lpstr>
      <vt:lpstr>Facts </vt:lpstr>
      <vt:lpstr>Constraints</vt:lpstr>
      <vt:lpstr>Different types of constraints</vt:lpstr>
      <vt:lpstr>Example</vt:lpstr>
      <vt:lpstr>PowerPoint Presentation</vt:lpstr>
      <vt:lpstr>Action enablers </vt:lpstr>
      <vt:lpstr>Examples</vt:lpstr>
      <vt:lpstr>Inferences </vt:lpstr>
      <vt:lpstr>Computations </vt:lpstr>
      <vt:lpstr>Computations in tabular form</vt:lpstr>
      <vt:lpstr>Atomic business rules</vt:lpstr>
      <vt:lpstr>Documenting Business Rules</vt:lpstr>
      <vt:lpstr>PowerPoint Presentation</vt:lpstr>
      <vt:lpstr>Source of business rule</vt:lpstr>
      <vt:lpstr>Discovering business rules</vt:lpstr>
      <vt:lpstr>PowerPoint Presentation</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 Rehmat</dc:creator>
  <cp:lastModifiedBy>Sara Qasim</cp:lastModifiedBy>
  <cp:revision>23</cp:revision>
  <dcterms:created xsi:type="dcterms:W3CDTF">2020-11-09T07:23:41Z</dcterms:created>
  <dcterms:modified xsi:type="dcterms:W3CDTF">2020-11-26T08:37:46Z</dcterms:modified>
</cp:coreProperties>
</file>