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wmf" ContentType="image/x-wmf"/>
  <Override PartName="/ppt/media/image1.wmf" ContentType="image/x-wmf"/>
  <Override PartName="/ppt/media/image3.wmf" ContentType="image/x-wmf"/>
  <Override PartName="/ppt/media/image5.png" ContentType="image/png"/>
  <Override PartName="/ppt/media/image4.wmf" ContentType="image/x-wmf"/>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p:spPr>
        <p:txBody>
          <a:bodyPr lIns="0" rIns="0" tIns="0" bIns="0" anchor="ct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wmf"/><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3.wmf"/><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4.wmf"/><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523880" y="1122480"/>
            <a:ext cx="9143280" cy="2386800"/>
          </a:xfrm>
          <a:prstGeom prst="rect">
            <a:avLst/>
          </a:prstGeom>
          <a:noFill/>
          <a:ln>
            <a:noFill/>
          </a:ln>
        </p:spPr>
        <p:style>
          <a:lnRef idx="0"/>
          <a:fillRef idx="0"/>
          <a:effectRef idx="0"/>
          <a:fontRef idx="minor"/>
        </p:style>
      </p:sp>
      <p:sp>
        <p:nvSpPr>
          <p:cNvPr id="77" name="CustomShape 2"/>
          <p:cNvSpPr/>
          <p:nvPr/>
        </p:nvSpPr>
        <p:spPr>
          <a:xfrm>
            <a:off x="1523880" y="3602160"/>
            <a:ext cx="9143280" cy="1654920"/>
          </a:xfrm>
          <a:prstGeom prst="rect">
            <a:avLst/>
          </a:prstGeom>
          <a:noFill/>
          <a:ln>
            <a:noFill/>
          </a:ln>
        </p:spPr>
        <p:style>
          <a:lnRef idx="0"/>
          <a:fillRef idx="0"/>
          <a:effectRef idx="0"/>
          <a:fontRef idx="minor"/>
        </p:style>
      </p:sp>
      <p:sp>
        <p:nvSpPr>
          <p:cNvPr id="78" name="TextShape 3"/>
          <p:cNvSpPr txBox="1"/>
          <p:nvPr/>
        </p:nvSpPr>
        <p:spPr>
          <a:xfrm>
            <a:off x="1097280" y="2194560"/>
            <a:ext cx="8503920" cy="2814840"/>
          </a:xfrm>
          <a:prstGeom prst="rect">
            <a:avLst/>
          </a:prstGeom>
          <a:noFill/>
          <a:ln>
            <a:noFill/>
          </a:ln>
        </p:spPr>
        <p:txBody>
          <a:bodyPr lIns="90000" rIns="90000" tIns="45000" bIns="45000"/>
          <a:p>
            <a:r>
              <a:rPr b="0" lang="en-US" sz="4800" spc="-1" strike="noStrike">
                <a:latin typeface="Arial"/>
              </a:rPr>
              <a:t>Software Requirements Specification Template</a:t>
            </a:r>
            <a:endParaRPr b="0" lang="en-US" sz="4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Example – Cafeteria Ordering System</a:t>
            </a:r>
            <a:endParaRPr b="0" lang="en-US" sz="4400" spc="-1" strike="noStrike">
              <a:latin typeface="Arial"/>
            </a:endParaRPr>
          </a:p>
        </p:txBody>
      </p:sp>
      <p:sp>
        <p:nvSpPr>
          <p:cNvPr id="96"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2. Overall Description</a:t>
            </a:r>
            <a:endParaRPr b="0" lang="en-US"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2.1 Product Perspective</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Cafeteria Ordering System is a new software system that replaces the current manual and telephone processes for ordering and picking up meals in the Process Impact cafeteria. The context diagram in Figure C-2 illustrates the external entities and system interfaces for release 1.0. The system is expected to evolve over several releases, ultimately connecting to the Internet ordering services for several local restaurants and to credit and debit card authorization services.</a:t>
            </a:r>
            <a:endParaRPr b="0" lang="en-US" sz="2800" spc="-1" strike="noStrike">
              <a:latin typeface="Arial"/>
            </a:endParaRPr>
          </a:p>
        </p:txBody>
      </p:sp>
    </p:spTree>
  </p:cSld>
  <p:timing>
    <p:tnLst>
      <p:par>
        <p:cTn id="191" dur="indefinite" restart="never" nodeType="tmRoot">
          <p:childTnLst>
            <p:seq>
              <p:cTn id="192"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838080" y="365040"/>
            <a:ext cx="10514880" cy="1324800"/>
          </a:xfrm>
          <a:prstGeom prst="rect">
            <a:avLst/>
          </a:prstGeom>
          <a:noFill/>
          <a:ln>
            <a:noFill/>
          </a:ln>
        </p:spPr>
        <p:style>
          <a:lnRef idx="0"/>
          <a:fillRef idx="0"/>
          <a:effectRef idx="0"/>
          <a:fontRef idx="minor"/>
        </p:style>
      </p:sp>
      <p:pic>
        <p:nvPicPr>
          <p:cNvPr id="98" name="Content Placeholder 3" descr=""/>
          <p:cNvPicPr/>
          <p:nvPr/>
        </p:nvPicPr>
        <p:blipFill>
          <a:blip r:embed="rId1"/>
          <a:stretch/>
        </p:blipFill>
        <p:spPr>
          <a:xfrm>
            <a:off x="3202920" y="309600"/>
            <a:ext cx="7621560" cy="5731560"/>
          </a:xfrm>
          <a:prstGeom prst="rect">
            <a:avLst/>
          </a:prstGeom>
          <a:ln>
            <a:noFill/>
          </a:ln>
        </p:spPr>
      </p:pic>
      <p:sp>
        <p:nvSpPr>
          <p:cNvPr id="99" name="CustomShape 2"/>
          <p:cNvSpPr/>
          <p:nvPr/>
        </p:nvSpPr>
        <p:spPr>
          <a:xfrm>
            <a:off x="3048120" y="6225840"/>
            <a:ext cx="6095160" cy="6386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Segoe"/>
                <a:ea typeface="DejaVu Sans"/>
              </a:rPr>
              <a:t>Context diagram for release 1.0 of the Cafeteria Ordering System.</a:t>
            </a:r>
            <a:endParaRPr b="0" lang="en-US" sz="1800" spc="-1" strike="noStrike">
              <a:latin typeface="Arial"/>
            </a:endParaRPr>
          </a:p>
        </p:txBody>
      </p:sp>
    </p:spTree>
  </p:cSld>
  <p:timing>
    <p:tnLst>
      <p:par>
        <p:cTn id="193" dur="indefinite" restart="never" nodeType="tmRoot">
          <p:childTnLst>
            <p:seq>
              <p:cTn id="194"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Example – Cafeteria Ordering System</a:t>
            </a:r>
            <a:endParaRPr b="0" lang="en-US" sz="4400" spc="-1" strike="noStrike">
              <a:latin typeface="Arial"/>
            </a:endParaRPr>
          </a:p>
        </p:txBody>
      </p:sp>
      <p:sp>
        <p:nvSpPr>
          <p:cNvPr id="10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1" lang="en-US" sz="2800" spc="-1" strike="noStrike">
                <a:solidFill>
                  <a:srgbClr val="000000"/>
                </a:solidFill>
                <a:latin typeface="Calibri"/>
                <a:ea typeface="DejaVu Sans"/>
              </a:rPr>
              <a:t>2.3 Operating Environment</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OE-1: The COS shall operate correctly with the following web browsers: Windows Internet Explorer versions 7, 8, and 9; Firefox versions 12 through 26; Google Chrome (all versions); and Apple Safari versions 4.0 through 8.0.</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OE-2: The COS shall operate on a server running the current corporate-approved versions of Red Hat Linux and Apache HTTP Server.</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OE-3: The COS shall permit user access from the corporate intranet; from a VPN Internet connection; and by Android, iOS, and Windows smartphones and tablets.</a:t>
            </a:r>
            <a:endParaRPr b="0" lang="en-US" sz="2800" spc="-1" strike="noStrike">
              <a:latin typeface="Arial"/>
            </a:endParaRPr>
          </a:p>
          <a:p>
            <a:pPr>
              <a:lnSpc>
                <a:spcPct val="90000"/>
              </a:lnSpc>
              <a:spcBef>
                <a:spcPts val="1001"/>
              </a:spcBef>
            </a:pPr>
            <a:r>
              <a:rPr b="1" lang="en-US" sz="2800" spc="-1" strike="noStrike">
                <a:solidFill>
                  <a:srgbClr val="000000"/>
                </a:solidFill>
                <a:latin typeface="Calibri"/>
                <a:ea typeface="DejaVu Sans"/>
              </a:rPr>
              <a:t>2.4 Design and Implementation Constraints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CO-1: The system’s design, code, and maintenance documentation shall conform to the </a:t>
            </a:r>
            <a:r>
              <a:rPr b="0" i="1" lang="en-US" sz="2800" spc="-1" strike="noStrike">
                <a:solidFill>
                  <a:srgbClr val="000000"/>
                </a:solidFill>
                <a:latin typeface="Calibri"/>
                <a:ea typeface="DejaVu Sans"/>
              </a:rPr>
              <a:t>Process Impact Intranet Development Standard, Version 1.3 </a:t>
            </a:r>
            <a:r>
              <a:rPr b="0" lang="en-US" sz="2800" spc="-1" strike="noStrike">
                <a:solidFill>
                  <a:srgbClr val="000000"/>
                </a:solidFill>
                <a:latin typeface="Calibri"/>
                <a:ea typeface="DejaVu Sans"/>
              </a:rPr>
              <a:t>[2].</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CO-2: The system shall use the current corporate standard Oracle database engine.</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CO-3: All HTML code shall conform to the HTML 5.0 standard.</a:t>
            </a:r>
            <a:endParaRPr b="0" lang="en-US" sz="2800" spc="-1" strike="noStrike">
              <a:latin typeface="Arial"/>
            </a:endParaRPr>
          </a:p>
          <a:p>
            <a:pPr>
              <a:lnSpc>
                <a:spcPct val="90000"/>
              </a:lnSpc>
              <a:spcBef>
                <a:spcPts val="1001"/>
              </a:spcBef>
            </a:pPr>
            <a:r>
              <a:rPr b="1" lang="en-US" sz="2800" spc="-1" strike="noStrike">
                <a:solidFill>
                  <a:srgbClr val="000000"/>
                </a:solidFill>
                <a:latin typeface="Calibri"/>
                <a:ea typeface="DejaVu Sans"/>
              </a:rPr>
              <a:t>2.5 Assumptions and Dependencies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AS-1: The cafeteria is open for breakfast, lunch, and supper every company business day in which employees are expected to be on site.</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DE-1: The operation of the COS depends on changes being made in the Payroll System to accept payment requests for meals ordered with the COS.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DE-2: The operation of the COS depends on changes being made in the Cafeteria Inventory System to update the availability of food items as COS accepts meal orders.</a:t>
            </a:r>
            <a:endParaRPr b="0" lang="en-US" sz="2800" spc="-1" strike="noStrike">
              <a:latin typeface="Arial"/>
            </a:endParaRPr>
          </a:p>
        </p:txBody>
      </p:sp>
    </p:spTree>
  </p:cSld>
  <p:timing>
    <p:tnLst>
      <p:par>
        <p:cTn id="195" dur="indefinite" restart="never" nodeType="tmRoot">
          <p:childTnLst>
            <p:seq>
              <p:cTn id="196"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3. System features</a:t>
            </a:r>
            <a:br/>
            <a:endParaRPr b="0" lang="en-US" sz="4400" spc="-1" strike="noStrike">
              <a:latin typeface="Arial"/>
            </a:endParaRPr>
          </a:p>
        </p:txBody>
      </p:sp>
      <p:sp>
        <p:nvSpPr>
          <p:cNvPr id="10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In this template functional requirements are organized by system feature, which is just one possible way to arrange them.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One another option can be to organize them with respect to use cases within user classes.</a:t>
            </a:r>
            <a:endParaRPr b="0" lang="en-US" sz="2800" spc="-1" strike="noStrike">
              <a:latin typeface="Arial"/>
            </a:endParaRPr>
          </a:p>
          <a:p>
            <a:pPr>
              <a:lnSpc>
                <a:spcPct val="90000"/>
              </a:lnSpc>
              <a:spcBef>
                <a:spcPts val="1001"/>
              </a:spcBef>
            </a:pPr>
            <a:r>
              <a:rPr b="0" lang="en-US" sz="2800" spc="-1" strike="noStrike">
                <a:solidFill>
                  <a:srgbClr val="000000"/>
                </a:solidFill>
                <a:latin typeface="Calibri"/>
                <a:ea typeface="DejaVu Sans"/>
              </a:rPr>
              <a:t> </a:t>
            </a:r>
            <a:r>
              <a:rPr b="1" lang="en-US" sz="2800" spc="-1" strike="noStrike">
                <a:solidFill>
                  <a:srgbClr val="000000"/>
                </a:solidFill>
                <a:latin typeface="Calibri"/>
                <a:ea typeface="DejaVu Sans"/>
              </a:rPr>
              <a:t>3.x System feature X</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State the name of the feature in just a few words, such as “3.1 Spell Check.” Repeat section 3.x with its subsections 3.x.1 and 3.x.2 for each system feature.</a:t>
            </a:r>
            <a:endParaRPr b="0" lang="en-US"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3.x.1 Description</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ea typeface="DejaVu Sans"/>
              </a:rPr>
              <a:t>Provide a short description of the feature and indicate whether it is of high, medium, or low priority. </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ea typeface="DejaVu Sans"/>
              </a:rPr>
              <a:t>Priorities often are dynamic, changing over the course of the project</a:t>
            </a:r>
            <a:endParaRPr b="0" lang="en-US" sz="24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3.x.2 Functional requirements</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ea typeface="DejaVu Sans"/>
              </a:rPr>
              <a:t>Itemize the specific functional requirements associated with this feature. </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ea typeface="DejaVu Sans"/>
              </a:rPr>
              <a:t>Uniquely label each functional requirement, as described earlier in this chapter.</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ea typeface="DejaVu Sans"/>
              </a:rPr>
              <a:t>  </a:t>
            </a:r>
            <a:endParaRPr b="0" lang="en-US" sz="2400" spc="-1" strike="noStrike">
              <a:latin typeface="Arial"/>
            </a:endParaRPr>
          </a:p>
        </p:txBody>
      </p:sp>
    </p:spTree>
  </p:cSld>
  <p:timing>
    <p:tnLst>
      <p:par>
        <p:cTn id="197" dur="indefinite" restart="never" nodeType="tmRoot">
          <p:childTnLst>
            <p:seq>
              <p:cTn id="198" dur="indefinite" nodeType="mainSeq">
                <p:childTnLst>
                  <p:par>
                    <p:cTn id="199" fill="hold">
                      <p:stCondLst>
                        <p:cond delay="indefinite"/>
                      </p:stCondLst>
                      <p:childTnLst>
                        <p:par>
                          <p:cTn id="200" fill="hold">
                            <p:stCondLst>
                              <p:cond delay="0"/>
                            </p:stCondLst>
                            <p:childTnLst>
                              <p:par>
                                <p:cTn id="201" nodeType="clickEffect" fill="hold" presetClass="entr" presetID="1">
                                  <p:stCondLst>
                                    <p:cond delay="0"/>
                                  </p:stCondLst>
                                  <p:childTnLst>
                                    <p:set>
                                      <p:cBhvr>
                                        <p:cTn id="202" dur="1" fill="hold">
                                          <p:stCondLst>
                                            <p:cond delay="0"/>
                                          </p:stCondLst>
                                        </p:cTn>
                                        <p:tgtEl>
                                          <p:spTgt spid="103">
                                            <p:txEl>
                                              <p:pRg st="0" end="0"/>
                                            </p:txEl>
                                          </p:spTgt>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nodeType="clickEffect" fill="hold" presetClass="entr" presetID="1">
                                  <p:stCondLst>
                                    <p:cond delay="0"/>
                                  </p:stCondLst>
                                  <p:childTnLst>
                                    <p:set>
                                      <p:cBhvr>
                                        <p:cTn id="206" dur="1" fill="hold">
                                          <p:stCondLst>
                                            <p:cond delay="0"/>
                                          </p:stCondLst>
                                        </p:cTn>
                                        <p:tgtEl>
                                          <p:spTgt spid="103">
                                            <p:txEl>
                                              <p:pRg st="1" end="1"/>
                                            </p:txEl>
                                          </p:spTgt>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nodeType="clickEffect" fill="hold" presetClass="entr" presetID="1">
                                  <p:stCondLst>
                                    <p:cond delay="0"/>
                                  </p:stCondLst>
                                  <p:childTnLst>
                                    <p:set>
                                      <p:cBhvr>
                                        <p:cTn id="210" dur="1" fill="hold">
                                          <p:stCondLst>
                                            <p:cond delay="0"/>
                                          </p:stCondLst>
                                        </p:cTn>
                                        <p:tgtEl>
                                          <p:spTgt spid="103">
                                            <p:txEl>
                                              <p:pRg st="2" end="2"/>
                                            </p:txEl>
                                          </p:spTgt>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nodeType="clickEffect" fill="hold" presetClass="entr" presetID="1">
                                  <p:stCondLst>
                                    <p:cond delay="0"/>
                                  </p:stCondLst>
                                  <p:childTnLst>
                                    <p:set>
                                      <p:cBhvr>
                                        <p:cTn id="214" dur="1" fill="hold">
                                          <p:stCondLst>
                                            <p:cond delay="0"/>
                                          </p:stCondLst>
                                        </p:cTn>
                                        <p:tgtEl>
                                          <p:spTgt spid="103">
                                            <p:txEl>
                                              <p:pRg st="3" end="3"/>
                                            </p:txEl>
                                          </p:spTgt>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nodeType="clickEffect" fill="hold" presetClass="entr" presetID="1">
                                  <p:stCondLst>
                                    <p:cond delay="0"/>
                                  </p:stCondLst>
                                  <p:childTnLst>
                                    <p:set>
                                      <p:cBhvr>
                                        <p:cTn id="218" dur="1" fill="hold">
                                          <p:stCondLst>
                                            <p:cond delay="0"/>
                                          </p:stCondLst>
                                        </p:cTn>
                                        <p:tgtEl>
                                          <p:spTgt spid="103">
                                            <p:txEl>
                                              <p:pRg st="4" end="4"/>
                                            </p:txEl>
                                          </p:spTgt>
                                        </p:tgtEl>
                                        <p:attrNameLst>
                                          <p:attrName>style.visibility</p:attrName>
                                        </p:attrNameLst>
                                      </p:cBhvr>
                                      <p:to>
                                        <p:strVal val="visible"/>
                                      </p:to>
                                    </p:set>
                                  </p:childTnLst>
                                </p:cTn>
                              </p:par>
                              <p:par>
                                <p:cTn id="219" nodeType="withEffect" fill="hold" presetClass="entr" presetID="1">
                                  <p:stCondLst>
                                    <p:cond delay="0"/>
                                  </p:stCondLst>
                                  <p:childTnLst>
                                    <p:set>
                                      <p:cBhvr>
                                        <p:cTn id="220" dur="1" fill="hold">
                                          <p:stCondLst>
                                            <p:cond delay="0"/>
                                          </p:stCondLst>
                                        </p:cTn>
                                        <p:tgtEl>
                                          <p:spTgt spid="103">
                                            <p:txEl>
                                              <p:pRg st="5" end="5"/>
                                            </p:txEl>
                                          </p:spTgt>
                                        </p:tgtEl>
                                        <p:attrNameLst>
                                          <p:attrName>style.visibility</p:attrName>
                                        </p:attrNameLst>
                                      </p:cBhvr>
                                      <p:to>
                                        <p:strVal val="visible"/>
                                      </p:to>
                                    </p:set>
                                  </p:childTnLst>
                                </p:cTn>
                              </p:par>
                              <p:par>
                                <p:cTn id="221" nodeType="withEffect" fill="hold" presetClass="entr" presetID="1">
                                  <p:stCondLst>
                                    <p:cond delay="0"/>
                                  </p:stCondLst>
                                  <p:childTnLst>
                                    <p:set>
                                      <p:cBhvr>
                                        <p:cTn id="222" dur="1" fill="hold">
                                          <p:stCondLst>
                                            <p:cond delay="0"/>
                                          </p:stCondLst>
                                        </p:cTn>
                                        <p:tgtEl>
                                          <p:spTgt spid="103">
                                            <p:txEl>
                                              <p:pRg st="6" end="6"/>
                                            </p:txEl>
                                          </p:spTgt>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nodeType="clickEffect" fill="hold" presetClass="entr" presetID="1">
                                  <p:stCondLst>
                                    <p:cond delay="0"/>
                                  </p:stCondLst>
                                  <p:childTnLst>
                                    <p:set>
                                      <p:cBhvr>
                                        <p:cTn id="226" dur="1" fill="hold">
                                          <p:stCondLst>
                                            <p:cond delay="0"/>
                                          </p:stCondLst>
                                        </p:cTn>
                                        <p:tgtEl>
                                          <p:spTgt spid="103">
                                            <p:txEl>
                                              <p:pRg st="7" end="7"/>
                                            </p:txEl>
                                          </p:spTgt>
                                        </p:tgtEl>
                                        <p:attrNameLst>
                                          <p:attrName>style.visibility</p:attrName>
                                        </p:attrNameLst>
                                      </p:cBhvr>
                                      <p:to>
                                        <p:strVal val="visible"/>
                                      </p:to>
                                    </p:set>
                                  </p:childTnLst>
                                </p:cTn>
                              </p:par>
                              <p:par>
                                <p:cTn id="227" nodeType="withEffect" fill="hold" presetClass="entr" presetID="1">
                                  <p:stCondLst>
                                    <p:cond delay="0"/>
                                  </p:stCondLst>
                                  <p:childTnLst>
                                    <p:set>
                                      <p:cBhvr>
                                        <p:cTn id="228" dur="1" fill="hold">
                                          <p:stCondLst>
                                            <p:cond delay="0"/>
                                          </p:stCondLst>
                                        </p:cTn>
                                        <p:tgtEl>
                                          <p:spTgt spid="103">
                                            <p:txEl>
                                              <p:pRg st="8" end="8"/>
                                            </p:txEl>
                                          </p:spTgt>
                                        </p:tgtEl>
                                        <p:attrNameLst>
                                          <p:attrName>style.visibility</p:attrName>
                                        </p:attrNameLst>
                                      </p:cBhvr>
                                      <p:to>
                                        <p:strVal val="visible"/>
                                      </p:to>
                                    </p:set>
                                  </p:childTnLst>
                                </p:cTn>
                              </p:par>
                              <p:par>
                                <p:cTn id="229" nodeType="withEffect" fill="hold" presetClass="entr" presetID="1">
                                  <p:stCondLst>
                                    <p:cond delay="0"/>
                                  </p:stCondLst>
                                  <p:childTnLst>
                                    <p:set>
                                      <p:cBhvr>
                                        <p:cTn id="230" dur="1" fill="hold">
                                          <p:stCondLst>
                                            <p:cond delay="0"/>
                                          </p:stCondLst>
                                        </p:cTn>
                                        <p:tgtEl>
                                          <p:spTgt spid="103">
                                            <p:txEl>
                                              <p:pRg st="9" end="9"/>
                                            </p:txEl>
                                          </p:spTgt>
                                        </p:tgtEl>
                                        <p:attrNameLst>
                                          <p:attrName>style.visibility</p:attrName>
                                        </p:attrNameLst>
                                      </p:cBhvr>
                                      <p:to>
                                        <p:strVal val="visible"/>
                                      </p:to>
                                    </p:set>
                                  </p:childTnLst>
                                </p:cTn>
                              </p:par>
                              <p:par>
                                <p:cTn id="231" nodeType="withEffect" fill="hold" presetClass="entr" presetID="1">
                                  <p:stCondLst>
                                    <p:cond delay="0"/>
                                  </p:stCondLst>
                                  <p:childTnLst>
                                    <p:set>
                                      <p:cBhvr>
                                        <p:cTn id="232" dur="1" fill="hold">
                                          <p:stCondLst>
                                            <p:cond delay="0"/>
                                          </p:stCondLst>
                                        </p:cTn>
                                        <p:tgtEl>
                                          <p:spTgt spid="103">
                                            <p:txEl>
                                              <p:pRg st="10" end="1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Example – Cafeteria Ordering System</a:t>
            </a:r>
            <a:endParaRPr b="0" lang="en-US" sz="4400" spc="-1" strike="noStrike">
              <a:latin typeface="Arial"/>
            </a:endParaRPr>
          </a:p>
        </p:txBody>
      </p:sp>
      <p:sp>
        <p:nvSpPr>
          <p:cNvPr id="10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US" sz="2800" spc="-1" strike="noStrike">
                <a:solidFill>
                  <a:srgbClr val="000000"/>
                </a:solidFill>
                <a:latin typeface="Calibri"/>
                <a:ea typeface="DejaVu Sans"/>
              </a:rPr>
              <a:t>3. System Features</a:t>
            </a:r>
            <a:endParaRPr b="0" lang="en-US" sz="2800" spc="-1" strike="noStrike">
              <a:latin typeface="Arial"/>
            </a:endParaRPr>
          </a:p>
          <a:p>
            <a:pPr>
              <a:lnSpc>
                <a:spcPct val="90000"/>
              </a:lnSpc>
              <a:spcBef>
                <a:spcPts val="1001"/>
              </a:spcBef>
            </a:pPr>
            <a:r>
              <a:rPr b="1" lang="en-US" sz="2800" spc="-1" strike="noStrike">
                <a:solidFill>
                  <a:srgbClr val="000000"/>
                </a:solidFill>
                <a:latin typeface="Calibri"/>
                <a:ea typeface="DejaVu Sans"/>
              </a:rPr>
              <a:t>3.1 Order Meals from Cafeteria</a:t>
            </a:r>
            <a:endParaRPr b="0" lang="en-US" sz="2800" spc="-1" strike="noStrike">
              <a:latin typeface="Arial"/>
            </a:endParaRPr>
          </a:p>
          <a:p>
            <a:pPr>
              <a:lnSpc>
                <a:spcPct val="90000"/>
              </a:lnSpc>
              <a:spcBef>
                <a:spcPts val="1001"/>
              </a:spcBef>
            </a:pPr>
            <a:r>
              <a:rPr b="1" lang="en-US" sz="2800" spc="-1" strike="noStrike">
                <a:solidFill>
                  <a:srgbClr val="000000"/>
                </a:solidFill>
                <a:latin typeface="Calibri"/>
                <a:ea typeface="DejaVu Sans"/>
              </a:rPr>
              <a:t>3.1.1 Description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 cafeteria Patron whose identity has been verified can order meals either to be delivered to a specified company location or to be picked up in the cafeteria. A Patron can cancel or change a meal order if it has not yet been prepared. Priority = High.</a:t>
            </a:r>
            <a:endParaRPr b="0" lang="en-US" sz="2800" spc="-1" strike="noStrike">
              <a:latin typeface="Arial"/>
            </a:endParaRPr>
          </a:p>
        </p:txBody>
      </p:sp>
    </p:spTree>
  </p:cSld>
  <p:timing>
    <p:tnLst>
      <p:par>
        <p:cTn id="233" dur="indefinite" restart="never" nodeType="tmRoot">
          <p:childTnLst>
            <p:seq>
              <p:cTn id="234"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6" name="Content Placeholder 3" descr=""/>
          <p:cNvPicPr/>
          <p:nvPr/>
        </p:nvPicPr>
        <p:blipFill>
          <a:blip r:embed="rId1"/>
          <a:stretch/>
        </p:blipFill>
        <p:spPr>
          <a:xfrm>
            <a:off x="2145960" y="236160"/>
            <a:ext cx="6082560" cy="6326640"/>
          </a:xfrm>
          <a:prstGeom prst="rect">
            <a:avLst/>
          </a:prstGeom>
          <a:ln>
            <a:noFill/>
          </a:ln>
        </p:spPr>
      </p:pic>
    </p:spTree>
  </p:cSld>
  <p:timing>
    <p:tnLst>
      <p:par>
        <p:cTn id="235" dur="indefinite" restart="never" nodeType="tmRoot">
          <p:childTnLst>
            <p:seq>
              <p:cTn id="236"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838080" y="1825560"/>
            <a:ext cx="10514880" cy="4350600"/>
          </a:xfrm>
          <a:prstGeom prst="rect">
            <a:avLst/>
          </a:prstGeom>
          <a:noFill/>
          <a:ln>
            <a:noFill/>
          </a:ln>
        </p:spPr>
        <p:style>
          <a:lnRef idx="0"/>
          <a:fillRef idx="0"/>
          <a:effectRef idx="0"/>
          <a:fontRef idx="minor"/>
        </p:style>
      </p:sp>
      <p:pic>
        <p:nvPicPr>
          <p:cNvPr id="108" name="Picture 3" descr=""/>
          <p:cNvPicPr/>
          <p:nvPr/>
        </p:nvPicPr>
        <p:blipFill>
          <a:blip r:embed="rId1"/>
          <a:stretch/>
        </p:blipFill>
        <p:spPr>
          <a:xfrm>
            <a:off x="2216880" y="0"/>
            <a:ext cx="7757640" cy="6857280"/>
          </a:xfrm>
          <a:prstGeom prst="rect">
            <a:avLst/>
          </a:prstGeom>
          <a:ln>
            <a:noFill/>
          </a:ln>
        </p:spPr>
      </p:pic>
    </p:spTree>
  </p:cSld>
  <p:timing>
    <p:tnLst>
      <p:par>
        <p:cTn id="237" dur="indefinite" restart="never" nodeType="tmRoot">
          <p:childTnLst>
            <p:seq>
              <p:cTn id="238"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838080" y="365040"/>
            <a:ext cx="10514880" cy="1324800"/>
          </a:xfrm>
          <a:prstGeom prst="rect">
            <a:avLst/>
          </a:prstGeom>
          <a:noFill/>
          <a:ln>
            <a:noFill/>
          </a:ln>
        </p:spPr>
        <p:style>
          <a:lnRef idx="0"/>
          <a:fillRef idx="0"/>
          <a:effectRef idx="0"/>
          <a:fontRef idx="minor"/>
        </p:style>
      </p:sp>
      <p:sp>
        <p:nvSpPr>
          <p:cNvPr id="110"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3.2 Order Meals from Restaurants</a:t>
            </a:r>
            <a:endParaRPr b="0" lang="en-US" sz="2800" spc="-1" strike="noStrike">
              <a:latin typeface="Arial"/>
            </a:endParaRPr>
          </a:p>
          <a:p>
            <a:pPr marL="228600" indent="-227880">
              <a:lnSpc>
                <a:spcPct val="90000"/>
              </a:lnSpc>
              <a:spcBef>
                <a:spcPts val="1001"/>
              </a:spcBef>
              <a:buClr>
                <a:srgbClr val="000000"/>
              </a:buClr>
              <a:buFont typeface="Arial"/>
              <a:buChar char="•"/>
            </a:pPr>
            <a:r>
              <a:rPr b="0" i="1" lang="en-US" sz="2800" spc="-1" strike="noStrike">
                <a:solidFill>
                  <a:srgbClr val="000000"/>
                </a:solidFill>
                <a:latin typeface="Calibri"/>
                <a:ea typeface="DejaVu Sans"/>
              </a:rPr>
              <a:t>[Details are not provided in this example. Quite a lot of the functionality described under 3.1 Order Meals from Cafeteria could likely be reused, so this section should just specify the additional functionality that addresses the restaurant interface.]</a:t>
            </a:r>
            <a:endParaRPr b="0" lang="en-US"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3.3 Create, View, Modify, and Delete Meal Subscriptions</a:t>
            </a:r>
            <a:endParaRPr b="0" lang="en-US" sz="2800" spc="-1" strike="noStrike">
              <a:latin typeface="Arial"/>
            </a:endParaRPr>
          </a:p>
          <a:p>
            <a:pPr marL="228600" indent="-227880">
              <a:lnSpc>
                <a:spcPct val="90000"/>
              </a:lnSpc>
              <a:spcBef>
                <a:spcPts val="1001"/>
              </a:spcBef>
              <a:buClr>
                <a:srgbClr val="000000"/>
              </a:buClr>
              <a:buFont typeface="Arial"/>
              <a:buChar char="•"/>
            </a:pPr>
            <a:r>
              <a:rPr b="0" i="1" lang="en-US" sz="2800" spc="-1" strike="noStrike">
                <a:solidFill>
                  <a:srgbClr val="000000"/>
                </a:solidFill>
                <a:latin typeface="Calibri"/>
                <a:ea typeface="DejaVu Sans"/>
              </a:rPr>
              <a:t>[Details are not provided in this example.]</a:t>
            </a:r>
            <a:endParaRPr b="0" lang="en-US"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3.4 Create, View, Modify, and Delete Cafeteria Menus</a:t>
            </a:r>
            <a:endParaRPr b="0" lang="en-US" sz="2800" spc="-1" strike="noStrike">
              <a:latin typeface="Arial"/>
            </a:endParaRPr>
          </a:p>
          <a:p>
            <a:pPr marL="228600" indent="-227880">
              <a:lnSpc>
                <a:spcPct val="90000"/>
              </a:lnSpc>
              <a:spcBef>
                <a:spcPts val="1001"/>
              </a:spcBef>
              <a:buClr>
                <a:srgbClr val="000000"/>
              </a:buClr>
              <a:buFont typeface="Arial"/>
              <a:buChar char="•"/>
            </a:pPr>
            <a:r>
              <a:rPr b="0" i="1" lang="en-US" sz="2800" spc="-1" strike="noStrike">
                <a:solidFill>
                  <a:srgbClr val="000000"/>
                </a:solidFill>
                <a:latin typeface="Calibri"/>
                <a:ea typeface="DejaVu Sans"/>
              </a:rPr>
              <a:t>[Details are not provided in this example.]</a:t>
            </a:r>
            <a:endParaRPr b="0" lang="en-US" sz="2800" spc="-1" strike="noStrike">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4. Data requirements</a:t>
            </a:r>
            <a:br/>
            <a:endParaRPr b="0" lang="en-US" sz="4400" spc="-1" strike="noStrike">
              <a:latin typeface="Arial"/>
            </a:endParaRPr>
          </a:p>
        </p:txBody>
      </p:sp>
      <p:sp>
        <p:nvSpPr>
          <p:cNvPr id="112"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Information systems provide value by manipulating data.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Use this section of the template to describe various aspects of the data that the system will consume as inputs, process in some fashion, or create as outputs</a:t>
            </a:r>
            <a:endParaRPr b="0" lang="en-US" sz="2800" spc="-1" strike="noStrike">
              <a:latin typeface="Arial"/>
            </a:endParaRPr>
          </a:p>
          <a:p>
            <a:pPr>
              <a:lnSpc>
                <a:spcPct val="90000"/>
              </a:lnSpc>
              <a:spcBef>
                <a:spcPts val="1001"/>
              </a:spcBef>
            </a:pPr>
            <a:r>
              <a:rPr b="1" lang="en-US" sz="2800" spc="-1" strike="noStrike">
                <a:solidFill>
                  <a:srgbClr val="000000"/>
                </a:solidFill>
                <a:latin typeface="Calibri"/>
                <a:ea typeface="DejaVu Sans"/>
              </a:rPr>
              <a:t>4.1 Logical data model</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 data model is a visual representation of the data objects and collections the system will process and the relationships between them.</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Numerous notations exist for data modeling, including </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ea typeface="DejaVu Sans"/>
              </a:rPr>
              <a:t>entity-relationship diagrams </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ea typeface="DejaVu Sans"/>
              </a:rPr>
              <a:t>UML class diagrams. </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This is not the same thing as an implementation data model that will be realized in the form of database design.</a:t>
            </a:r>
            <a:endParaRPr b="0" lang="en-US" sz="2800" spc="-1" strike="noStrike">
              <a:latin typeface="Arial"/>
            </a:endParaRPr>
          </a:p>
          <a:p>
            <a:pPr>
              <a:lnSpc>
                <a:spcPct val="90000"/>
              </a:lnSpc>
              <a:spcBef>
                <a:spcPts val="1001"/>
              </a:spcBef>
            </a:pPr>
            <a:r>
              <a:rPr b="1" lang="en-US" sz="2800" spc="-1" strike="noStrike">
                <a:solidFill>
                  <a:srgbClr val="000000"/>
                </a:solidFill>
                <a:latin typeface="Calibri"/>
                <a:ea typeface="DejaVu Sans"/>
              </a:rPr>
              <a:t>4.2 Data dictionary</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data dictionary defines the composition of data structures and the meaning, data type, length, format, and allowed values for the data elements that make up those structures.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In many cases, you’re better off storing the data dictionary as a separate artifact, rather than embedding it in the middle of an SRS. That also increases its reusability potential in other projects.</a:t>
            </a:r>
            <a:endParaRPr b="0" lang="en-US" sz="2800" spc="-1" strike="noStrike">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4. Data requirements</a:t>
            </a:r>
            <a:endParaRPr b="0" lang="en-US" sz="4400" spc="-1" strike="noStrike">
              <a:latin typeface="Arial"/>
            </a:endParaRPr>
          </a:p>
        </p:txBody>
      </p:sp>
      <p:sp>
        <p:nvSpPr>
          <p:cNvPr id="114"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1" lang="en-US" sz="2800" spc="-1" strike="noStrike">
                <a:solidFill>
                  <a:srgbClr val="000000"/>
                </a:solidFill>
                <a:latin typeface="Calibri"/>
                <a:ea typeface="DejaVu Sans"/>
              </a:rPr>
              <a:t>4.3 Reports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If your application will generate any reports, identify them here and describe their characteristics.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If a report must conform to a specific predefined layout, you can specify that here as a constraint, perhaps with an example.</a:t>
            </a:r>
            <a:endParaRPr b="0" lang="en-US" sz="2800" spc="-1" strike="noStrike">
              <a:latin typeface="Arial"/>
            </a:endParaRPr>
          </a:p>
          <a:p>
            <a:pPr>
              <a:lnSpc>
                <a:spcPct val="90000"/>
              </a:lnSpc>
              <a:spcBef>
                <a:spcPts val="1001"/>
              </a:spcBef>
            </a:pPr>
            <a:r>
              <a:rPr b="1" lang="en-US" sz="2800" spc="-1" strike="noStrike">
                <a:solidFill>
                  <a:srgbClr val="000000"/>
                </a:solidFill>
                <a:latin typeface="Calibri"/>
                <a:ea typeface="DejaVu Sans"/>
              </a:rPr>
              <a:t>4.4 Data acquisition, integrity, retention, and disposal</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If relevant, describe how data is acquired and maintained.</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State any requirements regarding the need to protect the integrity of the system’s data.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Identify any specific techniques that are necessary, such as backups, checkpointing, mirroring, or data accuracy verification.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State policies the system must enforce for either retaining or disposing of data, including temporary data, metadata, residual data (such as deleted records), cached data, local copies, archives, and interim backups.</a:t>
            </a:r>
            <a:endParaRPr b="0" lang="en-US" sz="2800" spc="-1" strike="noStrike">
              <a:latin typeface="Arial"/>
            </a:endParaRPr>
          </a:p>
        </p:txBody>
      </p:sp>
    </p:spTree>
  </p:cSld>
  <p:timing>
    <p:tnLst>
      <p:par>
        <p:cTn id="239" dur="indefinite" restart="never" nodeType="tmRoot">
          <p:childTnLst>
            <p:seq>
              <p:cTn id="240" dur="indefinite" nodeType="mainSeq">
                <p:childTnLst>
                  <p:par>
                    <p:cTn id="241" fill="hold">
                      <p:stCondLst>
                        <p:cond delay="indefinite"/>
                      </p:stCondLst>
                      <p:childTnLst>
                        <p:par>
                          <p:cTn id="242" fill="hold">
                            <p:stCondLst>
                              <p:cond delay="0"/>
                            </p:stCondLst>
                            <p:childTnLst>
                              <p:par>
                                <p:cTn id="243" nodeType="clickEffect" fill="hold" presetClass="entr" presetID="1">
                                  <p:stCondLst>
                                    <p:cond delay="0"/>
                                  </p:stCondLst>
                                  <p:childTnLst>
                                    <p:set>
                                      <p:cBhvr>
                                        <p:cTn id="244" dur="1" fill="hold">
                                          <p:stCondLst>
                                            <p:cond delay="0"/>
                                          </p:stCondLst>
                                        </p:cTn>
                                        <p:tgtEl>
                                          <p:spTgt spid="114">
                                            <p:txEl>
                                              <p:pRg st="0" end="0"/>
                                            </p:txEl>
                                          </p:spTgt>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nodeType="clickEffect" fill="hold" presetClass="entr" presetID="1">
                                  <p:stCondLst>
                                    <p:cond delay="0"/>
                                  </p:stCondLst>
                                  <p:childTnLst>
                                    <p:set>
                                      <p:cBhvr>
                                        <p:cTn id="248" dur="1" fill="hold">
                                          <p:stCondLst>
                                            <p:cond delay="0"/>
                                          </p:stCondLst>
                                        </p:cTn>
                                        <p:tgtEl>
                                          <p:spTgt spid="114">
                                            <p:txEl>
                                              <p:pRg st="1" end="1"/>
                                            </p:txEl>
                                          </p:spTgt>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nodeType="clickEffect" fill="hold" presetClass="entr" presetID="1">
                                  <p:stCondLst>
                                    <p:cond delay="0"/>
                                  </p:stCondLst>
                                  <p:childTnLst>
                                    <p:set>
                                      <p:cBhvr>
                                        <p:cTn id="252" dur="1" fill="hold">
                                          <p:stCondLst>
                                            <p:cond delay="0"/>
                                          </p:stCondLst>
                                        </p:cTn>
                                        <p:tgtEl>
                                          <p:spTgt spid="114">
                                            <p:txEl>
                                              <p:pRg st="2" end="2"/>
                                            </p:txEl>
                                          </p:spTgt>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nodeType="clickEffect" fill="hold" presetClass="entr" presetID="1">
                                  <p:stCondLst>
                                    <p:cond delay="0"/>
                                  </p:stCondLst>
                                  <p:childTnLst>
                                    <p:set>
                                      <p:cBhvr>
                                        <p:cTn id="256" dur="1" fill="hold">
                                          <p:stCondLst>
                                            <p:cond delay="0"/>
                                          </p:stCondLst>
                                        </p:cTn>
                                        <p:tgtEl>
                                          <p:spTgt spid="114">
                                            <p:txEl>
                                              <p:pRg st="3" end="3"/>
                                            </p:txEl>
                                          </p:spTgt>
                                        </p:tgtEl>
                                        <p:attrNameLst>
                                          <p:attrName>style.visibility</p:attrName>
                                        </p:attrNameLst>
                                      </p:cBhvr>
                                      <p:to>
                                        <p:strVal val="visible"/>
                                      </p:to>
                                    </p:set>
                                  </p:childTnLst>
                                </p:cTn>
                              </p:par>
                            </p:childTnLst>
                          </p:cTn>
                        </p:par>
                      </p:childTnLst>
                    </p:cTn>
                  </p:par>
                  <p:par>
                    <p:cTn id="257" fill="hold">
                      <p:stCondLst>
                        <p:cond delay="indefinite"/>
                      </p:stCondLst>
                      <p:childTnLst>
                        <p:par>
                          <p:cTn id="258" fill="hold">
                            <p:stCondLst>
                              <p:cond delay="0"/>
                            </p:stCondLst>
                            <p:childTnLst>
                              <p:par>
                                <p:cTn id="259" nodeType="clickEffect" fill="hold" presetClass="entr" presetID="1">
                                  <p:stCondLst>
                                    <p:cond delay="0"/>
                                  </p:stCondLst>
                                  <p:childTnLst>
                                    <p:set>
                                      <p:cBhvr>
                                        <p:cTn id="260" dur="1" fill="hold">
                                          <p:stCondLst>
                                            <p:cond delay="0"/>
                                          </p:stCondLst>
                                        </p:cTn>
                                        <p:tgtEl>
                                          <p:spTgt spid="114">
                                            <p:txEl>
                                              <p:pRg st="4" end="4"/>
                                            </p:txEl>
                                          </p:spTgt>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nodeType="clickEffect" fill="hold" presetClass="entr" presetID="1">
                                  <p:stCondLst>
                                    <p:cond delay="0"/>
                                  </p:stCondLst>
                                  <p:childTnLst>
                                    <p:set>
                                      <p:cBhvr>
                                        <p:cTn id="264" dur="1" fill="hold">
                                          <p:stCondLst>
                                            <p:cond delay="0"/>
                                          </p:stCondLst>
                                        </p:cTn>
                                        <p:tgtEl>
                                          <p:spTgt spid="114">
                                            <p:txEl>
                                              <p:pRg st="5" end="5"/>
                                            </p:txEl>
                                          </p:spTgt>
                                        </p:tgtEl>
                                        <p:attrNameLst>
                                          <p:attrName>style.visibility</p:attrName>
                                        </p:attrNameLst>
                                      </p:cBhvr>
                                      <p:to>
                                        <p:strVal val="visible"/>
                                      </p:to>
                                    </p:set>
                                  </p:childTnLst>
                                </p:cTn>
                              </p:par>
                            </p:childTnLst>
                          </p:cTn>
                        </p:par>
                      </p:childTnLst>
                    </p:cTn>
                  </p:par>
                  <p:par>
                    <p:cTn id="265" fill="hold">
                      <p:stCondLst>
                        <p:cond delay="indefinite"/>
                      </p:stCondLst>
                      <p:childTnLst>
                        <p:par>
                          <p:cTn id="266" fill="hold">
                            <p:stCondLst>
                              <p:cond delay="0"/>
                            </p:stCondLst>
                            <p:childTnLst>
                              <p:par>
                                <p:cTn id="267" nodeType="clickEffect" fill="hold" presetClass="entr" presetID="1">
                                  <p:stCondLst>
                                    <p:cond delay="0"/>
                                  </p:stCondLst>
                                  <p:childTnLst>
                                    <p:set>
                                      <p:cBhvr>
                                        <p:cTn id="268" dur="1" fill="hold">
                                          <p:stCondLst>
                                            <p:cond delay="0"/>
                                          </p:stCondLst>
                                        </p:cTn>
                                        <p:tgtEl>
                                          <p:spTgt spid="114">
                                            <p:txEl>
                                              <p:pRg st="6" end="6"/>
                                            </p:txEl>
                                          </p:spTgt>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nodeType="clickEffect" fill="hold" presetClass="entr" presetID="1">
                                  <p:stCondLst>
                                    <p:cond delay="0"/>
                                  </p:stCondLst>
                                  <p:childTnLst>
                                    <p:set>
                                      <p:cBhvr>
                                        <p:cTn id="272" dur="1" fill="hold">
                                          <p:stCondLst>
                                            <p:cond delay="0"/>
                                          </p:stCondLst>
                                        </p:cTn>
                                        <p:tgtEl>
                                          <p:spTgt spid="114">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1. Introduction</a:t>
            </a:r>
            <a:br/>
            <a:endParaRPr b="0" lang="en-US" sz="4400" spc="-1" strike="noStrike">
              <a:latin typeface="Arial"/>
            </a:endParaRPr>
          </a:p>
        </p:txBody>
      </p:sp>
      <p:sp>
        <p:nvSpPr>
          <p:cNvPr id="80"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Presents an overview of how the SRS is organized and how to use it.</a:t>
            </a:r>
            <a:endParaRPr b="0" lang="en-US" sz="2800" spc="-1" strike="noStrike">
              <a:latin typeface="Arial"/>
            </a:endParaRPr>
          </a:p>
          <a:p>
            <a:pPr>
              <a:lnSpc>
                <a:spcPct val="90000"/>
              </a:lnSpc>
              <a:spcBef>
                <a:spcPts val="1001"/>
              </a:spcBef>
            </a:pPr>
            <a:r>
              <a:rPr b="1" lang="en-US" sz="2800" spc="-1" strike="noStrike">
                <a:solidFill>
                  <a:srgbClr val="000000"/>
                </a:solidFill>
                <a:latin typeface="Calibri"/>
                <a:ea typeface="DejaVu Sans"/>
              </a:rPr>
              <a:t>1.1 Purpose</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Identify </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ea typeface="DejaVu Sans"/>
              </a:rPr>
              <a:t>the product or application</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ea typeface="DejaVu Sans"/>
              </a:rPr>
              <a:t>the revision or release number.</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ea typeface="DejaVu Sans"/>
              </a:rPr>
              <a:t>If this SRS pertains to only part of a complex system, identify that portion or subsystem. </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ea typeface="DejaVu Sans"/>
              </a:rPr>
              <a:t>Describe the different types of reader </a:t>
            </a:r>
            <a:endParaRPr b="0" lang="en-US" sz="2400" spc="-1" strike="noStrike">
              <a:latin typeface="Arial"/>
            </a:endParaRPr>
          </a:p>
          <a:p>
            <a:pPr lvl="2" marL="1143000" indent="-227880">
              <a:lnSpc>
                <a:spcPct val="90000"/>
              </a:lnSpc>
              <a:spcBef>
                <a:spcPts val="499"/>
              </a:spcBef>
              <a:buClr>
                <a:srgbClr val="000000"/>
              </a:buClr>
              <a:buFont typeface="Arial"/>
              <a:buChar char="•"/>
            </a:pPr>
            <a:r>
              <a:rPr b="0" lang="en-US" sz="2000" spc="-1" strike="noStrike">
                <a:solidFill>
                  <a:srgbClr val="000000"/>
                </a:solidFill>
                <a:latin typeface="Calibri"/>
                <a:ea typeface="DejaVu Sans"/>
              </a:rPr>
              <a:t>such as developers, project managers, marketing staff, users, testers, and documentation writers.</a:t>
            </a:r>
            <a:endParaRPr b="0" lang="en-US" sz="2000" spc="-1" strike="noStrike">
              <a:latin typeface="Arial"/>
            </a:endParaRPr>
          </a:p>
          <a:p>
            <a:pPr>
              <a:lnSpc>
                <a:spcPct val="90000"/>
              </a:lnSpc>
              <a:spcBef>
                <a:spcPts val="1001"/>
              </a:spcBef>
            </a:pPr>
            <a:r>
              <a:rPr b="1" lang="en-US" sz="2800" spc="-1" strike="noStrike">
                <a:solidFill>
                  <a:srgbClr val="000000"/>
                </a:solidFill>
                <a:latin typeface="Calibri"/>
                <a:ea typeface="DejaVu Sans"/>
              </a:rPr>
              <a:t>1.2 Document conventions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Describe any standards or typographical conventions used, including the meaning of specific text styles, highlighting, or notations. If you are manually labeling requirements, you might specify the format here for anyone who needs to add one later</a:t>
            </a:r>
            <a:endParaRPr b="0" lang="en-US" sz="2800" spc="-1" strike="noStrike">
              <a:latin typeface="Arial"/>
            </a:endParaRPr>
          </a:p>
        </p:txBody>
      </p:sp>
    </p:spTree>
  </p:cSld>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
                                  <p:stCondLst>
                                    <p:cond delay="0"/>
                                  </p:stCondLst>
                                  <p:childTnLst>
                                    <p:set>
                                      <p:cBhvr>
                                        <p:cTn id="8" dur="1" fill="hold">
                                          <p:stCondLst>
                                            <p:cond delay="0"/>
                                          </p:stCondLst>
                                        </p:cTn>
                                        <p:tgtEl>
                                          <p:spTgt spid="8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8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80">
                                            <p:txEl>
                                              <p:pRg st="2" end="2"/>
                                            </p:txEl>
                                          </p:spTgt>
                                        </p:tgtEl>
                                        <p:attrNameLst>
                                          <p:attrName>style.visibility</p:attrName>
                                        </p:attrNameLst>
                                      </p:cBhvr>
                                      <p:to>
                                        <p:strVal val="visible"/>
                                      </p:to>
                                    </p:set>
                                  </p:childTnLst>
                                </p:cTn>
                              </p:par>
                              <p:par>
                                <p:cTn id="17" nodeType="withEffect" fill="hold" presetClass="entr" presetID="1">
                                  <p:stCondLst>
                                    <p:cond delay="0"/>
                                  </p:stCondLst>
                                  <p:childTnLst>
                                    <p:set>
                                      <p:cBhvr>
                                        <p:cTn id="18" dur="1" fill="hold">
                                          <p:stCondLst>
                                            <p:cond delay="0"/>
                                          </p:stCondLst>
                                        </p:cTn>
                                        <p:tgtEl>
                                          <p:spTgt spid="80">
                                            <p:txEl>
                                              <p:pRg st="3" end="3"/>
                                            </p:txEl>
                                          </p:spTgt>
                                        </p:tgtEl>
                                        <p:attrNameLst>
                                          <p:attrName>style.visibility</p:attrName>
                                        </p:attrNameLst>
                                      </p:cBhvr>
                                      <p:to>
                                        <p:strVal val="visible"/>
                                      </p:to>
                                    </p:set>
                                  </p:childTnLst>
                                </p:cTn>
                              </p:par>
                              <p:par>
                                <p:cTn id="19" nodeType="withEffect" fill="hold" presetClass="entr" presetID="1">
                                  <p:stCondLst>
                                    <p:cond delay="0"/>
                                  </p:stCondLst>
                                  <p:childTnLst>
                                    <p:set>
                                      <p:cBhvr>
                                        <p:cTn id="20" dur="1" fill="hold">
                                          <p:stCondLst>
                                            <p:cond delay="0"/>
                                          </p:stCondLst>
                                        </p:cTn>
                                        <p:tgtEl>
                                          <p:spTgt spid="80">
                                            <p:txEl>
                                              <p:pRg st="4" end="4"/>
                                            </p:txEl>
                                          </p:spTgt>
                                        </p:tgtEl>
                                        <p:attrNameLst>
                                          <p:attrName>style.visibility</p:attrName>
                                        </p:attrNameLst>
                                      </p:cBhvr>
                                      <p:to>
                                        <p:strVal val="visible"/>
                                      </p:to>
                                    </p:set>
                                  </p:childTnLst>
                                </p:cTn>
                              </p:par>
                              <p:par>
                                <p:cTn id="21" nodeType="withEffect" fill="hold" presetClass="entr" presetID="1">
                                  <p:stCondLst>
                                    <p:cond delay="0"/>
                                  </p:stCondLst>
                                  <p:childTnLst>
                                    <p:set>
                                      <p:cBhvr>
                                        <p:cTn id="22" dur="1" fill="hold">
                                          <p:stCondLst>
                                            <p:cond delay="0"/>
                                          </p:stCondLst>
                                        </p:cTn>
                                        <p:tgtEl>
                                          <p:spTgt spid="80">
                                            <p:txEl>
                                              <p:pRg st="5" end="5"/>
                                            </p:txEl>
                                          </p:spTgt>
                                        </p:tgtEl>
                                        <p:attrNameLst>
                                          <p:attrName>style.visibility</p:attrName>
                                        </p:attrNameLst>
                                      </p:cBhvr>
                                      <p:to>
                                        <p:strVal val="visible"/>
                                      </p:to>
                                    </p:set>
                                  </p:childTnLst>
                                </p:cTn>
                              </p:par>
                              <p:par>
                                <p:cTn id="23" nodeType="withEffect" fill="hold" presetClass="entr" presetID="1">
                                  <p:stCondLst>
                                    <p:cond delay="0"/>
                                  </p:stCondLst>
                                  <p:childTnLst>
                                    <p:set>
                                      <p:cBhvr>
                                        <p:cTn id="24" dur="1" fill="hold">
                                          <p:stCondLst>
                                            <p:cond delay="0"/>
                                          </p:stCondLst>
                                        </p:cTn>
                                        <p:tgtEl>
                                          <p:spTgt spid="80">
                                            <p:txEl>
                                              <p:pRg st="6" end="6"/>
                                            </p:txEl>
                                          </p:spTgt>
                                        </p:tgtEl>
                                        <p:attrNameLst>
                                          <p:attrName>style.visibility</p:attrName>
                                        </p:attrNameLst>
                                      </p:cBhvr>
                                      <p:to>
                                        <p:strVal val="visible"/>
                                      </p:to>
                                    </p:set>
                                  </p:childTnLst>
                                </p:cTn>
                              </p:par>
                              <p:par>
                                <p:cTn id="25" nodeType="withEffect" fill="hold" presetClass="entr" presetID="1">
                                  <p:stCondLst>
                                    <p:cond delay="0"/>
                                  </p:stCondLst>
                                  <p:childTnLst>
                                    <p:set>
                                      <p:cBhvr>
                                        <p:cTn id="26" dur="1" fill="hold">
                                          <p:stCondLst>
                                            <p:cond delay="0"/>
                                          </p:stCondLst>
                                        </p:cTn>
                                        <p:tgtEl>
                                          <p:spTgt spid="8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80">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80">
                                            <p:txEl>
                                              <p:pRg st="9" end="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Example – Cafeteria Ordering System</a:t>
            </a:r>
            <a:endParaRPr b="0" lang="en-US" sz="4400" spc="-1" strike="noStrike">
              <a:latin typeface="Arial"/>
            </a:endParaRPr>
          </a:p>
        </p:txBody>
      </p:sp>
      <p:pic>
        <p:nvPicPr>
          <p:cNvPr id="116" name="Content Placeholder 3" descr=""/>
          <p:cNvPicPr/>
          <p:nvPr/>
        </p:nvPicPr>
        <p:blipFill>
          <a:blip r:embed="rId1"/>
          <a:stretch/>
        </p:blipFill>
        <p:spPr>
          <a:xfrm>
            <a:off x="2624400" y="1825560"/>
            <a:ext cx="6942600" cy="4350600"/>
          </a:xfrm>
          <a:prstGeom prst="rect">
            <a:avLst/>
          </a:prstGeom>
          <a:ln>
            <a:noFill/>
          </a:ln>
        </p:spPr>
      </p:pic>
      <p:sp>
        <p:nvSpPr>
          <p:cNvPr id="117" name="CustomShape 2"/>
          <p:cNvSpPr/>
          <p:nvPr/>
        </p:nvSpPr>
        <p:spPr>
          <a:xfrm>
            <a:off x="4459320" y="6176880"/>
            <a:ext cx="22795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Partial Data Model</a:t>
            </a:r>
            <a:endParaRPr b="0" lang="en-US" sz="1800" spc="-1" strike="noStrike">
              <a:latin typeface="Arial"/>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8" name="Picture 3" descr=""/>
          <p:cNvPicPr/>
          <p:nvPr/>
        </p:nvPicPr>
        <p:blipFill>
          <a:blip r:embed="rId1"/>
          <a:stretch/>
        </p:blipFill>
        <p:spPr>
          <a:xfrm>
            <a:off x="999720" y="1461960"/>
            <a:ext cx="8786520" cy="4681800"/>
          </a:xfrm>
          <a:prstGeom prst="rect">
            <a:avLst/>
          </a:prstGeom>
          <a:ln>
            <a:noFill/>
          </a:ln>
        </p:spPr>
      </p:pic>
      <p:sp>
        <p:nvSpPr>
          <p:cNvPr id="119" name="CustomShape 1"/>
          <p:cNvSpPr/>
          <p:nvPr/>
        </p:nvSpPr>
        <p:spPr>
          <a:xfrm>
            <a:off x="2316600" y="548640"/>
            <a:ext cx="7107120" cy="94248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Calibri"/>
                <a:ea typeface="DejaVu Sans"/>
              </a:rPr>
              <a:t>Data Dictionary - Cafeteria Ordering System</a:t>
            </a:r>
            <a:endParaRPr b="0" lang="en-US" sz="2800" spc="-1" strike="noStrike">
              <a:latin typeface="Arial"/>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Data Dictionary – Cafeteria Ordering System</a:t>
            </a:r>
            <a:br/>
            <a:endParaRPr b="0" lang="en-US" sz="4400" spc="-1" strike="noStrike">
              <a:latin typeface="Arial"/>
            </a:endParaRPr>
          </a:p>
        </p:txBody>
      </p:sp>
      <p:pic>
        <p:nvPicPr>
          <p:cNvPr id="121" name="Content Placeholder 3" descr=""/>
          <p:cNvPicPr/>
          <p:nvPr/>
        </p:nvPicPr>
        <p:blipFill>
          <a:blip r:embed="rId1"/>
          <a:stretch/>
        </p:blipFill>
        <p:spPr>
          <a:xfrm>
            <a:off x="1719000" y="1252440"/>
            <a:ext cx="7588080" cy="5159520"/>
          </a:xfrm>
          <a:prstGeom prst="rect">
            <a:avLst/>
          </a:prstGeom>
          <a:ln>
            <a:noFill/>
          </a:ln>
        </p:spPr>
      </p:pic>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Data Dictionary – Cafeteria Ordering System</a:t>
            </a:r>
            <a:br/>
            <a:endParaRPr b="0" lang="en-US" sz="4400" spc="-1" strike="noStrike">
              <a:latin typeface="Arial"/>
            </a:endParaRPr>
          </a:p>
        </p:txBody>
      </p:sp>
      <p:sp>
        <p:nvSpPr>
          <p:cNvPr id="123" name="CustomShape 2"/>
          <p:cNvSpPr/>
          <p:nvPr/>
        </p:nvSpPr>
        <p:spPr>
          <a:xfrm>
            <a:off x="838080" y="1825560"/>
            <a:ext cx="10514880" cy="4350600"/>
          </a:xfrm>
          <a:prstGeom prst="rect">
            <a:avLst/>
          </a:prstGeom>
          <a:noFill/>
          <a:ln>
            <a:noFill/>
          </a:ln>
        </p:spPr>
        <p:style>
          <a:lnRef idx="0"/>
          <a:fillRef idx="0"/>
          <a:effectRef idx="0"/>
          <a:fontRef idx="minor"/>
        </p:style>
      </p:sp>
      <p:pic>
        <p:nvPicPr>
          <p:cNvPr id="124" name="Picture 3" descr=""/>
          <p:cNvPicPr/>
          <p:nvPr/>
        </p:nvPicPr>
        <p:blipFill>
          <a:blip r:embed="rId1"/>
          <a:stretch/>
        </p:blipFill>
        <p:spPr>
          <a:xfrm>
            <a:off x="1627920" y="1825560"/>
            <a:ext cx="8448840" cy="4245840"/>
          </a:xfrm>
          <a:prstGeom prst="rect">
            <a:avLst/>
          </a:prstGeom>
          <a:ln>
            <a:noFill/>
          </a:ln>
        </p:spPr>
      </p:pic>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Data Dictionary – Cafeteria Ordering System</a:t>
            </a:r>
            <a:br/>
            <a:endParaRPr b="0" lang="en-US" sz="4400" spc="-1" strike="noStrike">
              <a:latin typeface="Arial"/>
            </a:endParaRPr>
          </a:p>
        </p:txBody>
      </p:sp>
      <p:pic>
        <p:nvPicPr>
          <p:cNvPr id="126" name="Content Placeholder 3" descr=""/>
          <p:cNvPicPr/>
          <p:nvPr/>
        </p:nvPicPr>
        <p:blipFill>
          <a:blip r:embed="rId1"/>
          <a:stretch/>
        </p:blipFill>
        <p:spPr>
          <a:xfrm>
            <a:off x="2190240" y="2289960"/>
            <a:ext cx="7371720" cy="2666160"/>
          </a:xfrm>
          <a:prstGeom prst="rect">
            <a:avLst/>
          </a:prstGeom>
          <a:ln>
            <a:noFill/>
          </a:ln>
        </p:spPr>
      </p:pic>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838080" y="365040"/>
            <a:ext cx="10514880" cy="1324800"/>
          </a:xfrm>
          <a:prstGeom prst="rect">
            <a:avLst/>
          </a:prstGeom>
          <a:noFill/>
          <a:ln>
            <a:noFill/>
          </a:ln>
        </p:spPr>
        <p:style>
          <a:lnRef idx="0"/>
          <a:fillRef idx="0"/>
          <a:effectRef idx="0"/>
          <a:fontRef idx="minor"/>
        </p:style>
      </p:sp>
      <p:sp>
        <p:nvSpPr>
          <p:cNvPr id="128" name="CustomShape 2"/>
          <p:cNvSpPr/>
          <p:nvPr/>
        </p:nvSpPr>
        <p:spPr>
          <a:xfrm>
            <a:off x="838080" y="1825560"/>
            <a:ext cx="10514880" cy="4350600"/>
          </a:xfrm>
          <a:prstGeom prst="rect">
            <a:avLst/>
          </a:prstGeom>
          <a:noFill/>
          <a:ln>
            <a:noFill/>
          </a:ln>
        </p:spPr>
        <p:style>
          <a:lnRef idx="0"/>
          <a:fillRef idx="0"/>
          <a:effectRef idx="0"/>
          <a:fontRef idx="minor"/>
        </p:style>
      </p:sp>
      <p:pic>
        <p:nvPicPr>
          <p:cNvPr id="129" name="Picture 3" descr=""/>
          <p:cNvPicPr/>
          <p:nvPr/>
        </p:nvPicPr>
        <p:blipFill>
          <a:blip r:embed="rId1"/>
          <a:stretch/>
        </p:blipFill>
        <p:spPr>
          <a:xfrm>
            <a:off x="2395440" y="365040"/>
            <a:ext cx="7400160" cy="4866480"/>
          </a:xfrm>
          <a:prstGeom prst="rect">
            <a:avLst/>
          </a:prstGeom>
          <a:ln>
            <a:noFill/>
          </a:ln>
        </p:spPr>
      </p:pic>
      <p:pic>
        <p:nvPicPr>
          <p:cNvPr id="130" name="Content Placeholder 3" descr=""/>
          <p:cNvPicPr/>
          <p:nvPr/>
        </p:nvPicPr>
        <p:blipFill>
          <a:blip r:embed="rId2"/>
          <a:stretch/>
        </p:blipFill>
        <p:spPr>
          <a:xfrm>
            <a:off x="2214720" y="5232240"/>
            <a:ext cx="7581240" cy="2028240"/>
          </a:xfrm>
          <a:prstGeom prst="rect">
            <a:avLst/>
          </a:prstGeom>
          <a:ln>
            <a:noFill/>
          </a:ln>
        </p:spPr>
      </p:pic>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Example – Cafeteria Ordering System</a:t>
            </a:r>
            <a:endParaRPr b="0" lang="en-US" sz="4400" spc="-1" strike="noStrike">
              <a:latin typeface="Arial"/>
            </a:endParaRPr>
          </a:p>
        </p:txBody>
      </p:sp>
      <p:sp>
        <p:nvSpPr>
          <p:cNvPr id="132"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4.4 Data Integrity, Retention, and Disposal</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DI-1: The COS shall retain individual Patron meal orders for 6 months following the meal’s delivery date.</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DI-2: The COS shall retain menus for 1 year following the menu date.</a:t>
            </a:r>
            <a:endParaRPr b="0" lang="en-US" sz="2800" spc="-1" strike="noStrike">
              <a:latin typeface="Arial"/>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5. External interface requirements</a:t>
            </a:r>
            <a:br/>
            <a:endParaRPr b="0" lang="en-US" sz="4400" spc="-1" strike="noStrike">
              <a:latin typeface="Arial"/>
            </a:endParaRPr>
          </a:p>
        </p:txBody>
      </p:sp>
      <p:sp>
        <p:nvSpPr>
          <p:cNvPr id="134"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This section provides information to ensure that the system will communicate properly with users and with external hardware or software elements.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 complex system with multiple subcomponents should create a separate interface specification or system architecture specification.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a:t>
            </a:r>
            <a:endParaRPr b="0" lang="en-US" sz="2800" spc="-1" strike="noStrike">
              <a:latin typeface="Arial"/>
            </a:endParaRPr>
          </a:p>
        </p:txBody>
      </p:sp>
    </p:spTree>
  </p:cSld>
  <p:timing>
    <p:tnLst>
      <p:par>
        <p:cTn id="273" dur="indefinite" restart="never" nodeType="tmRoot">
          <p:childTnLst>
            <p:seq>
              <p:cTn id="274" dur="indefinite" nodeType="mainSeq">
                <p:childTnLst>
                  <p:par>
                    <p:cTn id="275" fill="hold">
                      <p:stCondLst>
                        <p:cond delay="indefinite"/>
                      </p:stCondLst>
                      <p:childTnLst>
                        <p:par>
                          <p:cTn id="276" fill="hold">
                            <p:stCondLst>
                              <p:cond delay="0"/>
                            </p:stCondLst>
                            <p:childTnLst>
                              <p:par>
                                <p:cTn id="277" nodeType="clickEffect" fill="hold" presetClass="entr" presetID="1">
                                  <p:stCondLst>
                                    <p:cond delay="0"/>
                                  </p:stCondLst>
                                  <p:childTnLst>
                                    <p:set>
                                      <p:cBhvr>
                                        <p:cTn id="278" dur="1" fill="hold">
                                          <p:stCondLst>
                                            <p:cond delay="0"/>
                                          </p:stCondLst>
                                        </p:cTn>
                                        <p:tgtEl>
                                          <p:spTgt spid="134">
                                            <p:txEl>
                                              <p:pRg st="0" end="0"/>
                                            </p:txEl>
                                          </p:spTgt>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nodeType="clickEffect" fill="hold" presetClass="entr" presetID="1">
                                  <p:stCondLst>
                                    <p:cond delay="0"/>
                                  </p:stCondLst>
                                  <p:childTnLst>
                                    <p:set>
                                      <p:cBhvr>
                                        <p:cTn id="282" dur="1" fill="hold">
                                          <p:stCondLst>
                                            <p:cond delay="0"/>
                                          </p:stCondLst>
                                        </p:cTn>
                                        <p:tgtEl>
                                          <p:spTgt spid="134">
                                            <p:txEl>
                                              <p:pRg st="1" end="1"/>
                                            </p:txEl>
                                          </p:spTgt>
                                        </p:tgtEl>
                                        <p:attrNameLst>
                                          <p:attrName>style.visibility</p:attrName>
                                        </p:attrNameLst>
                                      </p:cBhvr>
                                      <p:to>
                                        <p:strVal val="visible"/>
                                      </p:to>
                                    </p:set>
                                  </p:childTnLst>
                                </p:cTn>
                              </p:par>
                            </p:childTnLst>
                          </p:cTn>
                        </p:par>
                      </p:childTnLst>
                    </p:cTn>
                  </p:par>
                  <p:par>
                    <p:cTn id="283" fill="hold">
                      <p:stCondLst>
                        <p:cond delay="indefinite"/>
                      </p:stCondLst>
                      <p:childTnLst>
                        <p:par>
                          <p:cTn id="284" fill="hold">
                            <p:stCondLst>
                              <p:cond delay="0"/>
                            </p:stCondLst>
                            <p:childTnLst>
                              <p:par>
                                <p:cTn id="285" nodeType="clickEffect" fill="hold" presetClass="entr" presetID="1">
                                  <p:stCondLst>
                                    <p:cond delay="0"/>
                                  </p:stCondLst>
                                  <p:childTnLst>
                                    <p:set>
                                      <p:cBhvr>
                                        <p:cTn id="286" dur="1" fill="hold">
                                          <p:stCondLst>
                                            <p:cond delay="0"/>
                                          </p:stCondLst>
                                        </p:cTn>
                                        <p:tgtEl>
                                          <p:spTgt spid="134">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5.1 User interfaces</a:t>
            </a:r>
            <a:endParaRPr b="0" lang="en-US" sz="4400" spc="-1" strike="noStrike">
              <a:latin typeface="Arial"/>
            </a:endParaRPr>
          </a:p>
        </p:txBody>
      </p:sp>
      <p:sp>
        <p:nvSpPr>
          <p:cNvPr id="136"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Describe the logical characteristics of each user interface that the system needs.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Some possible items to address here are:</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ea typeface="DejaVu Sans"/>
              </a:rPr>
              <a:t>References to user interface standards or product line style guides that are to be followed</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Standards for fonts, icons, button labels, images, color schemes, field tabbing sequences, commonly used controls, branding graphics, copyright and privacy notices, and the like</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Screen size, layout, or resolution constraints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Standard buttons, functions, or navigation links that will appear on every screen, such as a help button</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Shortcut keys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Message display and phrasing conventions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Data validation</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Layout standards to facilitate software localization</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Accommodations for users who are visually impaired, color blind, or have other limitations</a:t>
            </a:r>
            <a:endParaRPr b="0" lang="en-US" sz="2800" spc="-1" strike="noStrike">
              <a:latin typeface="Arial"/>
            </a:endParaRPr>
          </a:p>
          <a:p>
            <a:pPr>
              <a:lnSpc>
                <a:spcPct val="90000"/>
              </a:lnSpc>
              <a:spcBef>
                <a:spcPts val="1001"/>
              </a:spcBef>
            </a:pPr>
            <a:endParaRPr b="0" lang="en-US" sz="2800" spc="-1" strike="noStrike">
              <a:latin typeface="Arial"/>
            </a:endParaRPr>
          </a:p>
        </p:txBody>
      </p:sp>
    </p:spTree>
  </p:cSld>
  <p:timing>
    <p:tnLst>
      <p:par>
        <p:cTn id="287" dur="indefinite" restart="never" nodeType="tmRoot">
          <p:childTnLst>
            <p:seq>
              <p:cTn id="288" dur="indefinite" nodeType="mainSeq">
                <p:childTnLst>
                  <p:par>
                    <p:cTn id="289" fill="hold">
                      <p:stCondLst>
                        <p:cond delay="indefinite"/>
                      </p:stCondLst>
                      <p:childTnLst>
                        <p:par>
                          <p:cTn id="290" fill="hold">
                            <p:stCondLst>
                              <p:cond delay="0"/>
                            </p:stCondLst>
                            <p:childTnLst>
                              <p:par>
                                <p:cTn id="291" nodeType="clickEffect" fill="hold" presetClass="entr" presetID="1">
                                  <p:stCondLst>
                                    <p:cond delay="0"/>
                                  </p:stCondLst>
                                  <p:childTnLst>
                                    <p:set>
                                      <p:cBhvr>
                                        <p:cTn id="292" dur="1" fill="hold">
                                          <p:stCondLst>
                                            <p:cond delay="0"/>
                                          </p:stCondLst>
                                        </p:cTn>
                                        <p:tgtEl>
                                          <p:spTgt spid="136">
                                            <p:txEl>
                                              <p:pRg st="0" end="0"/>
                                            </p:txEl>
                                          </p:spTgt>
                                        </p:tgtEl>
                                        <p:attrNameLst>
                                          <p:attrName>style.visibility</p:attrName>
                                        </p:attrNameLst>
                                      </p:cBhvr>
                                      <p:to>
                                        <p:strVal val="visible"/>
                                      </p:to>
                                    </p:set>
                                  </p:childTnLst>
                                </p:cTn>
                              </p:par>
                            </p:childTnLst>
                          </p:cTn>
                        </p:par>
                      </p:childTnLst>
                    </p:cTn>
                  </p:par>
                  <p:par>
                    <p:cTn id="293" fill="hold">
                      <p:stCondLst>
                        <p:cond delay="indefinite"/>
                      </p:stCondLst>
                      <p:childTnLst>
                        <p:par>
                          <p:cTn id="294" fill="hold">
                            <p:stCondLst>
                              <p:cond delay="0"/>
                            </p:stCondLst>
                            <p:childTnLst>
                              <p:par>
                                <p:cTn id="295" nodeType="clickEffect" fill="hold" presetClass="entr" presetID="1">
                                  <p:stCondLst>
                                    <p:cond delay="0"/>
                                  </p:stCondLst>
                                  <p:childTnLst>
                                    <p:set>
                                      <p:cBhvr>
                                        <p:cTn id="296" dur="1" fill="hold">
                                          <p:stCondLst>
                                            <p:cond delay="0"/>
                                          </p:stCondLst>
                                        </p:cTn>
                                        <p:tgtEl>
                                          <p:spTgt spid="136">
                                            <p:txEl>
                                              <p:pRg st="1" end="1"/>
                                            </p:txEl>
                                          </p:spTgt>
                                        </p:tgtEl>
                                        <p:attrNameLst>
                                          <p:attrName>style.visibility</p:attrName>
                                        </p:attrNameLst>
                                      </p:cBhvr>
                                      <p:to>
                                        <p:strVal val="visible"/>
                                      </p:to>
                                    </p:set>
                                  </p:childTnLst>
                                </p:cTn>
                              </p:par>
                              <p:par>
                                <p:cTn id="297" nodeType="withEffect" fill="hold" presetClass="entr" presetID="1">
                                  <p:stCondLst>
                                    <p:cond delay="0"/>
                                  </p:stCondLst>
                                  <p:childTnLst>
                                    <p:set>
                                      <p:cBhvr>
                                        <p:cTn id="298" dur="1" fill="hold">
                                          <p:stCondLst>
                                            <p:cond delay="0"/>
                                          </p:stCondLst>
                                        </p:cTn>
                                        <p:tgtEl>
                                          <p:spTgt spid="136">
                                            <p:txEl>
                                              <p:pRg st="2" end="2"/>
                                            </p:txEl>
                                          </p:spTgt>
                                        </p:tgtEl>
                                        <p:attrNameLst>
                                          <p:attrName>style.visibility</p:attrName>
                                        </p:attrNameLst>
                                      </p:cBhvr>
                                      <p:to>
                                        <p:strVal val="visible"/>
                                      </p:to>
                                    </p:set>
                                  </p:childTnLst>
                                </p:cTn>
                              </p:par>
                            </p:childTnLst>
                          </p:cTn>
                        </p:par>
                      </p:childTnLst>
                    </p:cTn>
                  </p:par>
                  <p:par>
                    <p:cTn id="299" fill="hold">
                      <p:stCondLst>
                        <p:cond delay="indefinite"/>
                      </p:stCondLst>
                      <p:childTnLst>
                        <p:par>
                          <p:cTn id="300" fill="hold">
                            <p:stCondLst>
                              <p:cond delay="0"/>
                            </p:stCondLst>
                            <p:childTnLst>
                              <p:par>
                                <p:cTn id="301" nodeType="clickEffect" fill="hold" presetClass="entr" presetID="1">
                                  <p:stCondLst>
                                    <p:cond delay="0"/>
                                  </p:stCondLst>
                                  <p:childTnLst>
                                    <p:set>
                                      <p:cBhvr>
                                        <p:cTn id="302" dur="1" fill="hold">
                                          <p:stCondLst>
                                            <p:cond delay="0"/>
                                          </p:stCondLst>
                                        </p:cTn>
                                        <p:tgtEl>
                                          <p:spTgt spid="136">
                                            <p:txEl>
                                              <p:pRg st="3" end="3"/>
                                            </p:txEl>
                                          </p:spTgt>
                                        </p:tgtEl>
                                        <p:attrNameLst>
                                          <p:attrName>style.visibility</p:attrName>
                                        </p:attrNameLst>
                                      </p:cBhvr>
                                      <p:to>
                                        <p:strVal val="visible"/>
                                      </p:to>
                                    </p:set>
                                  </p:childTnLst>
                                </p:cTn>
                              </p:par>
                            </p:childTnLst>
                          </p:cTn>
                        </p:par>
                      </p:childTnLst>
                    </p:cTn>
                  </p:par>
                  <p:par>
                    <p:cTn id="303" fill="hold">
                      <p:stCondLst>
                        <p:cond delay="indefinite"/>
                      </p:stCondLst>
                      <p:childTnLst>
                        <p:par>
                          <p:cTn id="304" fill="hold">
                            <p:stCondLst>
                              <p:cond delay="0"/>
                            </p:stCondLst>
                            <p:childTnLst>
                              <p:par>
                                <p:cTn id="305" nodeType="clickEffect" fill="hold" presetClass="entr" presetID="1">
                                  <p:stCondLst>
                                    <p:cond delay="0"/>
                                  </p:stCondLst>
                                  <p:childTnLst>
                                    <p:set>
                                      <p:cBhvr>
                                        <p:cTn id="306" dur="1" fill="hold">
                                          <p:stCondLst>
                                            <p:cond delay="0"/>
                                          </p:stCondLst>
                                        </p:cTn>
                                        <p:tgtEl>
                                          <p:spTgt spid="136">
                                            <p:txEl>
                                              <p:pRg st="4" end="4"/>
                                            </p:txEl>
                                          </p:spTgt>
                                        </p:tgtEl>
                                        <p:attrNameLst>
                                          <p:attrName>style.visibility</p:attrName>
                                        </p:attrNameLst>
                                      </p:cBhvr>
                                      <p:to>
                                        <p:strVal val="visible"/>
                                      </p:to>
                                    </p:set>
                                  </p:childTnLst>
                                </p:cTn>
                              </p:par>
                            </p:childTnLst>
                          </p:cTn>
                        </p:par>
                      </p:childTnLst>
                    </p:cTn>
                  </p:par>
                  <p:par>
                    <p:cTn id="307" fill="hold">
                      <p:stCondLst>
                        <p:cond delay="indefinite"/>
                      </p:stCondLst>
                      <p:childTnLst>
                        <p:par>
                          <p:cTn id="308" fill="hold">
                            <p:stCondLst>
                              <p:cond delay="0"/>
                            </p:stCondLst>
                            <p:childTnLst>
                              <p:par>
                                <p:cTn id="309" nodeType="clickEffect" fill="hold" presetClass="entr" presetID="1">
                                  <p:stCondLst>
                                    <p:cond delay="0"/>
                                  </p:stCondLst>
                                  <p:childTnLst>
                                    <p:set>
                                      <p:cBhvr>
                                        <p:cTn id="310" dur="1" fill="hold">
                                          <p:stCondLst>
                                            <p:cond delay="0"/>
                                          </p:stCondLst>
                                        </p:cTn>
                                        <p:tgtEl>
                                          <p:spTgt spid="136">
                                            <p:txEl>
                                              <p:pRg st="5" end="5"/>
                                            </p:txEl>
                                          </p:spTgt>
                                        </p:tgtEl>
                                        <p:attrNameLst>
                                          <p:attrName>style.visibility</p:attrName>
                                        </p:attrNameLst>
                                      </p:cBhvr>
                                      <p:to>
                                        <p:strVal val="visible"/>
                                      </p:to>
                                    </p:set>
                                  </p:childTnLst>
                                </p:cTn>
                              </p:par>
                            </p:childTnLst>
                          </p:cTn>
                        </p:par>
                      </p:childTnLst>
                    </p:cTn>
                  </p:par>
                  <p:par>
                    <p:cTn id="311" fill="hold">
                      <p:stCondLst>
                        <p:cond delay="indefinite"/>
                      </p:stCondLst>
                      <p:childTnLst>
                        <p:par>
                          <p:cTn id="312" fill="hold">
                            <p:stCondLst>
                              <p:cond delay="0"/>
                            </p:stCondLst>
                            <p:childTnLst>
                              <p:par>
                                <p:cTn id="313" nodeType="clickEffect" fill="hold" presetClass="entr" presetID="1">
                                  <p:stCondLst>
                                    <p:cond delay="0"/>
                                  </p:stCondLst>
                                  <p:childTnLst>
                                    <p:set>
                                      <p:cBhvr>
                                        <p:cTn id="314" dur="1" fill="hold">
                                          <p:stCondLst>
                                            <p:cond delay="0"/>
                                          </p:stCondLst>
                                        </p:cTn>
                                        <p:tgtEl>
                                          <p:spTgt spid="136">
                                            <p:txEl>
                                              <p:pRg st="6" end="6"/>
                                            </p:txEl>
                                          </p:spTgt>
                                        </p:tgtEl>
                                        <p:attrNameLst>
                                          <p:attrName>style.visibility</p:attrName>
                                        </p:attrNameLst>
                                      </p:cBhvr>
                                      <p:to>
                                        <p:strVal val="visible"/>
                                      </p:to>
                                    </p:set>
                                  </p:childTnLst>
                                </p:cTn>
                              </p:par>
                            </p:childTnLst>
                          </p:cTn>
                        </p:par>
                      </p:childTnLst>
                    </p:cTn>
                  </p:par>
                  <p:par>
                    <p:cTn id="315" fill="hold">
                      <p:stCondLst>
                        <p:cond delay="indefinite"/>
                      </p:stCondLst>
                      <p:childTnLst>
                        <p:par>
                          <p:cTn id="316" fill="hold">
                            <p:stCondLst>
                              <p:cond delay="0"/>
                            </p:stCondLst>
                            <p:childTnLst>
                              <p:par>
                                <p:cTn id="317" nodeType="clickEffect" fill="hold" presetClass="entr" presetID="1">
                                  <p:stCondLst>
                                    <p:cond delay="0"/>
                                  </p:stCondLst>
                                  <p:childTnLst>
                                    <p:set>
                                      <p:cBhvr>
                                        <p:cTn id="318" dur="1" fill="hold">
                                          <p:stCondLst>
                                            <p:cond delay="0"/>
                                          </p:stCondLst>
                                        </p:cTn>
                                        <p:tgtEl>
                                          <p:spTgt spid="136">
                                            <p:txEl>
                                              <p:pRg st="7" end="7"/>
                                            </p:txEl>
                                          </p:spTgt>
                                        </p:tgtEl>
                                        <p:attrNameLst>
                                          <p:attrName>style.visibility</p:attrName>
                                        </p:attrNameLst>
                                      </p:cBhvr>
                                      <p:to>
                                        <p:strVal val="visible"/>
                                      </p:to>
                                    </p:set>
                                  </p:childTnLst>
                                </p:cTn>
                              </p:par>
                            </p:childTnLst>
                          </p:cTn>
                        </p:par>
                      </p:childTnLst>
                    </p:cTn>
                  </p:par>
                  <p:par>
                    <p:cTn id="319" fill="hold">
                      <p:stCondLst>
                        <p:cond delay="indefinite"/>
                      </p:stCondLst>
                      <p:childTnLst>
                        <p:par>
                          <p:cTn id="320" fill="hold">
                            <p:stCondLst>
                              <p:cond delay="0"/>
                            </p:stCondLst>
                            <p:childTnLst>
                              <p:par>
                                <p:cTn id="321" nodeType="clickEffect" fill="hold" presetClass="entr" presetID="1">
                                  <p:stCondLst>
                                    <p:cond delay="0"/>
                                  </p:stCondLst>
                                  <p:childTnLst>
                                    <p:set>
                                      <p:cBhvr>
                                        <p:cTn id="322" dur="1" fill="hold">
                                          <p:stCondLst>
                                            <p:cond delay="0"/>
                                          </p:stCondLst>
                                        </p:cTn>
                                        <p:tgtEl>
                                          <p:spTgt spid="136">
                                            <p:txEl>
                                              <p:pRg st="8" end="8"/>
                                            </p:txEl>
                                          </p:spTgt>
                                        </p:tgtEl>
                                        <p:attrNameLst>
                                          <p:attrName>style.visibility</p:attrName>
                                        </p:attrNameLst>
                                      </p:cBhvr>
                                      <p:to>
                                        <p:strVal val="visible"/>
                                      </p:to>
                                    </p:set>
                                  </p:childTnLst>
                                </p:cTn>
                              </p:par>
                            </p:childTnLst>
                          </p:cTn>
                        </p:par>
                      </p:childTnLst>
                    </p:cTn>
                  </p:par>
                  <p:par>
                    <p:cTn id="323" fill="hold">
                      <p:stCondLst>
                        <p:cond delay="indefinite"/>
                      </p:stCondLst>
                      <p:childTnLst>
                        <p:par>
                          <p:cTn id="324" fill="hold">
                            <p:stCondLst>
                              <p:cond delay="0"/>
                            </p:stCondLst>
                            <p:childTnLst>
                              <p:par>
                                <p:cTn id="325" nodeType="clickEffect" fill="hold" presetClass="entr" presetID="1">
                                  <p:stCondLst>
                                    <p:cond delay="0"/>
                                  </p:stCondLst>
                                  <p:childTnLst>
                                    <p:set>
                                      <p:cBhvr>
                                        <p:cTn id="326" dur="1" fill="hold">
                                          <p:stCondLst>
                                            <p:cond delay="0"/>
                                          </p:stCondLst>
                                        </p:cTn>
                                        <p:tgtEl>
                                          <p:spTgt spid="136">
                                            <p:txEl>
                                              <p:pRg st="9" end="9"/>
                                            </p:txEl>
                                          </p:spTgt>
                                        </p:tgtEl>
                                        <p:attrNameLst>
                                          <p:attrName>style.visibility</p:attrName>
                                        </p:attrNameLst>
                                      </p:cBhvr>
                                      <p:to>
                                        <p:strVal val="visible"/>
                                      </p:to>
                                    </p:set>
                                  </p:childTnLst>
                                </p:cTn>
                              </p:par>
                            </p:childTnLst>
                          </p:cTn>
                        </p:par>
                      </p:childTnLst>
                    </p:cTn>
                  </p:par>
                  <p:par>
                    <p:cTn id="327" fill="hold">
                      <p:stCondLst>
                        <p:cond delay="indefinite"/>
                      </p:stCondLst>
                      <p:childTnLst>
                        <p:par>
                          <p:cTn id="328" fill="hold">
                            <p:stCondLst>
                              <p:cond delay="0"/>
                            </p:stCondLst>
                            <p:childTnLst>
                              <p:par>
                                <p:cTn id="329" nodeType="clickEffect" fill="hold" presetClass="entr" presetID="1">
                                  <p:stCondLst>
                                    <p:cond delay="0"/>
                                  </p:stCondLst>
                                  <p:childTnLst>
                                    <p:set>
                                      <p:cBhvr>
                                        <p:cTn id="330" dur="1" fill="hold">
                                          <p:stCondLst>
                                            <p:cond delay="0"/>
                                          </p:stCondLst>
                                        </p:cTn>
                                        <p:tgtEl>
                                          <p:spTgt spid="136">
                                            <p:txEl>
                                              <p:pRg st="10" end="1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5. External interface requirements</a:t>
            </a:r>
            <a:endParaRPr b="0" lang="en-US" sz="4400" spc="-1" strike="noStrike">
              <a:latin typeface="Arial"/>
            </a:endParaRPr>
          </a:p>
        </p:txBody>
      </p:sp>
      <p:sp>
        <p:nvSpPr>
          <p:cNvPr id="138"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endParaRPr b="0" lang="en-US" sz="1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5.2 Software interfaces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Describe the connections between this product and other software components (identified by name and version), including other applications, databases, operating systems, tools, libraries, websites, and integrated commercial components.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State the purpose, formats, and contents of the messages, data, and control values exchanged between the software components.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Specify the mappings of input and output data between the systems and any translations that need to be made for the data to get from one system to the other.</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Describe the services needed by or from external software components and the nature of the inter-component communications.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Identify data that will be exchanged between or shared across software components.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Specify nonfunctional requirements affecting the interface, such as service levels for response times and frequencies, or security controls and </a:t>
            </a:r>
            <a:endParaRPr b="0" lang="en-US" sz="2800" spc="-1" strike="noStrike">
              <a:latin typeface="Arial"/>
            </a:endParaRPr>
          </a:p>
        </p:txBody>
      </p:sp>
    </p:spTree>
  </p:cSld>
  <p:timing>
    <p:tnLst>
      <p:par>
        <p:cTn id="331" dur="indefinite" restart="never" nodeType="tmRoot">
          <p:childTnLst>
            <p:seq>
              <p:cTn id="332" dur="indefinite" nodeType="mainSeq">
                <p:childTnLst>
                  <p:par>
                    <p:cTn id="333" fill="hold">
                      <p:stCondLst>
                        <p:cond delay="indefinite"/>
                      </p:stCondLst>
                      <p:childTnLst>
                        <p:par>
                          <p:cTn id="334" fill="hold">
                            <p:stCondLst>
                              <p:cond delay="0"/>
                            </p:stCondLst>
                            <p:childTnLst>
                              <p:par>
                                <p:cTn id="335" nodeType="clickEffect" fill="hold" presetClass="entr" presetID="1">
                                  <p:stCondLst>
                                    <p:cond delay="0"/>
                                  </p:stCondLst>
                                  <p:childTnLst>
                                    <p:set>
                                      <p:cBhvr>
                                        <p:cTn id="336" dur="1" fill="hold">
                                          <p:stCondLst>
                                            <p:cond delay="0"/>
                                          </p:stCondLst>
                                        </p:cTn>
                                        <p:tgtEl>
                                          <p:spTgt spid="138">
                                            <p:txEl>
                                              <p:pRg st="1" end="1"/>
                                            </p:txEl>
                                          </p:spTgt>
                                        </p:tgtEl>
                                        <p:attrNameLst>
                                          <p:attrName>style.visibility</p:attrName>
                                        </p:attrNameLst>
                                      </p:cBhvr>
                                      <p:to>
                                        <p:strVal val="visible"/>
                                      </p:to>
                                    </p:set>
                                  </p:childTnLst>
                                </p:cTn>
                              </p:par>
                            </p:childTnLst>
                          </p:cTn>
                        </p:par>
                      </p:childTnLst>
                    </p:cTn>
                  </p:par>
                  <p:par>
                    <p:cTn id="337" fill="hold">
                      <p:stCondLst>
                        <p:cond delay="indefinite"/>
                      </p:stCondLst>
                      <p:childTnLst>
                        <p:par>
                          <p:cTn id="338" fill="hold">
                            <p:stCondLst>
                              <p:cond delay="0"/>
                            </p:stCondLst>
                            <p:childTnLst>
                              <p:par>
                                <p:cTn id="339" nodeType="clickEffect" fill="hold" presetClass="entr" presetID="1">
                                  <p:stCondLst>
                                    <p:cond delay="0"/>
                                  </p:stCondLst>
                                  <p:childTnLst>
                                    <p:set>
                                      <p:cBhvr>
                                        <p:cTn id="340" dur="1" fill="hold">
                                          <p:stCondLst>
                                            <p:cond delay="0"/>
                                          </p:stCondLst>
                                        </p:cTn>
                                        <p:tgtEl>
                                          <p:spTgt spid="138">
                                            <p:txEl>
                                              <p:pRg st="2" end="2"/>
                                            </p:txEl>
                                          </p:spTgt>
                                        </p:tgtEl>
                                        <p:attrNameLst>
                                          <p:attrName>style.visibility</p:attrName>
                                        </p:attrNameLst>
                                      </p:cBhvr>
                                      <p:to>
                                        <p:strVal val="visible"/>
                                      </p:to>
                                    </p:set>
                                  </p:childTnLst>
                                </p:cTn>
                              </p:par>
                            </p:childTnLst>
                          </p:cTn>
                        </p:par>
                      </p:childTnLst>
                    </p:cTn>
                  </p:par>
                  <p:par>
                    <p:cTn id="341" fill="hold">
                      <p:stCondLst>
                        <p:cond delay="indefinite"/>
                      </p:stCondLst>
                      <p:childTnLst>
                        <p:par>
                          <p:cTn id="342" fill="hold">
                            <p:stCondLst>
                              <p:cond delay="0"/>
                            </p:stCondLst>
                            <p:childTnLst>
                              <p:par>
                                <p:cTn id="343" nodeType="clickEffect" fill="hold" presetClass="entr" presetID="1">
                                  <p:stCondLst>
                                    <p:cond delay="0"/>
                                  </p:stCondLst>
                                  <p:childTnLst>
                                    <p:set>
                                      <p:cBhvr>
                                        <p:cTn id="344" dur="1" fill="hold">
                                          <p:stCondLst>
                                            <p:cond delay="0"/>
                                          </p:stCondLst>
                                        </p:cTn>
                                        <p:tgtEl>
                                          <p:spTgt spid="138">
                                            <p:txEl>
                                              <p:pRg st="3" end="3"/>
                                            </p:txEl>
                                          </p:spTgt>
                                        </p:tgtEl>
                                        <p:attrNameLst>
                                          <p:attrName>style.visibility</p:attrName>
                                        </p:attrNameLst>
                                      </p:cBhvr>
                                      <p:to>
                                        <p:strVal val="visible"/>
                                      </p:to>
                                    </p:set>
                                  </p:childTnLst>
                                </p:cTn>
                              </p:par>
                            </p:childTnLst>
                          </p:cTn>
                        </p:par>
                      </p:childTnLst>
                    </p:cTn>
                  </p:par>
                  <p:par>
                    <p:cTn id="345" fill="hold">
                      <p:stCondLst>
                        <p:cond delay="indefinite"/>
                      </p:stCondLst>
                      <p:childTnLst>
                        <p:par>
                          <p:cTn id="346" fill="hold">
                            <p:stCondLst>
                              <p:cond delay="0"/>
                            </p:stCondLst>
                            <p:childTnLst>
                              <p:par>
                                <p:cTn id="347" nodeType="clickEffect" fill="hold" presetClass="entr" presetID="1">
                                  <p:stCondLst>
                                    <p:cond delay="0"/>
                                  </p:stCondLst>
                                  <p:childTnLst>
                                    <p:set>
                                      <p:cBhvr>
                                        <p:cTn id="348" dur="1" fill="hold">
                                          <p:stCondLst>
                                            <p:cond delay="0"/>
                                          </p:stCondLst>
                                        </p:cTn>
                                        <p:tgtEl>
                                          <p:spTgt spid="138">
                                            <p:txEl>
                                              <p:pRg st="4" end="4"/>
                                            </p:txEl>
                                          </p:spTgt>
                                        </p:tgtEl>
                                        <p:attrNameLst>
                                          <p:attrName>style.visibility</p:attrName>
                                        </p:attrNameLst>
                                      </p:cBhvr>
                                      <p:to>
                                        <p:strVal val="visible"/>
                                      </p:to>
                                    </p:set>
                                  </p:childTnLst>
                                </p:cTn>
                              </p:par>
                            </p:childTnLst>
                          </p:cTn>
                        </p:par>
                      </p:childTnLst>
                    </p:cTn>
                  </p:par>
                  <p:par>
                    <p:cTn id="349" fill="hold">
                      <p:stCondLst>
                        <p:cond delay="indefinite"/>
                      </p:stCondLst>
                      <p:childTnLst>
                        <p:par>
                          <p:cTn id="350" fill="hold">
                            <p:stCondLst>
                              <p:cond delay="0"/>
                            </p:stCondLst>
                            <p:childTnLst>
                              <p:par>
                                <p:cTn id="351" nodeType="clickEffect" fill="hold" presetClass="entr" presetID="1">
                                  <p:stCondLst>
                                    <p:cond delay="0"/>
                                  </p:stCondLst>
                                  <p:childTnLst>
                                    <p:set>
                                      <p:cBhvr>
                                        <p:cTn id="352" dur="1" fill="hold">
                                          <p:stCondLst>
                                            <p:cond delay="0"/>
                                          </p:stCondLst>
                                        </p:cTn>
                                        <p:tgtEl>
                                          <p:spTgt spid="138">
                                            <p:txEl>
                                              <p:pRg st="5" end="5"/>
                                            </p:txEl>
                                          </p:spTgt>
                                        </p:tgtEl>
                                        <p:attrNameLst>
                                          <p:attrName>style.visibility</p:attrName>
                                        </p:attrNameLst>
                                      </p:cBhvr>
                                      <p:to>
                                        <p:strVal val="visible"/>
                                      </p:to>
                                    </p:set>
                                  </p:childTnLst>
                                </p:cTn>
                              </p:par>
                            </p:childTnLst>
                          </p:cTn>
                        </p:par>
                      </p:childTnLst>
                    </p:cTn>
                  </p:par>
                  <p:par>
                    <p:cTn id="353" fill="hold">
                      <p:stCondLst>
                        <p:cond delay="indefinite"/>
                      </p:stCondLst>
                      <p:childTnLst>
                        <p:par>
                          <p:cTn id="354" fill="hold">
                            <p:stCondLst>
                              <p:cond delay="0"/>
                            </p:stCondLst>
                            <p:childTnLst>
                              <p:par>
                                <p:cTn id="355" nodeType="clickEffect" fill="hold" presetClass="entr" presetID="1">
                                  <p:stCondLst>
                                    <p:cond delay="0"/>
                                  </p:stCondLst>
                                  <p:childTnLst>
                                    <p:set>
                                      <p:cBhvr>
                                        <p:cTn id="356" dur="1" fill="hold">
                                          <p:stCondLst>
                                            <p:cond delay="0"/>
                                          </p:stCondLst>
                                        </p:cTn>
                                        <p:tgtEl>
                                          <p:spTgt spid="138">
                                            <p:txEl>
                                              <p:pRg st="6" end="6"/>
                                            </p:txEl>
                                          </p:spTgt>
                                        </p:tgtEl>
                                        <p:attrNameLst>
                                          <p:attrName>style.visibility</p:attrName>
                                        </p:attrNameLst>
                                      </p:cBhvr>
                                      <p:to>
                                        <p:strVal val="visible"/>
                                      </p:to>
                                    </p:set>
                                  </p:childTnLst>
                                </p:cTn>
                              </p:par>
                            </p:childTnLst>
                          </p:cTn>
                        </p:par>
                      </p:childTnLst>
                    </p:cTn>
                  </p:par>
                  <p:par>
                    <p:cTn id="357" fill="hold">
                      <p:stCondLst>
                        <p:cond delay="indefinite"/>
                      </p:stCondLst>
                      <p:childTnLst>
                        <p:par>
                          <p:cTn id="358" fill="hold">
                            <p:stCondLst>
                              <p:cond delay="0"/>
                            </p:stCondLst>
                            <p:childTnLst>
                              <p:par>
                                <p:cTn id="359" nodeType="clickEffect" fill="hold" presetClass="entr" presetID="1">
                                  <p:stCondLst>
                                    <p:cond delay="0"/>
                                  </p:stCondLst>
                                  <p:childTnLst>
                                    <p:set>
                                      <p:cBhvr>
                                        <p:cTn id="360" dur="1" fill="hold">
                                          <p:stCondLst>
                                            <p:cond delay="0"/>
                                          </p:stCondLst>
                                        </p:cTn>
                                        <p:tgtEl>
                                          <p:spTgt spid="138">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1. Introduction</a:t>
            </a:r>
            <a:endParaRPr b="0" lang="en-US" sz="4400" spc="-1" strike="noStrike">
              <a:latin typeface="Arial"/>
            </a:endParaRPr>
          </a:p>
        </p:txBody>
      </p:sp>
      <p:sp>
        <p:nvSpPr>
          <p:cNvPr id="82"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1" lang="en-US" sz="2800" spc="-1" strike="noStrike">
                <a:solidFill>
                  <a:srgbClr val="000000"/>
                </a:solidFill>
                <a:latin typeface="Calibri"/>
                <a:ea typeface="DejaVu Sans"/>
              </a:rPr>
              <a:t>1.3 Project scope</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 short description and purpose of the software being specified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If a separate vision and scope or similar document is available, refer to it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An SRS that specifies an incremental release of an evolving product should contain its own scope statement as a subset of the long-term strategic product vision.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Include a high-level summary of the major features the release contains or the significant functions that it performs.</a:t>
            </a:r>
            <a:endParaRPr b="0" lang="en-US" sz="2800" spc="-1" strike="noStrike">
              <a:latin typeface="Arial"/>
            </a:endParaRPr>
          </a:p>
          <a:p>
            <a:pPr>
              <a:lnSpc>
                <a:spcPct val="90000"/>
              </a:lnSpc>
              <a:spcBef>
                <a:spcPts val="1001"/>
              </a:spcBef>
            </a:pPr>
            <a:r>
              <a:rPr b="1" lang="en-US" sz="2800" spc="-1" strike="noStrike">
                <a:solidFill>
                  <a:srgbClr val="000000"/>
                </a:solidFill>
                <a:latin typeface="Calibri"/>
                <a:ea typeface="DejaVu Sans"/>
              </a:rPr>
              <a:t>1.4 References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List any documents or other resources to which this SRS refers.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endParaRPr b="0" lang="en-US" sz="2800" spc="-1" strike="noStrike">
              <a:latin typeface="Arial"/>
            </a:endParaRPr>
          </a:p>
        </p:txBody>
      </p:sp>
    </p:spTree>
  </p:cSld>
  <p:timing>
    <p:tnLst>
      <p:par>
        <p:cTn id="35" dur="indefinite" restart="never" nodeType="tmRoot">
          <p:childTnLst>
            <p:seq>
              <p:cTn id="36" dur="indefinite" nodeType="mainSeq">
                <p:childTnLst>
                  <p:par>
                    <p:cTn id="37" fill="hold">
                      <p:stCondLst>
                        <p:cond delay="indefinite"/>
                      </p:stCondLst>
                      <p:childTnLst>
                        <p:par>
                          <p:cTn id="38" fill="hold">
                            <p:stCondLst>
                              <p:cond delay="0"/>
                            </p:stCondLst>
                            <p:childTnLst>
                              <p:par>
                                <p:cTn id="39" nodeType="clickEffect" fill="hold" presetClass="entr" presetID="10">
                                  <p:stCondLst>
                                    <p:cond delay="0"/>
                                  </p:stCondLst>
                                  <p:childTnLst>
                                    <p:set>
                                      <p:cBhvr>
                                        <p:cTn id="40" dur="1" fill="hold">
                                          <p:stCondLst>
                                            <p:cond delay="0"/>
                                          </p:stCondLst>
                                        </p:cTn>
                                        <p:tgtEl>
                                          <p:spTgt spid="82">
                                            <p:txEl>
                                              <p:pRg st="0" end="0"/>
                                            </p:txEl>
                                          </p:spTgt>
                                        </p:tgtEl>
                                        <p:attrNameLst>
                                          <p:attrName>style.visibility</p:attrName>
                                        </p:attrNameLst>
                                      </p:cBhvr>
                                      <p:to>
                                        <p:strVal val="visible"/>
                                      </p:to>
                                    </p:set>
                                    <p:animEffect filter="fade" transition="in">
                                      <p:cBhvr additive="repl">
                                        <p:cTn id="41" dur="500"/>
                                        <p:tgtEl>
                                          <p:spTgt spid="82">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nodeType="clickEffect" fill="hold" presetClass="entr" presetID="10">
                                  <p:stCondLst>
                                    <p:cond delay="0"/>
                                  </p:stCondLst>
                                  <p:childTnLst>
                                    <p:set>
                                      <p:cBhvr>
                                        <p:cTn id="45" dur="1" fill="hold">
                                          <p:stCondLst>
                                            <p:cond delay="0"/>
                                          </p:stCondLst>
                                        </p:cTn>
                                        <p:tgtEl>
                                          <p:spTgt spid="82">
                                            <p:txEl>
                                              <p:pRg st="1" end="1"/>
                                            </p:txEl>
                                          </p:spTgt>
                                        </p:tgtEl>
                                        <p:attrNameLst>
                                          <p:attrName>style.visibility</p:attrName>
                                        </p:attrNameLst>
                                      </p:cBhvr>
                                      <p:to>
                                        <p:strVal val="visible"/>
                                      </p:to>
                                    </p:set>
                                    <p:animEffect filter="fade" transition="in">
                                      <p:cBhvr additive="repl">
                                        <p:cTn id="46" dur="500"/>
                                        <p:tgtEl>
                                          <p:spTgt spid="82">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nodeType="clickEffect" fill="hold" presetClass="entr" presetID="10">
                                  <p:stCondLst>
                                    <p:cond delay="0"/>
                                  </p:stCondLst>
                                  <p:childTnLst>
                                    <p:set>
                                      <p:cBhvr>
                                        <p:cTn id="50" dur="1" fill="hold">
                                          <p:stCondLst>
                                            <p:cond delay="0"/>
                                          </p:stCondLst>
                                        </p:cTn>
                                        <p:tgtEl>
                                          <p:spTgt spid="82">
                                            <p:txEl>
                                              <p:pRg st="2" end="2"/>
                                            </p:txEl>
                                          </p:spTgt>
                                        </p:tgtEl>
                                        <p:attrNameLst>
                                          <p:attrName>style.visibility</p:attrName>
                                        </p:attrNameLst>
                                      </p:cBhvr>
                                      <p:to>
                                        <p:strVal val="visible"/>
                                      </p:to>
                                    </p:set>
                                    <p:animEffect filter="fade" transition="in">
                                      <p:cBhvr additive="repl">
                                        <p:cTn id="51" dur="500"/>
                                        <p:tgtEl>
                                          <p:spTgt spid="82">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nodeType="clickEffect" fill="hold" presetClass="entr" presetID="10">
                                  <p:stCondLst>
                                    <p:cond delay="0"/>
                                  </p:stCondLst>
                                  <p:childTnLst>
                                    <p:set>
                                      <p:cBhvr>
                                        <p:cTn id="55" dur="1" fill="hold">
                                          <p:stCondLst>
                                            <p:cond delay="0"/>
                                          </p:stCondLst>
                                        </p:cTn>
                                        <p:tgtEl>
                                          <p:spTgt spid="82">
                                            <p:txEl>
                                              <p:pRg st="3" end="3"/>
                                            </p:txEl>
                                          </p:spTgt>
                                        </p:tgtEl>
                                        <p:attrNameLst>
                                          <p:attrName>style.visibility</p:attrName>
                                        </p:attrNameLst>
                                      </p:cBhvr>
                                      <p:to>
                                        <p:strVal val="visible"/>
                                      </p:to>
                                    </p:set>
                                    <p:animEffect filter="fade" transition="in">
                                      <p:cBhvr additive="repl">
                                        <p:cTn id="56" dur="500"/>
                                        <p:tgtEl>
                                          <p:spTgt spid="82">
                                            <p:txEl>
                                              <p:pRg st="3" end="3"/>
                                            </p:txEl>
                                          </p:spTgt>
                                        </p:tgtEl>
                                      </p:cBhvr>
                                    </p:animEffect>
                                  </p:childTnLst>
                                </p:cTn>
                              </p:par>
                            </p:childTnLst>
                          </p:cTn>
                        </p:par>
                      </p:childTnLst>
                    </p:cTn>
                  </p:par>
                  <p:par>
                    <p:cTn id="57" fill="hold">
                      <p:stCondLst>
                        <p:cond delay="indefinite"/>
                      </p:stCondLst>
                      <p:childTnLst>
                        <p:par>
                          <p:cTn id="58" fill="hold">
                            <p:stCondLst>
                              <p:cond delay="0"/>
                            </p:stCondLst>
                            <p:childTnLst>
                              <p:par>
                                <p:cTn id="59" nodeType="clickEffect" fill="hold" presetClass="entr" presetID="10">
                                  <p:stCondLst>
                                    <p:cond delay="0"/>
                                  </p:stCondLst>
                                  <p:childTnLst>
                                    <p:set>
                                      <p:cBhvr>
                                        <p:cTn id="60" dur="1" fill="hold">
                                          <p:stCondLst>
                                            <p:cond delay="0"/>
                                          </p:stCondLst>
                                        </p:cTn>
                                        <p:tgtEl>
                                          <p:spTgt spid="82">
                                            <p:txEl>
                                              <p:pRg st="4" end="4"/>
                                            </p:txEl>
                                          </p:spTgt>
                                        </p:tgtEl>
                                        <p:attrNameLst>
                                          <p:attrName>style.visibility</p:attrName>
                                        </p:attrNameLst>
                                      </p:cBhvr>
                                      <p:to>
                                        <p:strVal val="visible"/>
                                      </p:to>
                                    </p:set>
                                    <p:animEffect filter="fade" transition="in">
                                      <p:cBhvr additive="repl">
                                        <p:cTn id="61" dur="500"/>
                                        <p:tgtEl>
                                          <p:spTgt spid="82">
                                            <p:txEl>
                                              <p:pRg st="4" end="4"/>
                                            </p:txEl>
                                          </p:spTgt>
                                        </p:tgtEl>
                                      </p:cBhvr>
                                    </p:animEffect>
                                  </p:childTnLst>
                                </p:cTn>
                              </p:par>
                            </p:childTnLst>
                          </p:cTn>
                        </p:par>
                      </p:childTnLst>
                    </p:cTn>
                  </p:par>
                  <p:par>
                    <p:cTn id="62" fill="hold">
                      <p:stCondLst>
                        <p:cond delay="indefinite"/>
                      </p:stCondLst>
                      <p:childTnLst>
                        <p:par>
                          <p:cTn id="63" fill="hold">
                            <p:stCondLst>
                              <p:cond delay="0"/>
                            </p:stCondLst>
                            <p:childTnLst>
                              <p:par>
                                <p:cTn id="64" nodeType="clickEffect" fill="hold" presetClass="entr" presetID="10">
                                  <p:stCondLst>
                                    <p:cond delay="0"/>
                                  </p:stCondLst>
                                  <p:childTnLst>
                                    <p:set>
                                      <p:cBhvr>
                                        <p:cTn id="65" dur="1" fill="hold">
                                          <p:stCondLst>
                                            <p:cond delay="0"/>
                                          </p:stCondLst>
                                        </p:cTn>
                                        <p:tgtEl>
                                          <p:spTgt spid="82">
                                            <p:txEl>
                                              <p:pRg st="5" end="5"/>
                                            </p:txEl>
                                          </p:spTgt>
                                        </p:tgtEl>
                                        <p:attrNameLst>
                                          <p:attrName>style.visibility</p:attrName>
                                        </p:attrNameLst>
                                      </p:cBhvr>
                                      <p:to>
                                        <p:strVal val="visible"/>
                                      </p:to>
                                    </p:set>
                                    <p:animEffect filter="fade" transition="in">
                                      <p:cBhvr additive="repl">
                                        <p:cTn id="66" dur="500"/>
                                        <p:tgtEl>
                                          <p:spTgt spid="82">
                                            <p:txEl>
                                              <p:pRg st="5" end="5"/>
                                            </p:txEl>
                                          </p:spTgt>
                                        </p:tgtEl>
                                      </p:cBhvr>
                                    </p:animEffect>
                                  </p:childTnLst>
                                </p:cTn>
                              </p:par>
                            </p:childTnLst>
                          </p:cTn>
                        </p:par>
                      </p:childTnLst>
                    </p:cTn>
                  </p:par>
                  <p:par>
                    <p:cTn id="67" fill="hold">
                      <p:stCondLst>
                        <p:cond delay="indefinite"/>
                      </p:stCondLst>
                      <p:childTnLst>
                        <p:par>
                          <p:cTn id="68" fill="hold">
                            <p:stCondLst>
                              <p:cond delay="0"/>
                            </p:stCondLst>
                            <p:childTnLst>
                              <p:par>
                                <p:cTn id="69" nodeType="clickEffect" fill="hold" presetClass="entr" presetID="10">
                                  <p:stCondLst>
                                    <p:cond delay="0"/>
                                  </p:stCondLst>
                                  <p:childTnLst>
                                    <p:set>
                                      <p:cBhvr>
                                        <p:cTn id="70" dur="1" fill="hold">
                                          <p:stCondLst>
                                            <p:cond delay="0"/>
                                          </p:stCondLst>
                                        </p:cTn>
                                        <p:tgtEl>
                                          <p:spTgt spid="82">
                                            <p:txEl>
                                              <p:pRg st="6" end="6"/>
                                            </p:txEl>
                                          </p:spTgt>
                                        </p:tgtEl>
                                        <p:attrNameLst>
                                          <p:attrName>style.visibility</p:attrName>
                                        </p:attrNameLst>
                                      </p:cBhvr>
                                      <p:to>
                                        <p:strVal val="visible"/>
                                      </p:to>
                                    </p:set>
                                    <p:animEffect filter="fade" transition="in">
                                      <p:cBhvr additive="repl">
                                        <p:cTn id="71" dur="500"/>
                                        <p:tgtEl>
                                          <p:spTgt spid="82">
                                            <p:txEl>
                                              <p:pRg st="6" end="6"/>
                                            </p:txEl>
                                          </p:spTgt>
                                        </p:tgtEl>
                                      </p:cBhvr>
                                    </p:animEffect>
                                  </p:childTnLst>
                                </p:cTn>
                              </p:par>
                            </p:childTnLst>
                          </p:cTn>
                        </p:par>
                      </p:childTnLst>
                    </p:cTn>
                  </p:par>
                  <p:par>
                    <p:cTn id="72" fill="hold">
                      <p:stCondLst>
                        <p:cond delay="indefinite"/>
                      </p:stCondLst>
                      <p:childTnLst>
                        <p:par>
                          <p:cTn id="73" fill="hold">
                            <p:stCondLst>
                              <p:cond delay="0"/>
                            </p:stCondLst>
                            <p:childTnLst>
                              <p:par>
                                <p:cTn id="74" nodeType="clickEffect" fill="hold" presetClass="entr" presetID="10">
                                  <p:stCondLst>
                                    <p:cond delay="0"/>
                                  </p:stCondLst>
                                  <p:childTnLst>
                                    <p:set>
                                      <p:cBhvr>
                                        <p:cTn id="75" dur="1" fill="hold">
                                          <p:stCondLst>
                                            <p:cond delay="0"/>
                                          </p:stCondLst>
                                        </p:cTn>
                                        <p:tgtEl>
                                          <p:spTgt spid="82">
                                            <p:txEl>
                                              <p:pRg st="7" end="7"/>
                                            </p:txEl>
                                          </p:spTgt>
                                        </p:tgtEl>
                                        <p:attrNameLst>
                                          <p:attrName>style.visibility</p:attrName>
                                        </p:attrNameLst>
                                      </p:cBhvr>
                                      <p:to>
                                        <p:strVal val="visible"/>
                                      </p:to>
                                    </p:set>
                                    <p:animEffect filter="fade" transition="in">
                                      <p:cBhvr additive="repl">
                                        <p:cTn id="76" dur="500"/>
                                        <p:tgtEl>
                                          <p:spTgt spid="82">
                                            <p:txEl>
                                              <p:pRg st="7" end="7"/>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External interface requirements</a:t>
            </a:r>
            <a:endParaRPr b="0" lang="en-US" sz="4400" spc="-1" strike="noStrike">
              <a:latin typeface="Arial"/>
            </a:endParaRPr>
          </a:p>
        </p:txBody>
      </p:sp>
      <p:sp>
        <p:nvSpPr>
          <p:cNvPr id="140"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5.3 Hardware interfaces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Describe the characteristics of each interface between the software components and hardware components, if any, of the system</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If this information is extensive, consider creating a separate interface specification document. </a:t>
            </a:r>
            <a:endParaRPr b="0" lang="en-US"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5.4 Communications interfaces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State the requirements for any communication functions the product will use, including email, web browser, network protocols, and electronic forms.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Define any pertinent message formatting.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Specify communication security and encryption issues, data transfer rates, handshaking, and synchronization mechanisms.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State any constraints around these interfaces, such as whether certain types of email attachments are acceptable or not.</a:t>
            </a:r>
            <a:endParaRPr b="0" lang="en-US" sz="2800" spc="-1" strike="noStrike">
              <a:latin typeface="Arial"/>
            </a:endParaRPr>
          </a:p>
          <a:p>
            <a:pPr>
              <a:lnSpc>
                <a:spcPct val="90000"/>
              </a:lnSpc>
              <a:spcBef>
                <a:spcPts val="1001"/>
              </a:spcBef>
            </a:pPr>
            <a:endParaRPr b="0" lang="en-US" sz="2800" spc="-1" strike="noStrike">
              <a:latin typeface="Arial"/>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838080" y="365040"/>
            <a:ext cx="10514880" cy="1324800"/>
          </a:xfrm>
          <a:prstGeom prst="rect">
            <a:avLst/>
          </a:prstGeom>
          <a:noFill/>
          <a:ln>
            <a:noFill/>
          </a:ln>
        </p:spPr>
        <p:style>
          <a:lnRef idx="0"/>
          <a:fillRef idx="0"/>
          <a:effectRef idx="0"/>
          <a:fontRef idx="minor"/>
        </p:style>
      </p:sp>
      <p:sp>
        <p:nvSpPr>
          <p:cNvPr id="142"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5.1 User Interfaces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UI-1: The Cafeteria Ordering System screen displays shall conform to the </a:t>
            </a:r>
            <a:r>
              <a:rPr b="0" i="1" lang="en-US" sz="2800" spc="-1" strike="noStrike">
                <a:solidFill>
                  <a:srgbClr val="000000"/>
                </a:solidFill>
                <a:latin typeface="Calibri"/>
                <a:ea typeface="DejaVu Sans"/>
              </a:rPr>
              <a:t>Process Impact Internet Application User Interface Standard, Version 2.0 </a:t>
            </a:r>
            <a:r>
              <a:rPr b="0" lang="en-US" sz="2800" spc="-1" strike="noStrike">
                <a:solidFill>
                  <a:srgbClr val="000000"/>
                </a:solidFill>
                <a:latin typeface="Calibri"/>
                <a:ea typeface="DejaVu Sans"/>
              </a:rPr>
              <a:t>[3].</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UI-2: The system shall provide a help link from each displayed webpage to explain how to use that page.</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UI-3: The webpages shall permit complete navigation and food item selection by using the keyboard alone, in addition to using mouse and keyboard combinations.</a:t>
            </a:r>
            <a:endParaRPr b="0" lang="en-US" sz="2800" spc="-1" strike="noStrike">
              <a:latin typeface="Arial"/>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5.2 Software Interfaces</a:t>
            </a:r>
            <a:br/>
            <a:endParaRPr b="0" lang="en-US" sz="4400" spc="-1" strike="noStrike">
              <a:latin typeface="Arial"/>
            </a:endParaRPr>
          </a:p>
        </p:txBody>
      </p:sp>
      <p:sp>
        <p:nvSpPr>
          <p:cNvPr id="144"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SI-1: Cafeteria Inventory System</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SI-1.1: The COS shall transmit the quantities of food items ordered to the Cafeteria Inventory System through a programmatic interface.</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SI-1.2: The COS shall poll the Cafeteria Inventory System to determine whether a requested food item is available.</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SI-1.3: When the Cafeteria Inventory System notifies the COS that a specific food item is no longer available, the COS shall remove that food item from the menu for the current date.</a:t>
            </a:r>
            <a:endParaRPr b="0" lang="en-US"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SI-2: Payroll System</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COS shall communicate with the Payroll System through a programmatic interface for the following operations: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SI-2.1: To allow a Patron to register and unregister for payroll deduction.</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SI-2.2: To inquire whether a Patron is registered for payroll deduction.</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SI-2.3: To inquire whether a Patron is eligible to register for payroll deduction.</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SI-2.4: To submit a payment request for a purchased meal.</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SI-2.5: To reverse a previous charge because a patron rejected a meal or wasn’t satisfied with it, or because the meal was not delivered per the delivery instructions.</a:t>
            </a:r>
            <a:endParaRPr b="0" lang="en-US" sz="2800" spc="-1" strike="noStrike">
              <a:latin typeface="Arial"/>
            </a:endParaRPr>
          </a:p>
          <a:p>
            <a:pPr>
              <a:lnSpc>
                <a:spcPct val="90000"/>
              </a:lnSpc>
              <a:spcBef>
                <a:spcPts val="1001"/>
              </a:spcBef>
            </a:pPr>
            <a:endParaRPr b="0" lang="en-US" sz="2800" spc="-1" strike="noStrike">
              <a:latin typeface="Arial"/>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838080" y="365040"/>
            <a:ext cx="10514880" cy="1324800"/>
          </a:xfrm>
          <a:prstGeom prst="rect">
            <a:avLst/>
          </a:prstGeom>
          <a:noFill/>
          <a:ln>
            <a:noFill/>
          </a:ln>
        </p:spPr>
        <p:style>
          <a:lnRef idx="0"/>
          <a:fillRef idx="0"/>
          <a:effectRef idx="0"/>
          <a:fontRef idx="minor"/>
        </p:style>
      </p:sp>
      <p:sp>
        <p:nvSpPr>
          <p:cNvPr id="146"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5.3 Hardware Interface</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No hardware interfaces have been identified.</a:t>
            </a:r>
            <a:endParaRPr b="0" lang="en-US"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5.4 Communications Interfaces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CI-1: The COS shall send an email or text message (based on user account settings) to the Patron to confirm acceptance of an order, price, and delivery instructions.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CI-2: The COS shall send an email or text message (based on user account settings) to the Patron to report any problems with a meal order or delivery.</a:t>
            </a:r>
            <a:endParaRPr b="0" lang="en-US" sz="2800" spc="-1" strike="noStrike">
              <a:latin typeface="Arial"/>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838080" y="365040"/>
            <a:ext cx="10514880" cy="1324800"/>
          </a:xfrm>
          <a:prstGeom prst="rect">
            <a:avLst/>
          </a:prstGeom>
          <a:noFill/>
          <a:ln>
            <a:noFill/>
          </a:ln>
        </p:spPr>
        <p:style>
          <a:lnRef idx="0"/>
          <a:fillRef idx="0"/>
          <a:effectRef idx="0"/>
          <a:fontRef idx="minor"/>
        </p:style>
      </p:sp>
      <p:sp>
        <p:nvSpPr>
          <p:cNvPr id="148"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6. Quality Attributes</a:t>
            </a:r>
            <a:endParaRPr b="0" lang="en-US"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6.1 Usability Requirements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USE-1: The COS shall allow a Patron to retrieve the previous meal ordered with a single interaction.</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USE-2: 95% of new users shall be able to successfully order a meal without errors on their first try.</a:t>
            </a:r>
            <a:endParaRPr b="0" lang="en-US"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6.2 Performance Requirements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PER-1: The system shall accommodate a total of 400 users and a maximum of 100 concurrent users during the peak usage time window of 9:00 A.M. to 10:00 A.M. local time, with an estimated average session duration of 8 minutes.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PER-2: 95% of webpages generated by the COS shall download completely within 4 seconds from the time the user requests the page over a 20 Mbps or faster Internet connection.</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PER-3: The system shall display confirmation messages to users within an average of 3 seconds and a maximum of 6 seconds after the user submits information to the system.</a:t>
            </a:r>
            <a:endParaRPr b="0" lang="en-US"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6.3 Security Requirements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SEC-1: All network transactions that involve financial information or personally identifiable information shall be encrypted per BR-33.</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SEC-2: Users shall be required to log on to the COS for all operations except viewing a menu.</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SEC-3: Only authorized Menu Managers shall be permitted to work with menus, per BR-24.</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SEC-4: The system shall permit Patrons to view only orders that they placed</a:t>
            </a:r>
            <a:endParaRPr b="0" lang="en-US"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6.4 Safety Requirements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SAF-1: The user shall be able to see a list of all ingredients in any menu items, with ingredients highlighted that are known to cause allergic reactions in more than 0.5 percent of the North American population.</a:t>
            </a:r>
            <a:endParaRPr b="0" lang="en-US" sz="2800" spc="-1" strike="noStrike">
              <a:latin typeface="Arial"/>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838080" y="365040"/>
            <a:ext cx="10514880" cy="1324800"/>
          </a:xfrm>
          <a:prstGeom prst="rect">
            <a:avLst/>
          </a:prstGeom>
          <a:noFill/>
          <a:ln>
            <a:noFill/>
          </a:ln>
        </p:spPr>
        <p:style>
          <a:lnRef idx="0"/>
          <a:fillRef idx="0"/>
          <a:effectRef idx="0"/>
          <a:fontRef idx="minor"/>
        </p:style>
      </p:sp>
      <p:sp>
        <p:nvSpPr>
          <p:cNvPr id="150"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6.5 Availability Requirements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AVL-1: The COS shall be available at least 98% of the time between 5:00 A.M. and midnight local time and at least 90% of the time between midnight and 5:00 A.M. local time, excluding scheduled maintenance windows.</a:t>
            </a:r>
            <a:endParaRPr b="0" lang="en-US"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6.6 Robustness Requirements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ROB-1: If the connection between the user and the COS is broken prior to a new order being either confirmed or terminated, the COS shall enable the user to recover an incomplete order and continue working on it.</a:t>
            </a:r>
            <a:endParaRPr b="0" lang="en-US" sz="2800" spc="-1" strike="noStrike">
              <a:latin typeface="Arial"/>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838080" y="365040"/>
            <a:ext cx="10514880" cy="1324800"/>
          </a:xfrm>
          <a:prstGeom prst="rect">
            <a:avLst/>
          </a:prstGeom>
          <a:noFill/>
          <a:ln>
            <a:noFill/>
          </a:ln>
        </p:spPr>
        <p:style>
          <a:lnRef idx="0"/>
          <a:fillRef idx="0"/>
          <a:effectRef idx="0"/>
          <a:fontRef idx="minor"/>
        </p:style>
      </p:sp>
      <p:pic>
        <p:nvPicPr>
          <p:cNvPr id="152" name="Content Placeholder 3" descr=""/>
          <p:cNvPicPr/>
          <p:nvPr/>
        </p:nvPicPr>
        <p:blipFill>
          <a:blip r:embed="rId1"/>
          <a:stretch/>
        </p:blipFill>
        <p:spPr>
          <a:xfrm>
            <a:off x="1572840" y="365040"/>
            <a:ext cx="8655480" cy="4350600"/>
          </a:xfrm>
          <a:prstGeom prst="rect">
            <a:avLst/>
          </a:prstGeom>
          <a:ln>
            <a:noFill/>
          </a:ln>
        </p:spPr>
      </p:pic>
      <p:pic>
        <p:nvPicPr>
          <p:cNvPr id="153" name="Picture 5" descr=""/>
          <p:cNvPicPr/>
          <p:nvPr/>
        </p:nvPicPr>
        <p:blipFill>
          <a:blip r:embed="rId2"/>
          <a:stretch/>
        </p:blipFill>
        <p:spPr>
          <a:xfrm>
            <a:off x="1572840" y="4716360"/>
            <a:ext cx="8848080" cy="2723400"/>
          </a:xfrm>
          <a:prstGeom prst="rect">
            <a:avLst/>
          </a:prstGeom>
          <a:ln>
            <a:noFill/>
          </a:ln>
        </p:spPr>
      </p:pic>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6. Quality attributes</a:t>
            </a:r>
            <a:endParaRPr b="0" lang="en-US" sz="4400" spc="-1" strike="noStrike">
              <a:latin typeface="Arial"/>
            </a:endParaRPr>
          </a:p>
        </p:txBody>
      </p:sp>
      <p:sp>
        <p:nvSpPr>
          <p:cNvPr id="15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6.1 Usability</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Usability requirements deal with ease of learning, ease of use, error avoidance and recovery, efficiency of interactions, and accessibility. The usability requirements specified here will help the user interface designer create the optimum user experience.</a:t>
            </a:r>
            <a:endParaRPr b="0" lang="en-US"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6.2 Performance</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State specific performance requirements for various system operations. If different functional requirements or features have different performance requirements, it’s appropriate to specify those performance goals right with the corresponding functional requirements, rather than collecting them in this section.</a:t>
            </a:r>
            <a:endParaRPr b="0" lang="en-US"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6.3 Security</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Specify any requirements regarding security or privacy issues that restrict access to or use of the product. These could refer to physical, data, or software security. Security requirements often originate in business rules, so identify any security or privacy policies or regulations to which the product must conform. If these are documented in a business rules repository, just refer to them.</a:t>
            </a:r>
            <a:endParaRPr b="0" lang="en-US"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6.4 Safety</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Specify requirements that are concerned with possible loss, damage, or harm that could result from use of the product. Define any safeguards or actions that must be taken, as well as potentially dangerous actions that must be prevented. Identify any safety certifications, policies, or regulations to which the product must conform.</a:t>
            </a:r>
            <a:endParaRPr b="0" lang="en-US"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6.x [Others]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Create a separate section in the SRS for each additional product quality attribute to describe characteristics that will be important either to customers or to developers and maintainers. Possibilities include availability, efficiency, installability, integrity, interoperability, modifiability, portability, reliability, reusability, robustness, scalability, and verifiability. Chapter 14 describes a procedure for focusing on those attributes that are of most importance to a particular project.</a:t>
            </a:r>
            <a:endParaRPr b="0" lang="en-US" sz="2800" spc="-1" strike="noStrike">
              <a:latin typeface="Arial"/>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400" spc="-1" strike="noStrike">
                <a:solidFill>
                  <a:srgbClr val="000000"/>
                </a:solidFill>
                <a:latin typeface="Calibri Light"/>
                <a:ea typeface="DejaVu Sans"/>
              </a:rPr>
              <a:t>7. Internationalization and localization requirements</a:t>
            </a:r>
            <a:br/>
            <a:endParaRPr b="0" lang="en-US" sz="4400" spc="-1" strike="noStrike">
              <a:latin typeface="Arial"/>
            </a:endParaRPr>
          </a:p>
        </p:txBody>
      </p:sp>
      <p:sp>
        <p:nvSpPr>
          <p:cNvPr id="15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Internationalization and localization requirements ensure that the product will be suitable for use in nations, cultures, and geographic locations other than those in which it was created.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Such requirements might address differences in </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ea typeface="DejaVu Sans"/>
              </a:rPr>
              <a:t>currency;</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formatting of dates,</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numbers, addresses, and telephone numbers;</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language, including national spelling conventions within the same language (such as American versus British English), symbols used, and character sets; </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ea typeface="DejaVu Sans"/>
              </a:rPr>
              <a:t>given name and family name order; time zones; international regulations and laws; cultural and political issues; paper sizes used; weights and measures; electrical voltages and plug shapes; and many others.</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Internationalization and localization requirements could well be reusable across projects.</a:t>
            </a:r>
            <a:endParaRPr b="0" lang="en-US" sz="2400" spc="-1" strike="noStrike">
              <a:latin typeface="Arial"/>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8. [Other requirements]</a:t>
            </a:r>
            <a:br/>
            <a:endParaRPr b="0" lang="en-US" sz="4400" spc="-1" strike="noStrike">
              <a:latin typeface="Arial"/>
            </a:endParaRPr>
          </a:p>
        </p:txBody>
      </p:sp>
      <p:sp>
        <p:nvSpPr>
          <p:cNvPr id="15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Define any other requirements that are not covered elsewhere in the SRS.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Examples are legal, regulatory, or financial compliance and standards requirements; requirements for product installation, configuration, startup, and shutdown; and logging, monitoring, and audit trail requirements.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Instead of just combining these all under “Other,” add any new sections to the template that are pertinent to your project. Omit this section if all your requirements are accommodated in other sections.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Transition requirements that are necessary for migrating from a previous system to a new one could be included here if they involve software being written (as for data conversion programs), or in the project management plan if they do not (as for training development or delivery).</a:t>
            </a:r>
            <a:endParaRPr b="0" lang="en-US" sz="2800" spc="-1" strike="noStrike">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Example – Cafeteria Ordering System</a:t>
            </a:r>
            <a:endParaRPr b="0" lang="en-US" sz="4400" spc="-1" strike="noStrike">
              <a:latin typeface="Arial"/>
            </a:endParaRPr>
          </a:p>
        </p:txBody>
      </p:sp>
      <p:sp>
        <p:nvSpPr>
          <p:cNvPr id="84"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1. Introduction</a:t>
            </a:r>
            <a:endParaRPr b="0" lang="en-US"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1.1 Purpose</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This SRS describes the functional and nonfunctional requirements for software release 1.0 of the Cafeteria Ordering System (COS). This document is intended to be used by the members of the project team who will implement and verify the correct functioning of the system. Unless otherwise noted, all requirements specified here are committed for release 1.0.</a:t>
            </a:r>
            <a:endParaRPr b="0" lang="en-US"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1.2 Document Conventions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No special typographical conventions are used in this SRS.</a:t>
            </a:r>
            <a:endParaRPr b="0" lang="en-US"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1.3 Project Scope</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COS will permit Process Impact employees to order meals from the company cafeteria online to be delivered to specified campus locations. A detailed description is available in the </a:t>
            </a:r>
            <a:r>
              <a:rPr b="0" i="1" lang="en-US" sz="2800" spc="-1" strike="noStrike">
                <a:solidFill>
                  <a:srgbClr val="000000"/>
                </a:solidFill>
                <a:latin typeface="Calibri"/>
                <a:ea typeface="DejaVu Sans"/>
              </a:rPr>
              <a:t>Cafeteria Ordering System Vision and Scope Document </a:t>
            </a:r>
            <a:r>
              <a:rPr b="0" lang="en-US" sz="2800" spc="-1" strike="noStrike">
                <a:solidFill>
                  <a:srgbClr val="000000"/>
                </a:solidFill>
                <a:latin typeface="Calibri"/>
                <a:ea typeface="DejaVu Sans"/>
              </a:rPr>
              <a:t>[1], along with the features that are scheduled for full or partial implementation in this release.</a:t>
            </a:r>
            <a:endParaRPr b="0" lang="en-US"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1.4 References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Wiegers, Karl. </a:t>
            </a:r>
            <a:r>
              <a:rPr b="0" i="1" lang="en-US" sz="2800" spc="-1" strike="noStrike">
                <a:solidFill>
                  <a:srgbClr val="000000"/>
                </a:solidFill>
                <a:latin typeface="Calibri"/>
                <a:ea typeface="DejaVu Sans"/>
              </a:rPr>
              <a:t>Cafeteria Ordering System Vision and Scope Document</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www.processimpact.com/projects/COS/COS Vision and Scope.docx</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Beatty, Joy. </a:t>
            </a:r>
            <a:r>
              <a:rPr b="0" i="1" lang="en-US" sz="2800" spc="-1" strike="noStrike">
                <a:solidFill>
                  <a:srgbClr val="000000"/>
                </a:solidFill>
                <a:latin typeface="Calibri"/>
                <a:ea typeface="DejaVu Sans"/>
              </a:rPr>
              <a:t>Process Impact Intranet Development Standard, Version 1.3</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www.processimpact.com/corporate/standards/PI Intranet Development Standard.pdf</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Rath, Andrew. </a:t>
            </a:r>
            <a:r>
              <a:rPr b="0" i="1" lang="en-US" sz="2800" spc="-1" strike="noStrike">
                <a:solidFill>
                  <a:srgbClr val="000000"/>
                </a:solidFill>
                <a:latin typeface="Calibri"/>
                <a:ea typeface="DejaVu Sans"/>
              </a:rPr>
              <a:t>Process Impact Internet Application User Interface Standard, Version 2.0</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www.processimpact.com/corporate/standards/PI Internet UI Standard.pdf</a:t>
            </a:r>
            <a:endParaRPr b="0" lang="en-US" sz="2800" spc="-1" strike="noStrike">
              <a:latin typeface="Arial"/>
            </a:endParaRPr>
          </a:p>
          <a:p>
            <a:pPr>
              <a:lnSpc>
                <a:spcPct val="90000"/>
              </a:lnSpc>
              <a:spcBef>
                <a:spcPts val="1001"/>
              </a:spcBef>
            </a:pPr>
            <a:endParaRPr b="0" lang="en-US" sz="2800" spc="-1" strike="noStrike">
              <a:latin typeface="Arial"/>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Appendix A: Glossary</a:t>
            </a:r>
            <a:br/>
            <a:endParaRPr b="0" lang="en-US" sz="4400" spc="-1" strike="noStrike">
              <a:latin typeface="Arial"/>
            </a:endParaRPr>
          </a:p>
        </p:txBody>
      </p:sp>
      <p:sp>
        <p:nvSpPr>
          <p:cNvPr id="16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Define any specialized terms that a reader needs to know to understand the SRS, including acronyms and abbreviations.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Spell out each acronym and provide its definition.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Consider building a reusable enterprise-level glossary that spans multiple projects and incorporating by reference any terms that pertain to this project.</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Each SRS would then define only those terms specific to an individual project that do not appear in the enterprise-level glossary.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Note that data definitions belong in the data dictionary, not the glossary.</a:t>
            </a:r>
            <a:endParaRPr b="0" lang="en-US" sz="2800" spc="-1" strike="noStrike">
              <a:latin typeface="Arial"/>
            </a:endParaRPr>
          </a:p>
        </p:txBody>
      </p:sp>
    </p:spTree>
  </p:cSld>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Appendix B: Analysis models</a:t>
            </a:r>
            <a:endParaRPr b="0" lang="en-US" sz="4400" spc="-1" strike="noStrike">
              <a:latin typeface="Arial"/>
            </a:endParaRPr>
          </a:p>
        </p:txBody>
      </p:sp>
      <p:sp>
        <p:nvSpPr>
          <p:cNvPr id="16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This optional section includes or points to pertinent analysis models such as data flow diagrams, feature trees, state-transition diagrams, or entity-relationship diagrams.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Often it’s more helpful for the reader if you incorporate certain models into the relevant sections of the specification instead of collecting them at the end.</a:t>
            </a:r>
            <a:endParaRPr b="0" lang="en-US" sz="2800" spc="-1" strike="noStrike">
              <a:latin typeface="Arial"/>
            </a:endParaRPr>
          </a:p>
          <a:p>
            <a:pPr>
              <a:lnSpc>
                <a:spcPct val="90000"/>
              </a:lnSpc>
              <a:spcBef>
                <a:spcPts val="1001"/>
              </a:spcBef>
            </a:pPr>
            <a:endParaRPr b="0" lang="en-US" sz="2800" spc="-1" strike="noStrike">
              <a:latin typeface="Arial"/>
            </a:endParaRPr>
          </a:p>
        </p:txBody>
      </p:sp>
    </p:spTree>
  </p:cSld>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838080" y="365040"/>
            <a:ext cx="10514880" cy="1324800"/>
          </a:xfrm>
          <a:prstGeom prst="rect">
            <a:avLst/>
          </a:prstGeom>
          <a:noFill/>
          <a:ln>
            <a:noFill/>
          </a:ln>
        </p:spPr>
        <p:style>
          <a:lnRef idx="0"/>
          <a:fillRef idx="0"/>
          <a:effectRef idx="0"/>
          <a:fontRef idx="minor"/>
        </p:style>
      </p:sp>
      <p:sp>
        <p:nvSpPr>
          <p:cNvPr id="16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Projects following agile development life cycles take a variety of approaches to specifying requirements that differ from the method just described. As you saw in Chapter 8, “Understanding user requirements,” many agile projects employ user stories during elicitation. Each user story is a statement of a user need or functionality that will be valuable to the user or purchaser of the system (Cohn 2004; Cohn 2010). Teams might begin specification on agile projects by writing just enough information for each user story so that the stakeholders have a general understanding of what the story is about and can prioritize it relative to other stories. This allows the team to begin planning allocations of specific stories to iterations. The team might aggregate a group of related stories into a “minimally marketable feature” that needs to be fully implemented prior to a product release so the feature delivers the expected customer value.</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User stories are accumulated and prioritized into a dynamic </a:t>
            </a:r>
            <a:r>
              <a:rPr b="0" i="1" lang="en-US" sz="2800" spc="-1" strike="noStrike">
                <a:solidFill>
                  <a:srgbClr val="000000"/>
                </a:solidFill>
                <a:latin typeface="Calibri"/>
                <a:ea typeface="DejaVu Sans"/>
              </a:rPr>
              <a:t>product backlog </a:t>
            </a:r>
            <a:r>
              <a:rPr b="0" lang="en-US" sz="2800" spc="-1" strike="noStrike">
                <a:solidFill>
                  <a:srgbClr val="000000"/>
                </a:solidFill>
                <a:latin typeface="Calibri"/>
                <a:ea typeface="DejaVu Sans"/>
              </a:rPr>
              <a:t>that evolves throughout the project. Large stories that encompass significant functionality that cannot be implemented within a single iteration are subdivided into smaller stories, which are allocated to multiple iterations for implementation. (See Chapter 20, “Agile projects.”) User stories can be recorded on something as simple </a:t>
            </a:r>
            <a:endParaRPr b="0" lang="en-US" sz="2800" spc="-1" strike="noStrike">
              <a:latin typeface="Arial"/>
            </a:endParaRPr>
          </a:p>
        </p:txBody>
      </p:sp>
    </p:spTree>
  </p:cSld>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838080" y="365040"/>
            <a:ext cx="10514880" cy="1324800"/>
          </a:xfrm>
          <a:prstGeom prst="rect">
            <a:avLst/>
          </a:prstGeom>
          <a:noFill/>
          <a:ln>
            <a:noFill/>
          </a:ln>
        </p:spPr>
        <p:style>
          <a:lnRef idx="0"/>
          <a:fillRef idx="0"/>
          <a:effectRef idx="0"/>
          <a:fontRef idx="minor"/>
        </p:style>
      </p:sp>
      <p:sp>
        <p:nvSpPr>
          <p:cNvPr id="16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6.1 Usability</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Usability requirements deal with ease of learning, ease of use, error avoidance and recovery, efficiency of interactions, and accessibility. The usability requirements specified here will help the user interface designer create the optimum user experience.</a:t>
            </a:r>
            <a:endParaRPr b="0" lang="en-US"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6.2 Performance</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State specific performance requirements for various system operations. If different functional requirements or features have different performance requirements, it’s appropriate to specify those performance goals right with the corresponding functional requirements, rather than collecting them in this section.</a:t>
            </a:r>
            <a:endParaRPr b="0" lang="en-US"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6.3 Security</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Specify any requirements regarding security or privacy issues that restrict access to or use of the product. These could refer to physical, data, or software security. Security requirements often originate in business rules, so identify any security or privacy policies or regulations to which the product must conform. If these are documented in a business rules repository, just refer to them.</a:t>
            </a:r>
            <a:endParaRPr b="0" lang="en-US"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6.4 Safety</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Specify requirements that are concerned with possible loss, damage, or harm that could result from use of the product. Define any safeguards or actions that must be taken, as well as potentially dangerous actions that must be prevented. Identify any safety certifications, policies, or regulations to which the product must conform.</a:t>
            </a:r>
            <a:endParaRPr b="0" lang="en-US"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6.x [Others]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Create a separate section in the SRS for each additional product quality attribute to describe characteristics that will be important either to customers or to developers and maintainers. Possibilities include availability, efficiency, installability</a:t>
            </a:r>
            <a:endParaRPr b="0" lang="en-US" sz="2800" spc="-1" strike="noStrike">
              <a:latin typeface="Arial"/>
            </a:endParaRPr>
          </a:p>
        </p:txBody>
      </p:sp>
    </p:spTree>
  </p:cSld>
  <p:timing>
    <p:tnLst>
      <p:par>
        <p:cTn id="361" dur="indefinite" restart="never" nodeType="tmRoot">
          <p:childTnLst>
            <p:seq>
              <p:cTn id="362" dur="indefinite" nodeType="mainSeq">
                <p:childTnLst>
                  <p:par>
                    <p:cTn id="363" fill="hold">
                      <p:stCondLst>
                        <p:cond delay="indefinite"/>
                      </p:stCondLst>
                      <p:childTnLst>
                        <p:par>
                          <p:cTn id="364" fill="hold">
                            <p:stCondLst>
                              <p:cond delay="0"/>
                            </p:stCondLst>
                            <p:childTnLst>
                              <p:par>
                                <p:cTn id="365" nodeType="clickEffect" fill="hold" presetClass="entr" presetID="1">
                                  <p:stCondLst>
                                    <p:cond delay="0"/>
                                  </p:stCondLst>
                                  <p:childTnLst>
                                    <p:set>
                                      <p:cBhvr>
                                        <p:cTn id="366" dur="1" fill="hold">
                                          <p:stCondLst>
                                            <p:cond delay="0"/>
                                          </p:stCondLst>
                                        </p:cTn>
                                        <p:tgtEl>
                                          <p:spTgt spid="167">
                                            <p:txEl>
                                              <p:pRg st="0" end="0"/>
                                            </p:txEl>
                                          </p:spTgt>
                                        </p:tgtEl>
                                        <p:attrNameLst>
                                          <p:attrName>style.visibility</p:attrName>
                                        </p:attrNameLst>
                                      </p:cBhvr>
                                      <p:to>
                                        <p:strVal val="visible"/>
                                      </p:to>
                                    </p:set>
                                  </p:childTnLst>
                                </p:cTn>
                              </p:par>
                            </p:childTnLst>
                          </p:cTn>
                        </p:par>
                      </p:childTnLst>
                    </p:cTn>
                  </p:par>
                  <p:par>
                    <p:cTn id="367" fill="hold">
                      <p:stCondLst>
                        <p:cond delay="indefinite"/>
                      </p:stCondLst>
                      <p:childTnLst>
                        <p:par>
                          <p:cTn id="368" fill="hold">
                            <p:stCondLst>
                              <p:cond delay="0"/>
                            </p:stCondLst>
                            <p:childTnLst>
                              <p:par>
                                <p:cTn id="369" nodeType="clickEffect" fill="hold" presetClass="entr" presetID="1">
                                  <p:stCondLst>
                                    <p:cond delay="0"/>
                                  </p:stCondLst>
                                  <p:childTnLst>
                                    <p:set>
                                      <p:cBhvr>
                                        <p:cTn id="370" dur="1" fill="hold">
                                          <p:stCondLst>
                                            <p:cond delay="0"/>
                                          </p:stCondLst>
                                        </p:cTn>
                                        <p:tgtEl>
                                          <p:spTgt spid="167">
                                            <p:txEl>
                                              <p:pRg st="1" end="1"/>
                                            </p:txEl>
                                          </p:spTgt>
                                        </p:tgtEl>
                                        <p:attrNameLst>
                                          <p:attrName>style.visibility</p:attrName>
                                        </p:attrNameLst>
                                      </p:cBhvr>
                                      <p:to>
                                        <p:strVal val="visible"/>
                                      </p:to>
                                    </p:set>
                                  </p:childTnLst>
                                </p:cTn>
                              </p:par>
                            </p:childTnLst>
                          </p:cTn>
                        </p:par>
                      </p:childTnLst>
                    </p:cTn>
                  </p:par>
                  <p:par>
                    <p:cTn id="371" fill="hold">
                      <p:stCondLst>
                        <p:cond delay="indefinite"/>
                      </p:stCondLst>
                      <p:childTnLst>
                        <p:par>
                          <p:cTn id="372" fill="hold">
                            <p:stCondLst>
                              <p:cond delay="0"/>
                            </p:stCondLst>
                            <p:childTnLst>
                              <p:par>
                                <p:cTn id="373" nodeType="clickEffect" fill="hold" presetClass="entr" presetID="1">
                                  <p:stCondLst>
                                    <p:cond delay="0"/>
                                  </p:stCondLst>
                                  <p:childTnLst>
                                    <p:set>
                                      <p:cBhvr>
                                        <p:cTn id="374" dur="1" fill="hold">
                                          <p:stCondLst>
                                            <p:cond delay="0"/>
                                          </p:stCondLst>
                                        </p:cTn>
                                        <p:tgtEl>
                                          <p:spTgt spid="167">
                                            <p:txEl>
                                              <p:pRg st="2" end="2"/>
                                            </p:txEl>
                                          </p:spTgt>
                                        </p:tgtEl>
                                        <p:attrNameLst>
                                          <p:attrName>style.visibility</p:attrName>
                                        </p:attrNameLst>
                                      </p:cBhvr>
                                      <p:to>
                                        <p:strVal val="visible"/>
                                      </p:to>
                                    </p:set>
                                  </p:childTnLst>
                                </p:cTn>
                              </p:par>
                            </p:childTnLst>
                          </p:cTn>
                        </p:par>
                      </p:childTnLst>
                    </p:cTn>
                  </p:par>
                  <p:par>
                    <p:cTn id="375" fill="hold">
                      <p:stCondLst>
                        <p:cond delay="indefinite"/>
                      </p:stCondLst>
                      <p:childTnLst>
                        <p:par>
                          <p:cTn id="376" fill="hold">
                            <p:stCondLst>
                              <p:cond delay="0"/>
                            </p:stCondLst>
                            <p:childTnLst>
                              <p:par>
                                <p:cTn id="377" nodeType="clickEffect" fill="hold" presetClass="entr" presetID="1">
                                  <p:stCondLst>
                                    <p:cond delay="0"/>
                                  </p:stCondLst>
                                  <p:childTnLst>
                                    <p:set>
                                      <p:cBhvr>
                                        <p:cTn id="378" dur="1" fill="hold">
                                          <p:stCondLst>
                                            <p:cond delay="0"/>
                                          </p:stCondLst>
                                        </p:cTn>
                                        <p:tgtEl>
                                          <p:spTgt spid="167">
                                            <p:txEl>
                                              <p:pRg st="3" end="3"/>
                                            </p:txEl>
                                          </p:spTgt>
                                        </p:tgtEl>
                                        <p:attrNameLst>
                                          <p:attrName>style.visibility</p:attrName>
                                        </p:attrNameLst>
                                      </p:cBhvr>
                                      <p:to>
                                        <p:strVal val="visible"/>
                                      </p:to>
                                    </p:set>
                                  </p:childTnLst>
                                </p:cTn>
                              </p:par>
                            </p:childTnLst>
                          </p:cTn>
                        </p:par>
                      </p:childTnLst>
                    </p:cTn>
                  </p:par>
                  <p:par>
                    <p:cTn id="379" fill="hold">
                      <p:stCondLst>
                        <p:cond delay="indefinite"/>
                      </p:stCondLst>
                      <p:childTnLst>
                        <p:par>
                          <p:cTn id="380" fill="hold">
                            <p:stCondLst>
                              <p:cond delay="0"/>
                            </p:stCondLst>
                            <p:childTnLst>
                              <p:par>
                                <p:cTn id="381" nodeType="clickEffect" fill="hold" presetClass="entr" presetID="1">
                                  <p:stCondLst>
                                    <p:cond delay="0"/>
                                  </p:stCondLst>
                                  <p:childTnLst>
                                    <p:set>
                                      <p:cBhvr>
                                        <p:cTn id="382" dur="1" fill="hold">
                                          <p:stCondLst>
                                            <p:cond delay="0"/>
                                          </p:stCondLst>
                                        </p:cTn>
                                        <p:tgtEl>
                                          <p:spTgt spid="167">
                                            <p:txEl>
                                              <p:pRg st="4" end="4"/>
                                            </p:txEl>
                                          </p:spTgt>
                                        </p:tgtEl>
                                        <p:attrNameLst>
                                          <p:attrName>style.visibility</p:attrName>
                                        </p:attrNameLst>
                                      </p:cBhvr>
                                      <p:to>
                                        <p:strVal val="visible"/>
                                      </p:to>
                                    </p:set>
                                  </p:childTnLst>
                                </p:cTn>
                              </p:par>
                            </p:childTnLst>
                          </p:cTn>
                        </p:par>
                      </p:childTnLst>
                    </p:cTn>
                  </p:par>
                  <p:par>
                    <p:cTn id="383" fill="hold">
                      <p:stCondLst>
                        <p:cond delay="indefinite"/>
                      </p:stCondLst>
                      <p:childTnLst>
                        <p:par>
                          <p:cTn id="384" fill="hold">
                            <p:stCondLst>
                              <p:cond delay="0"/>
                            </p:stCondLst>
                            <p:childTnLst>
                              <p:par>
                                <p:cTn id="385" nodeType="clickEffect" fill="hold" presetClass="entr" presetID="1">
                                  <p:stCondLst>
                                    <p:cond delay="0"/>
                                  </p:stCondLst>
                                  <p:childTnLst>
                                    <p:set>
                                      <p:cBhvr>
                                        <p:cTn id="386" dur="1" fill="hold">
                                          <p:stCondLst>
                                            <p:cond delay="0"/>
                                          </p:stCondLst>
                                        </p:cTn>
                                        <p:tgtEl>
                                          <p:spTgt spid="167">
                                            <p:txEl>
                                              <p:pRg st="5" end="5"/>
                                            </p:txEl>
                                          </p:spTgt>
                                        </p:tgtEl>
                                        <p:attrNameLst>
                                          <p:attrName>style.visibility</p:attrName>
                                        </p:attrNameLst>
                                      </p:cBhvr>
                                      <p:to>
                                        <p:strVal val="visible"/>
                                      </p:to>
                                    </p:set>
                                  </p:childTnLst>
                                </p:cTn>
                              </p:par>
                            </p:childTnLst>
                          </p:cTn>
                        </p:par>
                      </p:childTnLst>
                    </p:cTn>
                  </p:par>
                  <p:par>
                    <p:cTn id="387" fill="hold">
                      <p:stCondLst>
                        <p:cond delay="indefinite"/>
                      </p:stCondLst>
                      <p:childTnLst>
                        <p:par>
                          <p:cTn id="388" fill="hold">
                            <p:stCondLst>
                              <p:cond delay="0"/>
                            </p:stCondLst>
                            <p:childTnLst>
                              <p:par>
                                <p:cTn id="389" nodeType="clickEffect" fill="hold" presetClass="entr" presetID="1">
                                  <p:stCondLst>
                                    <p:cond delay="0"/>
                                  </p:stCondLst>
                                  <p:childTnLst>
                                    <p:set>
                                      <p:cBhvr>
                                        <p:cTn id="390" dur="1" fill="hold">
                                          <p:stCondLst>
                                            <p:cond delay="0"/>
                                          </p:stCondLst>
                                        </p:cTn>
                                        <p:tgtEl>
                                          <p:spTgt spid="167">
                                            <p:txEl>
                                              <p:pRg st="6" end="6"/>
                                            </p:txEl>
                                          </p:spTgt>
                                        </p:tgtEl>
                                        <p:attrNameLst>
                                          <p:attrName>style.visibility</p:attrName>
                                        </p:attrNameLst>
                                      </p:cBhvr>
                                      <p:to>
                                        <p:strVal val="visible"/>
                                      </p:to>
                                    </p:set>
                                  </p:childTnLst>
                                </p:cTn>
                              </p:par>
                            </p:childTnLst>
                          </p:cTn>
                        </p:par>
                      </p:childTnLst>
                    </p:cTn>
                  </p:par>
                  <p:par>
                    <p:cTn id="391" fill="hold">
                      <p:stCondLst>
                        <p:cond delay="indefinite"/>
                      </p:stCondLst>
                      <p:childTnLst>
                        <p:par>
                          <p:cTn id="392" fill="hold">
                            <p:stCondLst>
                              <p:cond delay="0"/>
                            </p:stCondLst>
                            <p:childTnLst>
                              <p:par>
                                <p:cTn id="393" nodeType="clickEffect" fill="hold" presetClass="entr" presetID="1">
                                  <p:stCondLst>
                                    <p:cond delay="0"/>
                                  </p:stCondLst>
                                  <p:childTnLst>
                                    <p:set>
                                      <p:cBhvr>
                                        <p:cTn id="394" dur="1" fill="hold">
                                          <p:stCondLst>
                                            <p:cond delay="0"/>
                                          </p:stCondLst>
                                        </p:cTn>
                                        <p:tgtEl>
                                          <p:spTgt spid="167">
                                            <p:txEl>
                                              <p:pRg st="7" end="7"/>
                                            </p:txEl>
                                          </p:spTgt>
                                        </p:tgtEl>
                                        <p:attrNameLst>
                                          <p:attrName>style.visibility</p:attrName>
                                        </p:attrNameLst>
                                      </p:cBhvr>
                                      <p:to>
                                        <p:strVal val="visible"/>
                                      </p:to>
                                    </p:set>
                                  </p:childTnLst>
                                </p:cTn>
                              </p:par>
                            </p:childTnLst>
                          </p:cTn>
                        </p:par>
                      </p:childTnLst>
                    </p:cTn>
                  </p:par>
                  <p:par>
                    <p:cTn id="395" fill="hold">
                      <p:stCondLst>
                        <p:cond delay="indefinite"/>
                      </p:stCondLst>
                      <p:childTnLst>
                        <p:par>
                          <p:cTn id="396" fill="hold">
                            <p:stCondLst>
                              <p:cond delay="0"/>
                            </p:stCondLst>
                            <p:childTnLst>
                              <p:par>
                                <p:cTn id="397" nodeType="clickEffect" fill="hold" presetClass="entr" presetID="1">
                                  <p:stCondLst>
                                    <p:cond delay="0"/>
                                  </p:stCondLst>
                                  <p:childTnLst>
                                    <p:set>
                                      <p:cBhvr>
                                        <p:cTn id="398" dur="1" fill="hold">
                                          <p:stCondLst>
                                            <p:cond delay="0"/>
                                          </p:stCondLst>
                                        </p:cTn>
                                        <p:tgtEl>
                                          <p:spTgt spid="167">
                                            <p:txEl>
                                              <p:pRg st="8" end="8"/>
                                            </p:txEl>
                                          </p:spTgt>
                                        </p:tgtEl>
                                        <p:attrNameLst>
                                          <p:attrName>style.visibility</p:attrName>
                                        </p:attrNameLst>
                                      </p:cBhvr>
                                      <p:to>
                                        <p:strVal val="visible"/>
                                      </p:to>
                                    </p:set>
                                  </p:childTnLst>
                                </p:cTn>
                              </p:par>
                            </p:childTnLst>
                          </p:cTn>
                        </p:par>
                      </p:childTnLst>
                    </p:cTn>
                  </p:par>
                  <p:par>
                    <p:cTn id="399" fill="hold">
                      <p:stCondLst>
                        <p:cond delay="indefinite"/>
                      </p:stCondLst>
                      <p:childTnLst>
                        <p:par>
                          <p:cTn id="400" fill="hold">
                            <p:stCondLst>
                              <p:cond delay="0"/>
                            </p:stCondLst>
                            <p:childTnLst>
                              <p:par>
                                <p:cTn id="401" nodeType="clickEffect" fill="hold" presetClass="entr" presetID="1">
                                  <p:stCondLst>
                                    <p:cond delay="0"/>
                                  </p:stCondLst>
                                  <p:childTnLst>
                                    <p:set>
                                      <p:cBhvr>
                                        <p:cTn id="402" dur="1" fill="hold">
                                          <p:stCondLst>
                                            <p:cond delay="0"/>
                                          </p:stCondLst>
                                        </p:cTn>
                                        <p:tgtEl>
                                          <p:spTgt spid="167">
                                            <p:txEl>
                                              <p:pRg st="9" end="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2. Overall description</a:t>
            </a:r>
            <a:br/>
            <a:endParaRPr b="0" lang="en-US" sz="4400" spc="-1" strike="noStrike">
              <a:latin typeface="Arial"/>
            </a:endParaRPr>
          </a:p>
        </p:txBody>
      </p:sp>
      <p:sp>
        <p:nvSpPr>
          <p:cNvPr id="86"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1" lang="en-US" sz="2800" spc="-1" strike="noStrike">
                <a:solidFill>
                  <a:srgbClr val="000000"/>
                </a:solidFill>
                <a:latin typeface="Calibri"/>
                <a:ea typeface="DejaVu Sans"/>
              </a:rPr>
              <a:t>2.1 Product perspective</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Describe the product’s context and origin. Is it </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ea typeface="DejaVu Sans"/>
              </a:rPr>
              <a:t>the next member of a growing product line,</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the next version of a mature system, </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ea typeface="DejaVu Sans"/>
              </a:rPr>
              <a:t>a replacement for an existing application,</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or an entirely new product</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If this SRS defines a component of a larger system, state how this software relates to the overall system and identify major interfaces between the two.</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Consider including visual models such as a context diagram or ecosystem map (described in Chapter 5) to show the product’s relationship to other systems.</a:t>
            </a:r>
            <a:endParaRPr b="0" lang="en-US" sz="2800" spc="-1" strike="noStrike">
              <a:latin typeface="Arial"/>
            </a:endParaRPr>
          </a:p>
        </p:txBody>
      </p:sp>
    </p:spTree>
  </p:cSld>
  <p:timing>
    <p:tnLst>
      <p:par>
        <p:cTn id="79" dur="indefinite" restart="never" nodeType="tmRoot">
          <p:childTnLst>
            <p:seq>
              <p:cTn id="80" dur="indefinite" nodeType="mainSeq">
                <p:childTnLst>
                  <p:par>
                    <p:cTn id="81" fill="hold">
                      <p:stCondLst>
                        <p:cond delay="indefinite"/>
                      </p:stCondLst>
                      <p:childTnLst>
                        <p:par>
                          <p:cTn id="82" fill="hold">
                            <p:stCondLst>
                              <p:cond delay="0"/>
                            </p:stCondLst>
                            <p:childTnLst>
                              <p:par>
                                <p:cTn id="83" nodeType="clickEffect" fill="hold" presetClass="entr" presetID="1">
                                  <p:stCondLst>
                                    <p:cond delay="0"/>
                                  </p:stCondLst>
                                  <p:childTnLst>
                                    <p:set>
                                      <p:cBhvr>
                                        <p:cTn id="84" dur="1" fill="hold">
                                          <p:stCondLst>
                                            <p:cond delay="0"/>
                                          </p:stCondLst>
                                        </p:cTn>
                                        <p:tgtEl>
                                          <p:spTgt spid="86">
                                            <p:txEl>
                                              <p:pRg st="0" end="0"/>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nodeType="clickEffect" fill="hold" presetClass="entr" presetID="1">
                                  <p:stCondLst>
                                    <p:cond delay="0"/>
                                  </p:stCondLst>
                                  <p:childTnLst>
                                    <p:set>
                                      <p:cBhvr>
                                        <p:cTn id="88" dur="1" fill="hold">
                                          <p:stCondLst>
                                            <p:cond delay="0"/>
                                          </p:stCondLst>
                                        </p:cTn>
                                        <p:tgtEl>
                                          <p:spTgt spid="86">
                                            <p:txEl>
                                              <p:pRg st="1" end="1"/>
                                            </p:txEl>
                                          </p:spTgt>
                                        </p:tgtEl>
                                        <p:attrNameLst>
                                          <p:attrName>style.visibility</p:attrName>
                                        </p:attrNameLst>
                                      </p:cBhvr>
                                      <p:to>
                                        <p:strVal val="visible"/>
                                      </p:to>
                                    </p:set>
                                  </p:childTnLst>
                                </p:cTn>
                              </p:par>
                              <p:par>
                                <p:cTn id="89" nodeType="withEffect" fill="hold" presetClass="entr" presetID="1">
                                  <p:stCondLst>
                                    <p:cond delay="0"/>
                                  </p:stCondLst>
                                  <p:childTnLst>
                                    <p:set>
                                      <p:cBhvr>
                                        <p:cTn id="90" dur="1" fill="hold">
                                          <p:stCondLst>
                                            <p:cond delay="0"/>
                                          </p:stCondLst>
                                        </p:cTn>
                                        <p:tgtEl>
                                          <p:spTgt spid="86">
                                            <p:txEl>
                                              <p:pRg st="2" end="2"/>
                                            </p:txEl>
                                          </p:spTgt>
                                        </p:tgtEl>
                                        <p:attrNameLst>
                                          <p:attrName>style.visibility</p:attrName>
                                        </p:attrNameLst>
                                      </p:cBhvr>
                                      <p:to>
                                        <p:strVal val="visible"/>
                                      </p:to>
                                    </p:set>
                                  </p:childTnLst>
                                </p:cTn>
                              </p:par>
                              <p:par>
                                <p:cTn id="91" nodeType="withEffect" fill="hold" presetClass="entr" presetID="1">
                                  <p:stCondLst>
                                    <p:cond delay="0"/>
                                  </p:stCondLst>
                                  <p:childTnLst>
                                    <p:set>
                                      <p:cBhvr>
                                        <p:cTn id="92" dur="1" fill="hold">
                                          <p:stCondLst>
                                            <p:cond delay="0"/>
                                          </p:stCondLst>
                                        </p:cTn>
                                        <p:tgtEl>
                                          <p:spTgt spid="86">
                                            <p:txEl>
                                              <p:pRg st="3" end="3"/>
                                            </p:txEl>
                                          </p:spTgt>
                                        </p:tgtEl>
                                        <p:attrNameLst>
                                          <p:attrName>style.visibility</p:attrName>
                                        </p:attrNameLst>
                                      </p:cBhvr>
                                      <p:to>
                                        <p:strVal val="visible"/>
                                      </p:to>
                                    </p:set>
                                  </p:childTnLst>
                                </p:cTn>
                              </p:par>
                              <p:par>
                                <p:cTn id="93" nodeType="withEffect" fill="hold" presetClass="entr" presetID="1">
                                  <p:stCondLst>
                                    <p:cond delay="0"/>
                                  </p:stCondLst>
                                  <p:childTnLst>
                                    <p:set>
                                      <p:cBhvr>
                                        <p:cTn id="94" dur="1" fill="hold">
                                          <p:stCondLst>
                                            <p:cond delay="0"/>
                                          </p:stCondLst>
                                        </p:cTn>
                                        <p:tgtEl>
                                          <p:spTgt spid="86">
                                            <p:txEl>
                                              <p:pRg st="4" end="4"/>
                                            </p:txEl>
                                          </p:spTgt>
                                        </p:tgtEl>
                                        <p:attrNameLst>
                                          <p:attrName>style.visibility</p:attrName>
                                        </p:attrNameLst>
                                      </p:cBhvr>
                                      <p:to>
                                        <p:strVal val="visible"/>
                                      </p:to>
                                    </p:set>
                                  </p:childTnLst>
                                </p:cTn>
                              </p:par>
                              <p:par>
                                <p:cTn id="95" nodeType="withEffect" fill="hold" presetClass="entr" presetID="1">
                                  <p:stCondLst>
                                    <p:cond delay="0"/>
                                  </p:stCondLst>
                                  <p:childTnLst>
                                    <p:set>
                                      <p:cBhvr>
                                        <p:cTn id="96" dur="1" fill="hold">
                                          <p:stCondLst>
                                            <p:cond delay="0"/>
                                          </p:stCondLst>
                                        </p:cTn>
                                        <p:tgtEl>
                                          <p:spTgt spid="86">
                                            <p:txEl>
                                              <p:pRg st="5" end="5"/>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nodeType="clickEffect" fill="hold" presetClass="entr" presetID="1">
                                  <p:stCondLst>
                                    <p:cond delay="0"/>
                                  </p:stCondLst>
                                  <p:childTnLst>
                                    <p:set>
                                      <p:cBhvr>
                                        <p:cTn id="100" dur="1" fill="hold">
                                          <p:stCondLst>
                                            <p:cond delay="0"/>
                                          </p:stCondLst>
                                        </p:cTn>
                                        <p:tgtEl>
                                          <p:spTgt spid="86">
                                            <p:txEl>
                                              <p:pRg st="6" end="6"/>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nodeType="clickEffect" fill="hold" presetClass="entr" presetID="1">
                                  <p:stCondLst>
                                    <p:cond delay="0"/>
                                  </p:stCondLst>
                                  <p:childTnLst>
                                    <p:set>
                                      <p:cBhvr>
                                        <p:cTn id="104" dur="1" fill="hold">
                                          <p:stCondLst>
                                            <p:cond delay="0"/>
                                          </p:stCondLst>
                                        </p:cTn>
                                        <p:tgtEl>
                                          <p:spTgt spid="86">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2. Overall description</a:t>
            </a:r>
            <a:endParaRPr b="0" lang="en-US" sz="4400" spc="-1" strike="noStrike">
              <a:latin typeface="Arial"/>
            </a:endParaRPr>
          </a:p>
        </p:txBody>
      </p:sp>
      <p:sp>
        <p:nvSpPr>
          <p:cNvPr id="88"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US" sz="2800" spc="-1" strike="noStrike">
                <a:solidFill>
                  <a:srgbClr val="000000"/>
                </a:solidFill>
                <a:latin typeface="Calibri"/>
                <a:ea typeface="DejaVu Sans"/>
              </a:rPr>
              <a:t>2.2 User classes and characteristics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Identify the various user classes that you anticipate will use this product, and describe their pertinent characteristics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Some requirements might pertain only to certain user classes. Identify the favored user classes.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User class descriptions are a reusable resource.</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If a </a:t>
            </a:r>
            <a:r>
              <a:rPr b="1" lang="en-US" sz="2800" spc="-1" strike="noStrike">
                <a:solidFill>
                  <a:srgbClr val="000000"/>
                </a:solidFill>
                <a:latin typeface="Calibri"/>
                <a:ea typeface="DejaVu Sans"/>
              </a:rPr>
              <a:t>master user class catalog </a:t>
            </a:r>
            <a:r>
              <a:rPr b="0" lang="en-US" sz="2800" spc="-1" strike="noStrike">
                <a:solidFill>
                  <a:srgbClr val="000000"/>
                </a:solidFill>
                <a:latin typeface="Calibri"/>
                <a:ea typeface="DejaVu Sans"/>
              </a:rPr>
              <a:t>is available, you can incorporate user class descriptions by simply pointing to them in the catalog instead of duplicating information here.</a:t>
            </a:r>
            <a:endParaRPr b="0" lang="en-US" sz="2800" spc="-1" strike="noStrike">
              <a:latin typeface="Arial"/>
            </a:endParaRPr>
          </a:p>
        </p:txBody>
      </p:sp>
    </p:spTree>
  </p:cSld>
  <p:timing>
    <p:tnLst>
      <p:par>
        <p:cTn id="105" dur="indefinite" restart="never" nodeType="tmRoot">
          <p:childTnLst>
            <p:seq>
              <p:cTn id="106" dur="indefinite" nodeType="mainSeq">
                <p:childTnLst>
                  <p:par>
                    <p:cTn id="107" fill="hold">
                      <p:stCondLst>
                        <p:cond delay="indefinite"/>
                      </p:stCondLst>
                      <p:childTnLst>
                        <p:par>
                          <p:cTn id="108" fill="hold">
                            <p:stCondLst>
                              <p:cond delay="0"/>
                            </p:stCondLst>
                            <p:childTnLst>
                              <p:par>
                                <p:cTn id="109" nodeType="clickEffect" fill="hold" presetClass="entr" presetID="1">
                                  <p:stCondLst>
                                    <p:cond delay="0"/>
                                  </p:stCondLst>
                                  <p:childTnLst>
                                    <p:set>
                                      <p:cBhvr>
                                        <p:cTn id="110"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nodeType="clickEffect" fill="hold" presetClass="entr" presetID="1">
                                  <p:stCondLst>
                                    <p:cond delay="0"/>
                                  </p:stCondLst>
                                  <p:childTnLst>
                                    <p:set>
                                      <p:cBhvr>
                                        <p:cTn id="114" dur="1" fill="hold">
                                          <p:stCondLst>
                                            <p:cond delay="0"/>
                                          </p:stCondLst>
                                        </p:cTn>
                                        <p:tgtEl>
                                          <p:spTgt spid="88">
                                            <p:txEl>
                                              <p:pRg st="1" end="1"/>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nodeType="clickEffect" fill="hold" presetClass="entr" presetID="1">
                                  <p:stCondLst>
                                    <p:cond delay="0"/>
                                  </p:stCondLst>
                                  <p:childTnLst>
                                    <p:set>
                                      <p:cBhvr>
                                        <p:cTn id="118" dur="1" fill="hold">
                                          <p:stCondLst>
                                            <p:cond delay="0"/>
                                          </p:stCondLst>
                                        </p:cTn>
                                        <p:tgtEl>
                                          <p:spTgt spid="88">
                                            <p:txEl>
                                              <p:pRg st="2" end="2"/>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nodeType="clickEffect" fill="hold" presetClass="entr" presetID="1">
                                  <p:stCondLst>
                                    <p:cond delay="0"/>
                                  </p:stCondLst>
                                  <p:childTnLst>
                                    <p:set>
                                      <p:cBhvr>
                                        <p:cTn id="122" dur="1" fill="hold">
                                          <p:stCondLst>
                                            <p:cond delay="0"/>
                                          </p:stCondLst>
                                        </p:cTn>
                                        <p:tgtEl>
                                          <p:spTgt spid="88">
                                            <p:txEl>
                                              <p:pRg st="3" end="3"/>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nodeType="clickEffect" fill="hold" presetClass="entr" presetID="1">
                                  <p:stCondLst>
                                    <p:cond delay="0"/>
                                  </p:stCondLst>
                                  <p:childTnLst>
                                    <p:set>
                                      <p:cBhvr>
                                        <p:cTn id="126" dur="1" fill="hold">
                                          <p:stCondLst>
                                            <p:cond delay="0"/>
                                          </p:stCondLst>
                                        </p:cTn>
                                        <p:tgtEl>
                                          <p:spTgt spid="88">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2. Overall description</a:t>
            </a:r>
            <a:endParaRPr b="0" lang="en-US" sz="4400" spc="-1" strike="noStrike">
              <a:latin typeface="Arial"/>
            </a:endParaRPr>
          </a:p>
        </p:txBody>
      </p:sp>
      <p:sp>
        <p:nvSpPr>
          <p:cNvPr id="90"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1" lang="en-US" sz="2800" spc="-1" strike="noStrike">
                <a:solidFill>
                  <a:srgbClr val="000000"/>
                </a:solidFill>
                <a:latin typeface="Calibri"/>
                <a:ea typeface="DejaVu Sans"/>
              </a:rPr>
              <a:t>2.3 Operating environment</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hardware platform; operating systems and versions;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geographical locations of users, servers, and databases;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organizations that host the related databases, servers, and websites.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List any other software components or applications with which the system must peacefully coexist.</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If extensive technical infrastructure work needs to be performed in conjunction with developing the new system, consider creating a </a:t>
            </a:r>
            <a:r>
              <a:rPr b="1" lang="en-US" sz="2800" spc="-1" strike="noStrike">
                <a:solidFill>
                  <a:srgbClr val="000000"/>
                </a:solidFill>
                <a:latin typeface="Calibri"/>
                <a:ea typeface="DejaVu Sans"/>
              </a:rPr>
              <a:t>separate infrastructure requirements specification  </a:t>
            </a:r>
            <a:endParaRPr b="0" lang="en-US" sz="2800" spc="-1" strike="noStrike">
              <a:latin typeface="Arial"/>
            </a:endParaRPr>
          </a:p>
        </p:txBody>
      </p:sp>
    </p:spTree>
  </p:cSld>
  <p:timing>
    <p:tnLst>
      <p:par>
        <p:cTn id="127" dur="indefinite" restart="never" nodeType="tmRoot">
          <p:childTnLst>
            <p:seq>
              <p:cTn id="128" dur="indefinite" nodeType="mainSeq">
                <p:childTnLst>
                  <p:par>
                    <p:cTn id="129" fill="hold">
                      <p:stCondLst>
                        <p:cond delay="indefinite"/>
                      </p:stCondLst>
                      <p:childTnLst>
                        <p:par>
                          <p:cTn id="130" fill="hold">
                            <p:stCondLst>
                              <p:cond delay="0"/>
                            </p:stCondLst>
                            <p:childTnLst>
                              <p:par>
                                <p:cTn id="131" nodeType="clickEffect" fill="hold" presetClass="entr" presetID="1">
                                  <p:stCondLst>
                                    <p:cond delay="0"/>
                                  </p:stCondLst>
                                  <p:childTnLst>
                                    <p:set>
                                      <p:cBhvr>
                                        <p:cTn id="132" dur="1" fill="hold">
                                          <p:stCondLst>
                                            <p:cond delay="0"/>
                                          </p:stCondLst>
                                        </p:cTn>
                                        <p:tgtEl>
                                          <p:spTgt spid="90">
                                            <p:txEl>
                                              <p:pRg st="0" end="0"/>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nodeType="clickEffect" fill="hold" presetClass="entr" presetID="1">
                                  <p:stCondLst>
                                    <p:cond delay="0"/>
                                  </p:stCondLst>
                                  <p:childTnLst>
                                    <p:set>
                                      <p:cBhvr>
                                        <p:cTn id="136" dur="1" fill="hold">
                                          <p:stCondLst>
                                            <p:cond delay="0"/>
                                          </p:stCondLst>
                                        </p:cTn>
                                        <p:tgtEl>
                                          <p:spTgt spid="90">
                                            <p:txEl>
                                              <p:pRg st="1" end="1"/>
                                            </p:txEl>
                                          </p:spTgt>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nodeType="clickEffect" fill="hold" presetClass="entr" presetID="1">
                                  <p:stCondLst>
                                    <p:cond delay="0"/>
                                  </p:stCondLst>
                                  <p:childTnLst>
                                    <p:set>
                                      <p:cBhvr>
                                        <p:cTn id="140" dur="1" fill="hold">
                                          <p:stCondLst>
                                            <p:cond delay="0"/>
                                          </p:stCondLst>
                                        </p:cTn>
                                        <p:tgtEl>
                                          <p:spTgt spid="90">
                                            <p:txEl>
                                              <p:pRg st="2" end="2"/>
                                            </p:txEl>
                                          </p:spTgt>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nodeType="clickEffect" fill="hold" presetClass="entr" presetID="1">
                                  <p:stCondLst>
                                    <p:cond delay="0"/>
                                  </p:stCondLst>
                                  <p:childTnLst>
                                    <p:set>
                                      <p:cBhvr>
                                        <p:cTn id="144" dur="1" fill="hold">
                                          <p:stCondLst>
                                            <p:cond delay="0"/>
                                          </p:stCondLst>
                                        </p:cTn>
                                        <p:tgtEl>
                                          <p:spTgt spid="90">
                                            <p:txEl>
                                              <p:pRg st="3" end="3"/>
                                            </p:txEl>
                                          </p:spTgt>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nodeType="clickEffect" fill="hold" presetClass="entr" presetID="1">
                                  <p:stCondLst>
                                    <p:cond delay="0"/>
                                  </p:stCondLst>
                                  <p:childTnLst>
                                    <p:set>
                                      <p:cBhvr>
                                        <p:cTn id="148" dur="1" fill="hold">
                                          <p:stCondLst>
                                            <p:cond delay="0"/>
                                          </p:stCondLst>
                                        </p:cTn>
                                        <p:tgtEl>
                                          <p:spTgt spid="90">
                                            <p:txEl>
                                              <p:pRg st="4" end="4"/>
                                            </p:txEl>
                                          </p:spTgt>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nodeType="clickEffect" fill="hold" presetClass="entr" presetID="1">
                                  <p:stCondLst>
                                    <p:cond delay="0"/>
                                  </p:stCondLst>
                                  <p:childTnLst>
                                    <p:set>
                                      <p:cBhvr>
                                        <p:cTn id="152" dur="1" fill="hold">
                                          <p:stCondLst>
                                            <p:cond delay="0"/>
                                          </p:stCondLst>
                                        </p:cTn>
                                        <p:tgtEl>
                                          <p:spTgt spid="90">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2. Overall description</a:t>
            </a:r>
            <a:endParaRPr b="0" lang="en-US" sz="4400" spc="-1" strike="noStrike">
              <a:latin typeface="Arial"/>
            </a:endParaRPr>
          </a:p>
        </p:txBody>
      </p:sp>
      <p:sp>
        <p:nvSpPr>
          <p:cNvPr id="92"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US" sz="2800" spc="-1" strike="noStrike">
                <a:solidFill>
                  <a:srgbClr val="000000"/>
                </a:solidFill>
                <a:latin typeface="Calibri"/>
                <a:ea typeface="DejaVu Sans"/>
              </a:rPr>
              <a:t>2.4 Design and implementation constraints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There are times when a certain programming language or a particular code library must be used</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Describe any factors that will restrict the options available to the developers and the rationale for each constraint.</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Requirements that incorporate or are written in the form of solution ideas rather than needs are imposing design constraints, often unnecessarily, so watch out for those. </a:t>
            </a:r>
            <a:endParaRPr b="0" lang="en-US" sz="2800" spc="-1" strike="noStrike">
              <a:latin typeface="Arial"/>
            </a:endParaRPr>
          </a:p>
        </p:txBody>
      </p:sp>
    </p:spTree>
  </p:cSld>
  <p:timing>
    <p:tnLst>
      <p:par>
        <p:cTn id="153" dur="indefinite" restart="never" nodeType="tmRoot">
          <p:childTnLst>
            <p:seq>
              <p:cTn id="154" dur="indefinite" nodeType="mainSeq">
                <p:childTnLst>
                  <p:par>
                    <p:cTn id="155" fill="hold">
                      <p:stCondLst>
                        <p:cond delay="indefinite"/>
                      </p:stCondLst>
                      <p:childTnLst>
                        <p:par>
                          <p:cTn id="156" fill="hold">
                            <p:stCondLst>
                              <p:cond delay="0"/>
                            </p:stCondLst>
                            <p:childTnLst>
                              <p:par>
                                <p:cTn id="157" nodeType="clickEffect" fill="hold" presetClass="entr" presetID="1">
                                  <p:stCondLst>
                                    <p:cond delay="0"/>
                                  </p:stCondLst>
                                  <p:childTnLst>
                                    <p:set>
                                      <p:cBhvr>
                                        <p:cTn id="158" dur="1" fill="hold">
                                          <p:stCondLst>
                                            <p:cond delay="0"/>
                                          </p:stCondLst>
                                        </p:cTn>
                                        <p:tgtEl>
                                          <p:spTgt spid="92">
                                            <p:txEl>
                                              <p:pRg st="0" end="0"/>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nodeType="clickEffect" fill="hold" presetClass="entr" presetID="1">
                                  <p:stCondLst>
                                    <p:cond delay="0"/>
                                  </p:stCondLst>
                                  <p:childTnLst>
                                    <p:set>
                                      <p:cBhvr>
                                        <p:cTn id="162" dur="1" fill="hold">
                                          <p:stCondLst>
                                            <p:cond delay="0"/>
                                          </p:stCondLst>
                                        </p:cTn>
                                        <p:tgtEl>
                                          <p:spTgt spid="92">
                                            <p:txEl>
                                              <p:pRg st="1" end="1"/>
                                            </p:txEl>
                                          </p:spTgt>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nodeType="clickEffect" fill="hold" presetClass="entr" presetID="1">
                                  <p:stCondLst>
                                    <p:cond delay="0"/>
                                  </p:stCondLst>
                                  <p:childTnLst>
                                    <p:set>
                                      <p:cBhvr>
                                        <p:cTn id="166" dur="1" fill="hold">
                                          <p:stCondLst>
                                            <p:cond delay="0"/>
                                          </p:stCondLst>
                                        </p:cTn>
                                        <p:tgtEl>
                                          <p:spTgt spid="92">
                                            <p:txEl>
                                              <p:pRg st="2" end="2"/>
                                            </p:txEl>
                                          </p:spTgt>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nodeType="clickEffect" fill="hold" presetClass="entr" presetID="1">
                                  <p:stCondLst>
                                    <p:cond delay="0"/>
                                  </p:stCondLst>
                                  <p:childTnLst>
                                    <p:set>
                                      <p:cBhvr>
                                        <p:cTn id="170" dur="1" fill="hold">
                                          <p:stCondLst>
                                            <p:cond delay="0"/>
                                          </p:stCondLst>
                                        </p:cTn>
                                        <p:tgtEl>
                                          <p:spTgt spid="92">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2. Overall description</a:t>
            </a:r>
            <a:endParaRPr b="0" lang="en-US" sz="4400" spc="-1" strike="noStrike">
              <a:latin typeface="Arial"/>
            </a:endParaRPr>
          </a:p>
        </p:txBody>
      </p:sp>
      <p:sp>
        <p:nvSpPr>
          <p:cNvPr id="94"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1" lang="en-US" sz="2800" spc="-1" strike="noStrike">
                <a:solidFill>
                  <a:srgbClr val="000000"/>
                </a:solidFill>
                <a:latin typeface="Calibri"/>
                <a:ea typeface="DejaVu Sans"/>
              </a:rPr>
              <a:t>2.5 Assumptions and dependencies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An </a:t>
            </a:r>
            <a:r>
              <a:rPr b="0" i="1" lang="en-US" sz="2800" spc="-1" strike="noStrike">
                <a:solidFill>
                  <a:srgbClr val="000000"/>
                </a:solidFill>
                <a:latin typeface="Calibri"/>
                <a:ea typeface="DejaVu Sans"/>
              </a:rPr>
              <a:t>assumption </a:t>
            </a:r>
            <a:r>
              <a:rPr b="0" lang="en-US" sz="2800" spc="-1" strike="noStrike">
                <a:solidFill>
                  <a:srgbClr val="000000"/>
                </a:solidFill>
                <a:latin typeface="Calibri"/>
                <a:ea typeface="DejaVu Sans"/>
              </a:rPr>
              <a:t>is a statement that is believed to be true in the absence of proof or definitive knowledge.</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Problems can arise if assumptions are incorrect, are obsolete, are not shared, or change, so certain assumptions will translate into project risks. The assumptions to include here are those related to system functionality; business-related assumptions appear in the vision and scope document, as described in Chapter 5.</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Identify any </a:t>
            </a:r>
            <a:r>
              <a:rPr b="0" i="1" lang="en-US" sz="2800" spc="-1" strike="noStrike">
                <a:solidFill>
                  <a:srgbClr val="000000"/>
                </a:solidFill>
                <a:latin typeface="Calibri"/>
                <a:ea typeface="DejaVu Sans"/>
              </a:rPr>
              <a:t>dependencies </a:t>
            </a:r>
            <a:r>
              <a:rPr b="0" lang="en-US" sz="2800" spc="-1" strike="noStrike">
                <a:solidFill>
                  <a:srgbClr val="000000"/>
                </a:solidFill>
                <a:latin typeface="Calibri"/>
                <a:ea typeface="DejaVu Sans"/>
              </a:rPr>
              <a:t>the project or system being built has on external factors or components outside its control.</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ea typeface="DejaVu Sans"/>
              </a:rPr>
              <a:t>  </a:t>
            </a:r>
            <a:endParaRPr b="0" lang="en-US" sz="2400" spc="-1" strike="noStrike">
              <a:latin typeface="Arial"/>
            </a:endParaRPr>
          </a:p>
        </p:txBody>
      </p:sp>
    </p:spTree>
  </p:cSld>
  <p:timing>
    <p:tnLst>
      <p:par>
        <p:cTn id="171" dur="indefinite" restart="never" nodeType="tmRoot">
          <p:childTnLst>
            <p:seq>
              <p:cTn id="172" dur="indefinite" nodeType="mainSeq">
                <p:childTnLst>
                  <p:par>
                    <p:cTn id="173" fill="hold">
                      <p:stCondLst>
                        <p:cond delay="indefinite"/>
                      </p:stCondLst>
                      <p:childTnLst>
                        <p:par>
                          <p:cTn id="174" fill="hold">
                            <p:stCondLst>
                              <p:cond delay="0"/>
                            </p:stCondLst>
                            <p:childTnLst>
                              <p:par>
                                <p:cTn id="175" nodeType="clickEffect" fill="hold" presetClass="entr" presetID="1">
                                  <p:stCondLst>
                                    <p:cond delay="0"/>
                                  </p:stCondLst>
                                  <p:childTnLst>
                                    <p:set>
                                      <p:cBhvr>
                                        <p:cTn id="17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nodeType="clickEffect" fill="hold" presetClass="entr" presetID="1">
                                  <p:stCondLst>
                                    <p:cond delay="0"/>
                                  </p:stCondLst>
                                  <p:childTnLst>
                                    <p:set>
                                      <p:cBhvr>
                                        <p:cTn id="18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nodeType="clickEffect" fill="hold" presetClass="entr" presetID="1">
                                  <p:stCondLst>
                                    <p:cond delay="0"/>
                                  </p:stCondLst>
                                  <p:childTnLst>
                                    <p:set>
                                      <p:cBhvr>
                                        <p:cTn id="18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nodeType="clickEffect" fill="hold" presetClass="entr" presetID="1">
                                  <p:stCondLst>
                                    <p:cond delay="0"/>
                                  </p:stCondLst>
                                  <p:childTnLst>
                                    <p:set>
                                      <p:cBhvr>
                                        <p:cTn id="188" dur="1" fill="hold">
                                          <p:stCondLst>
                                            <p:cond delay="0"/>
                                          </p:stCondLst>
                                        </p:cTn>
                                        <p:tgtEl>
                                          <p:spTgt spid="94">
                                            <p:txEl>
                                              <p:pRg st="3" end="3"/>
                                            </p:txEl>
                                          </p:spTgt>
                                        </p:tgtEl>
                                        <p:attrNameLst>
                                          <p:attrName>style.visibility</p:attrName>
                                        </p:attrNameLst>
                                      </p:cBhvr>
                                      <p:to>
                                        <p:strVal val="visible"/>
                                      </p:to>
                                    </p:set>
                                  </p:childTnLst>
                                </p:cTn>
                              </p:par>
                              <p:par>
                                <p:cTn id="189" nodeType="withEffect" fill="hold" presetClass="entr" presetID="1">
                                  <p:stCondLst>
                                    <p:cond delay="0"/>
                                  </p:stCondLst>
                                  <p:childTnLst>
                                    <p:set>
                                      <p:cBhvr>
                                        <p:cTn id="190"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1147</TotalTime>
  <Application>LibreOffice/6.0.7.3$Linux_X86_64 LibreOffice_project/00m0$Build-3</Application>
  <Words>4265</Words>
  <Paragraphs>257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2020-11-16T12:56:21Z</dcterms:created>
  <dc:creator>Sara Qasim</dc:creator>
  <dc:description/>
  <dc:language>en-US</dc:language>
  <cp:lastModifiedBy/>
  <dcterms:modified xsi:type="dcterms:W3CDTF">2021-12-20T19:18:45Z</dcterms:modified>
  <cp:revision>22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43</vt:i4>
  </property>
</Properties>
</file>