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7" r:id="rId3"/>
    <p:sldId id="258" r:id="rId4"/>
    <p:sldId id="259" r:id="rId5"/>
    <p:sldId id="260" r:id="rId6"/>
    <p:sldId id="261" r:id="rId7"/>
    <p:sldId id="262" r:id="rId8"/>
    <p:sldId id="263" r:id="rId9"/>
    <p:sldId id="266" r:id="rId10"/>
    <p:sldId id="267" r:id="rId11"/>
    <p:sldId id="264" r:id="rId12"/>
    <p:sldId id="265" r:id="rId13"/>
    <p:sldId id="268" r:id="rId14"/>
    <p:sldId id="269" r:id="rId15"/>
    <p:sldId id="270" r:id="rId16"/>
    <p:sldId id="271" r:id="rId17"/>
    <p:sldId id="272" r:id="rId18"/>
    <p:sldId id="273" r:id="rId19"/>
    <p:sldId id="275" r:id="rId20"/>
    <p:sldId id="274" r:id="rId21"/>
    <p:sldId id="276" r:id="rId22"/>
    <p:sldId id="278" r:id="rId23"/>
    <p:sldId id="279" r:id="rId24"/>
    <p:sldId id="280" r:id="rId25"/>
    <p:sldId id="283" r:id="rId26"/>
    <p:sldId id="281" r:id="rId27"/>
    <p:sldId id="284" r:id="rId28"/>
    <p:sldId id="282"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83D23C-EF79-4DC6-ACDA-BA8B9DDAC89C}"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412149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3D23C-EF79-4DC6-ACDA-BA8B9DDAC89C}"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210062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3D23C-EF79-4DC6-ACDA-BA8B9DDAC89C}"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94086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3D23C-EF79-4DC6-ACDA-BA8B9DDAC89C}"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48196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83D23C-EF79-4DC6-ACDA-BA8B9DDAC89C}" type="datetimeFigureOut">
              <a:rPr lang="en-US" smtClean="0"/>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19050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83D23C-EF79-4DC6-ACDA-BA8B9DDAC89C}"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28422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83D23C-EF79-4DC6-ACDA-BA8B9DDAC89C}" type="datetimeFigureOut">
              <a:rPr lang="en-US" smtClean="0"/>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35640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83D23C-EF79-4DC6-ACDA-BA8B9DDAC89C}" type="datetimeFigureOut">
              <a:rPr lang="en-US" smtClean="0"/>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186705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3D23C-EF79-4DC6-ACDA-BA8B9DDAC89C}" type="datetimeFigureOut">
              <a:rPr lang="en-US" smtClean="0"/>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87534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3D23C-EF79-4DC6-ACDA-BA8B9DDAC89C}"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94320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3D23C-EF79-4DC6-ACDA-BA8B9DDAC89C}" type="datetimeFigureOut">
              <a:rPr lang="en-US" smtClean="0"/>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1EB14-6AC4-4938-8B1C-851034896668}" type="slidenum">
              <a:rPr lang="en-US" smtClean="0"/>
              <a:t>‹#›</a:t>
            </a:fld>
            <a:endParaRPr lang="en-US"/>
          </a:p>
        </p:txBody>
      </p:sp>
    </p:spTree>
    <p:extLst>
      <p:ext uri="{BB962C8B-B14F-4D97-AF65-F5344CB8AC3E}">
        <p14:creationId xmlns:p14="http://schemas.microsoft.com/office/powerpoint/2010/main" val="339762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3D23C-EF79-4DC6-ACDA-BA8B9DDAC89C}" type="datetimeFigureOut">
              <a:rPr lang="en-US" smtClean="0"/>
              <a:t>11/26/2020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1EB14-6AC4-4938-8B1C-851034896668}" type="slidenum">
              <a:rPr lang="en-US" smtClean="0"/>
              <a:t>‹#›</a:t>
            </a:fld>
            <a:endParaRPr lang="en-US"/>
          </a:p>
        </p:txBody>
      </p:sp>
    </p:spTree>
    <p:extLst>
      <p:ext uri="{BB962C8B-B14F-4D97-AF65-F5344CB8AC3E}">
        <p14:creationId xmlns:p14="http://schemas.microsoft.com/office/powerpoint/2010/main" val="109925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 Engineering</a:t>
            </a:r>
            <a:endParaRPr lang="en-US" dirty="0"/>
          </a:p>
        </p:txBody>
      </p:sp>
      <p:sp>
        <p:nvSpPr>
          <p:cNvPr id="3" name="Subtitle 2"/>
          <p:cNvSpPr>
            <a:spLocks noGrp="1"/>
          </p:cNvSpPr>
          <p:nvPr>
            <p:ph type="subTitle" idx="1"/>
          </p:nvPr>
        </p:nvSpPr>
        <p:spPr/>
        <p:txBody>
          <a:bodyPr/>
          <a:lstStyle/>
          <a:p>
            <a:pPr algn="r"/>
            <a:r>
              <a:rPr lang="en-US" dirty="0" smtClean="0"/>
              <a:t>Topic: </a:t>
            </a:r>
            <a:r>
              <a:rPr lang="en-US" dirty="0" smtClean="0"/>
              <a:t>Visual Analysis Models</a:t>
            </a:r>
            <a:endParaRPr lang="en-US" dirty="0" smtClean="0"/>
          </a:p>
          <a:p>
            <a:pPr algn="r"/>
            <a:r>
              <a:rPr lang="en-US" dirty="0" smtClean="0"/>
              <a:t>Engr. Sara </a:t>
            </a:r>
            <a:r>
              <a:rPr lang="en-US" dirty="0" err="1" smtClean="0"/>
              <a:t>Rehmat</a:t>
            </a:r>
            <a:endParaRPr lang="en-US" dirty="0" smtClean="0"/>
          </a:p>
        </p:txBody>
      </p:sp>
    </p:spTree>
    <p:extLst>
      <p:ext uri="{BB962C8B-B14F-4D97-AF65-F5344CB8AC3E}">
        <p14:creationId xmlns:p14="http://schemas.microsoft.com/office/powerpoint/2010/main" val="744466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Level of DFDs</a:t>
            </a:r>
            <a:endParaRPr lang="en-US" dirty="0"/>
          </a:p>
        </p:txBody>
      </p:sp>
      <p:sp>
        <p:nvSpPr>
          <p:cNvPr id="3" name="Content Placeholder 2"/>
          <p:cNvSpPr>
            <a:spLocks noGrp="1"/>
          </p:cNvSpPr>
          <p:nvPr>
            <p:ph idx="1"/>
          </p:nvPr>
        </p:nvSpPr>
        <p:spPr/>
        <p:txBody>
          <a:bodyPr>
            <a:normAutofit fontScale="70000" lnSpcReduction="20000"/>
          </a:bodyPr>
          <a:lstStyle/>
          <a:p>
            <a:r>
              <a:rPr lang="en-GB" dirty="0"/>
              <a:t>Data flow diagrams can represent systems over a wide range of abstraction</a:t>
            </a:r>
            <a:r>
              <a:rPr lang="en-GB" dirty="0" smtClean="0"/>
              <a:t>.</a:t>
            </a:r>
          </a:p>
          <a:p>
            <a:r>
              <a:rPr lang="en-GB" dirty="0" smtClean="0"/>
              <a:t> </a:t>
            </a:r>
            <a:r>
              <a:rPr lang="en-GB" dirty="0"/>
              <a:t>High-level DFDs provide a holistic, bird’s-eye view of the data and processing components </a:t>
            </a:r>
            <a:r>
              <a:rPr lang="en-GB" dirty="0" smtClean="0"/>
              <a:t>which </a:t>
            </a:r>
            <a:r>
              <a:rPr lang="en-GB" dirty="0"/>
              <a:t>complements the precise, detailed view embodied in the functional requirements. </a:t>
            </a:r>
            <a:endParaRPr lang="en-GB" dirty="0" smtClean="0"/>
          </a:p>
          <a:p>
            <a:r>
              <a:rPr lang="en-GB" dirty="0" smtClean="0"/>
              <a:t>The </a:t>
            </a:r>
            <a:r>
              <a:rPr lang="en-GB" dirty="0"/>
              <a:t>context diagram </a:t>
            </a:r>
            <a:r>
              <a:rPr lang="en-GB" dirty="0" smtClean="0"/>
              <a:t>represents </a:t>
            </a:r>
            <a:r>
              <a:rPr lang="en-GB" dirty="0"/>
              <a:t>the highest level of abstraction of the DFD. </a:t>
            </a:r>
            <a:endParaRPr lang="en-GB" dirty="0" smtClean="0"/>
          </a:p>
          <a:p>
            <a:r>
              <a:rPr lang="en-GB" dirty="0" smtClean="0"/>
              <a:t>The </a:t>
            </a:r>
            <a:r>
              <a:rPr lang="en-GB" dirty="0"/>
              <a:t>context diagram represents the entire system as a single black-box process, depicted as a circle (a </a:t>
            </a:r>
            <a:r>
              <a:rPr lang="en-GB" i="1" dirty="0"/>
              <a:t>bubble</a:t>
            </a:r>
            <a:r>
              <a:rPr lang="en-GB" dirty="0"/>
              <a:t>). It also shows the </a:t>
            </a:r>
            <a:r>
              <a:rPr lang="en-GB" i="1" dirty="0"/>
              <a:t>external entities</a:t>
            </a:r>
            <a:r>
              <a:rPr lang="en-GB" dirty="0"/>
              <a:t>, or terminators</a:t>
            </a:r>
            <a:r>
              <a:rPr lang="en-GB" i="1" dirty="0"/>
              <a:t>, </a:t>
            </a:r>
            <a:r>
              <a:rPr lang="en-GB" dirty="0"/>
              <a:t>that connect to the system, and the data or material flows between the system and the external entities. </a:t>
            </a:r>
            <a:endParaRPr lang="en-GB" dirty="0" smtClean="0"/>
          </a:p>
          <a:p>
            <a:r>
              <a:rPr lang="en-GB" dirty="0" smtClean="0"/>
              <a:t>Flows </a:t>
            </a:r>
            <a:r>
              <a:rPr lang="en-GB" dirty="0"/>
              <a:t>on a context diagram often represent complex data structures, which are defined in the data dictionary.</a:t>
            </a:r>
          </a:p>
          <a:p>
            <a:r>
              <a:rPr lang="en-GB" dirty="0"/>
              <a:t>You can elaborate the context diagram into a level 0 DFD (the highest level of a data flow model), which partitions the system into its major processes. </a:t>
            </a:r>
            <a:endParaRPr lang="en-GB" dirty="0" smtClean="0"/>
          </a:p>
          <a:p>
            <a:r>
              <a:rPr lang="en-GB" dirty="0" smtClean="0"/>
              <a:t>Following figure shows </a:t>
            </a:r>
            <a:r>
              <a:rPr lang="en-GB" dirty="0"/>
              <a:t>a partial level 0 DFD for the Chemical Tracking System. This model uses the Yourdon-DeMarco DFD notation. There are alternative notations that use slightly different symbols.</a:t>
            </a:r>
            <a:endParaRPr lang="en-US" dirty="0"/>
          </a:p>
        </p:txBody>
      </p:sp>
    </p:spTree>
    <p:extLst>
      <p:ext uri="{BB962C8B-B14F-4D97-AF65-F5344CB8AC3E}">
        <p14:creationId xmlns:p14="http://schemas.microsoft.com/office/powerpoint/2010/main" val="118505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599452" y="0"/>
            <a:ext cx="6993096" cy="6858000"/>
          </a:xfrm>
          <a:prstGeom prst="rect">
            <a:avLst/>
          </a:prstGeom>
        </p:spPr>
      </p:pic>
    </p:spTree>
    <p:extLst>
      <p:ext uri="{BB962C8B-B14F-4D97-AF65-F5344CB8AC3E}">
        <p14:creationId xmlns:p14="http://schemas.microsoft.com/office/powerpoint/2010/main" val="1461144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359033" y="365125"/>
            <a:ext cx="6849361" cy="6116269"/>
          </a:xfrm>
          <a:prstGeom prst="rect">
            <a:avLst/>
          </a:prstGeom>
        </p:spPr>
      </p:pic>
    </p:spTree>
    <p:extLst>
      <p:ext uri="{BB962C8B-B14F-4D97-AF65-F5344CB8AC3E}">
        <p14:creationId xmlns:p14="http://schemas.microsoft.com/office/powerpoint/2010/main" val="336400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DFDs</a:t>
            </a:r>
            <a:endParaRPr lang="en-US" dirty="0"/>
          </a:p>
        </p:txBody>
      </p:sp>
      <p:sp>
        <p:nvSpPr>
          <p:cNvPr id="3" name="Content Placeholder 2"/>
          <p:cNvSpPr>
            <a:spLocks noGrp="1"/>
          </p:cNvSpPr>
          <p:nvPr>
            <p:ph idx="1"/>
          </p:nvPr>
        </p:nvSpPr>
        <p:spPr/>
        <p:txBody>
          <a:bodyPr>
            <a:normAutofit fontScale="85000" lnSpcReduction="10000"/>
          </a:bodyPr>
          <a:lstStyle/>
          <a:p>
            <a:r>
              <a:rPr lang="en-GB" dirty="0"/>
              <a:t>Each process that appears as a separate bubble on the level 0 diagram can be further expanded into a separate DFD to reveal more detail about its functioning. </a:t>
            </a:r>
            <a:endParaRPr lang="en-GB" dirty="0" smtClean="0"/>
          </a:p>
          <a:p>
            <a:r>
              <a:rPr lang="en-GB" dirty="0" smtClean="0"/>
              <a:t>The </a:t>
            </a:r>
            <a:r>
              <a:rPr lang="en-GB" dirty="0"/>
              <a:t>BA continues this progressive refinement until the lowest-level diagrams contain only primitive process operations that can be clearly represented in narrative text, pseudocode, a </a:t>
            </a:r>
            <a:r>
              <a:rPr lang="en-GB" dirty="0" err="1"/>
              <a:t>swimlane</a:t>
            </a:r>
            <a:r>
              <a:rPr lang="en-GB" dirty="0"/>
              <a:t> diagram, or an activity diagram. </a:t>
            </a:r>
            <a:endParaRPr lang="en-GB" dirty="0" smtClean="0"/>
          </a:p>
          <a:p>
            <a:r>
              <a:rPr lang="en-GB" dirty="0" smtClean="0"/>
              <a:t>The </a:t>
            </a:r>
            <a:r>
              <a:rPr lang="en-GB" dirty="0"/>
              <a:t>functional requirements will define precisely what happens within each primitive process</a:t>
            </a:r>
            <a:r>
              <a:rPr lang="en-GB" dirty="0" smtClean="0"/>
              <a:t>.</a:t>
            </a:r>
          </a:p>
          <a:p>
            <a:r>
              <a:rPr lang="en-GB" dirty="0" smtClean="0"/>
              <a:t> </a:t>
            </a:r>
            <a:r>
              <a:rPr lang="en-GB" dirty="0"/>
              <a:t>Each level of the DFD must be balanced and consistent with the level above it so that all the input </a:t>
            </a:r>
            <a:r>
              <a:rPr lang="en-GB" dirty="0" smtClean="0"/>
              <a:t>and </a:t>
            </a:r>
            <a:r>
              <a:rPr lang="en-GB" dirty="0"/>
              <a:t>output flows on the child diagram match up with flows on its parent</a:t>
            </a:r>
            <a:r>
              <a:rPr lang="en-GB" dirty="0" smtClean="0"/>
              <a:t>.</a:t>
            </a:r>
          </a:p>
          <a:p>
            <a:r>
              <a:rPr lang="en-GB" dirty="0" smtClean="0"/>
              <a:t> </a:t>
            </a:r>
            <a:r>
              <a:rPr lang="en-GB" dirty="0"/>
              <a:t>Complex data structures in the high-level diagrams might be split into their constituent elements, as defined in the data dictionary, on the lower-level DFDs.</a:t>
            </a:r>
            <a:endParaRPr lang="en-US" dirty="0"/>
          </a:p>
        </p:txBody>
      </p:sp>
    </p:spTree>
    <p:extLst>
      <p:ext uri="{BB962C8B-B14F-4D97-AF65-F5344CB8AC3E}">
        <p14:creationId xmlns:p14="http://schemas.microsoft.com/office/powerpoint/2010/main" val="67675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Conventions for drawing DFDs</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Processes </a:t>
            </a:r>
            <a:r>
              <a:rPr lang="en-GB" dirty="0"/>
              <a:t>communicate through data stores, not by direct flows from one process to another. Similarly, data cannot flow directly from one store to another or directly between external entities and data stores; it must pass through a process bubble</a:t>
            </a:r>
            <a:r>
              <a:rPr lang="en-GB" dirty="0" smtClean="0"/>
              <a:t>.</a:t>
            </a:r>
            <a:endParaRPr lang="en-US" dirty="0"/>
          </a:p>
          <a:p>
            <a:r>
              <a:rPr lang="en-GB" dirty="0"/>
              <a:t>Name each process as a concise action: verb plus object (such as “generate reports”). Use names that are meaningful to the customers and pertinent to the business or problem domain.</a:t>
            </a:r>
          </a:p>
          <a:p>
            <a:r>
              <a:rPr lang="en-GB" dirty="0" smtClean="0"/>
              <a:t>Number </a:t>
            </a:r>
            <a:r>
              <a:rPr lang="en-GB" dirty="0"/>
              <a:t>the processes uniquely and hierarchically. On the level 0 diagram, number each process with an integer. If you create a child DFD for process 3, number the processes in that child diagram 3.1, 3.2, and so on.</a:t>
            </a:r>
          </a:p>
          <a:p>
            <a:r>
              <a:rPr lang="en-GB" dirty="0" smtClean="0"/>
              <a:t>Don’t </a:t>
            </a:r>
            <a:r>
              <a:rPr lang="en-GB" dirty="0"/>
              <a:t>show more than 8 to 10 processes on a single diagram or it will be difficult to draw, change, and understand. If you have more processes, introduce another layer of abstraction by grouping related processes into a higher-level process.</a:t>
            </a:r>
          </a:p>
          <a:p>
            <a:r>
              <a:rPr lang="en-GB" dirty="0" smtClean="0"/>
              <a:t>Bubbles </a:t>
            </a:r>
            <a:r>
              <a:rPr lang="en-GB" dirty="0"/>
              <a:t>with flows that are only coming in or only going out are suspect. The processing that a DFD bubble represents normally requires both input and output flows.</a:t>
            </a:r>
          </a:p>
          <a:p>
            <a:endParaRPr lang="en-GB" dirty="0"/>
          </a:p>
          <a:p>
            <a:endParaRPr lang="en-US" dirty="0"/>
          </a:p>
        </p:txBody>
      </p:sp>
    </p:spTree>
    <p:extLst>
      <p:ext uri="{BB962C8B-B14F-4D97-AF65-F5344CB8AC3E}">
        <p14:creationId xmlns:p14="http://schemas.microsoft.com/office/powerpoint/2010/main" val="48015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Swimlane</a:t>
            </a:r>
            <a:r>
              <a:rPr lang="en-US" dirty="0" smtClean="0"/>
              <a:t> Diagrams</a:t>
            </a:r>
            <a:endParaRPr lang="en-US" dirty="0"/>
          </a:p>
        </p:txBody>
      </p:sp>
      <p:sp>
        <p:nvSpPr>
          <p:cNvPr id="3" name="Content Placeholder 2"/>
          <p:cNvSpPr>
            <a:spLocks noGrp="1"/>
          </p:cNvSpPr>
          <p:nvPr>
            <p:ph idx="1"/>
          </p:nvPr>
        </p:nvSpPr>
        <p:spPr/>
        <p:txBody>
          <a:bodyPr>
            <a:normAutofit fontScale="92500" lnSpcReduction="10000"/>
          </a:bodyPr>
          <a:lstStyle/>
          <a:p>
            <a:r>
              <a:rPr lang="en-GB" i="1" dirty="0" err="1"/>
              <a:t>Swimlane</a:t>
            </a:r>
            <a:r>
              <a:rPr lang="en-GB" i="1" dirty="0"/>
              <a:t> diagrams </a:t>
            </a:r>
            <a:r>
              <a:rPr lang="en-GB" dirty="0" smtClean="0"/>
              <a:t>(sometimes called cross-functional diagrams) provide </a:t>
            </a:r>
            <a:r>
              <a:rPr lang="en-GB" dirty="0"/>
              <a:t>a way to represent the steps involved in a business process or the operations of a proposed software system. </a:t>
            </a:r>
            <a:endParaRPr lang="en-GB" dirty="0" smtClean="0"/>
          </a:p>
          <a:p>
            <a:r>
              <a:rPr lang="en-GB" dirty="0" smtClean="0"/>
              <a:t>They </a:t>
            </a:r>
            <a:r>
              <a:rPr lang="en-GB" dirty="0"/>
              <a:t>are a variation of flowcharts, subdivided into visual subcomponents called </a:t>
            </a:r>
            <a:r>
              <a:rPr lang="en-GB" i="1" dirty="0"/>
              <a:t>lanes. </a:t>
            </a:r>
            <a:endParaRPr lang="en-GB" i="1" dirty="0" smtClean="0"/>
          </a:p>
          <a:p>
            <a:r>
              <a:rPr lang="en-GB" dirty="0" smtClean="0"/>
              <a:t>The </a:t>
            </a:r>
            <a:r>
              <a:rPr lang="en-GB" dirty="0"/>
              <a:t>lanes can represent different systems or actors that execute the steps in the process. </a:t>
            </a:r>
            <a:endParaRPr lang="en-GB" dirty="0" smtClean="0"/>
          </a:p>
          <a:p>
            <a:r>
              <a:rPr lang="en-GB" dirty="0" err="1" smtClean="0"/>
              <a:t>Swimlane</a:t>
            </a:r>
            <a:r>
              <a:rPr lang="en-GB" dirty="0" smtClean="0"/>
              <a:t> </a:t>
            </a:r>
            <a:r>
              <a:rPr lang="en-GB" dirty="0"/>
              <a:t>diagrams can show what happens inside the process bubbles from DFDs. </a:t>
            </a:r>
            <a:endParaRPr lang="en-GB" dirty="0" smtClean="0"/>
          </a:p>
          <a:p>
            <a:r>
              <a:rPr lang="en-GB" dirty="0" smtClean="0"/>
              <a:t>The </a:t>
            </a:r>
            <a:r>
              <a:rPr lang="en-GB" dirty="0" err="1"/>
              <a:t>swimlane</a:t>
            </a:r>
            <a:r>
              <a:rPr lang="en-GB" dirty="0"/>
              <a:t> diagram is one of the easiest models for stakeholders to understand because the notation is simple and commonly used</a:t>
            </a:r>
            <a:r>
              <a:rPr lang="en-GB" dirty="0" smtClean="0"/>
              <a:t>.</a:t>
            </a:r>
          </a:p>
        </p:txBody>
      </p:sp>
    </p:spTree>
    <p:extLst>
      <p:ext uri="{BB962C8B-B14F-4D97-AF65-F5344CB8AC3E}">
        <p14:creationId xmlns:p14="http://schemas.microsoft.com/office/powerpoint/2010/main" val="303637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808129" y="517695"/>
            <a:ext cx="6575741" cy="5760756"/>
          </a:xfrm>
          <a:prstGeom prst="rect">
            <a:avLst/>
          </a:prstGeom>
        </p:spPr>
      </p:pic>
      <p:sp>
        <p:nvSpPr>
          <p:cNvPr id="5" name="Rectangle 4"/>
          <p:cNvSpPr/>
          <p:nvPr/>
        </p:nvSpPr>
        <p:spPr>
          <a:xfrm>
            <a:off x="2808128" y="6278451"/>
            <a:ext cx="6696479" cy="646331"/>
          </a:xfrm>
          <a:prstGeom prst="rect">
            <a:avLst/>
          </a:prstGeom>
        </p:spPr>
        <p:txBody>
          <a:bodyPr wrap="square">
            <a:spAutoFit/>
          </a:bodyPr>
          <a:lstStyle/>
          <a:p>
            <a:r>
              <a:rPr lang="en-GB" dirty="0" smtClean="0"/>
              <a:t>Partial </a:t>
            </a:r>
            <a:r>
              <a:rPr lang="en-GB" dirty="0" err="1" smtClean="0"/>
              <a:t>swimlane</a:t>
            </a:r>
            <a:r>
              <a:rPr lang="en-GB" dirty="0" smtClean="0"/>
              <a:t> diagram for a process in the Chemical Tracking System.</a:t>
            </a:r>
            <a:endParaRPr lang="en-US" dirty="0"/>
          </a:p>
        </p:txBody>
      </p:sp>
    </p:spTree>
    <p:extLst>
      <p:ext uri="{BB962C8B-B14F-4D97-AF65-F5344CB8AC3E}">
        <p14:creationId xmlns:p14="http://schemas.microsoft.com/office/powerpoint/2010/main" val="1017178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Swimlane</a:t>
            </a:r>
            <a:r>
              <a:rPr lang="en-US" dirty="0" smtClean="0"/>
              <a:t> Diagrams</a:t>
            </a:r>
            <a:endParaRPr lang="en-US" dirty="0"/>
          </a:p>
        </p:txBody>
      </p:sp>
      <p:sp>
        <p:nvSpPr>
          <p:cNvPr id="3" name="Content Placeholder 2"/>
          <p:cNvSpPr>
            <a:spLocks noGrp="1"/>
          </p:cNvSpPr>
          <p:nvPr>
            <p:ph idx="1"/>
          </p:nvPr>
        </p:nvSpPr>
        <p:spPr/>
        <p:txBody>
          <a:bodyPr>
            <a:normAutofit/>
          </a:bodyPr>
          <a:lstStyle/>
          <a:p>
            <a:r>
              <a:rPr lang="en-GB" dirty="0" err="1" smtClean="0"/>
              <a:t>Swimlane</a:t>
            </a:r>
            <a:r>
              <a:rPr lang="en-GB" dirty="0" smtClean="0"/>
              <a:t> diagrams can contain additional shapes, but the most commonly used elements are:</a:t>
            </a:r>
            <a:endParaRPr lang="en-US" dirty="0"/>
          </a:p>
          <a:p>
            <a:pPr lvl="1"/>
            <a:r>
              <a:rPr lang="en-GB" dirty="0"/>
              <a:t>Process steps, shown as rectangles.</a:t>
            </a:r>
          </a:p>
          <a:p>
            <a:pPr lvl="1"/>
            <a:r>
              <a:rPr lang="en-GB" dirty="0" smtClean="0"/>
              <a:t>Transitions </a:t>
            </a:r>
            <a:r>
              <a:rPr lang="en-GB" dirty="0"/>
              <a:t>between process steps, shown as arrows connecting pairs of rectangles.</a:t>
            </a:r>
          </a:p>
          <a:p>
            <a:pPr lvl="1"/>
            <a:r>
              <a:rPr lang="en-GB" dirty="0" smtClean="0"/>
              <a:t>Decisions</a:t>
            </a:r>
            <a:r>
              <a:rPr lang="en-GB" dirty="0"/>
              <a:t>, shown as diamonds with multiple branches leaving each diamond. The decision choices are shown as text labels on each arrow leaving a diamond.</a:t>
            </a:r>
          </a:p>
          <a:p>
            <a:pPr lvl="1"/>
            <a:r>
              <a:rPr lang="en-GB" dirty="0" err="1" smtClean="0"/>
              <a:t>Swimlanes</a:t>
            </a:r>
            <a:r>
              <a:rPr lang="en-GB" dirty="0" smtClean="0"/>
              <a:t> </a:t>
            </a:r>
            <a:r>
              <a:rPr lang="en-GB" dirty="0"/>
              <a:t>to subdivide the process, shown as horizontal or vertical lines on the page. The lanes are most commonly roles, departments, or systems. They show who or what is executing the steps in a given lane.</a:t>
            </a:r>
          </a:p>
          <a:p>
            <a:endParaRPr lang="en-US" dirty="0"/>
          </a:p>
        </p:txBody>
      </p:sp>
    </p:spTree>
    <p:extLst>
      <p:ext uri="{BB962C8B-B14F-4D97-AF65-F5344CB8AC3E}">
        <p14:creationId xmlns:p14="http://schemas.microsoft.com/office/powerpoint/2010/main" val="116907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 State-transition </a:t>
            </a:r>
            <a:r>
              <a:rPr lang="en-GB" b="1" dirty="0"/>
              <a:t>diagram and state table</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Real-time </a:t>
            </a:r>
            <a:r>
              <a:rPr lang="en-GB" dirty="0"/>
              <a:t>systems and process control applications can exist in one of a limited number of states at any given time</a:t>
            </a:r>
            <a:r>
              <a:rPr lang="en-GB" dirty="0" smtClean="0"/>
              <a:t>.</a:t>
            </a:r>
          </a:p>
          <a:p>
            <a:r>
              <a:rPr lang="en-GB" dirty="0" smtClean="0"/>
              <a:t> </a:t>
            </a:r>
            <a:r>
              <a:rPr lang="en-GB" dirty="0"/>
              <a:t>A state change can take place only when well-defined criteria are satisfied, such as receiving a specific input stimulus under certain </a:t>
            </a:r>
            <a:r>
              <a:rPr lang="en-GB" dirty="0" smtClean="0"/>
              <a:t>conditions</a:t>
            </a:r>
          </a:p>
          <a:p>
            <a:r>
              <a:rPr lang="en-GB" dirty="0" smtClean="0"/>
              <a:t>Many </a:t>
            </a:r>
            <a:r>
              <a:rPr lang="en-GB" dirty="0"/>
              <a:t>information systems deal with business objects—sales orders, invoices, inventory items, and the like—with life cycles that involve a series of possible states, or statuses.</a:t>
            </a:r>
          </a:p>
          <a:p>
            <a:r>
              <a:rPr lang="en-GB" dirty="0"/>
              <a:t>Describing a set of complex state changes in natural language creates a high probability of overlooking a permitted state change or including a disallowed change. </a:t>
            </a:r>
            <a:endParaRPr lang="en-GB" dirty="0" smtClean="0"/>
          </a:p>
          <a:p>
            <a:r>
              <a:rPr lang="en-GB" i="1" dirty="0" smtClean="0"/>
              <a:t>State-transition </a:t>
            </a:r>
            <a:r>
              <a:rPr lang="en-GB" i="1" dirty="0"/>
              <a:t>diagrams </a:t>
            </a:r>
            <a:r>
              <a:rPr lang="en-GB" dirty="0"/>
              <a:t>and </a:t>
            </a:r>
            <a:r>
              <a:rPr lang="en-GB" i="1" dirty="0"/>
              <a:t>state tables </a:t>
            </a:r>
            <a:r>
              <a:rPr lang="en-GB" dirty="0"/>
              <a:t>are two state models that provide a concise, complete, and unambiguous representation of the states of an object or system. </a:t>
            </a:r>
            <a:endParaRPr lang="en-GB" dirty="0" smtClean="0"/>
          </a:p>
          <a:p>
            <a:r>
              <a:rPr lang="en-GB" dirty="0" smtClean="0"/>
              <a:t>A </a:t>
            </a:r>
            <a:r>
              <a:rPr lang="en-GB" dirty="0"/>
              <a:t>related technique is the </a:t>
            </a:r>
            <a:r>
              <a:rPr lang="en-GB" i="1" dirty="0"/>
              <a:t>state machine diagram </a:t>
            </a:r>
            <a:r>
              <a:rPr lang="en-GB" dirty="0"/>
              <a:t>included in the Unified </a:t>
            </a:r>
            <a:r>
              <a:rPr lang="en-GB" dirty="0" err="1"/>
              <a:t>Modeling</a:t>
            </a:r>
            <a:r>
              <a:rPr lang="en-GB" dirty="0"/>
              <a:t> Language (UML), which has a richer set of notations and which models the states an object goes through during its </a:t>
            </a:r>
            <a:r>
              <a:rPr lang="en-GB" dirty="0" smtClean="0"/>
              <a:t>lifetime. </a:t>
            </a:r>
            <a:endParaRPr lang="en-US" dirty="0"/>
          </a:p>
        </p:txBody>
      </p:sp>
    </p:spTree>
    <p:extLst>
      <p:ext uri="{BB962C8B-B14F-4D97-AF65-F5344CB8AC3E}">
        <p14:creationId xmlns:p14="http://schemas.microsoft.com/office/powerpoint/2010/main" val="16295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3.1 State-transition diagram</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STD contains three types of elements:</a:t>
            </a:r>
            <a:endParaRPr lang="en-US" dirty="0"/>
          </a:p>
          <a:p>
            <a:pPr lvl="1"/>
            <a:r>
              <a:rPr lang="en-GB" dirty="0"/>
              <a:t>Possible system states, shown as rectangles. Some notations use circles to represent the </a:t>
            </a:r>
            <a:r>
              <a:rPr lang="en-GB" dirty="0" smtClean="0"/>
              <a:t>state. </a:t>
            </a:r>
            <a:endParaRPr lang="en-GB" dirty="0"/>
          </a:p>
          <a:p>
            <a:pPr lvl="1"/>
            <a:r>
              <a:rPr lang="en-GB" dirty="0" smtClean="0"/>
              <a:t>Allowed </a:t>
            </a:r>
            <a:r>
              <a:rPr lang="en-GB" dirty="0"/>
              <a:t>state changes or </a:t>
            </a:r>
            <a:r>
              <a:rPr lang="en-GB" i="1" dirty="0"/>
              <a:t>transitions</a:t>
            </a:r>
            <a:r>
              <a:rPr lang="en-GB" dirty="0"/>
              <a:t>, shown as arrows connecting pairs of rectangles.</a:t>
            </a:r>
          </a:p>
          <a:p>
            <a:pPr lvl="1"/>
            <a:r>
              <a:rPr lang="en-GB" dirty="0" smtClean="0"/>
              <a:t>Events </a:t>
            </a:r>
            <a:r>
              <a:rPr lang="en-GB" dirty="0"/>
              <a:t>or conditions that cause each transition to take place, shown as text labels on each transition arrow. The label might identify both the event and the corresponding system response.</a:t>
            </a:r>
          </a:p>
          <a:p>
            <a:r>
              <a:rPr lang="en-GB" dirty="0"/>
              <a:t>The STD for an object that passes through a defined life cycle will have one or more termination states, which represent the final status values that an object can have. </a:t>
            </a:r>
            <a:endParaRPr lang="en-GB" dirty="0" smtClean="0"/>
          </a:p>
          <a:p>
            <a:r>
              <a:rPr lang="en-GB" dirty="0" smtClean="0"/>
              <a:t>Termination </a:t>
            </a:r>
            <a:r>
              <a:rPr lang="en-GB" dirty="0"/>
              <a:t>states have transition arrows coming in, but none going out. </a:t>
            </a:r>
            <a:endParaRPr lang="en-GB" dirty="0" smtClean="0"/>
          </a:p>
          <a:p>
            <a:r>
              <a:rPr lang="en-GB" dirty="0" smtClean="0"/>
              <a:t>Each </a:t>
            </a:r>
            <a:r>
              <a:rPr lang="en-GB" dirty="0"/>
              <a:t>request </a:t>
            </a:r>
            <a:r>
              <a:rPr lang="en-GB" dirty="0" smtClean="0"/>
              <a:t>for a chemical in the CTS will </a:t>
            </a:r>
            <a:r>
              <a:rPr lang="en-GB" dirty="0"/>
              <a:t>pass through a series of states between the time it’s created and the time it’s either fulfilled or </a:t>
            </a:r>
            <a:r>
              <a:rPr lang="en-GB" dirty="0" err="1"/>
              <a:t>canceled</a:t>
            </a:r>
            <a:r>
              <a:rPr lang="en-GB" dirty="0"/>
              <a:t> (the two termination states). Thus, an STD models the life cycle of a chemical request, as shown </a:t>
            </a:r>
            <a:r>
              <a:rPr lang="en-GB" dirty="0" smtClean="0"/>
              <a:t>in the following figure.</a:t>
            </a:r>
            <a:endParaRPr lang="en-US" dirty="0"/>
          </a:p>
        </p:txBody>
      </p:sp>
    </p:spTree>
    <p:extLst>
      <p:ext uri="{BB962C8B-B14F-4D97-AF65-F5344CB8AC3E}">
        <p14:creationId xmlns:p14="http://schemas.microsoft.com/office/powerpoint/2010/main" val="139705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views of the Requirements</a:t>
            </a:r>
            <a:endParaRPr lang="en-US" dirty="0"/>
          </a:p>
        </p:txBody>
      </p:sp>
      <p:sp>
        <p:nvSpPr>
          <p:cNvPr id="3" name="Content Placeholder 2"/>
          <p:cNvSpPr>
            <a:spLocks noGrp="1"/>
          </p:cNvSpPr>
          <p:nvPr>
            <p:ph idx="1"/>
          </p:nvPr>
        </p:nvSpPr>
        <p:spPr/>
        <p:txBody>
          <a:bodyPr>
            <a:normAutofit fontScale="70000" lnSpcReduction="20000"/>
          </a:bodyPr>
          <a:lstStyle/>
          <a:p>
            <a:r>
              <a:rPr lang="en-GB" dirty="0"/>
              <a:t>Requirements views can include </a:t>
            </a:r>
            <a:endParaRPr lang="en-GB" dirty="0" smtClean="0"/>
          </a:p>
          <a:p>
            <a:pPr lvl="1"/>
            <a:r>
              <a:rPr lang="en-GB" dirty="0" smtClean="0"/>
              <a:t>functional </a:t>
            </a:r>
            <a:r>
              <a:rPr lang="en-GB" dirty="0"/>
              <a:t>requirements lists, </a:t>
            </a:r>
            <a:endParaRPr lang="en-GB" dirty="0" smtClean="0"/>
          </a:p>
          <a:p>
            <a:pPr lvl="1"/>
            <a:r>
              <a:rPr lang="en-GB" dirty="0" smtClean="0"/>
              <a:t>tables</a:t>
            </a:r>
            <a:r>
              <a:rPr lang="en-GB" dirty="0"/>
              <a:t>, </a:t>
            </a:r>
            <a:endParaRPr lang="en-GB" dirty="0" smtClean="0"/>
          </a:p>
          <a:p>
            <a:pPr lvl="1"/>
            <a:r>
              <a:rPr lang="en-GB" dirty="0" smtClean="0"/>
              <a:t>visual </a:t>
            </a:r>
            <a:r>
              <a:rPr lang="en-GB" dirty="0"/>
              <a:t>analysis models</a:t>
            </a:r>
            <a:r>
              <a:rPr lang="en-GB" dirty="0" smtClean="0"/>
              <a:t>,</a:t>
            </a:r>
          </a:p>
          <a:p>
            <a:pPr lvl="1"/>
            <a:r>
              <a:rPr lang="en-GB" dirty="0" smtClean="0"/>
              <a:t> </a:t>
            </a:r>
            <a:r>
              <a:rPr lang="en-GB" dirty="0"/>
              <a:t>user interface prototypes</a:t>
            </a:r>
            <a:r>
              <a:rPr lang="en-GB" dirty="0" smtClean="0"/>
              <a:t>,</a:t>
            </a:r>
          </a:p>
          <a:p>
            <a:pPr lvl="1"/>
            <a:r>
              <a:rPr lang="en-GB" dirty="0" smtClean="0"/>
              <a:t> </a:t>
            </a:r>
            <a:r>
              <a:rPr lang="en-GB" dirty="0"/>
              <a:t>acceptance tests</a:t>
            </a:r>
            <a:r>
              <a:rPr lang="en-GB" dirty="0" smtClean="0"/>
              <a:t>,</a:t>
            </a:r>
          </a:p>
          <a:p>
            <a:pPr lvl="1"/>
            <a:r>
              <a:rPr lang="en-GB" dirty="0" smtClean="0"/>
              <a:t>photographs</a:t>
            </a:r>
            <a:r>
              <a:rPr lang="en-GB" dirty="0"/>
              <a:t>, videos, and mathematical </a:t>
            </a:r>
            <a:r>
              <a:rPr lang="en-GB" dirty="0" smtClean="0"/>
              <a:t>expressions </a:t>
            </a:r>
          </a:p>
          <a:p>
            <a:r>
              <a:rPr lang="en-GB" dirty="0" smtClean="0"/>
              <a:t>Different </a:t>
            </a:r>
            <a:r>
              <a:rPr lang="en-GB" dirty="0"/>
              <a:t>people will create various requirements representations. </a:t>
            </a:r>
            <a:endParaRPr lang="en-GB" dirty="0" smtClean="0"/>
          </a:p>
          <a:p>
            <a:pPr lvl="1"/>
            <a:r>
              <a:rPr lang="en-GB" dirty="0" smtClean="0"/>
              <a:t>The </a:t>
            </a:r>
            <a:r>
              <a:rPr lang="en-GB" dirty="0"/>
              <a:t>business analyst might write the functional requirements and draw some models, whereas the user interface designer builds a prototype and the test lead writes test cases. </a:t>
            </a:r>
            <a:endParaRPr lang="en-GB" dirty="0" smtClean="0"/>
          </a:p>
          <a:p>
            <a:r>
              <a:rPr lang="en-GB" dirty="0" smtClean="0"/>
              <a:t>Comparing </a:t>
            </a:r>
            <a:r>
              <a:rPr lang="en-GB" dirty="0"/>
              <a:t>the requirements representations created through diverse thought processes and diverse notations reveals inconsistencies, ambiguities, assumptions, and omissions that are difficult to spot from any single view.</a:t>
            </a:r>
          </a:p>
          <a:p>
            <a:r>
              <a:rPr lang="en-GB" dirty="0"/>
              <a:t>Diagrams communicate certain types of information more efficiently than text can. </a:t>
            </a:r>
            <a:endParaRPr lang="en-GB" dirty="0" smtClean="0"/>
          </a:p>
          <a:p>
            <a:r>
              <a:rPr lang="en-GB" dirty="0" smtClean="0"/>
              <a:t>The </a:t>
            </a:r>
            <a:r>
              <a:rPr lang="en-GB" dirty="0"/>
              <a:t>BA initially might need to explain the purpose of the models and the notations used to other stakeholders. </a:t>
            </a:r>
            <a:endParaRPr lang="en-US" dirty="0"/>
          </a:p>
        </p:txBody>
      </p:sp>
    </p:spTree>
    <p:extLst>
      <p:ext uri="{BB962C8B-B14F-4D97-AF65-F5344CB8AC3E}">
        <p14:creationId xmlns:p14="http://schemas.microsoft.com/office/powerpoint/2010/main" val="6094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80315" y="94669"/>
            <a:ext cx="6671257" cy="6291512"/>
          </a:xfrm>
          <a:prstGeom prst="rect">
            <a:avLst/>
          </a:prstGeom>
        </p:spPr>
      </p:pic>
      <p:sp>
        <p:nvSpPr>
          <p:cNvPr id="5" name="Rectangle 4"/>
          <p:cNvSpPr/>
          <p:nvPr/>
        </p:nvSpPr>
        <p:spPr>
          <a:xfrm>
            <a:off x="1996226" y="6386181"/>
            <a:ext cx="9543244" cy="369332"/>
          </a:xfrm>
          <a:prstGeom prst="rect">
            <a:avLst/>
          </a:prstGeom>
        </p:spPr>
        <p:txBody>
          <a:bodyPr wrap="square">
            <a:spAutoFit/>
          </a:bodyPr>
          <a:lstStyle/>
          <a:p>
            <a:r>
              <a:rPr lang="en-GB" b="0" i="0" u="none" strike="noStrike" baseline="0" dirty="0" smtClean="0">
                <a:solidFill>
                  <a:srgbClr val="000000"/>
                </a:solidFill>
                <a:latin typeface="Segoe"/>
              </a:rPr>
              <a:t>A partial state-transition diagram for a chemical request in the Chemical Tracking System.</a:t>
            </a:r>
            <a:endParaRPr lang="en-US" dirty="0"/>
          </a:p>
        </p:txBody>
      </p:sp>
    </p:spTree>
    <p:extLst>
      <p:ext uri="{BB962C8B-B14F-4D97-AF65-F5344CB8AC3E}">
        <p14:creationId xmlns:p14="http://schemas.microsoft.com/office/powerpoint/2010/main" val="4182024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This STD shows that an individual request can take on one of the following seven possible states:</a:t>
            </a:r>
          </a:p>
          <a:p>
            <a:pPr lvl="1"/>
            <a:r>
              <a:rPr lang="en-GB" b="1" dirty="0"/>
              <a:t>In Preparation </a:t>
            </a:r>
            <a:r>
              <a:rPr lang="en-GB" dirty="0"/>
              <a:t>The Requester is creating a new request, having initiated that function from some other part of the system.</a:t>
            </a:r>
          </a:p>
          <a:p>
            <a:pPr lvl="1"/>
            <a:r>
              <a:rPr lang="en-GB" b="1" dirty="0"/>
              <a:t>Postponed </a:t>
            </a:r>
            <a:r>
              <a:rPr lang="en-GB" dirty="0"/>
              <a:t>The Requester saved a partial request for future completion without either submitting the request to the system or </a:t>
            </a:r>
            <a:r>
              <a:rPr lang="en-GB" dirty="0" err="1"/>
              <a:t>canceling</a:t>
            </a:r>
            <a:r>
              <a:rPr lang="en-GB" dirty="0"/>
              <a:t> the request operation.</a:t>
            </a:r>
          </a:p>
          <a:p>
            <a:pPr lvl="1"/>
            <a:r>
              <a:rPr lang="en-GB" b="1" dirty="0"/>
              <a:t>Accepted </a:t>
            </a:r>
            <a:r>
              <a:rPr lang="en-GB" dirty="0"/>
              <a:t>The Requester submitted a completed chemical request and the system accepted it for processing.</a:t>
            </a:r>
          </a:p>
          <a:p>
            <a:pPr lvl="1"/>
            <a:r>
              <a:rPr lang="en-GB" b="1" dirty="0"/>
              <a:t>Placed </a:t>
            </a:r>
            <a:r>
              <a:rPr lang="en-GB" dirty="0"/>
              <a:t>The request must be satisfied by an outside vendor and a buyer has placed an order with the vendor</a:t>
            </a:r>
            <a:r>
              <a:rPr lang="en-GB" dirty="0" smtClean="0"/>
              <a:t>.</a:t>
            </a:r>
          </a:p>
          <a:p>
            <a:pPr lvl="1"/>
            <a:r>
              <a:rPr lang="en-GB" b="1" dirty="0" smtClean="0"/>
              <a:t>Fulfilled </a:t>
            </a:r>
            <a:r>
              <a:rPr lang="en-GB" dirty="0" smtClean="0"/>
              <a:t>The request has been satisfied, either by the delivery of a chemical container from the chemical stockroom to the Requester or by receipt of a chemical from a vendor.</a:t>
            </a:r>
          </a:p>
          <a:p>
            <a:pPr lvl="1"/>
            <a:r>
              <a:rPr lang="en-GB" b="1" dirty="0" smtClean="0"/>
              <a:t>Back-ordered </a:t>
            </a:r>
            <a:r>
              <a:rPr lang="en-GB" dirty="0" smtClean="0"/>
              <a:t>The vendor didn’t have the chemical available and notified the buyer that it was back-ordered for future delivery.</a:t>
            </a:r>
          </a:p>
          <a:p>
            <a:pPr lvl="1"/>
            <a:r>
              <a:rPr lang="en-GB" b="1" dirty="0" err="1" smtClean="0"/>
              <a:t>Canceled</a:t>
            </a:r>
            <a:r>
              <a:rPr lang="en-GB" b="1" dirty="0" smtClean="0"/>
              <a:t> </a:t>
            </a:r>
            <a:r>
              <a:rPr lang="en-GB" dirty="0" smtClean="0"/>
              <a:t>The Requester </a:t>
            </a:r>
            <a:r>
              <a:rPr lang="en-GB" dirty="0" err="1" smtClean="0"/>
              <a:t>canceled</a:t>
            </a:r>
            <a:r>
              <a:rPr lang="en-GB" dirty="0" smtClean="0"/>
              <a:t> an accepted request before it was fulfilled, or the buyer </a:t>
            </a:r>
            <a:r>
              <a:rPr lang="en-GB" dirty="0" err="1" smtClean="0"/>
              <a:t>canceled</a:t>
            </a:r>
            <a:r>
              <a:rPr lang="en-GB" dirty="0" smtClean="0"/>
              <a:t> a vendor order before it was fulfilled or while it was back-ordered</a:t>
            </a:r>
          </a:p>
          <a:p>
            <a:pPr lvl="1"/>
            <a:endParaRPr lang="en-GB" dirty="0"/>
          </a:p>
          <a:p>
            <a:endParaRPr lang="en-US" dirty="0"/>
          </a:p>
        </p:txBody>
      </p:sp>
    </p:spTree>
    <p:extLst>
      <p:ext uri="{BB962C8B-B14F-4D97-AF65-F5344CB8AC3E}">
        <p14:creationId xmlns:p14="http://schemas.microsoft.com/office/powerpoint/2010/main" val="2807109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State Table</a:t>
            </a:r>
            <a:endParaRPr lang="en-US" dirty="0"/>
          </a:p>
        </p:txBody>
      </p:sp>
      <p:sp>
        <p:nvSpPr>
          <p:cNvPr id="3" name="Content Placeholder 2"/>
          <p:cNvSpPr>
            <a:spLocks noGrp="1"/>
          </p:cNvSpPr>
          <p:nvPr>
            <p:ph idx="1"/>
          </p:nvPr>
        </p:nvSpPr>
        <p:spPr/>
        <p:txBody>
          <a:bodyPr>
            <a:normAutofit fontScale="70000" lnSpcReduction="20000"/>
          </a:bodyPr>
          <a:lstStyle/>
          <a:p>
            <a:r>
              <a:rPr lang="en-GB" dirty="0"/>
              <a:t>A state table shows all of the possible transitions between states in the form of a matrix</a:t>
            </a:r>
            <a:r>
              <a:rPr lang="en-GB" dirty="0" smtClean="0"/>
              <a:t>.</a:t>
            </a:r>
          </a:p>
          <a:p>
            <a:r>
              <a:rPr lang="en-GB" dirty="0" smtClean="0"/>
              <a:t> </a:t>
            </a:r>
            <a:r>
              <a:rPr lang="en-GB" dirty="0"/>
              <a:t>A business analyst can use state tables to ensure that all transitions are identified by </a:t>
            </a:r>
            <a:r>
              <a:rPr lang="en-GB" dirty="0" err="1"/>
              <a:t>analyzing</a:t>
            </a:r>
            <a:r>
              <a:rPr lang="en-GB" dirty="0"/>
              <a:t> every cell in the matrix. </a:t>
            </a:r>
            <a:endParaRPr lang="en-GB" dirty="0" smtClean="0"/>
          </a:p>
          <a:p>
            <a:r>
              <a:rPr lang="en-GB" dirty="0" smtClean="0"/>
              <a:t>All </a:t>
            </a:r>
            <a:r>
              <a:rPr lang="en-GB" dirty="0"/>
              <a:t>states are written down the first column and repeated across the first row of the table. The cells indicate whether the transition from a </a:t>
            </a:r>
            <a:r>
              <a:rPr lang="en-GB" dirty="0" smtClean="0"/>
              <a:t>state </a:t>
            </a:r>
            <a:r>
              <a:rPr lang="en-GB" dirty="0"/>
              <a:t>on the left to a state at the top is valid, and identifies the transition event to move between states. </a:t>
            </a:r>
            <a:endParaRPr lang="en-GB" dirty="0" smtClean="0"/>
          </a:p>
          <a:p>
            <a:r>
              <a:rPr lang="en-GB" dirty="0" smtClean="0"/>
              <a:t>State Transition Diagrams and State Tables show </a:t>
            </a:r>
            <a:r>
              <a:rPr lang="en-GB" dirty="0"/>
              <a:t>exactly the same information, but the table format helps ensure that no transitions are missed, and the diagram format helps stakeholders visualize the possible sequences of transitions. </a:t>
            </a:r>
            <a:endParaRPr lang="en-GB" dirty="0" smtClean="0"/>
          </a:p>
          <a:p>
            <a:r>
              <a:rPr lang="en-GB" dirty="0" smtClean="0"/>
              <a:t>The </a:t>
            </a:r>
            <a:r>
              <a:rPr lang="en-GB" dirty="0"/>
              <a:t>state-transition diagram and state table provide a high-level viewpoint that spans multiple use cases or user stories, each of which might perform a transition from one state to another. </a:t>
            </a:r>
            <a:endParaRPr lang="en-GB" dirty="0" smtClean="0"/>
          </a:p>
          <a:p>
            <a:r>
              <a:rPr lang="en-GB" dirty="0"/>
              <a:t> </a:t>
            </a:r>
            <a:r>
              <a:rPr lang="en-GB" dirty="0" smtClean="0"/>
              <a:t>The </a:t>
            </a:r>
            <a:r>
              <a:rPr lang="en-GB" dirty="0"/>
              <a:t>state models don’t show the details of the processing that the system performs; they show only the possible state changes that result from that processing. </a:t>
            </a:r>
            <a:endParaRPr lang="en-GB" dirty="0" smtClean="0"/>
          </a:p>
          <a:p>
            <a:r>
              <a:rPr lang="en-GB" dirty="0" smtClean="0"/>
              <a:t>The </a:t>
            </a:r>
            <a:r>
              <a:rPr lang="en-GB" dirty="0"/>
              <a:t>models facilitate early testing because testers can derive tests from the STD that cover all allowed transition paths. </a:t>
            </a:r>
            <a:endParaRPr lang="en-GB" dirty="0" smtClean="0"/>
          </a:p>
        </p:txBody>
      </p:sp>
    </p:spTree>
    <p:extLst>
      <p:ext uri="{BB962C8B-B14F-4D97-AF65-F5344CB8AC3E}">
        <p14:creationId xmlns:p14="http://schemas.microsoft.com/office/powerpoint/2010/main" val="292202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14067" y="1825625"/>
            <a:ext cx="8963866" cy="4351338"/>
          </a:xfrm>
          <a:prstGeom prst="rect">
            <a:avLst/>
          </a:prstGeom>
        </p:spPr>
      </p:pic>
      <p:sp>
        <p:nvSpPr>
          <p:cNvPr id="5" name="Rectangle 4"/>
          <p:cNvSpPr/>
          <p:nvPr/>
        </p:nvSpPr>
        <p:spPr>
          <a:xfrm>
            <a:off x="2584359" y="6311900"/>
            <a:ext cx="7667223" cy="369332"/>
          </a:xfrm>
          <a:prstGeom prst="rect">
            <a:avLst/>
          </a:prstGeom>
        </p:spPr>
        <p:txBody>
          <a:bodyPr wrap="square">
            <a:spAutoFit/>
          </a:bodyPr>
          <a:lstStyle/>
          <a:p>
            <a:r>
              <a:rPr lang="en-GB" b="0" i="0" u="none" strike="noStrike" baseline="0" dirty="0" smtClean="0">
                <a:solidFill>
                  <a:srgbClr val="000000"/>
                </a:solidFill>
                <a:latin typeface="Segoe"/>
              </a:rPr>
              <a:t>State table for a chemical request in the Chemical Tracking System.</a:t>
            </a:r>
            <a:endParaRPr lang="en-US" dirty="0"/>
          </a:p>
        </p:txBody>
      </p:sp>
    </p:spTree>
    <p:extLst>
      <p:ext uri="{BB962C8B-B14F-4D97-AF65-F5344CB8AC3E}">
        <p14:creationId xmlns:p14="http://schemas.microsoft.com/office/powerpoint/2010/main" val="3173830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Dialog map</a:t>
            </a:r>
            <a:endParaRPr lang="en-US" dirty="0"/>
          </a:p>
        </p:txBody>
      </p:sp>
      <p:sp>
        <p:nvSpPr>
          <p:cNvPr id="3" name="Content Placeholder 2"/>
          <p:cNvSpPr>
            <a:spLocks noGrp="1"/>
          </p:cNvSpPr>
          <p:nvPr>
            <p:ph idx="1"/>
          </p:nvPr>
        </p:nvSpPr>
        <p:spPr/>
        <p:txBody>
          <a:bodyPr>
            <a:normAutofit fontScale="77500" lnSpcReduction="20000"/>
          </a:bodyPr>
          <a:lstStyle/>
          <a:p>
            <a:r>
              <a:rPr lang="en-GB" dirty="0"/>
              <a:t>The </a:t>
            </a:r>
            <a:r>
              <a:rPr lang="en-GB" i="1" dirty="0"/>
              <a:t>dialog map </a:t>
            </a:r>
            <a:r>
              <a:rPr lang="en-GB" dirty="0"/>
              <a:t>represents a user interface design at a high level of abstraction</a:t>
            </a:r>
            <a:r>
              <a:rPr lang="en-GB" dirty="0" smtClean="0"/>
              <a:t>.</a:t>
            </a:r>
          </a:p>
          <a:p>
            <a:r>
              <a:rPr lang="en-GB" dirty="0" smtClean="0"/>
              <a:t> </a:t>
            </a:r>
            <a:r>
              <a:rPr lang="en-GB" dirty="0"/>
              <a:t>It shows the dialog elements in the system and the navigation links among them, but it doesn’t show the detailed screen designs. </a:t>
            </a:r>
            <a:endParaRPr lang="en-GB" dirty="0" smtClean="0"/>
          </a:p>
          <a:p>
            <a:r>
              <a:rPr lang="en-GB" dirty="0" smtClean="0"/>
              <a:t>Only </a:t>
            </a:r>
            <a:r>
              <a:rPr lang="en-GB" dirty="0"/>
              <a:t>one dialog element (such as a menu, workspace, dialog box, line prompt, or touch screen display) is available at any given time for user input. </a:t>
            </a:r>
            <a:endParaRPr lang="en-GB" dirty="0" smtClean="0"/>
          </a:p>
          <a:p>
            <a:r>
              <a:rPr lang="en-GB" dirty="0" smtClean="0"/>
              <a:t>The </a:t>
            </a:r>
            <a:r>
              <a:rPr lang="en-GB" dirty="0"/>
              <a:t>user can navigate to certain other dialog elements based on the action he takes at the active input location. </a:t>
            </a:r>
            <a:endParaRPr lang="en-GB" dirty="0" smtClean="0"/>
          </a:p>
          <a:p>
            <a:r>
              <a:rPr lang="en-GB" dirty="0" smtClean="0"/>
              <a:t>A user interface can be regarded as a series of state changes. </a:t>
            </a:r>
          </a:p>
          <a:p>
            <a:r>
              <a:rPr lang="en-GB" dirty="0" smtClean="0"/>
              <a:t>A dialog map is really just a user interface </a:t>
            </a:r>
            <a:r>
              <a:rPr lang="en-GB" dirty="0" err="1" smtClean="0"/>
              <a:t>modeled</a:t>
            </a:r>
            <a:r>
              <a:rPr lang="en-GB" dirty="0" smtClean="0"/>
              <a:t> in the form of a state-transition diagram</a:t>
            </a:r>
          </a:p>
          <a:p>
            <a:r>
              <a:rPr lang="en-GB" dirty="0" smtClean="0"/>
              <a:t>The </a:t>
            </a:r>
            <a:r>
              <a:rPr lang="en-GB" dirty="0"/>
              <a:t>number of possible navigation pathways can be large in a complex system, but the number is finite and the options are usually known</a:t>
            </a:r>
            <a:r>
              <a:rPr lang="en-GB" dirty="0" smtClean="0"/>
              <a:t>.</a:t>
            </a:r>
          </a:p>
          <a:p>
            <a:r>
              <a:rPr lang="en-GB" dirty="0" smtClean="0"/>
              <a:t>A </a:t>
            </a:r>
            <a:r>
              <a:rPr lang="en-GB" i="1" dirty="0"/>
              <a:t>user interface flow </a:t>
            </a:r>
            <a:r>
              <a:rPr lang="en-GB" dirty="0"/>
              <a:t>is similar to a dialog map but shows the navigation paths between user interface screens in a </a:t>
            </a:r>
            <a:r>
              <a:rPr lang="en-GB" dirty="0" err="1"/>
              <a:t>swimlane</a:t>
            </a:r>
            <a:r>
              <a:rPr lang="en-GB" dirty="0"/>
              <a:t> diagram format </a:t>
            </a:r>
            <a:r>
              <a:rPr lang="en-GB" dirty="0" smtClean="0"/>
              <a:t>.</a:t>
            </a:r>
          </a:p>
        </p:txBody>
      </p:sp>
    </p:spTree>
    <p:extLst>
      <p:ext uri="{BB962C8B-B14F-4D97-AF65-F5344CB8AC3E}">
        <p14:creationId xmlns:p14="http://schemas.microsoft.com/office/powerpoint/2010/main" val="221458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Dialog Map</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 dialog map allows you to explore hypothetical user interface concepts based on your understanding of the requirements. </a:t>
            </a:r>
          </a:p>
          <a:p>
            <a:r>
              <a:rPr lang="en-GB" dirty="0" smtClean="0"/>
              <a:t>Users and developers can study a dialog map to reach a common vision of how the user might interact with the system to perform a task. </a:t>
            </a:r>
          </a:p>
          <a:p>
            <a:r>
              <a:rPr lang="en-GB" dirty="0" smtClean="0"/>
              <a:t>Dialog maps are also useful for </a:t>
            </a:r>
            <a:r>
              <a:rPr lang="en-GB" dirty="0" err="1" smtClean="0"/>
              <a:t>modeling</a:t>
            </a:r>
            <a:r>
              <a:rPr lang="en-GB" dirty="0" smtClean="0"/>
              <a:t> the visual architecture of a website. </a:t>
            </a:r>
          </a:p>
          <a:p>
            <a:r>
              <a:rPr lang="en-GB" dirty="0" smtClean="0"/>
              <a:t>Navigation links that you build into the website appear as transitions on the dialog map. </a:t>
            </a:r>
          </a:p>
          <a:p>
            <a:r>
              <a:rPr lang="en-GB" dirty="0" smtClean="0"/>
              <a:t>Of course, the user has additional navigation options through the browser’s Back and Forward buttons, as well as the URL input field, but the dialog map does not show those. </a:t>
            </a:r>
            <a:endParaRPr lang="en-US" dirty="0"/>
          </a:p>
        </p:txBody>
      </p:sp>
    </p:spTree>
    <p:extLst>
      <p:ext uri="{BB962C8B-B14F-4D97-AF65-F5344CB8AC3E}">
        <p14:creationId xmlns:p14="http://schemas.microsoft.com/office/powerpoint/2010/main" val="4472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Dialog Map</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Users </a:t>
            </a:r>
            <a:r>
              <a:rPr lang="en-GB" dirty="0"/>
              <a:t>can trace through a dialog map to find missing, incorrect, or unnecessary navigations, and hence missing, incorrect, or unnecessary requirements. </a:t>
            </a:r>
            <a:endParaRPr lang="en-GB" dirty="0" smtClean="0"/>
          </a:p>
          <a:p>
            <a:r>
              <a:rPr lang="en-GB" dirty="0" smtClean="0"/>
              <a:t>The </a:t>
            </a:r>
            <a:r>
              <a:rPr lang="en-GB" dirty="0"/>
              <a:t>abstract, conceptual dialog map formulated during requirements analysis serves as a guide during detailed user interface design.</a:t>
            </a:r>
          </a:p>
          <a:p>
            <a:r>
              <a:rPr lang="en-GB" dirty="0" smtClean="0"/>
              <a:t>The </a:t>
            </a:r>
            <a:r>
              <a:rPr lang="en-GB" dirty="0"/>
              <a:t>condition that triggers user interface navigation is shown as a text label on the transition arrow. There are several types of trigger conditions:</a:t>
            </a:r>
          </a:p>
          <a:p>
            <a:pPr lvl="1"/>
            <a:r>
              <a:rPr lang="en-GB" dirty="0"/>
              <a:t>A user action, such as pressing a function key, clicking on a hyperlink, or making a gesture on a touch screen.</a:t>
            </a:r>
          </a:p>
          <a:p>
            <a:pPr lvl="1"/>
            <a:r>
              <a:rPr lang="en-GB" dirty="0"/>
              <a:t>A data value, such as an invalid user input value that triggers an error message display</a:t>
            </a:r>
          </a:p>
          <a:p>
            <a:pPr lvl="1"/>
            <a:r>
              <a:rPr lang="en-GB" dirty="0" smtClean="0"/>
              <a:t>A </a:t>
            </a:r>
            <a:r>
              <a:rPr lang="en-GB" dirty="0"/>
              <a:t>system condition, such as detecting that a printer is out of paper</a:t>
            </a:r>
          </a:p>
          <a:p>
            <a:pPr lvl="1"/>
            <a:r>
              <a:rPr lang="en-GB" dirty="0"/>
              <a:t>Some combination of these, such as typing a menu option number and pressing the Enter key</a:t>
            </a:r>
          </a:p>
          <a:p>
            <a:endParaRPr lang="en-US" dirty="0"/>
          </a:p>
        </p:txBody>
      </p:sp>
    </p:spTree>
    <p:extLst>
      <p:ext uri="{BB962C8B-B14F-4D97-AF65-F5344CB8AC3E}">
        <p14:creationId xmlns:p14="http://schemas.microsoft.com/office/powerpoint/2010/main" val="133170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 dialog map and a flowchart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A flowchart explicitly shows the processing steps and decision points, but not the user interface displays. </a:t>
            </a:r>
          </a:p>
          <a:p>
            <a:r>
              <a:rPr lang="en-GB" dirty="0" smtClean="0"/>
              <a:t>In contrast, the dialog map does </a:t>
            </a:r>
            <a:r>
              <a:rPr lang="en-GB" i="1" dirty="0" smtClean="0"/>
              <a:t>not </a:t>
            </a:r>
            <a:r>
              <a:rPr lang="en-GB" dirty="0" smtClean="0"/>
              <a:t>show the processing that takes place along the transition lines that connect one dialog element to another. </a:t>
            </a:r>
          </a:p>
          <a:p>
            <a:r>
              <a:rPr lang="en-GB" dirty="0" smtClean="0"/>
              <a:t>The branching decisions (usually user choices) are hidden behind the display screens that are shown as rectangles on the dialog map, and the conditions that lead to displaying one screen or another appear in the labels on the transitions. </a:t>
            </a:r>
          </a:p>
          <a:p>
            <a:r>
              <a:rPr lang="en-GB" dirty="0" smtClean="0"/>
              <a:t>To simplify the dialog map, omit global functions such as pressing the F1 key to bring up a help display from each dialog element.</a:t>
            </a:r>
          </a:p>
          <a:p>
            <a:r>
              <a:rPr lang="en-GB" dirty="0" smtClean="0"/>
              <a:t> The SRS section on user interfaces should specify that this functionality will be available, but showing lots of help-screen boxes on the dialog map clutters the model while adding little value.</a:t>
            </a:r>
          </a:p>
          <a:p>
            <a:r>
              <a:rPr lang="en-GB" dirty="0" smtClean="0"/>
              <a:t> Similarly, when </a:t>
            </a:r>
            <a:r>
              <a:rPr lang="en-GB" dirty="0" err="1" smtClean="0"/>
              <a:t>modeling</a:t>
            </a:r>
            <a:r>
              <a:rPr lang="en-GB" dirty="0" smtClean="0"/>
              <a:t> a website, you needn’t include standard navigation links that will appear on each page in the site. </a:t>
            </a:r>
            <a:endParaRPr lang="en-US" dirty="0"/>
          </a:p>
        </p:txBody>
      </p:sp>
    </p:spTree>
    <p:extLst>
      <p:ext uri="{BB962C8B-B14F-4D97-AF65-F5344CB8AC3E}">
        <p14:creationId xmlns:p14="http://schemas.microsoft.com/office/powerpoint/2010/main" val="6765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082602" y="330880"/>
            <a:ext cx="4726547" cy="6084826"/>
          </a:xfrm>
          <a:prstGeom prst="rect">
            <a:avLst/>
          </a:prstGeom>
        </p:spPr>
      </p:pic>
      <p:sp>
        <p:nvSpPr>
          <p:cNvPr id="5" name="Rectangle 4"/>
          <p:cNvSpPr/>
          <p:nvPr/>
        </p:nvSpPr>
        <p:spPr>
          <a:xfrm>
            <a:off x="1764406" y="6415706"/>
            <a:ext cx="10032642" cy="369332"/>
          </a:xfrm>
          <a:prstGeom prst="rect">
            <a:avLst/>
          </a:prstGeom>
        </p:spPr>
        <p:txBody>
          <a:bodyPr wrap="square">
            <a:spAutoFit/>
          </a:bodyPr>
          <a:lstStyle/>
          <a:p>
            <a:r>
              <a:rPr lang="en-GB" b="0" i="0" u="none" strike="noStrike" baseline="0" dirty="0" smtClean="0">
                <a:solidFill>
                  <a:srgbClr val="000000"/>
                </a:solidFill>
                <a:latin typeface="Segoe"/>
              </a:rPr>
              <a:t>A partial dialog map for the “Request a Chemical” use case from the Chemical Tracking System.</a:t>
            </a:r>
            <a:endParaRPr lang="en-US" dirty="0"/>
          </a:p>
        </p:txBody>
      </p:sp>
    </p:spTree>
    <p:extLst>
      <p:ext uri="{BB962C8B-B14F-4D97-AF65-F5344CB8AC3E}">
        <p14:creationId xmlns:p14="http://schemas.microsoft.com/office/powerpoint/2010/main" val="1516891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Decision tables and decision trees</a:t>
            </a:r>
            <a:endParaRPr lang="en-US" dirty="0"/>
          </a:p>
        </p:txBody>
      </p:sp>
      <p:sp>
        <p:nvSpPr>
          <p:cNvPr id="3" name="Content Placeholder 2"/>
          <p:cNvSpPr>
            <a:spLocks noGrp="1"/>
          </p:cNvSpPr>
          <p:nvPr>
            <p:ph idx="1"/>
          </p:nvPr>
        </p:nvSpPr>
        <p:spPr/>
        <p:txBody>
          <a:bodyPr>
            <a:normAutofit fontScale="92500" lnSpcReduction="20000"/>
          </a:bodyPr>
          <a:lstStyle/>
          <a:p>
            <a:r>
              <a:rPr lang="en-GB" dirty="0"/>
              <a:t>A software system is often governed by complex logic, with various combinations of conditions leading to different system </a:t>
            </a:r>
            <a:r>
              <a:rPr lang="en-GB" dirty="0" err="1"/>
              <a:t>behaviors</a:t>
            </a:r>
            <a:r>
              <a:rPr lang="en-GB" dirty="0" smtClean="0"/>
              <a:t>.</a:t>
            </a:r>
          </a:p>
          <a:p>
            <a:r>
              <a:rPr lang="en-GB" dirty="0" smtClean="0"/>
              <a:t>It’s </a:t>
            </a:r>
            <a:r>
              <a:rPr lang="en-GB" dirty="0"/>
              <a:t>easy to overlook a condition, which results in a missing requirement. These gaps are hard to spot by reviewing a textual specification.</a:t>
            </a:r>
          </a:p>
          <a:p>
            <a:r>
              <a:rPr lang="en-GB" dirty="0"/>
              <a:t>Decision tables and decision trees are two alternative techniques for representing what the system should do when complex logic and decisions come into </a:t>
            </a:r>
            <a:r>
              <a:rPr lang="en-GB" dirty="0" smtClean="0"/>
              <a:t>play.</a:t>
            </a:r>
          </a:p>
          <a:p>
            <a:r>
              <a:rPr lang="en-GB" dirty="0" smtClean="0"/>
              <a:t>A </a:t>
            </a:r>
            <a:r>
              <a:rPr lang="en-GB" i="1" dirty="0"/>
              <a:t>decision table </a:t>
            </a:r>
            <a:r>
              <a:rPr lang="en-GB" dirty="0"/>
              <a:t>lists the various values for all the factors that influence the </a:t>
            </a:r>
            <a:r>
              <a:rPr lang="en-GB" dirty="0" err="1"/>
              <a:t>behavior</a:t>
            </a:r>
            <a:r>
              <a:rPr lang="en-GB" dirty="0"/>
              <a:t> and indicates the expected system action in response to each combination of factors. </a:t>
            </a:r>
            <a:r>
              <a:rPr lang="en-GB" dirty="0" smtClean="0"/>
              <a:t>T</a:t>
            </a:r>
          </a:p>
          <a:p>
            <a:r>
              <a:rPr lang="en-GB" dirty="0" smtClean="0"/>
              <a:t>he </a:t>
            </a:r>
            <a:r>
              <a:rPr lang="en-GB" dirty="0"/>
              <a:t>factors can be shown either as statements with possible conditions of true and false, as questions with possible answers of yes and no, or as questions with more than two possible values.</a:t>
            </a:r>
            <a:endParaRPr lang="en-US" dirty="0"/>
          </a:p>
        </p:txBody>
      </p:sp>
    </p:spTree>
    <p:extLst>
      <p:ext uri="{BB962C8B-B14F-4D97-AF65-F5344CB8AC3E}">
        <p14:creationId xmlns:p14="http://schemas.microsoft.com/office/powerpoint/2010/main" val="378998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Requirements Models</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Data flow diagrams (DFDs)</a:t>
            </a:r>
          </a:p>
          <a:p>
            <a:r>
              <a:rPr lang="en-GB" dirty="0" smtClean="0"/>
              <a:t>Process </a:t>
            </a:r>
            <a:r>
              <a:rPr lang="en-GB" dirty="0"/>
              <a:t>flow diagrams such as </a:t>
            </a:r>
            <a:r>
              <a:rPr lang="en-GB" dirty="0" err="1"/>
              <a:t>swimlane</a:t>
            </a:r>
            <a:r>
              <a:rPr lang="en-GB" dirty="0"/>
              <a:t> diagrams</a:t>
            </a:r>
          </a:p>
          <a:p>
            <a:r>
              <a:rPr lang="en-GB" dirty="0" smtClean="0"/>
              <a:t>State-transition </a:t>
            </a:r>
            <a:r>
              <a:rPr lang="en-GB" dirty="0"/>
              <a:t>diagrams (STDs) and state tables</a:t>
            </a:r>
          </a:p>
          <a:p>
            <a:r>
              <a:rPr lang="en-US" dirty="0" smtClean="0"/>
              <a:t>Dialog </a:t>
            </a:r>
            <a:r>
              <a:rPr lang="en-US" dirty="0"/>
              <a:t>maps</a:t>
            </a:r>
          </a:p>
          <a:p>
            <a:r>
              <a:rPr lang="en-GB" dirty="0" smtClean="0"/>
              <a:t>Decision </a:t>
            </a:r>
            <a:r>
              <a:rPr lang="en-GB" dirty="0"/>
              <a:t>tables and decision trees</a:t>
            </a:r>
          </a:p>
          <a:p>
            <a:r>
              <a:rPr lang="en-US" dirty="0" smtClean="0"/>
              <a:t>Event-response </a:t>
            </a:r>
            <a:r>
              <a:rPr lang="en-US" dirty="0"/>
              <a:t>tables</a:t>
            </a:r>
          </a:p>
          <a:p>
            <a:r>
              <a:rPr lang="en-GB" dirty="0" smtClean="0"/>
              <a:t>Feature trees</a:t>
            </a:r>
          </a:p>
          <a:p>
            <a:r>
              <a:rPr lang="en-GB" dirty="0" smtClean="0"/>
              <a:t>Use </a:t>
            </a:r>
            <a:r>
              <a:rPr lang="en-GB" dirty="0"/>
              <a:t>case diagrams </a:t>
            </a:r>
            <a:endParaRPr lang="en-GB" dirty="0" smtClean="0"/>
          </a:p>
          <a:p>
            <a:r>
              <a:rPr lang="en-GB" dirty="0" smtClean="0"/>
              <a:t>Activity </a:t>
            </a:r>
            <a:r>
              <a:rPr lang="en-GB" dirty="0"/>
              <a:t>diagrams </a:t>
            </a:r>
            <a:endParaRPr lang="en-GB" dirty="0" smtClean="0"/>
          </a:p>
          <a:p>
            <a:r>
              <a:rPr lang="en-GB" dirty="0" smtClean="0"/>
              <a:t>Entity-relationship </a:t>
            </a:r>
            <a:r>
              <a:rPr lang="en-GB" dirty="0"/>
              <a:t>diagrams (ERDs</a:t>
            </a:r>
            <a:r>
              <a:rPr lang="en-GB" dirty="0" smtClean="0"/>
              <a:t>)</a:t>
            </a:r>
            <a:endParaRPr lang="en-US" dirty="0"/>
          </a:p>
        </p:txBody>
      </p:sp>
    </p:spTree>
    <p:extLst>
      <p:ext uri="{BB962C8B-B14F-4D97-AF65-F5344CB8AC3E}">
        <p14:creationId xmlns:p14="http://schemas.microsoft.com/office/powerpoint/2010/main" val="427252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GB" dirty="0"/>
              <a:t>System should accept or reject each request for a new chemical. Four factors influence this decision:</a:t>
            </a:r>
          </a:p>
          <a:p>
            <a:pPr lvl="1"/>
            <a:r>
              <a:rPr lang="en-GB" dirty="0"/>
              <a:t>Whether the user who is creating the request is authorized to request chemicals</a:t>
            </a:r>
          </a:p>
          <a:p>
            <a:pPr lvl="1"/>
            <a:r>
              <a:rPr lang="en-GB" dirty="0"/>
              <a:t>Whether the chemical is available either in the chemical stockroom or from a vendor</a:t>
            </a:r>
          </a:p>
          <a:p>
            <a:pPr lvl="1"/>
            <a:r>
              <a:rPr lang="en-GB" dirty="0"/>
              <a:t>Whether the chemical is on the list of hazardous chemicals that require special training in safe handling</a:t>
            </a:r>
          </a:p>
          <a:p>
            <a:pPr lvl="1"/>
            <a:r>
              <a:rPr lang="en-GB" dirty="0"/>
              <a:t>Whether the user who is creating the request has been trained in handling this type of hazardous chemical</a:t>
            </a:r>
          </a:p>
          <a:p>
            <a:endParaRPr lang="en-US" dirty="0"/>
          </a:p>
        </p:txBody>
      </p:sp>
    </p:spTree>
    <p:extLst>
      <p:ext uri="{BB962C8B-B14F-4D97-AF65-F5344CB8AC3E}">
        <p14:creationId xmlns:p14="http://schemas.microsoft.com/office/powerpoint/2010/main" val="89039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61677"/>
            <a:ext cx="10515600" cy="3879234"/>
          </a:xfrm>
          <a:prstGeom prst="rect">
            <a:avLst/>
          </a:prstGeom>
        </p:spPr>
      </p:pic>
      <p:sp>
        <p:nvSpPr>
          <p:cNvPr id="5" name="Rectangle 4"/>
          <p:cNvSpPr/>
          <p:nvPr/>
        </p:nvSpPr>
        <p:spPr>
          <a:xfrm>
            <a:off x="3305110" y="6219354"/>
            <a:ext cx="6019661" cy="369332"/>
          </a:xfrm>
          <a:prstGeom prst="rect">
            <a:avLst/>
          </a:prstGeom>
        </p:spPr>
        <p:txBody>
          <a:bodyPr wrap="none">
            <a:spAutoFit/>
          </a:bodyPr>
          <a:lstStyle/>
          <a:p>
            <a:r>
              <a:rPr lang="en-GB" b="0" i="0" u="none" strike="noStrike" baseline="0" dirty="0" smtClean="0">
                <a:solidFill>
                  <a:srgbClr val="000000"/>
                </a:solidFill>
                <a:latin typeface="Segoe"/>
              </a:rPr>
              <a:t>Sample decision table for the Chemical Tracking System.</a:t>
            </a:r>
            <a:endParaRPr lang="en-US" dirty="0"/>
          </a:p>
        </p:txBody>
      </p:sp>
    </p:spTree>
    <p:extLst>
      <p:ext uri="{BB962C8B-B14F-4D97-AF65-F5344CB8AC3E}">
        <p14:creationId xmlns:p14="http://schemas.microsoft.com/office/powerpoint/2010/main" val="3164321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GB" dirty="0" smtClean="0"/>
              <a:t>A </a:t>
            </a:r>
            <a:r>
              <a:rPr lang="en-GB" dirty="0"/>
              <a:t>decision tree </a:t>
            </a:r>
            <a:r>
              <a:rPr lang="en-GB" dirty="0" smtClean="0"/>
              <a:t>represents </a:t>
            </a:r>
            <a:r>
              <a:rPr lang="en-GB" dirty="0"/>
              <a:t>this same </a:t>
            </a:r>
            <a:r>
              <a:rPr lang="en-GB" dirty="0" smtClean="0"/>
              <a:t>logic visually.</a:t>
            </a:r>
          </a:p>
          <a:p>
            <a:r>
              <a:rPr lang="en-GB" dirty="0" smtClean="0"/>
              <a:t>Both </a:t>
            </a:r>
            <a:r>
              <a:rPr lang="en-GB" dirty="0"/>
              <a:t>decision tables and decision trees are useful ways to document requirements (or business rules) to avoid overlooking any combinations of conditions</a:t>
            </a:r>
            <a:r>
              <a:rPr lang="en-GB" dirty="0" smtClean="0"/>
              <a:t>.</a:t>
            </a:r>
          </a:p>
          <a:p>
            <a:r>
              <a:rPr lang="en-GB" dirty="0" smtClean="0"/>
              <a:t> </a:t>
            </a:r>
            <a:r>
              <a:rPr lang="en-GB" dirty="0"/>
              <a:t>Even a complex decision table or tree is easier to read than a mass of repetitious textual requirements.</a:t>
            </a:r>
            <a:endParaRPr lang="en-US" dirty="0"/>
          </a:p>
        </p:txBody>
      </p:sp>
    </p:spTree>
    <p:extLst>
      <p:ext uri="{BB962C8B-B14F-4D97-AF65-F5344CB8AC3E}">
        <p14:creationId xmlns:p14="http://schemas.microsoft.com/office/powerpoint/2010/main" val="2597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81031" y="1825625"/>
            <a:ext cx="7829937" cy="4351338"/>
          </a:xfrm>
          <a:prstGeom prst="rect">
            <a:avLst/>
          </a:prstGeom>
        </p:spPr>
      </p:pic>
      <p:sp>
        <p:nvSpPr>
          <p:cNvPr id="5" name="Rectangle 4"/>
          <p:cNvSpPr/>
          <p:nvPr/>
        </p:nvSpPr>
        <p:spPr>
          <a:xfrm>
            <a:off x="3768530" y="6311900"/>
            <a:ext cx="5981189" cy="369332"/>
          </a:xfrm>
          <a:prstGeom prst="rect">
            <a:avLst/>
          </a:prstGeom>
        </p:spPr>
        <p:txBody>
          <a:bodyPr wrap="none">
            <a:spAutoFit/>
          </a:bodyPr>
          <a:lstStyle/>
          <a:p>
            <a:r>
              <a:rPr lang="en-GB" b="0" i="0" u="none" strike="noStrike" baseline="0" dirty="0" smtClean="0">
                <a:solidFill>
                  <a:srgbClr val="000000"/>
                </a:solidFill>
                <a:latin typeface="Segoe"/>
              </a:rPr>
              <a:t>Sample decision tree for the Chemical Tracking </a:t>
            </a:r>
            <a:r>
              <a:rPr lang="en-GB" b="0" i="0" u="none" strike="noStrike" baseline="0" smtClean="0">
                <a:solidFill>
                  <a:srgbClr val="000000"/>
                </a:solidFill>
                <a:latin typeface="Segoe"/>
              </a:rPr>
              <a:t>System. </a:t>
            </a:r>
            <a:endParaRPr lang="en-US" dirty="0"/>
          </a:p>
        </p:txBody>
      </p:sp>
    </p:spTree>
    <p:extLst>
      <p:ext uri="{BB962C8B-B14F-4D97-AF65-F5344CB8AC3E}">
        <p14:creationId xmlns:p14="http://schemas.microsoft.com/office/powerpoint/2010/main" val="3800125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models in analysis and design</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Visual </a:t>
            </a:r>
            <a:r>
              <a:rPr lang="en-GB" dirty="0"/>
              <a:t>models are useful for elaborating and exploring the requirements, as well as for designing software solutions. </a:t>
            </a:r>
            <a:endParaRPr lang="en-GB" dirty="0" smtClean="0"/>
          </a:p>
          <a:p>
            <a:r>
              <a:rPr lang="en-GB" dirty="0" smtClean="0"/>
              <a:t>Used </a:t>
            </a:r>
            <a:r>
              <a:rPr lang="en-GB" dirty="0"/>
              <a:t>for requirements analysis, these diagrams let you model the </a:t>
            </a:r>
            <a:r>
              <a:rPr lang="en-GB" dirty="0" smtClean="0"/>
              <a:t>problem, domain </a:t>
            </a:r>
            <a:r>
              <a:rPr lang="en-GB" dirty="0"/>
              <a:t>or create conceptual representations of the new system. </a:t>
            </a:r>
            <a:endParaRPr lang="en-GB" dirty="0" smtClean="0"/>
          </a:p>
          <a:p>
            <a:r>
              <a:rPr lang="en-GB" dirty="0" smtClean="0"/>
              <a:t>You </a:t>
            </a:r>
            <a:r>
              <a:rPr lang="en-GB" dirty="0"/>
              <a:t>can base the models on the textual requirements to represent them from different perspectives, or you can derive functional requirements from high-level models that are based on user input. </a:t>
            </a:r>
            <a:endParaRPr lang="en-GB" dirty="0" smtClean="0"/>
          </a:p>
          <a:p>
            <a:r>
              <a:rPr lang="en-GB" dirty="0" smtClean="0"/>
              <a:t>During </a:t>
            </a:r>
            <a:r>
              <a:rPr lang="en-GB" dirty="0"/>
              <a:t>design, models represent how you intend to implement the system: the actual database to create, the object classes to instantiate, and the code modules to develop. </a:t>
            </a:r>
            <a:endParaRPr lang="en-GB" dirty="0" smtClean="0"/>
          </a:p>
          <a:p>
            <a:r>
              <a:rPr lang="en-GB" dirty="0" smtClean="0"/>
              <a:t>Because </a:t>
            </a:r>
            <a:r>
              <a:rPr lang="en-GB" dirty="0"/>
              <a:t>analysis and design diagrams use the same notations, clearly identify each one you draw as being an analysis model (the concepts) or a design model (what you intend to build).</a:t>
            </a:r>
            <a:endParaRPr lang="en-US" dirty="0"/>
          </a:p>
        </p:txBody>
      </p:sp>
    </p:spTree>
    <p:extLst>
      <p:ext uri="{BB962C8B-B14F-4D97-AF65-F5344CB8AC3E}">
        <p14:creationId xmlns:p14="http://schemas.microsoft.com/office/powerpoint/2010/main" val="288266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creating models waste time?</a:t>
            </a:r>
            <a:endParaRPr lang="en-US" dirty="0"/>
          </a:p>
        </p:txBody>
      </p:sp>
      <p:sp>
        <p:nvSpPr>
          <p:cNvPr id="3" name="Content Placeholder 2"/>
          <p:cNvSpPr>
            <a:spLocks noGrp="1"/>
          </p:cNvSpPr>
          <p:nvPr>
            <p:ph idx="1"/>
          </p:nvPr>
        </p:nvSpPr>
        <p:spPr/>
        <p:txBody>
          <a:bodyPr/>
          <a:lstStyle/>
          <a:p>
            <a:r>
              <a:rPr lang="en-GB" dirty="0" smtClean="0"/>
              <a:t>A model </a:t>
            </a:r>
            <a:r>
              <a:rPr lang="en-GB" dirty="0"/>
              <a:t>is simpler than the system you are </a:t>
            </a:r>
            <a:r>
              <a:rPr lang="en-GB" dirty="0" err="1"/>
              <a:t>modeling</a:t>
            </a:r>
            <a:r>
              <a:rPr lang="en-GB" dirty="0"/>
              <a:t>. </a:t>
            </a:r>
            <a:endParaRPr lang="en-GB" dirty="0" smtClean="0"/>
          </a:p>
          <a:p>
            <a:r>
              <a:rPr lang="en-GB" dirty="0" smtClean="0"/>
              <a:t>Creating </a:t>
            </a:r>
            <a:r>
              <a:rPr lang="en-GB" dirty="0"/>
              <a:t>most models doesn’t require significantly more time than you would spend writing the requirements statements and </a:t>
            </a:r>
            <a:r>
              <a:rPr lang="en-GB" dirty="0" err="1"/>
              <a:t>analyzing</a:t>
            </a:r>
            <a:r>
              <a:rPr lang="en-GB" dirty="0"/>
              <a:t> them for issues. </a:t>
            </a:r>
            <a:endParaRPr lang="en-GB" dirty="0" smtClean="0"/>
          </a:p>
          <a:p>
            <a:r>
              <a:rPr lang="en-GB" dirty="0" smtClean="0"/>
              <a:t>Models</a:t>
            </a:r>
            <a:r>
              <a:rPr lang="en-GB" dirty="0"/>
              <a:t>, or portions of models, can sometimes be reused from one project to another, or at least serve as a straw-man starting point for requirements elicitation on a subsequent project.</a:t>
            </a:r>
            <a:endParaRPr lang="en-US" dirty="0"/>
          </a:p>
        </p:txBody>
      </p:sp>
    </p:spTree>
    <p:extLst>
      <p:ext uri="{BB962C8B-B14F-4D97-AF65-F5344CB8AC3E}">
        <p14:creationId xmlns:p14="http://schemas.microsoft.com/office/powerpoint/2010/main" val="167052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From voice of the customer to analysis models</a:t>
            </a:r>
            <a:endParaRPr lang="en-US" dirty="0"/>
          </a:p>
        </p:txBody>
      </p:sp>
      <p:sp>
        <p:nvSpPr>
          <p:cNvPr id="3" name="Content Placeholder 2"/>
          <p:cNvSpPr>
            <a:spLocks noGrp="1"/>
          </p:cNvSpPr>
          <p:nvPr>
            <p:ph idx="1"/>
          </p:nvPr>
        </p:nvSpPr>
        <p:spPr>
          <a:xfrm>
            <a:off x="838200" y="1825625"/>
            <a:ext cx="10515600" cy="1200910"/>
          </a:xfrm>
        </p:spPr>
        <p:txBody>
          <a:bodyPr>
            <a:normAutofit lnSpcReduction="10000"/>
          </a:bodyPr>
          <a:lstStyle/>
          <a:p>
            <a:r>
              <a:rPr lang="en-GB" dirty="0"/>
              <a:t>By listening carefully to how customers present their requirements, the business analyst can pick out keywords that translate into specific model elements</a:t>
            </a:r>
            <a:r>
              <a:rPr lang="en-GB" dirty="0" smtClean="0"/>
              <a:t>.</a:t>
            </a:r>
          </a:p>
          <a:p>
            <a:endParaRPr lang="en-US" dirty="0"/>
          </a:p>
        </p:txBody>
      </p:sp>
      <p:pic>
        <p:nvPicPr>
          <p:cNvPr id="4" name="Picture 3"/>
          <p:cNvPicPr>
            <a:picLocks noChangeAspect="1"/>
          </p:cNvPicPr>
          <p:nvPr/>
        </p:nvPicPr>
        <p:blipFill>
          <a:blip r:embed="rId2"/>
          <a:stretch>
            <a:fillRect/>
          </a:stretch>
        </p:blipFill>
        <p:spPr>
          <a:xfrm>
            <a:off x="2384402" y="3026535"/>
            <a:ext cx="7191375" cy="3667125"/>
          </a:xfrm>
          <a:prstGeom prst="rect">
            <a:avLst/>
          </a:prstGeom>
        </p:spPr>
      </p:pic>
    </p:spTree>
    <p:extLst>
      <p:ext uri="{BB962C8B-B14F-4D97-AF65-F5344CB8AC3E}">
        <p14:creationId xmlns:p14="http://schemas.microsoft.com/office/powerpoint/2010/main" val="2617839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GB" dirty="0" smtClean="0"/>
              <a:t>In the </a:t>
            </a:r>
            <a:r>
              <a:rPr lang="en-GB" dirty="0"/>
              <a:t>Chemical Tracking System example, consider the following paragraph of user needs supplied by the product champion who represented the Chemist user class. </a:t>
            </a:r>
            <a:endParaRPr lang="en-GB" dirty="0" smtClean="0"/>
          </a:p>
          <a:p>
            <a:r>
              <a:rPr lang="en-GB" dirty="0" smtClean="0"/>
              <a:t>Significant </a:t>
            </a:r>
            <a:r>
              <a:rPr lang="en-GB" dirty="0"/>
              <a:t>unique nouns are highlighted in </a:t>
            </a:r>
            <a:r>
              <a:rPr lang="en-GB" b="1" dirty="0"/>
              <a:t>bold, </a:t>
            </a:r>
            <a:r>
              <a:rPr lang="en-GB" dirty="0"/>
              <a:t>verbs are in </a:t>
            </a:r>
            <a:r>
              <a:rPr lang="en-GB" i="1" dirty="0"/>
              <a:t>italics</a:t>
            </a:r>
            <a:r>
              <a:rPr lang="en-GB" dirty="0"/>
              <a:t>, and conditional statements are in </a:t>
            </a:r>
            <a:r>
              <a:rPr lang="en-GB" b="1" i="1" dirty="0"/>
              <a:t>bold italics</a:t>
            </a:r>
            <a:r>
              <a:rPr lang="en-GB" dirty="0"/>
              <a:t>; </a:t>
            </a:r>
            <a:endParaRPr lang="en-US" dirty="0"/>
          </a:p>
        </p:txBody>
      </p:sp>
    </p:spTree>
    <p:extLst>
      <p:ext uri="{BB962C8B-B14F-4D97-AF65-F5344CB8AC3E}">
        <p14:creationId xmlns:p14="http://schemas.microsoft.com/office/powerpoint/2010/main" val="299467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GB" dirty="0"/>
              <a:t>A chemist or a member of the chemical stockroom staff can place a request for one or more chemicals if the user is an authorized requester. The request can be fulfilled either by delivering a container of the chemical that is already in the chemical stockroom’s inventory or by placing an order for a new container of the chemical with an outside vendor. If the chemical is hazardous, the chemical can be delivered only if the user is trained. The person placing the request must be able to search vendor </a:t>
            </a:r>
            <a:r>
              <a:rPr lang="en-GB" dirty="0" err="1"/>
              <a:t>catalogs</a:t>
            </a:r>
            <a:r>
              <a:rPr lang="en-GB" dirty="0"/>
              <a:t> online for specific chemicals while preparing his request. The system needs to track the status of every chemical request from the time it is prepared until the request is either fulfilled or </a:t>
            </a:r>
            <a:r>
              <a:rPr lang="en-GB" dirty="0" err="1"/>
              <a:t>canceled</a:t>
            </a:r>
            <a:r>
              <a:rPr lang="en-GB" dirty="0"/>
              <a:t>. It also needs to track the history of every chemical container from the time it is received at the company until it is fully consumed or disposed of.</a:t>
            </a:r>
            <a:endParaRPr lang="en-US" dirty="0"/>
          </a:p>
        </p:txBody>
      </p:sp>
    </p:spTree>
    <p:extLst>
      <p:ext uri="{BB962C8B-B14F-4D97-AF65-F5344CB8AC3E}">
        <p14:creationId xmlns:p14="http://schemas.microsoft.com/office/powerpoint/2010/main" val="3348241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Flow Diagram (DFD)</a:t>
            </a:r>
            <a:endParaRPr lang="en-US" dirty="0"/>
          </a:p>
        </p:txBody>
      </p:sp>
      <p:sp>
        <p:nvSpPr>
          <p:cNvPr id="3" name="Content Placeholder 2"/>
          <p:cNvSpPr>
            <a:spLocks noGrp="1"/>
          </p:cNvSpPr>
          <p:nvPr>
            <p:ph idx="1"/>
          </p:nvPr>
        </p:nvSpPr>
        <p:spPr/>
        <p:txBody>
          <a:bodyPr>
            <a:normAutofit fontScale="92500" lnSpcReduction="10000"/>
          </a:bodyPr>
          <a:lstStyle/>
          <a:p>
            <a:r>
              <a:rPr lang="en-GB" dirty="0"/>
              <a:t>DFDs provide a big-picture view of how data moves through a system, which other models don’t show well. </a:t>
            </a:r>
            <a:endParaRPr lang="en-GB" dirty="0" smtClean="0"/>
          </a:p>
          <a:p>
            <a:r>
              <a:rPr lang="en-GB" dirty="0" smtClean="0"/>
              <a:t>Various </a:t>
            </a:r>
            <a:r>
              <a:rPr lang="en-GB" dirty="0"/>
              <a:t>people and systems execute processes that use, manipulate, and produce data, so any single use case or </a:t>
            </a:r>
            <a:r>
              <a:rPr lang="en-GB" dirty="0" err="1"/>
              <a:t>swimlane</a:t>
            </a:r>
            <a:r>
              <a:rPr lang="en-GB" dirty="0"/>
              <a:t> diagram can’t show you the full life cycle of a piece of data</a:t>
            </a:r>
            <a:r>
              <a:rPr lang="en-GB" dirty="0" smtClean="0"/>
              <a:t>.</a:t>
            </a:r>
          </a:p>
          <a:p>
            <a:r>
              <a:rPr lang="en-GB" dirty="0" smtClean="0"/>
              <a:t> </a:t>
            </a:r>
            <a:r>
              <a:rPr lang="en-GB" dirty="0"/>
              <a:t>Also, multiple pieces of data might be pulled together and transformed by a process (for example, shopping cart contents plus shipping information plus billing information are transformed into an order object). Again, this is hard to show in other models. </a:t>
            </a:r>
            <a:endParaRPr lang="en-GB" dirty="0" smtClean="0"/>
          </a:p>
          <a:p>
            <a:r>
              <a:rPr lang="en-GB" dirty="0" smtClean="0"/>
              <a:t>DFDs </a:t>
            </a:r>
            <a:r>
              <a:rPr lang="en-GB" dirty="0"/>
              <a:t>can be used as a technique to identify missing data requirements. The data that flows between processes, data stores, and external entities should also be </a:t>
            </a:r>
            <a:r>
              <a:rPr lang="en-GB" dirty="0" err="1"/>
              <a:t>modeled</a:t>
            </a:r>
            <a:r>
              <a:rPr lang="en-GB" dirty="0"/>
              <a:t> in ERDs and described in the data dictionary. </a:t>
            </a:r>
            <a:endParaRPr lang="en-GB" dirty="0" smtClean="0"/>
          </a:p>
        </p:txBody>
      </p:sp>
    </p:spTree>
    <p:extLst>
      <p:ext uri="{BB962C8B-B14F-4D97-AF65-F5344CB8AC3E}">
        <p14:creationId xmlns:p14="http://schemas.microsoft.com/office/powerpoint/2010/main" val="191580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TotalTime>
  <Words>3263</Words>
  <Application>Microsoft Office PowerPoint</Application>
  <PresentationFormat>Widescreen</PresentationFormat>
  <Paragraphs>166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Segoe</vt:lpstr>
      <vt:lpstr>Office Theme</vt:lpstr>
      <vt:lpstr>Software Requirement Engineering</vt:lpstr>
      <vt:lpstr>Different views of the Requirements</vt:lpstr>
      <vt:lpstr>Visual Requirements Models</vt:lpstr>
      <vt:lpstr>Visual models in analysis and design</vt:lpstr>
      <vt:lpstr>Does creating models waste time?</vt:lpstr>
      <vt:lpstr>From voice of the customer to analysis models</vt:lpstr>
      <vt:lpstr>Example</vt:lpstr>
      <vt:lpstr>Example</vt:lpstr>
      <vt:lpstr>1. Data Flow Diagram (DFD)</vt:lpstr>
      <vt:lpstr>Abstraction Level of DFDs</vt:lpstr>
      <vt:lpstr>PowerPoint Presentation</vt:lpstr>
      <vt:lpstr>PowerPoint Presentation</vt:lpstr>
      <vt:lpstr>Levels of DFDs</vt:lpstr>
      <vt:lpstr>Conventions for drawing DFDs</vt:lpstr>
      <vt:lpstr>2. Swimlane Diagrams</vt:lpstr>
      <vt:lpstr>PowerPoint Presentation</vt:lpstr>
      <vt:lpstr>2. Swimlane Diagrams</vt:lpstr>
      <vt:lpstr>3. State-transition diagram and state table</vt:lpstr>
      <vt:lpstr>3.1 State-transition diagram</vt:lpstr>
      <vt:lpstr>PowerPoint Presentation</vt:lpstr>
      <vt:lpstr>Example</vt:lpstr>
      <vt:lpstr>3.2 State Table</vt:lpstr>
      <vt:lpstr>PowerPoint Presentation</vt:lpstr>
      <vt:lpstr>4. Dialog map</vt:lpstr>
      <vt:lpstr>4. Dialog Map</vt:lpstr>
      <vt:lpstr>4. Dialog Map</vt:lpstr>
      <vt:lpstr>Difference between a dialog map and a flowchart</vt:lpstr>
      <vt:lpstr>PowerPoint Presentation</vt:lpstr>
      <vt:lpstr>Decision tables and decision trees</vt:lpstr>
      <vt:lpstr>Example</vt:lpstr>
      <vt:lpstr>PowerPoint Presentation</vt:lpstr>
      <vt:lpstr>Decision Tree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35</cp:revision>
  <dcterms:created xsi:type="dcterms:W3CDTF">2020-11-24T03:01:24Z</dcterms:created>
  <dcterms:modified xsi:type="dcterms:W3CDTF">2020-11-26T08:41:11Z</dcterms:modified>
</cp:coreProperties>
</file>