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2" r:id="rId2"/>
    <p:sldId id="257" r:id="rId3"/>
    <p:sldId id="258" r:id="rId4"/>
    <p:sldId id="259" r:id="rId5"/>
    <p:sldId id="276" r:id="rId6"/>
    <p:sldId id="277" r:id="rId7"/>
    <p:sldId id="260" r:id="rId8"/>
    <p:sldId id="262" r:id="rId9"/>
    <p:sldId id="263" r:id="rId10"/>
    <p:sldId id="261" r:id="rId11"/>
    <p:sldId id="264" r:id="rId12"/>
    <p:sldId id="265" r:id="rId13"/>
    <p:sldId id="266" r:id="rId14"/>
    <p:sldId id="267" r:id="rId15"/>
    <p:sldId id="268" r:id="rId16"/>
    <p:sldId id="271" r:id="rId17"/>
    <p:sldId id="269" r:id="rId18"/>
    <p:sldId id="278" r:id="rId19"/>
    <p:sldId id="270" r:id="rId20"/>
    <p:sldId id="279" r:id="rId21"/>
    <p:sldId id="272" r:id="rId22"/>
    <p:sldId id="280" r:id="rId23"/>
    <p:sldId id="273" r:id="rId24"/>
    <p:sldId id="281"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4C6B6-9538-4FF7-BA94-0F06F6AA2A33}"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4DCCD-5218-487C-B1D7-D10B9B4D377F}" type="slidenum">
              <a:rPr lang="en-US" smtClean="0"/>
              <a:t>‹#›</a:t>
            </a:fld>
            <a:endParaRPr lang="en-US"/>
          </a:p>
        </p:txBody>
      </p:sp>
    </p:spTree>
    <p:extLst>
      <p:ext uri="{BB962C8B-B14F-4D97-AF65-F5344CB8AC3E}">
        <p14:creationId xmlns:p14="http://schemas.microsoft.com/office/powerpoint/2010/main" val="58872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a:t>
            </a:fld>
            <a:endParaRPr lang="en-US"/>
          </a:p>
        </p:txBody>
      </p:sp>
    </p:spTree>
    <p:extLst>
      <p:ext uri="{BB962C8B-B14F-4D97-AF65-F5344CB8AC3E}">
        <p14:creationId xmlns:p14="http://schemas.microsoft.com/office/powerpoint/2010/main" val="6165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D3C3C8-B802-4C30-91FC-EE9C4E13A0C8}"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313301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3C3C8-B802-4C30-91FC-EE9C4E13A0C8}"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25858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3C3C8-B802-4C30-91FC-EE9C4E13A0C8}"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273097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3C3C8-B802-4C30-91FC-EE9C4E13A0C8}"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206711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D3C3C8-B802-4C30-91FC-EE9C4E13A0C8}"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377064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D3C3C8-B802-4C30-91FC-EE9C4E13A0C8}"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327842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D3C3C8-B802-4C30-91FC-EE9C4E13A0C8}"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167436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D3C3C8-B802-4C30-91FC-EE9C4E13A0C8}"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123957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3C3C8-B802-4C30-91FC-EE9C4E13A0C8}"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348638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3C3C8-B802-4C30-91FC-EE9C4E13A0C8}"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169060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3C3C8-B802-4C30-91FC-EE9C4E13A0C8}"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D2A8C-412C-4832-A440-879B470DD2D7}" type="slidenum">
              <a:rPr lang="en-US" smtClean="0"/>
              <a:t>‹#›</a:t>
            </a:fld>
            <a:endParaRPr lang="en-US"/>
          </a:p>
        </p:txBody>
      </p:sp>
    </p:spTree>
    <p:extLst>
      <p:ext uri="{BB962C8B-B14F-4D97-AF65-F5344CB8AC3E}">
        <p14:creationId xmlns:p14="http://schemas.microsoft.com/office/powerpoint/2010/main" val="129302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3C3C8-B802-4C30-91FC-EE9C4E13A0C8}"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D2A8C-412C-4832-A440-879B470DD2D7}" type="slidenum">
              <a:rPr lang="en-US" smtClean="0"/>
              <a:t>‹#›</a:t>
            </a:fld>
            <a:endParaRPr lang="en-US"/>
          </a:p>
        </p:txBody>
      </p:sp>
    </p:spTree>
    <p:extLst>
      <p:ext uri="{BB962C8B-B14F-4D97-AF65-F5344CB8AC3E}">
        <p14:creationId xmlns:p14="http://schemas.microsoft.com/office/powerpoint/2010/main" val="1708219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Requirements Engineering</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25</a:t>
            </a:r>
            <a:endParaRPr lang="en-US" dirty="0" smtClean="0"/>
          </a:p>
          <a:p>
            <a:r>
              <a:rPr lang="en-US" dirty="0" smtClean="0"/>
              <a:t>Data Analysis Models and </a:t>
            </a:r>
            <a:r>
              <a:rPr lang="en-US" smtClean="0"/>
              <a:t>Data Requirements</a:t>
            </a:r>
            <a:endParaRPr lang="en-US" dirty="0"/>
          </a:p>
        </p:txBody>
      </p:sp>
    </p:spTree>
    <p:extLst>
      <p:ext uri="{BB962C8B-B14F-4D97-AF65-F5344CB8AC3E}">
        <p14:creationId xmlns:p14="http://schemas.microsoft.com/office/powerpoint/2010/main" val="1284234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diagrams</a:t>
            </a:r>
            <a:endParaRPr lang="en-US" dirty="0"/>
          </a:p>
        </p:txBody>
      </p:sp>
      <p:sp>
        <p:nvSpPr>
          <p:cNvPr id="3" name="Content Placeholder 2"/>
          <p:cNvSpPr>
            <a:spLocks noGrp="1"/>
          </p:cNvSpPr>
          <p:nvPr>
            <p:ph idx="1"/>
          </p:nvPr>
        </p:nvSpPr>
        <p:spPr/>
        <p:txBody>
          <a:bodyPr>
            <a:normAutofit fontScale="85000" lnSpcReduction="20000"/>
          </a:bodyPr>
          <a:lstStyle/>
          <a:p>
            <a:r>
              <a:rPr lang="en-GB" dirty="0"/>
              <a:t>The standard object-oriented </a:t>
            </a:r>
            <a:r>
              <a:rPr lang="en-GB" dirty="0" err="1"/>
              <a:t>modeling</a:t>
            </a:r>
            <a:r>
              <a:rPr lang="en-GB" dirty="0"/>
              <a:t> language is the Unified </a:t>
            </a:r>
            <a:r>
              <a:rPr lang="en-GB" dirty="0" err="1"/>
              <a:t>Modeling</a:t>
            </a:r>
            <a:r>
              <a:rPr lang="en-GB" dirty="0"/>
              <a:t> </a:t>
            </a:r>
            <a:r>
              <a:rPr lang="en-GB" dirty="0" smtClean="0"/>
              <a:t>Language.</a:t>
            </a:r>
          </a:p>
          <a:p>
            <a:r>
              <a:rPr lang="en-GB" dirty="0" smtClean="0"/>
              <a:t>The </a:t>
            </a:r>
            <a:r>
              <a:rPr lang="en-GB" dirty="0"/>
              <a:t>UML is primarily used for creating design models. At the level of abstraction that’s appropriate for requirements analysis, several UML models can be </a:t>
            </a:r>
            <a:r>
              <a:rPr lang="en-GB" dirty="0" smtClean="0"/>
              <a:t>useful.</a:t>
            </a:r>
          </a:p>
          <a:p>
            <a:r>
              <a:rPr lang="en-GB" b="1" dirty="0" smtClean="0"/>
              <a:t>Class diagrams</a:t>
            </a:r>
            <a:r>
              <a:rPr lang="en-GB" dirty="0" smtClean="0"/>
              <a:t>, to show the object classes that pertain to the application domain; their attributes, </a:t>
            </a:r>
            <a:r>
              <a:rPr lang="en-GB" dirty="0" err="1" smtClean="0"/>
              <a:t>behavior</a:t>
            </a:r>
            <a:r>
              <a:rPr lang="en-GB" dirty="0" smtClean="0"/>
              <a:t>, and properties; and relations among classes. </a:t>
            </a:r>
          </a:p>
          <a:p>
            <a:r>
              <a:rPr lang="en-GB" b="1" dirty="0" smtClean="0"/>
              <a:t>Use </a:t>
            </a:r>
            <a:r>
              <a:rPr lang="en-GB" b="1" dirty="0"/>
              <a:t>case diagrams</a:t>
            </a:r>
            <a:r>
              <a:rPr lang="en-GB" dirty="0"/>
              <a:t>, to show the relationships between actors external to the system and the use cases with which they </a:t>
            </a:r>
            <a:r>
              <a:rPr lang="en-GB" dirty="0" smtClean="0"/>
              <a:t>interact.</a:t>
            </a:r>
            <a:endParaRPr lang="en-GB" dirty="0"/>
          </a:p>
          <a:p>
            <a:r>
              <a:rPr lang="en-GB" b="1" dirty="0"/>
              <a:t>Activity diagrams</a:t>
            </a:r>
            <a:r>
              <a:rPr lang="en-GB" dirty="0"/>
              <a:t>, to show how the various flows in a use case interlace, or which roles perform certain actions (as in a </a:t>
            </a:r>
            <a:r>
              <a:rPr lang="en-GB" dirty="0" err="1"/>
              <a:t>swimlane</a:t>
            </a:r>
            <a:r>
              <a:rPr lang="en-GB" dirty="0"/>
              <a:t> diagram), or to model the flow of business processes. </a:t>
            </a:r>
            <a:endParaRPr lang="en-GB" dirty="0" smtClean="0"/>
          </a:p>
          <a:p>
            <a:r>
              <a:rPr lang="en-GB" b="1" dirty="0" smtClean="0"/>
              <a:t>State </a:t>
            </a:r>
            <a:r>
              <a:rPr lang="en-GB" b="1" dirty="0"/>
              <a:t>(or state machine) diagrams</a:t>
            </a:r>
            <a:r>
              <a:rPr lang="en-GB" dirty="0"/>
              <a:t>, to represent the different states a system or data object can take on and the allowed transitions between the states.</a:t>
            </a:r>
          </a:p>
          <a:p>
            <a:endParaRPr lang="en-US" dirty="0"/>
          </a:p>
        </p:txBody>
      </p:sp>
    </p:spTree>
    <p:extLst>
      <p:ext uri="{BB962C8B-B14F-4D97-AF65-F5344CB8AC3E}">
        <p14:creationId xmlns:p14="http://schemas.microsoft.com/office/powerpoint/2010/main" val="19328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on agile projects</a:t>
            </a:r>
            <a:endParaRPr lang="en-US" dirty="0"/>
          </a:p>
        </p:txBody>
      </p:sp>
      <p:sp>
        <p:nvSpPr>
          <p:cNvPr id="3" name="Content Placeholder 2"/>
          <p:cNvSpPr>
            <a:spLocks noGrp="1"/>
          </p:cNvSpPr>
          <p:nvPr>
            <p:ph idx="1"/>
          </p:nvPr>
        </p:nvSpPr>
        <p:spPr/>
        <p:txBody>
          <a:bodyPr>
            <a:normAutofit fontScale="92500" lnSpcReduction="10000"/>
          </a:bodyPr>
          <a:lstStyle/>
          <a:p>
            <a:r>
              <a:rPr lang="en-GB" dirty="0"/>
              <a:t>All projects should exploit requirements models to </a:t>
            </a:r>
            <a:r>
              <a:rPr lang="en-GB" dirty="0" err="1"/>
              <a:t>analyze</a:t>
            </a:r>
            <a:r>
              <a:rPr lang="en-GB" dirty="0"/>
              <a:t> their requirements from a variety of perspectives, no matter what the project’s development approach is</a:t>
            </a:r>
            <a:r>
              <a:rPr lang="en-GB" dirty="0" smtClean="0"/>
              <a:t>.</a:t>
            </a:r>
          </a:p>
          <a:p>
            <a:r>
              <a:rPr lang="en-GB" dirty="0"/>
              <a:t>The difference in how traditional and agile projects perform </a:t>
            </a:r>
            <a:r>
              <a:rPr lang="en-GB" dirty="0" err="1"/>
              <a:t>modeling</a:t>
            </a:r>
            <a:r>
              <a:rPr lang="en-GB" dirty="0"/>
              <a:t> is related to when the models are created and the level of detail in them</a:t>
            </a:r>
            <a:r>
              <a:rPr lang="en-GB" dirty="0" smtClean="0"/>
              <a:t>.</a:t>
            </a:r>
          </a:p>
          <a:p>
            <a:r>
              <a:rPr lang="en-GB" dirty="0" smtClean="0"/>
              <a:t>You </a:t>
            </a:r>
            <a:r>
              <a:rPr lang="en-GB" dirty="0"/>
              <a:t>might create models in a less persistent or less perfected format on an agile project than on a traditional project</a:t>
            </a:r>
            <a:r>
              <a:rPr lang="en-GB" dirty="0" smtClean="0"/>
              <a:t>.</a:t>
            </a:r>
          </a:p>
          <a:p>
            <a:r>
              <a:rPr lang="en-GB" dirty="0"/>
              <a:t>The key point in using analysis models on agile projects—or really, on any project—is to focus on creating only the models you need, only when you need them, and only to the level of detail you need to make sure project stakeholders adequately understand the requirements.</a:t>
            </a:r>
            <a:endParaRPr lang="en-US" dirty="0"/>
          </a:p>
        </p:txBody>
      </p:sp>
    </p:spTree>
    <p:extLst>
      <p:ext uri="{BB962C8B-B14F-4D97-AF65-F5344CB8AC3E}">
        <p14:creationId xmlns:p14="http://schemas.microsoft.com/office/powerpoint/2010/main" val="322240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right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System external </a:t>
            </a:r>
            <a:r>
              <a:rPr lang="en-US" dirty="0" smtClean="0"/>
              <a:t>interfaces</a:t>
            </a:r>
          </a:p>
          <a:p>
            <a:pPr lvl="1"/>
            <a:r>
              <a:rPr lang="en-GB" dirty="0" smtClean="0"/>
              <a:t>Context diagram</a:t>
            </a:r>
          </a:p>
          <a:p>
            <a:pPr lvl="1"/>
            <a:r>
              <a:rPr lang="en-GB" dirty="0" smtClean="0"/>
              <a:t>Use case diagram</a:t>
            </a:r>
          </a:p>
          <a:p>
            <a:pPr lvl="1"/>
            <a:r>
              <a:rPr lang="en-GB" dirty="0"/>
              <a:t>E</a:t>
            </a:r>
            <a:r>
              <a:rPr lang="en-GB" dirty="0" smtClean="0"/>
              <a:t>cosystem map</a:t>
            </a:r>
          </a:p>
          <a:p>
            <a:r>
              <a:rPr lang="en-US" dirty="0"/>
              <a:t>Business process </a:t>
            </a:r>
            <a:r>
              <a:rPr lang="en-US" dirty="0" smtClean="0"/>
              <a:t>flow</a:t>
            </a:r>
          </a:p>
          <a:p>
            <a:pPr lvl="1"/>
            <a:r>
              <a:rPr lang="en-US" dirty="0"/>
              <a:t>D</a:t>
            </a:r>
            <a:r>
              <a:rPr lang="en-US" dirty="0" smtClean="0"/>
              <a:t>ata flow diagram</a:t>
            </a:r>
          </a:p>
          <a:p>
            <a:pPr lvl="1"/>
            <a:r>
              <a:rPr lang="en-US" dirty="0" err="1" smtClean="0"/>
              <a:t>Swimlane</a:t>
            </a:r>
            <a:r>
              <a:rPr lang="en-US" dirty="0" smtClean="0"/>
              <a:t> diagram</a:t>
            </a:r>
          </a:p>
          <a:p>
            <a:pPr lvl="1"/>
            <a:r>
              <a:rPr lang="en-US" dirty="0" smtClean="0"/>
              <a:t>Activity Diagram</a:t>
            </a:r>
          </a:p>
          <a:p>
            <a:r>
              <a:rPr lang="en-GB" dirty="0"/>
              <a:t>Data definitions and data object relationships	</a:t>
            </a:r>
          </a:p>
          <a:p>
            <a:pPr lvl="1"/>
            <a:r>
              <a:rPr lang="en-US" dirty="0" smtClean="0"/>
              <a:t>Entity-Relationship Diagram</a:t>
            </a:r>
          </a:p>
          <a:p>
            <a:pPr lvl="1"/>
            <a:r>
              <a:rPr lang="en-US" dirty="0" smtClean="0"/>
              <a:t>Class Diagram</a:t>
            </a:r>
          </a:p>
          <a:p>
            <a:pPr lvl="1"/>
            <a:r>
              <a:rPr lang="en-US" dirty="0" smtClean="0"/>
              <a:t>Data Dictionary</a:t>
            </a:r>
            <a:endParaRPr lang="en-US" dirty="0"/>
          </a:p>
          <a:p>
            <a:endParaRPr lang="en-GB" dirty="0" smtClean="0"/>
          </a:p>
          <a:p>
            <a:pPr lvl="1"/>
            <a:endParaRPr lang="en-US" dirty="0" smtClean="0"/>
          </a:p>
          <a:p>
            <a:endParaRPr lang="en-US" dirty="0"/>
          </a:p>
        </p:txBody>
      </p:sp>
    </p:spTree>
    <p:extLst>
      <p:ext uri="{BB962C8B-B14F-4D97-AF65-F5344CB8AC3E}">
        <p14:creationId xmlns:p14="http://schemas.microsoft.com/office/powerpoint/2010/main" val="268089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right models</a:t>
            </a:r>
            <a:endParaRPr lang="en-US" dirty="0"/>
          </a:p>
        </p:txBody>
      </p:sp>
      <p:sp>
        <p:nvSpPr>
          <p:cNvPr id="3" name="Content Placeholder 2"/>
          <p:cNvSpPr>
            <a:spLocks noGrp="1"/>
          </p:cNvSpPr>
          <p:nvPr>
            <p:ph idx="1"/>
          </p:nvPr>
        </p:nvSpPr>
        <p:spPr/>
        <p:txBody>
          <a:bodyPr>
            <a:normAutofit fontScale="62500" lnSpcReduction="20000"/>
          </a:bodyPr>
          <a:lstStyle/>
          <a:p>
            <a:r>
              <a:rPr lang="en-US" dirty="0"/>
              <a:t>System and object </a:t>
            </a:r>
            <a:r>
              <a:rPr lang="en-US" dirty="0" smtClean="0"/>
              <a:t>states</a:t>
            </a:r>
          </a:p>
          <a:p>
            <a:pPr lvl="1"/>
            <a:r>
              <a:rPr lang="en-GB" dirty="0" smtClean="0"/>
              <a:t>State-transition diagrams and State tables</a:t>
            </a:r>
          </a:p>
          <a:p>
            <a:pPr lvl="1"/>
            <a:r>
              <a:rPr lang="en-US" dirty="0"/>
              <a:t>E</a:t>
            </a:r>
            <a:r>
              <a:rPr lang="en-US" dirty="0" smtClean="0"/>
              <a:t>vent-response table</a:t>
            </a:r>
          </a:p>
          <a:p>
            <a:pPr lvl="1"/>
            <a:r>
              <a:rPr lang="en-US" dirty="0" smtClean="0"/>
              <a:t>Functional Requirements	</a:t>
            </a:r>
          </a:p>
          <a:p>
            <a:r>
              <a:rPr lang="en-US" dirty="0" smtClean="0"/>
              <a:t>Complex logic</a:t>
            </a:r>
          </a:p>
          <a:p>
            <a:pPr lvl="1"/>
            <a:r>
              <a:rPr lang="en-US" dirty="0"/>
              <a:t>D</a:t>
            </a:r>
            <a:r>
              <a:rPr lang="en-US" dirty="0" smtClean="0"/>
              <a:t>ecision tree</a:t>
            </a:r>
            <a:r>
              <a:rPr lang="en-US" dirty="0"/>
              <a:t>	</a:t>
            </a:r>
          </a:p>
          <a:p>
            <a:r>
              <a:rPr lang="en-US" dirty="0"/>
              <a:t>User </a:t>
            </a:r>
            <a:r>
              <a:rPr lang="en-US" dirty="0" smtClean="0"/>
              <a:t>interfaces</a:t>
            </a:r>
          </a:p>
          <a:p>
            <a:pPr lvl="1"/>
            <a:r>
              <a:rPr lang="en-US" dirty="0" smtClean="0"/>
              <a:t>Dialog map</a:t>
            </a:r>
          </a:p>
          <a:p>
            <a:r>
              <a:rPr lang="en-US" dirty="0" smtClean="0"/>
              <a:t>User </a:t>
            </a:r>
            <a:r>
              <a:rPr lang="en-US" dirty="0"/>
              <a:t>task </a:t>
            </a:r>
            <a:r>
              <a:rPr lang="en-US" dirty="0" smtClean="0"/>
              <a:t>descriptions</a:t>
            </a:r>
          </a:p>
          <a:p>
            <a:pPr lvl="1"/>
            <a:r>
              <a:rPr lang="en-GB" dirty="0" smtClean="0"/>
              <a:t>User stories, scenarios, and use case specifications</a:t>
            </a:r>
          </a:p>
          <a:p>
            <a:pPr lvl="1"/>
            <a:r>
              <a:rPr lang="en-US" dirty="0" err="1" smtClean="0"/>
              <a:t>Swimlane</a:t>
            </a:r>
            <a:r>
              <a:rPr lang="en-US" dirty="0" smtClean="0"/>
              <a:t> diagrams</a:t>
            </a:r>
          </a:p>
          <a:p>
            <a:pPr lvl="1"/>
            <a:r>
              <a:rPr lang="en-US" dirty="0" smtClean="0"/>
              <a:t>Activity Diagram</a:t>
            </a:r>
          </a:p>
          <a:p>
            <a:pPr lvl="1"/>
            <a:r>
              <a:rPr lang="en-US" dirty="0" smtClean="0"/>
              <a:t>Functional requirements</a:t>
            </a:r>
            <a:endParaRPr lang="en-US" dirty="0"/>
          </a:p>
          <a:p>
            <a:r>
              <a:rPr lang="en-US" dirty="0"/>
              <a:t>Nonfunctional requirements (quality attributes, constraints)	</a:t>
            </a:r>
            <a:endParaRPr lang="en-US" dirty="0" smtClean="0"/>
          </a:p>
          <a:p>
            <a:pPr lvl="1"/>
            <a:r>
              <a:rPr lang="en-GB" dirty="0" smtClean="0"/>
              <a:t>Natural language text but it lacks precision and completeness</a:t>
            </a:r>
          </a:p>
          <a:p>
            <a:pPr lvl="1"/>
            <a:r>
              <a:rPr lang="en-GB" dirty="0" smtClean="0"/>
              <a:t> A definitive technique for precisely specifying </a:t>
            </a:r>
            <a:r>
              <a:rPr lang="en-GB" dirty="0" err="1" smtClean="0"/>
              <a:t>nonfunctional</a:t>
            </a:r>
            <a:r>
              <a:rPr lang="en-GB" dirty="0" smtClean="0"/>
              <a:t> requirements called </a:t>
            </a:r>
            <a:r>
              <a:rPr lang="en-GB" b="1" dirty="0" err="1" smtClean="0"/>
              <a:t>Planguage</a:t>
            </a:r>
            <a:endParaRPr lang="en-US" b="1" dirty="0"/>
          </a:p>
          <a:p>
            <a:endParaRPr lang="en-US" dirty="0"/>
          </a:p>
        </p:txBody>
      </p:sp>
    </p:spTree>
    <p:extLst>
      <p:ext uri="{BB962C8B-B14F-4D97-AF65-F5344CB8AC3E}">
        <p14:creationId xmlns:p14="http://schemas.microsoft.com/office/powerpoint/2010/main" val="396017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Requirements</a:t>
            </a:r>
            <a:endParaRPr lang="en-US" dirty="0"/>
          </a:p>
        </p:txBody>
      </p:sp>
      <p:sp>
        <p:nvSpPr>
          <p:cNvPr id="3" name="Content Placeholder 2"/>
          <p:cNvSpPr>
            <a:spLocks noGrp="1"/>
          </p:cNvSpPr>
          <p:nvPr>
            <p:ph idx="1"/>
          </p:nvPr>
        </p:nvSpPr>
        <p:spPr/>
        <p:txBody>
          <a:bodyPr>
            <a:normAutofit fontScale="92500" lnSpcReduction="20000"/>
          </a:bodyPr>
          <a:lstStyle/>
          <a:p>
            <a:r>
              <a:rPr lang="en-GB" dirty="0"/>
              <a:t>Computer systems manipulate data in ways that provide value to customers. </a:t>
            </a:r>
            <a:endParaRPr lang="en-GB" dirty="0" smtClean="0"/>
          </a:p>
          <a:p>
            <a:r>
              <a:rPr lang="en-GB" dirty="0" smtClean="0"/>
              <a:t>Data </a:t>
            </a:r>
            <a:r>
              <a:rPr lang="en-GB" dirty="0"/>
              <a:t>requirements pervade the three </a:t>
            </a:r>
            <a:r>
              <a:rPr lang="en-GB" dirty="0" smtClean="0"/>
              <a:t>levels of requirements i.e., Business Requirements, User Requirements and Functional Requirements.</a:t>
            </a:r>
          </a:p>
          <a:p>
            <a:r>
              <a:rPr lang="en-GB" dirty="0" smtClean="0"/>
              <a:t>Software </a:t>
            </a:r>
            <a:r>
              <a:rPr lang="en-GB" dirty="0"/>
              <a:t>functionality is specified to create, modify, display, delete, process, and use data. The business analyst should begin collecting data definitions as they pop up during requirements elicitation</a:t>
            </a:r>
            <a:r>
              <a:rPr lang="en-GB" dirty="0" smtClean="0"/>
              <a:t>.</a:t>
            </a:r>
          </a:p>
          <a:p>
            <a:r>
              <a:rPr lang="en-GB" dirty="0" smtClean="0"/>
              <a:t>The input and output flows on the context diagram represent </a:t>
            </a:r>
            <a:r>
              <a:rPr lang="en-GB" dirty="0"/>
              <a:t>major data elements at a high level of abstraction, which the BA can refine into details as elicitation progresses</a:t>
            </a:r>
            <a:r>
              <a:rPr lang="en-GB" dirty="0" smtClean="0"/>
              <a:t>.</a:t>
            </a:r>
          </a:p>
          <a:p>
            <a:r>
              <a:rPr lang="en-GB" dirty="0" smtClean="0"/>
              <a:t> </a:t>
            </a:r>
            <a:r>
              <a:rPr lang="en-GB" dirty="0"/>
              <a:t>Nouns that users mention during requirements elicitation often indicate important data </a:t>
            </a:r>
            <a:r>
              <a:rPr lang="en-GB" dirty="0" smtClean="0"/>
              <a:t>entities</a:t>
            </a:r>
            <a:endParaRPr lang="en-US" dirty="0"/>
          </a:p>
        </p:txBody>
      </p:sp>
    </p:spTree>
    <p:extLst>
      <p:ext uri="{BB962C8B-B14F-4D97-AF65-F5344CB8AC3E}">
        <p14:creationId xmlns:p14="http://schemas.microsoft.com/office/powerpoint/2010/main" val="321947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Data Model, Data Dictionary</a:t>
            </a:r>
            <a:endParaRPr lang="en-US" dirty="0"/>
          </a:p>
        </p:txBody>
      </p:sp>
      <p:sp>
        <p:nvSpPr>
          <p:cNvPr id="3" name="Content Placeholder 2"/>
          <p:cNvSpPr>
            <a:spLocks noGrp="1"/>
          </p:cNvSpPr>
          <p:nvPr>
            <p:ph idx="1"/>
          </p:nvPr>
        </p:nvSpPr>
        <p:spPr/>
        <p:txBody>
          <a:bodyPr/>
          <a:lstStyle/>
          <a:p>
            <a:r>
              <a:rPr lang="en-GB" dirty="0"/>
              <a:t>Just as the data flow diagram </a:t>
            </a:r>
            <a:r>
              <a:rPr lang="en-GB" dirty="0" smtClean="0"/>
              <a:t>illustrates </a:t>
            </a:r>
            <a:r>
              <a:rPr lang="en-GB" dirty="0"/>
              <a:t>the processes that take place in a system, a data model depicts the system’s data relationships. </a:t>
            </a:r>
            <a:endParaRPr lang="en-GB" dirty="0" smtClean="0"/>
          </a:p>
          <a:p>
            <a:r>
              <a:rPr lang="en-GB" dirty="0" smtClean="0"/>
              <a:t>A </a:t>
            </a:r>
            <a:r>
              <a:rPr lang="en-GB" dirty="0"/>
              <a:t>data model provides the high-level view of the system’s </a:t>
            </a:r>
            <a:r>
              <a:rPr lang="en-GB" dirty="0" smtClean="0"/>
              <a:t>data</a:t>
            </a:r>
            <a:r>
              <a:rPr lang="en-GB" dirty="0"/>
              <a:t>.</a:t>
            </a:r>
            <a:endParaRPr lang="en-GB" dirty="0" smtClean="0"/>
          </a:p>
          <a:p>
            <a:r>
              <a:rPr lang="en-GB" dirty="0" smtClean="0"/>
              <a:t>The </a:t>
            </a:r>
            <a:r>
              <a:rPr lang="en-GB" dirty="0"/>
              <a:t>data dictionary provides the detailed view</a:t>
            </a:r>
            <a:r>
              <a:rPr lang="en-GB" dirty="0" smtClean="0"/>
              <a:t>.</a:t>
            </a:r>
          </a:p>
        </p:txBody>
      </p:sp>
    </p:spTree>
    <p:extLst>
      <p:ext uri="{BB962C8B-B14F-4D97-AF65-F5344CB8AC3E}">
        <p14:creationId xmlns:p14="http://schemas.microsoft.com/office/powerpoint/2010/main" val="228628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sp>
        <p:nvSpPr>
          <p:cNvPr id="3" name="Content Placeholder 2"/>
          <p:cNvSpPr>
            <a:spLocks noGrp="1"/>
          </p:cNvSpPr>
          <p:nvPr>
            <p:ph idx="1"/>
          </p:nvPr>
        </p:nvSpPr>
        <p:spPr/>
        <p:txBody>
          <a:bodyPr/>
          <a:lstStyle/>
          <a:p>
            <a:r>
              <a:rPr lang="en-GB" dirty="0" smtClean="0"/>
              <a:t>A commonly used data model is the </a:t>
            </a:r>
            <a:r>
              <a:rPr lang="en-GB" i="1" dirty="0" smtClean="0"/>
              <a:t>entity-relationship diagram </a:t>
            </a:r>
            <a:r>
              <a:rPr lang="en-GB" dirty="0" smtClean="0"/>
              <a:t>or ERD.</a:t>
            </a:r>
          </a:p>
          <a:p>
            <a:r>
              <a:rPr lang="en-GB" dirty="0" smtClean="0"/>
              <a:t>ERD when used as a requirements analysis tool, represents logical groups of information from the problem domain and their interconnections without implying that the product will necessarily even include a database.</a:t>
            </a:r>
          </a:p>
          <a:p>
            <a:r>
              <a:rPr lang="en-GB" dirty="0" smtClean="0"/>
              <a:t>When you create an ERD during design, you’re defining the logical or physical (implementation) structure of the system’s database.</a:t>
            </a:r>
          </a:p>
          <a:p>
            <a:endParaRPr lang="en-US" dirty="0"/>
          </a:p>
        </p:txBody>
      </p:sp>
    </p:spTree>
    <p:extLst>
      <p:ext uri="{BB962C8B-B14F-4D97-AF65-F5344CB8AC3E}">
        <p14:creationId xmlns:p14="http://schemas.microsoft.com/office/powerpoint/2010/main" val="334010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and Relationships</a:t>
            </a:r>
            <a:endParaRPr lang="en-US" dirty="0"/>
          </a:p>
        </p:txBody>
      </p:sp>
      <p:sp>
        <p:nvSpPr>
          <p:cNvPr id="3" name="Content Placeholder 2"/>
          <p:cNvSpPr>
            <a:spLocks noGrp="1"/>
          </p:cNvSpPr>
          <p:nvPr>
            <p:ph idx="1"/>
          </p:nvPr>
        </p:nvSpPr>
        <p:spPr/>
        <p:txBody>
          <a:bodyPr>
            <a:normAutofit fontScale="92500" lnSpcReduction="10000"/>
          </a:bodyPr>
          <a:lstStyle/>
          <a:p>
            <a:r>
              <a:rPr lang="en-GB" i="1" dirty="0" smtClean="0"/>
              <a:t>Entities </a:t>
            </a:r>
            <a:r>
              <a:rPr lang="en-GB" dirty="0"/>
              <a:t>could represent physical items (including people) or aggregations of data that are important to the business you’re </a:t>
            </a:r>
            <a:r>
              <a:rPr lang="en-GB" dirty="0" err="1"/>
              <a:t>analyzing</a:t>
            </a:r>
            <a:r>
              <a:rPr lang="en-GB" dirty="0"/>
              <a:t> or to the system you intend to build. </a:t>
            </a:r>
            <a:endParaRPr lang="en-GB" dirty="0" smtClean="0"/>
          </a:p>
          <a:p>
            <a:r>
              <a:rPr lang="en-GB" dirty="0" smtClean="0"/>
              <a:t>Entities </a:t>
            </a:r>
            <a:r>
              <a:rPr lang="en-GB" dirty="0"/>
              <a:t>are named as singular nouns and are shown in rectangles in an ERD. </a:t>
            </a:r>
            <a:endParaRPr lang="en-GB" dirty="0" smtClean="0"/>
          </a:p>
          <a:p>
            <a:r>
              <a:rPr lang="en-GB" dirty="0" smtClean="0"/>
              <a:t>Each entity is described by one or more </a:t>
            </a:r>
            <a:r>
              <a:rPr lang="en-GB" i="1" dirty="0" smtClean="0"/>
              <a:t>attributes</a:t>
            </a:r>
            <a:r>
              <a:rPr lang="en-GB" dirty="0" smtClean="0"/>
              <a:t>; individual instances of an entity will have different attribute values.</a:t>
            </a:r>
          </a:p>
          <a:p>
            <a:r>
              <a:rPr lang="en-GB" dirty="0" smtClean="0"/>
              <a:t>The data dictionary contains the precise definitions of those attributes.</a:t>
            </a:r>
          </a:p>
          <a:p>
            <a:r>
              <a:rPr lang="en-GB" dirty="0" smtClean="0"/>
              <a:t>The diamonds in the ERD represent </a:t>
            </a:r>
            <a:r>
              <a:rPr lang="en-GB" i="1" dirty="0" smtClean="0"/>
              <a:t>relationships</a:t>
            </a:r>
            <a:r>
              <a:rPr lang="en-GB" dirty="0" smtClean="0"/>
              <a:t>, which identify the logical linkages between pairs of entities. Relationships are named in a way that describes the nature of the connection.</a:t>
            </a:r>
          </a:p>
        </p:txBody>
      </p:sp>
    </p:spTree>
    <p:extLst>
      <p:ext uri="{BB962C8B-B14F-4D97-AF65-F5344CB8AC3E}">
        <p14:creationId xmlns:p14="http://schemas.microsoft.com/office/powerpoint/2010/main" val="140397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4962" y="623137"/>
            <a:ext cx="6142075" cy="5410614"/>
          </a:xfrm>
          <a:prstGeom prst="rect">
            <a:avLst/>
          </a:prstGeom>
        </p:spPr>
      </p:pic>
      <p:sp>
        <p:nvSpPr>
          <p:cNvPr id="5" name="Rectangle 4"/>
          <p:cNvSpPr/>
          <p:nvPr/>
        </p:nvSpPr>
        <p:spPr>
          <a:xfrm>
            <a:off x="2713148" y="6065947"/>
            <a:ext cx="7757375" cy="369332"/>
          </a:xfrm>
          <a:prstGeom prst="rect">
            <a:avLst/>
          </a:prstGeom>
        </p:spPr>
        <p:txBody>
          <a:bodyPr wrap="square">
            <a:spAutoFit/>
          </a:bodyPr>
          <a:lstStyle/>
          <a:p>
            <a:r>
              <a:rPr lang="en-GB" b="0" i="0" u="none" strike="noStrike" baseline="0" dirty="0" smtClean="0">
                <a:solidFill>
                  <a:srgbClr val="000000"/>
                </a:solidFill>
                <a:latin typeface="Segoe"/>
              </a:rPr>
              <a:t>Partial entity-relationship diagram for the Chemical Tracking System.</a:t>
            </a:r>
            <a:endParaRPr lang="en-US" dirty="0"/>
          </a:p>
        </p:txBody>
      </p:sp>
    </p:spTree>
    <p:extLst>
      <p:ext uri="{BB962C8B-B14F-4D97-AF65-F5344CB8AC3E}">
        <p14:creationId xmlns:p14="http://schemas.microsoft.com/office/powerpoint/2010/main" val="1074956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in ERD</a:t>
            </a:r>
            <a:endParaRPr lang="en-US" dirty="0"/>
          </a:p>
        </p:txBody>
      </p:sp>
      <p:sp>
        <p:nvSpPr>
          <p:cNvPr id="3" name="Content Placeholder 2"/>
          <p:cNvSpPr>
            <a:spLocks noGrp="1"/>
          </p:cNvSpPr>
          <p:nvPr>
            <p:ph idx="1"/>
          </p:nvPr>
        </p:nvSpPr>
        <p:spPr/>
        <p:txBody>
          <a:bodyPr>
            <a:normAutofit/>
          </a:bodyPr>
          <a:lstStyle/>
          <a:p>
            <a:r>
              <a:rPr lang="en-GB" dirty="0"/>
              <a:t>The </a:t>
            </a:r>
            <a:r>
              <a:rPr lang="en-GB" i="1" dirty="0"/>
              <a:t>cardinality</a:t>
            </a:r>
            <a:r>
              <a:rPr lang="en-GB" dirty="0"/>
              <a:t>, or multiplicity, of each relationship is shown with a number or letter on the lines that connect entities and relationships. </a:t>
            </a:r>
            <a:endParaRPr lang="en-GB" dirty="0" smtClean="0"/>
          </a:p>
          <a:p>
            <a:r>
              <a:rPr lang="en-GB" dirty="0" smtClean="0"/>
              <a:t>Different </a:t>
            </a:r>
            <a:r>
              <a:rPr lang="en-GB" dirty="0"/>
              <a:t>ERD notations use different conventions to represent cardinality; </a:t>
            </a:r>
            <a:endParaRPr lang="en-GB" dirty="0" smtClean="0"/>
          </a:p>
          <a:p>
            <a:r>
              <a:rPr lang="en-GB" dirty="0" smtClean="0"/>
              <a:t>If </a:t>
            </a:r>
            <a:r>
              <a:rPr lang="en-GB" dirty="0"/>
              <a:t>you know that a more precise cardinality exists than simply </a:t>
            </a:r>
            <a:r>
              <a:rPr lang="en-GB" i="1" dirty="0"/>
              <a:t>many </a:t>
            </a:r>
            <a:r>
              <a:rPr lang="en-GB" dirty="0"/>
              <a:t>(one person has exactly two biological parents), you can show the specific number or range of numbers instead of the generic </a:t>
            </a:r>
            <a:r>
              <a:rPr lang="en-GB" i="1" dirty="0"/>
              <a:t>M</a:t>
            </a:r>
            <a:r>
              <a:rPr lang="en-GB" dirty="0" smtClean="0"/>
              <a:t>.</a:t>
            </a:r>
          </a:p>
          <a:p>
            <a:r>
              <a:rPr lang="en-GB" dirty="0"/>
              <a:t>Alternative ERD notations use different symbols on the lines connecting entities and relationships to indicate cardinality. </a:t>
            </a:r>
            <a:endParaRPr lang="en-US" dirty="0"/>
          </a:p>
        </p:txBody>
      </p:sp>
    </p:spTree>
    <p:extLst>
      <p:ext uri="{BB962C8B-B14F-4D97-AF65-F5344CB8AC3E}">
        <p14:creationId xmlns:p14="http://schemas.microsoft.com/office/powerpoint/2010/main" val="187020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a:t>Event-response tables</a:t>
            </a:r>
            <a:endParaRPr lang="en-US" dirty="0"/>
          </a:p>
        </p:txBody>
      </p:sp>
      <p:sp>
        <p:nvSpPr>
          <p:cNvPr id="3" name="Content Placeholder 2"/>
          <p:cNvSpPr>
            <a:spLocks noGrp="1"/>
          </p:cNvSpPr>
          <p:nvPr>
            <p:ph idx="1"/>
          </p:nvPr>
        </p:nvSpPr>
        <p:spPr/>
        <p:txBody>
          <a:bodyPr>
            <a:normAutofit fontScale="92500" lnSpcReduction="10000"/>
          </a:bodyPr>
          <a:lstStyle/>
          <a:p>
            <a:r>
              <a:rPr lang="en-GB" dirty="0"/>
              <a:t>Use cases and user stories aren’t always helpful or sufficient for discovering the functionality that developers must implement </a:t>
            </a:r>
            <a:r>
              <a:rPr lang="en-GB" dirty="0" smtClean="0"/>
              <a:t>, particularly for </a:t>
            </a:r>
            <a:r>
              <a:rPr lang="en-GB" b="1" dirty="0"/>
              <a:t>real-time systems</a:t>
            </a:r>
            <a:r>
              <a:rPr lang="en-GB" dirty="0"/>
              <a:t>. </a:t>
            </a:r>
            <a:endParaRPr lang="en-GB" dirty="0" smtClean="0"/>
          </a:p>
          <a:p>
            <a:r>
              <a:rPr lang="en-GB" dirty="0"/>
              <a:t>Consider a complex highway intersection with numerous traffic lights and pedestrian walk signals</a:t>
            </a:r>
            <a:r>
              <a:rPr lang="en-GB" dirty="0" smtClean="0"/>
              <a:t>.</a:t>
            </a:r>
          </a:p>
          <a:p>
            <a:pPr lvl="1"/>
            <a:r>
              <a:rPr lang="en-GB" dirty="0" smtClean="0"/>
              <a:t>A </a:t>
            </a:r>
            <a:r>
              <a:rPr lang="en-GB" dirty="0"/>
              <a:t>driver might want to proceed through the light or to turn left or right. </a:t>
            </a:r>
            <a:endParaRPr lang="en-GB" dirty="0" smtClean="0"/>
          </a:p>
          <a:p>
            <a:pPr lvl="1"/>
            <a:r>
              <a:rPr lang="en-GB" dirty="0" smtClean="0"/>
              <a:t>A </a:t>
            </a:r>
            <a:r>
              <a:rPr lang="en-GB" dirty="0"/>
              <a:t>pedestrian wants to cross the road</a:t>
            </a:r>
            <a:r>
              <a:rPr lang="en-GB" dirty="0" smtClean="0"/>
              <a:t>.</a:t>
            </a:r>
          </a:p>
          <a:p>
            <a:pPr lvl="1"/>
            <a:r>
              <a:rPr lang="en-GB" dirty="0" smtClean="0"/>
              <a:t> </a:t>
            </a:r>
            <a:r>
              <a:rPr lang="en-GB" dirty="0"/>
              <a:t>Perhaps an emergency vehicle wants to be able to turn the traffic signals green in its direction so it can speed its way to people who need help. </a:t>
            </a:r>
            <a:endParaRPr lang="en-GB" dirty="0" smtClean="0"/>
          </a:p>
          <a:p>
            <a:pPr lvl="1"/>
            <a:r>
              <a:rPr lang="en-GB" dirty="0" smtClean="0"/>
              <a:t>Law </a:t>
            </a:r>
            <a:r>
              <a:rPr lang="en-GB" dirty="0"/>
              <a:t>enforcement might have cameras at the intersection to photograph the license plates of red-light violators. </a:t>
            </a:r>
            <a:endParaRPr lang="en-GB" dirty="0" smtClean="0"/>
          </a:p>
          <a:p>
            <a:r>
              <a:rPr lang="en-GB" dirty="0" smtClean="0"/>
              <a:t>There aren’t many use cases for this system.</a:t>
            </a:r>
            <a:endParaRPr lang="en-US" dirty="0"/>
          </a:p>
        </p:txBody>
      </p:sp>
    </p:spTree>
    <p:extLst>
      <p:ext uri="{BB962C8B-B14F-4D97-AF65-F5344CB8AC3E}">
        <p14:creationId xmlns:p14="http://schemas.microsoft.com/office/powerpoint/2010/main" val="309956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17422" y="3368762"/>
            <a:ext cx="7557155" cy="1265063"/>
          </a:xfrm>
          <a:prstGeom prst="rect">
            <a:avLst/>
          </a:prstGeom>
        </p:spPr>
      </p:pic>
      <p:sp>
        <p:nvSpPr>
          <p:cNvPr id="5" name="Rectangle 4"/>
          <p:cNvSpPr/>
          <p:nvPr/>
        </p:nvSpPr>
        <p:spPr>
          <a:xfrm>
            <a:off x="3034904" y="5382227"/>
            <a:ext cx="6122189" cy="369332"/>
          </a:xfrm>
          <a:prstGeom prst="rect">
            <a:avLst/>
          </a:prstGeom>
        </p:spPr>
        <p:txBody>
          <a:bodyPr wrap="none">
            <a:spAutoFit/>
          </a:bodyPr>
          <a:lstStyle/>
          <a:p>
            <a:r>
              <a:rPr lang="en-GB" b="0" i="0" u="none" strike="noStrike" baseline="0" dirty="0" smtClean="0">
                <a:solidFill>
                  <a:srgbClr val="000000"/>
                </a:solidFill>
                <a:latin typeface="Segoe"/>
              </a:rPr>
              <a:t>One alternative notation for an entity-relationship diagram.</a:t>
            </a:r>
            <a:endParaRPr lang="en-US" dirty="0"/>
          </a:p>
        </p:txBody>
      </p:sp>
    </p:spTree>
    <p:extLst>
      <p:ext uri="{BB962C8B-B14F-4D97-AF65-F5344CB8AC3E}">
        <p14:creationId xmlns:p14="http://schemas.microsoft.com/office/powerpoint/2010/main" val="2434251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as a Data Model</a:t>
            </a:r>
            <a:endParaRPr lang="en-US" dirty="0"/>
          </a:p>
        </p:txBody>
      </p:sp>
      <p:sp>
        <p:nvSpPr>
          <p:cNvPr id="3" name="Content Placeholder 2"/>
          <p:cNvSpPr>
            <a:spLocks noGrp="1"/>
          </p:cNvSpPr>
          <p:nvPr>
            <p:ph idx="1"/>
          </p:nvPr>
        </p:nvSpPr>
        <p:spPr/>
        <p:txBody>
          <a:bodyPr>
            <a:normAutofit lnSpcReduction="10000"/>
          </a:bodyPr>
          <a:lstStyle/>
          <a:p>
            <a:r>
              <a:rPr lang="en-GB" dirty="0"/>
              <a:t>Teams that are applying object-oriented development methods will draw UML class diagrams, which show the data attributes for individual classes (which correspond to entities in the ERD), the logical links between classes, and the cardinalities of those links. </a:t>
            </a:r>
            <a:endParaRPr lang="en-GB" dirty="0" smtClean="0"/>
          </a:p>
          <a:p>
            <a:r>
              <a:rPr lang="en-GB" dirty="0" smtClean="0"/>
              <a:t>Note </a:t>
            </a:r>
            <a:r>
              <a:rPr lang="en-GB" dirty="0"/>
              <a:t>that the class diagram also lists the attributes associated with each class in the middle section of the rectangle</a:t>
            </a:r>
            <a:r>
              <a:rPr lang="en-GB" dirty="0" smtClean="0"/>
              <a:t>.</a:t>
            </a:r>
          </a:p>
          <a:p>
            <a:r>
              <a:rPr lang="en-GB" dirty="0" smtClean="0"/>
              <a:t> </a:t>
            </a:r>
            <a:r>
              <a:rPr lang="en-GB" dirty="0"/>
              <a:t>When class diagrams are used for object-oriented analysis or design, the bottommost section of a class rectangle (empty in this example) normally shows the operations, or </a:t>
            </a:r>
            <a:r>
              <a:rPr lang="en-GB" dirty="0" err="1"/>
              <a:t>behaviors</a:t>
            </a:r>
            <a:r>
              <a:rPr lang="en-GB" dirty="0"/>
              <a:t>, that an object of the class can perform. For data </a:t>
            </a:r>
            <a:r>
              <a:rPr lang="en-GB" dirty="0" err="1"/>
              <a:t>modeling</a:t>
            </a:r>
            <a:r>
              <a:rPr lang="en-GB" dirty="0"/>
              <a:t>, though, that third section of the </a:t>
            </a:r>
            <a:r>
              <a:rPr lang="en-GB" dirty="0" smtClean="0"/>
              <a:t>class </a:t>
            </a:r>
            <a:r>
              <a:rPr lang="en-US" dirty="0"/>
              <a:t>rectangle is left empty.</a:t>
            </a:r>
          </a:p>
        </p:txBody>
      </p:sp>
    </p:spTree>
    <p:extLst>
      <p:ext uri="{BB962C8B-B14F-4D97-AF65-F5344CB8AC3E}">
        <p14:creationId xmlns:p14="http://schemas.microsoft.com/office/powerpoint/2010/main" val="65736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65604" y="1863890"/>
            <a:ext cx="10260792" cy="3130219"/>
          </a:xfrm>
          <a:prstGeom prst="rect">
            <a:avLst/>
          </a:prstGeom>
        </p:spPr>
      </p:pic>
      <p:sp>
        <p:nvSpPr>
          <p:cNvPr id="5" name="Rectangle 4"/>
          <p:cNvSpPr/>
          <p:nvPr/>
        </p:nvSpPr>
        <p:spPr>
          <a:xfrm>
            <a:off x="2648754" y="5449791"/>
            <a:ext cx="8439956" cy="369332"/>
          </a:xfrm>
          <a:prstGeom prst="rect">
            <a:avLst/>
          </a:prstGeom>
        </p:spPr>
        <p:txBody>
          <a:bodyPr wrap="square">
            <a:spAutoFit/>
          </a:bodyPr>
          <a:lstStyle/>
          <a:p>
            <a:r>
              <a:rPr lang="en-GB" b="0" i="0" u="none" strike="noStrike" baseline="0" dirty="0" smtClean="0">
                <a:solidFill>
                  <a:srgbClr val="000000"/>
                </a:solidFill>
                <a:latin typeface="Segoe"/>
              </a:rPr>
              <a:t>Portion of a UML class diagram for the Chemical Tracking System.</a:t>
            </a:r>
            <a:endParaRPr lang="en-US" dirty="0"/>
          </a:p>
        </p:txBody>
      </p:sp>
    </p:spTree>
    <p:extLst>
      <p:ext uri="{BB962C8B-B14F-4D97-AF65-F5344CB8AC3E}">
        <p14:creationId xmlns:p14="http://schemas.microsoft.com/office/powerpoint/2010/main" val="2477451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sp>
        <p:nvSpPr>
          <p:cNvPr id="3" name="Content Placeholder 2"/>
          <p:cNvSpPr>
            <a:spLocks noGrp="1"/>
          </p:cNvSpPr>
          <p:nvPr>
            <p:ph idx="1"/>
          </p:nvPr>
        </p:nvSpPr>
        <p:spPr/>
        <p:txBody>
          <a:bodyPr>
            <a:normAutofit fontScale="92500" lnSpcReduction="10000"/>
          </a:bodyPr>
          <a:lstStyle/>
          <a:p>
            <a:r>
              <a:rPr lang="en-GB" dirty="0"/>
              <a:t>A </a:t>
            </a:r>
            <a:r>
              <a:rPr lang="en-GB" i="1" dirty="0"/>
              <a:t>data dictionary </a:t>
            </a:r>
            <a:r>
              <a:rPr lang="en-GB" dirty="0"/>
              <a:t>is a collection of detailed information about the data entities used in an application. </a:t>
            </a:r>
            <a:endParaRPr lang="en-GB" dirty="0" smtClean="0"/>
          </a:p>
          <a:p>
            <a:r>
              <a:rPr lang="en-GB" dirty="0" smtClean="0"/>
              <a:t>Collecting </a:t>
            </a:r>
            <a:r>
              <a:rPr lang="en-GB" dirty="0"/>
              <a:t>the information about composition, data types, allowed values, and the like into a shared resource identifies the data validation criteria, helps developers write programs correctly, and minimizes integration problems. </a:t>
            </a:r>
            <a:endParaRPr lang="en-GB" dirty="0" smtClean="0"/>
          </a:p>
          <a:p>
            <a:r>
              <a:rPr lang="en-GB" dirty="0" smtClean="0"/>
              <a:t>The </a:t>
            </a:r>
            <a:r>
              <a:rPr lang="en-GB" dirty="0"/>
              <a:t>data dictionary complements the project glossary, which defines application domain or business terms, abbreviations, and acronyms. </a:t>
            </a:r>
            <a:endParaRPr lang="en-GB" dirty="0" smtClean="0"/>
          </a:p>
          <a:p>
            <a:r>
              <a:rPr lang="en-GB" dirty="0" smtClean="0"/>
              <a:t>It is recommended </a:t>
            </a:r>
            <a:r>
              <a:rPr lang="en-GB" dirty="0"/>
              <a:t>keeping the data dictionary and the glossary separate</a:t>
            </a:r>
            <a:r>
              <a:rPr lang="en-GB" dirty="0" smtClean="0"/>
              <a:t>.</a:t>
            </a:r>
          </a:p>
          <a:p>
            <a:r>
              <a:rPr lang="en-GB" dirty="0" smtClean="0"/>
              <a:t>Data </a:t>
            </a:r>
            <a:r>
              <a:rPr lang="en-GB" dirty="0"/>
              <a:t>definitions often are reusable across applications, </a:t>
            </a:r>
            <a:r>
              <a:rPr lang="en-GB" dirty="0" smtClean="0"/>
              <a:t>particularly </a:t>
            </a:r>
            <a:r>
              <a:rPr lang="en-GB" dirty="0"/>
              <a:t>within a product line. </a:t>
            </a:r>
            <a:endParaRPr lang="en-US" dirty="0"/>
          </a:p>
        </p:txBody>
      </p:sp>
    </p:spTree>
    <p:extLst>
      <p:ext uri="{BB962C8B-B14F-4D97-AF65-F5344CB8AC3E}">
        <p14:creationId xmlns:p14="http://schemas.microsoft.com/office/powerpoint/2010/main" val="2605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22486" y="1690688"/>
            <a:ext cx="7448550" cy="4171950"/>
          </a:xfrm>
          <a:prstGeom prst="rect">
            <a:avLst/>
          </a:prstGeom>
        </p:spPr>
      </p:pic>
    </p:spTree>
    <p:extLst>
      <p:ext uri="{BB962C8B-B14F-4D97-AF65-F5344CB8AC3E}">
        <p14:creationId xmlns:p14="http://schemas.microsoft.com/office/powerpoint/2010/main" val="889730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sp>
        <p:nvSpPr>
          <p:cNvPr id="3" name="Content Placeholder 2"/>
          <p:cNvSpPr>
            <a:spLocks noGrp="1"/>
          </p:cNvSpPr>
          <p:nvPr>
            <p:ph idx="1"/>
          </p:nvPr>
        </p:nvSpPr>
        <p:spPr/>
        <p:txBody>
          <a:bodyPr>
            <a:normAutofit fontScale="85000" lnSpcReduction="20000"/>
          </a:bodyPr>
          <a:lstStyle/>
          <a:p>
            <a:r>
              <a:rPr lang="en-GB" dirty="0"/>
              <a:t>Entries in the data dictionary can represent the following types of data elements.</a:t>
            </a:r>
          </a:p>
          <a:p>
            <a:r>
              <a:rPr lang="en-GB" b="1" dirty="0"/>
              <a:t>Primitive </a:t>
            </a:r>
            <a:endParaRPr lang="en-GB" b="1" dirty="0" smtClean="0"/>
          </a:p>
          <a:p>
            <a:pPr lvl="1"/>
            <a:r>
              <a:rPr lang="en-GB" dirty="0" smtClean="0"/>
              <a:t>A </a:t>
            </a:r>
            <a:r>
              <a:rPr lang="en-GB" dirty="0"/>
              <a:t>primitive data element is one for which no further decomposition is possible or necessary. </a:t>
            </a:r>
            <a:r>
              <a:rPr lang="en-GB" dirty="0" smtClean="0"/>
              <a:t>You </a:t>
            </a:r>
            <a:r>
              <a:rPr lang="en-GB" dirty="0"/>
              <a:t>can use other columns in the data dictionary to describe each primitive’s data type, length, numerical range, list of allowed values (as with Quantity Units), and other pertinent attributes.</a:t>
            </a:r>
          </a:p>
          <a:p>
            <a:r>
              <a:rPr lang="en-GB" b="1" dirty="0"/>
              <a:t>Structure </a:t>
            </a:r>
            <a:endParaRPr lang="en-GB" b="1" dirty="0" smtClean="0"/>
          </a:p>
          <a:p>
            <a:pPr lvl="1"/>
            <a:r>
              <a:rPr lang="en-GB" dirty="0" smtClean="0"/>
              <a:t>A </a:t>
            </a:r>
            <a:r>
              <a:rPr lang="en-GB" dirty="0"/>
              <a:t>data structure (or a record) is composed of multiple data elements. </a:t>
            </a:r>
            <a:endParaRPr lang="en-GB" dirty="0" smtClean="0"/>
          </a:p>
          <a:p>
            <a:pPr lvl="1"/>
            <a:r>
              <a:rPr lang="en-GB" dirty="0" smtClean="0"/>
              <a:t>The </a:t>
            </a:r>
            <a:r>
              <a:rPr lang="en-GB" dirty="0"/>
              <a:t>“Composition or Data Type” column in the data dictionary is a place to list the elements that make up the structure, separating the elements with plus (+) signs. </a:t>
            </a:r>
            <a:endParaRPr lang="en-GB" dirty="0" smtClean="0"/>
          </a:p>
          <a:p>
            <a:pPr lvl="1"/>
            <a:r>
              <a:rPr lang="en-GB" dirty="0" smtClean="0"/>
              <a:t>Structures </a:t>
            </a:r>
            <a:r>
              <a:rPr lang="en-GB" dirty="0"/>
              <a:t>also can incorporate other </a:t>
            </a:r>
            <a:r>
              <a:rPr lang="en-GB" dirty="0" smtClean="0"/>
              <a:t>structures.</a:t>
            </a:r>
          </a:p>
          <a:p>
            <a:pPr lvl="1"/>
            <a:r>
              <a:rPr lang="en-GB" dirty="0" smtClean="0"/>
              <a:t>If </a:t>
            </a:r>
            <a:r>
              <a:rPr lang="en-GB" dirty="0"/>
              <a:t>an element in a data structure is optional (a value doesn’t have to be supplied by the user or the system), enclose it in </a:t>
            </a:r>
            <a:r>
              <a:rPr lang="en-GB" dirty="0" smtClean="0"/>
              <a:t>parentheses.</a:t>
            </a:r>
          </a:p>
          <a:p>
            <a:pPr lvl="1"/>
            <a:r>
              <a:rPr lang="en-GB" dirty="0"/>
              <a:t>If multiple instances of a particular data element can appear in a structure, enclose that item in curly braces. Show the allowed number of possible repeats in the form </a:t>
            </a:r>
            <a:r>
              <a:rPr lang="en-GB" dirty="0" err="1"/>
              <a:t>minimum:maximum</a:t>
            </a:r>
            <a:r>
              <a:rPr lang="en-GB" dirty="0"/>
              <a:t> in front of the opening curly brace</a:t>
            </a:r>
            <a:endParaRPr lang="en-GB" dirty="0" smtClean="0"/>
          </a:p>
          <a:p>
            <a:endParaRPr lang="en-US" dirty="0"/>
          </a:p>
        </p:txBody>
      </p:sp>
    </p:spTree>
    <p:extLst>
      <p:ext uri="{BB962C8B-B14F-4D97-AF65-F5344CB8AC3E}">
        <p14:creationId xmlns:p14="http://schemas.microsoft.com/office/powerpoint/2010/main" val="405383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GB" dirty="0"/>
              <a:t>When performing data analysis, you can map various information representations against one another to find gaps, errors, and inconsistencies. </a:t>
            </a:r>
            <a:endParaRPr lang="en-GB" dirty="0" smtClean="0"/>
          </a:p>
          <a:p>
            <a:pPr lvl="1"/>
            <a:r>
              <a:rPr lang="en-GB" dirty="0" smtClean="0"/>
              <a:t>The </a:t>
            </a:r>
            <a:r>
              <a:rPr lang="en-GB" dirty="0"/>
              <a:t>entities in your entity-relationship diagram are likely defined in the data dictionary. </a:t>
            </a:r>
            <a:endParaRPr lang="en-GB" dirty="0" smtClean="0"/>
          </a:p>
          <a:p>
            <a:pPr lvl="1"/>
            <a:r>
              <a:rPr lang="en-GB" dirty="0" smtClean="0"/>
              <a:t>The </a:t>
            </a:r>
            <a:r>
              <a:rPr lang="en-GB" dirty="0"/>
              <a:t>data flows and stores in your DFD are probably found somewhere in your ERD, as well as in the data dictionary</a:t>
            </a:r>
            <a:r>
              <a:rPr lang="en-GB" dirty="0" smtClean="0"/>
              <a:t>.</a:t>
            </a:r>
          </a:p>
          <a:p>
            <a:pPr lvl="1"/>
            <a:r>
              <a:rPr lang="en-GB" dirty="0" smtClean="0"/>
              <a:t> </a:t>
            </a:r>
            <a:r>
              <a:rPr lang="en-GB" dirty="0"/>
              <a:t>The display fields found in a report specification also should appear in the data dictionary. </a:t>
            </a:r>
            <a:endParaRPr lang="en-GB" dirty="0" smtClean="0"/>
          </a:p>
          <a:p>
            <a:r>
              <a:rPr lang="en-GB" dirty="0" smtClean="0"/>
              <a:t>During </a:t>
            </a:r>
            <a:r>
              <a:rPr lang="en-GB" dirty="0"/>
              <a:t>data analysis, you can compare these complementary views to identify errors and further refine your data requirements.</a:t>
            </a:r>
          </a:p>
          <a:p>
            <a:r>
              <a:rPr lang="en-GB" dirty="0"/>
              <a:t>A CRUD matrix is a rigorous data analysis technique for detecting missing requirements. </a:t>
            </a:r>
            <a:r>
              <a:rPr lang="en-GB" i="1" dirty="0"/>
              <a:t>CRUD </a:t>
            </a:r>
            <a:r>
              <a:rPr lang="en-GB" dirty="0"/>
              <a:t>stands for </a:t>
            </a:r>
            <a:r>
              <a:rPr lang="en-GB" i="1" dirty="0"/>
              <a:t>Create</a:t>
            </a:r>
            <a:r>
              <a:rPr lang="en-GB" dirty="0"/>
              <a:t>, </a:t>
            </a:r>
            <a:r>
              <a:rPr lang="en-GB" i="1" dirty="0"/>
              <a:t>Read</a:t>
            </a:r>
            <a:r>
              <a:rPr lang="en-GB" dirty="0"/>
              <a:t>, </a:t>
            </a:r>
            <a:r>
              <a:rPr lang="en-GB" i="1" dirty="0"/>
              <a:t>Update</a:t>
            </a:r>
            <a:r>
              <a:rPr lang="en-GB" dirty="0"/>
              <a:t>, and </a:t>
            </a:r>
            <a:r>
              <a:rPr lang="en-GB" i="1" dirty="0"/>
              <a:t>Delete</a:t>
            </a:r>
            <a:r>
              <a:rPr lang="en-GB" dirty="0"/>
              <a:t>. A CRUD matrix correlates system actions with data entities to show where and how each significant data entity is created, read, updated, and deleted. (Some people add an </a:t>
            </a:r>
            <a:r>
              <a:rPr lang="en-GB" i="1" dirty="0"/>
              <a:t>L </a:t>
            </a:r>
            <a:r>
              <a:rPr lang="en-GB" dirty="0"/>
              <a:t>to the matrix to indicate that the entity appears as a </a:t>
            </a:r>
            <a:r>
              <a:rPr lang="en-GB" i="1" dirty="0"/>
              <a:t>List </a:t>
            </a:r>
            <a:r>
              <a:rPr lang="en-GB" dirty="0"/>
              <a:t>selection, </a:t>
            </a:r>
            <a:r>
              <a:rPr lang="en-GB" i="1" dirty="0"/>
              <a:t>M </a:t>
            </a:r>
            <a:r>
              <a:rPr lang="en-GB" dirty="0"/>
              <a:t>to indicate moving data from one location to another, and perhaps a second </a:t>
            </a:r>
            <a:r>
              <a:rPr lang="en-GB" i="1" dirty="0"/>
              <a:t>C </a:t>
            </a:r>
            <a:r>
              <a:rPr lang="en-GB" dirty="0"/>
              <a:t>to indicate copying data. We’ll stick with CRUD here for simplicity.) Depending on the requirements approaches you are using, you can examine various types of correlations, including the following:</a:t>
            </a:r>
          </a:p>
          <a:p>
            <a:r>
              <a:rPr lang="en-GB" dirty="0"/>
              <a:t>Data entities and system events (</a:t>
            </a:r>
            <a:r>
              <a:rPr lang="en-GB" dirty="0" err="1"/>
              <a:t>Ferdinandi</a:t>
            </a:r>
            <a:r>
              <a:rPr lang="en-GB" dirty="0"/>
              <a:t> 2002; Robertson and Robertson 2013)</a:t>
            </a:r>
          </a:p>
          <a:p>
            <a:r>
              <a:rPr lang="en-GB" dirty="0"/>
              <a:t>Data entities and user tasks or use cases (</a:t>
            </a:r>
            <a:r>
              <a:rPr lang="en-GB" dirty="0" err="1"/>
              <a:t>Lauesen</a:t>
            </a:r>
            <a:r>
              <a:rPr lang="en-GB" dirty="0"/>
              <a:t> 2002)</a:t>
            </a:r>
          </a:p>
          <a:p>
            <a:r>
              <a:rPr lang="en-GB" dirty="0"/>
              <a:t>Object classes and use cases (Armour and Miller 2001)</a:t>
            </a:r>
          </a:p>
          <a:p>
            <a:endParaRPr lang="en-US" dirty="0"/>
          </a:p>
        </p:txBody>
      </p:sp>
    </p:spTree>
    <p:extLst>
      <p:ext uri="{BB962C8B-B14F-4D97-AF65-F5344CB8AC3E}">
        <p14:creationId xmlns:p14="http://schemas.microsoft.com/office/powerpoint/2010/main" val="2365652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Event-response tables</a:t>
            </a:r>
            <a:endParaRPr lang="en-US" dirty="0"/>
          </a:p>
        </p:txBody>
      </p:sp>
      <p:sp>
        <p:nvSpPr>
          <p:cNvPr id="3" name="Content Placeholder 2"/>
          <p:cNvSpPr>
            <a:spLocks noGrp="1"/>
          </p:cNvSpPr>
          <p:nvPr>
            <p:ph idx="1"/>
          </p:nvPr>
        </p:nvSpPr>
        <p:spPr/>
        <p:txBody>
          <a:bodyPr/>
          <a:lstStyle/>
          <a:p>
            <a:r>
              <a:rPr lang="en-GB" dirty="0"/>
              <a:t>Another way to approach user requirements is to identify the external events to which the system must respond. </a:t>
            </a:r>
            <a:endParaRPr lang="en-GB" dirty="0" smtClean="0"/>
          </a:p>
          <a:p>
            <a:r>
              <a:rPr lang="en-GB" dirty="0" smtClean="0"/>
              <a:t>An </a:t>
            </a:r>
            <a:r>
              <a:rPr lang="en-GB" i="1" dirty="0"/>
              <a:t>event </a:t>
            </a:r>
            <a:r>
              <a:rPr lang="en-GB" dirty="0"/>
              <a:t>is some change or activity that takes place in the user’s environment that stimulates a response from the software </a:t>
            </a:r>
            <a:r>
              <a:rPr lang="en-GB" dirty="0" smtClean="0"/>
              <a:t>system.</a:t>
            </a:r>
          </a:p>
          <a:p>
            <a:r>
              <a:rPr lang="en-GB" dirty="0" smtClean="0"/>
              <a:t>An </a:t>
            </a:r>
            <a:r>
              <a:rPr lang="en-GB" i="1" dirty="0"/>
              <a:t>event-response table </a:t>
            </a:r>
            <a:r>
              <a:rPr lang="en-GB" dirty="0"/>
              <a:t>(also called an </a:t>
            </a:r>
            <a:r>
              <a:rPr lang="en-GB" i="1" dirty="0"/>
              <a:t>event table </a:t>
            </a:r>
            <a:r>
              <a:rPr lang="en-GB" dirty="0"/>
              <a:t>or an </a:t>
            </a:r>
            <a:r>
              <a:rPr lang="en-GB" i="1" dirty="0"/>
              <a:t>event list</a:t>
            </a:r>
            <a:r>
              <a:rPr lang="en-GB" dirty="0"/>
              <a:t>) itemizes all such events and the </a:t>
            </a:r>
            <a:r>
              <a:rPr lang="en-GB" dirty="0" err="1"/>
              <a:t>behavior</a:t>
            </a:r>
            <a:r>
              <a:rPr lang="en-GB" dirty="0"/>
              <a:t> the system is expected to exhibit in reaction to each event. </a:t>
            </a:r>
            <a:endParaRPr lang="en-US" dirty="0"/>
          </a:p>
        </p:txBody>
      </p:sp>
    </p:spTree>
    <p:extLst>
      <p:ext uri="{BB962C8B-B14F-4D97-AF65-F5344CB8AC3E}">
        <p14:creationId xmlns:p14="http://schemas.microsoft.com/office/powerpoint/2010/main" val="306685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Events</a:t>
            </a:r>
            <a:endParaRPr lang="en-US" dirty="0"/>
          </a:p>
        </p:txBody>
      </p:sp>
      <p:sp>
        <p:nvSpPr>
          <p:cNvPr id="3" name="Content Placeholder 2"/>
          <p:cNvSpPr>
            <a:spLocks noGrp="1"/>
          </p:cNvSpPr>
          <p:nvPr>
            <p:ph idx="1"/>
          </p:nvPr>
        </p:nvSpPr>
        <p:spPr/>
        <p:txBody>
          <a:bodyPr>
            <a:normAutofit fontScale="92500" lnSpcReduction="20000"/>
          </a:bodyPr>
          <a:lstStyle/>
          <a:p>
            <a:r>
              <a:rPr lang="en-GB" b="1" dirty="0" smtClean="0"/>
              <a:t>Business event</a:t>
            </a:r>
          </a:p>
          <a:p>
            <a:pPr lvl="1"/>
            <a:r>
              <a:rPr lang="en-GB" b="1" dirty="0" smtClean="0"/>
              <a:t> </a:t>
            </a:r>
            <a:r>
              <a:rPr lang="en-GB" dirty="0"/>
              <a:t>A business event is an action by a human user that stimulates a dialog with the software, as when the user initiates a use case. The event-response sequences correspond to the steps in a use case or </a:t>
            </a:r>
            <a:r>
              <a:rPr lang="en-GB" dirty="0" err="1"/>
              <a:t>swimlane</a:t>
            </a:r>
            <a:r>
              <a:rPr lang="en-GB" dirty="0"/>
              <a:t> diagram</a:t>
            </a:r>
            <a:r>
              <a:rPr lang="en-GB" dirty="0" smtClean="0"/>
              <a:t>.</a:t>
            </a:r>
            <a:endParaRPr lang="en-US" dirty="0"/>
          </a:p>
          <a:p>
            <a:r>
              <a:rPr lang="en-GB" b="1" dirty="0"/>
              <a:t>Signal event </a:t>
            </a:r>
            <a:endParaRPr lang="en-GB" b="1" dirty="0" smtClean="0"/>
          </a:p>
          <a:p>
            <a:pPr lvl="1"/>
            <a:r>
              <a:rPr lang="en-GB" dirty="0" smtClean="0"/>
              <a:t>A </a:t>
            </a:r>
            <a:r>
              <a:rPr lang="en-GB" dirty="0"/>
              <a:t>signal event is registered when the system receives a control signal, data reading, or interrupt from an external hardware device or another software </a:t>
            </a:r>
            <a:r>
              <a:rPr lang="en-GB" dirty="0" smtClean="0"/>
              <a:t>system</a:t>
            </a:r>
          </a:p>
          <a:p>
            <a:pPr lvl="2"/>
            <a:r>
              <a:rPr lang="en-GB" dirty="0" smtClean="0"/>
              <a:t>such </a:t>
            </a:r>
            <a:r>
              <a:rPr lang="en-GB" dirty="0"/>
              <a:t>as when a switch closes, a voltage changes, another application requests a service, or a user swipes his finger on a tablet’s screen.</a:t>
            </a:r>
          </a:p>
          <a:p>
            <a:r>
              <a:rPr lang="en-GB" b="1" dirty="0" smtClean="0"/>
              <a:t>Temporal </a:t>
            </a:r>
            <a:r>
              <a:rPr lang="en-GB" b="1" dirty="0"/>
              <a:t>event </a:t>
            </a:r>
            <a:endParaRPr lang="en-GB" b="1" dirty="0" smtClean="0"/>
          </a:p>
          <a:p>
            <a:pPr lvl="1"/>
            <a:r>
              <a:rPr lang="en-GB" dirty="0" smtClean="0"/>
              <a:t>A </a:t>
            </a:r>
            <a:r>
              <a:rPr lang="en-GB" dirty="0"/>
              <a:t>temporal event is time-triggered, as when the computer’s clock reaches a specified time </a:t>
            </a:r>
            <a:endParaRPr lang="en-GB" dirty="0" smtClean="0"/>
          </a:p>
          <a:p>
            <a:pPr lvl="2"/>
            <a:r>
              <a:rPr lang="en-GB" dirty="0" smtClean="0"/>
              <a:t>to launch an automatic data export operation at midnight</a:t>
            </a:r>
            <a:endParaRPr lang="en-GB" dirty="0"/>
          </a:p>
          <a:p>
            <a:pPr lvl="1"/>
            <a:r>
              <a:rPr lang="en-GB" dirty="0" smtClean="0"/>
              <a:t>When </a:t>
            </a:r>
            <a:r>
              <a:rPr lang="en-GB" dirty="0"/>
              <a:t>a </a:t>
            </a:r>
            <a:r>
              <a:rPr lang="en-GB" dirty="0" err="1"/>
              <a:t>preset</a:t>
            </a:r>
            <a:r>
              <a:rPr lang="en-GB" dirty="0"/>
              <a:t> duration has passed since a previous event </a:t>
            </a:r>
            <a:endParaRPr lang="en-GB" dirty="0" smtClean="0"/>
          </a:p>
          <a:p>
            <a:pPr lvl="2"/>
            <a:r>
              <a:rPr lang="en-GB" dirty="0" smtClean="0"/>
              <a:t>as </a:t>
            </a:r>
            <a:r>
              <a:rPr lang="en-GB" dirty="0"/>
              <a:t>in a system that logs the temperature read by a sensor every 10 </a:t>
            </a:r>
            <a:r>
              <a:rPr lang="en-GB" dirty="0" smtClean="0"/>
              <a:t>seconds</a:t>
            </a:r>
            <a:endParaRPr lang="en-GB" dirty="0"/>
          </a:p>
          <a:p>
            <a:endParaRPr lang="en-US" dirty="0"/>
          </a:p>
        </p:txBody>
      </p:sp>
    </p:spTree>
    <p:extLst>
      <p:ext uri="{BB962C8B-B14F-4D97-AF65-F5344CB8AC3E}">
        <p14:creationId xmlns:p14="http://schemas.microsoft.com/office/powerpoint/2010/main" val="133767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93888" y="1825625"/>
            <a:ext cx="8204224" cy="4351338"/>
          </a:xfrm>
          <a:prstGeom prst="rect">
            <a:avLst/>
          </a:prstGeom>
        </p:spPr>
      </p:pic>
    </p:spTree>
    <p:extLst>
      <p:ext uri="{BB962C8B-B14F-4D97-AF65-F5344CB8AC3E}">
        <p14:creationId xmlns:p14="http://schemas.microsoft.com/office/powerpoint/2010/main" val="3432074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46461" y="1825625"/>
            <a:ext cx="7099077" cy="4351338"/>
          </a:xfrm>
          <a:prstGeom prst="rect">
            <a:avLst/>
          </a:prstGeom>
        </p:spPr>
      </p:pic>
      <p:sp>
        <p:nvSpPr>
          <p:cNvPr id="5" name="Rectangle 4"/>
          <p:cNvSpPr/>
          <p:nvPr/>
        </p:nvSpPr>
        <p:spPr>
          <a:xfrm>
            <a:off x="2726027" y="6211669"/>
            <a:ext cx="7229341" cy="646331"/>
          </a:xfrm>
          <a:prstGeom prst="rect">
            <a:avLst/>
          </a:prstGeom>
        </p:spPr>
        <p:txBody>
          <a:bodyPr wrap="square">
            <a:spAutoFit/>
          </a:bodyPr>
          <a:lstStyle/>
          <a:p>
            <a:r>
              <a:rPr lang="en-GB" b="0" i="0" u="none" strike="noStrike" baseline="0" dirty="0" smtClean="0">
                <a:solidFill>
                  <a:srgbClr val="000000"/>
                </a:solidFill>
                <a:latin typeface="Segoe"/>
              </a:rPr>
              <a:t>Partial event-response table for an automobile windshield-wiper system</a:t>
            </a:r>
            <a:endParaRPr lang="en-US" dirty="0"/>
          </a:p>
        </p:txBody>
      </p:sp>
    </p:spTree>
    <p:extLst>
      <p:ext uri="{BB962C8B-B14F-4D97-AF65-F5344CB8AC3E}">
        <p14:creationId xmlns:p14="http://schemas.microsoft.com/office/powerpoint/2010/main" val="3913385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Event-response tables</a:t>
            </a:r>
            <a:endParaRPr lang="en-US" dirty="0"/>
          </a:p>
        </p:txBody>
      </p:sp>
      <p:sp>
        <p:nvSpPr>
          <p:cNvPr id="3" name="Content Placeholder 2"/>
          <p:cNvSpPr>
            <a:spLocks noGrp="1"/>
          </p:cNvSpPr>
          <p:nvPr>
            <p:ph idx="1"/>
          </p:nvPr>
        </p:nvSpPr>
        <p:spPr/>
        <p:txBody>
          <a:bodyPr>
            <a:normAutofit fontScale="92500" lnSpcReduction="20000"/>
          </a:bodyPr>
          <a:lstStyle/>
          <a:p>
            <a:r>
              <a:rPr lang="en-GB" dirty="0"/>
              <a:t>To identify events, consider all the states associated with the object you are </a:t>
            </a:r>
            <a:r>
              <a:rPr lang="en-GB" dirty="0" err="1"/>
              <a:t>analyzing</a:t>
            </a:r>
            <a:r>
              <a:rPr lang="en-GB" dirty="0"/>
              <a:t>, and identify any events that might transition the object into those states</a:t>
            </a:r>
            <a:r>
              <a:rPr lang="en-GB" dirty="0" smtClean="0"/>
              <a:t>.</a:t>
            </a:r>
          </a:p>
          <a:p>
            <a:r>
              <a:rPr lang="en-GB" dirty="0"/>
              <a:t>Listing the events that cross the system boundary is a useful scoping </a:t>
            </a:r>
            <a:r>
              <a:rPr lang="en-GB" dirty="0" smtClean="0"/>
              <a:t>technique.</a:t>
            </a:r>
          </a:p>
          <a:p>
            <a:r>
              <a:rPr lang="en-GB" dirty="0" smtClean="0"/>
              <a:t>An </a:t>
            </a:r>
            <a:r>
              <a:rPr lang="en-GB" dirty="0"/>
              <a:t>event-response table that defines every possible combination of event, state, and response, including exception conditions, can serve as part of the functional requirements for that portion of the system. </a:t>
            </a:r>
            <a:endParaRPr lang="en-GB" dirty="0" smtClean="0"/>
          </a:p>
          <a:p>
            <a:r>
              <a:rPr lang="en-GB" dirty="0" smtClean="0"/>
              <a:t>The events in the event-response table should describe </a:t>
            </a:r>
            <a:r>
              <a:rPr lang="en-GB" dirty="0"/>
              <a:t>the essence of the event, not the specifics of the implementation. </a:t>
            </a:r>
            <a:endParaRPr lang="en-GB" dirty="0" smtClean="0"/>
          </a:p>
          <a:p>
            <a:r>
              <a:rPr lang="en-GB" dirty="0" smtClean="0"/>
              <a:t>Writing </a:t>
            </a:r>
            <a:r>
              <a:rPr lang="en-GB" dirty="0"/>
              <a:t>requirements at the essential </a:t>
            </a:r>
            <a:r>
              <a:rPr lang="en-GB" dirty="0" smtClean="0"/>
              <a:t>avoids </a:t>
            </a:r>
            <a:r>
              <a:rPr lang="en-GB" dirty="0"/>
              <a:t>imposing unnecessary design constraints. However, record any known design constraints to guide the designer’s thinking.</a:t>
            </a:r>
            <a:endParaRPr lang="en-US" dirty="0"/>
          </a:p>
        </p:txBody>
      </p:sp>
    </p:spTree>
    <p:extLst>
      <p:ext uri="{BB962C8B-B14F-4D97-AF65-F5344CB8AC3E}">
        <p14:creationId xmlns:p14="http://schemas.microsoft.com/office/powerpoint/2010/main" val="7974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diagrams</a:t>
            </a:r>
            <a:endParaRPr lang="en-US" dirty="0"/>
          </a:p>
        </p:txBody>
      </p:sp>
      <p:sp>
        <p:nvSpPr>
          <p:cNvPr id="3" name="Content Placeholder 2"/>
          <p:cNvSpPr>
            <a:spLocks noGrp="1"/>
          </p:cNvSpPr>
          <p:nvPr>
            <p:ph idx="1"/>
          </p:nvPr>
        </p:nvSpPr>
        <p:spPr/>
        <p:txBody>
          <a:bodyPr/>
          <a:lstStyle/>
          <a:p>
            <a:r>
              <a:rPr lang="en-GB" dirty="0"/>
              <a:t>Many projects use object-oriented analysis, design, and development methods</a:t>
            </a:r>
            <a:r>
              <a:rPr lang="en-GB" dirty="0" smtClean="0"/>
              <a:t>.</a:t>
            </a:r>
          </a:p>
          <a:p>
            <a:r>
              <a:rPr lang="en-GB" dirty="0" smtClean="0"/>
              <a:t> </a:t>
            </a:r>
            <a:r>
              <a:rPr lang="en-GB" i="1" dirty="0"/>
              <a:t>Objects </a:t>
            </a:r>
            <a:r>
              <a:rPr lang="en-GB" dirty="0"/>
              <a:t>typically correspond to real-world items in the business or problem domain</a:t>
            </a:r>
            <a:r>
              <a:rPr lang="en-GB" dirty="0" smtClean="0"/>
              <a:t>.</a:t>
            </a:r>
          </a:p>
          <a:p>
            <a:r>
              <a:rPr lang="en-GB" dirty="0" smtClean="0"/>
              <a:t> </a:t>
            </a:r>
            <a:r>
              <a:rPr lang="en-GB" dirty="0"/>
              <a:t>They represent individual instances derived from a generic template called a </a:t>
            </a:r>
            <a:r>
              <a:rPr lang="en-GB" i="1" dirty="0"/>
              <a:t>class</a:t>
            </a:r>
            <a:r>
              <a:rPr lang="en-GB" dirty="0"/>
              <a:t>. </a:t>
            </a:r>
            <a:endParaRPr lang="en-GB" dirty="0" smtClean="0"/>
          </a:p>
          <a:p>
            <a:r>
              <a:rPr lang="en-GB" dirty="0" smtClean="0"/>
              <a:t>Class </a:t>
            </a:r>
            <a:r>
              <a:rPr lang="en-GB" dirty="0"/>
              <a:t>descriptions encompass both attributes (data) and the operations that can be performed on the attributes. </a:t>
            </a:r>
            <a:endParaRPr lang="en-US" dirty="0"/>
          </a:p>
        </p:txBody>
      </p:sp>
    </p:spTree>
    <p:extLst>
      <p:ext uri="{BB962C8B-B14F-4D97-AF65-F5344CB8AC3E}">
        <p14:creationId xmlns:p14="http://schemas.microsoft.com/office/powerpoint/2010/main" val="93994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UML diagrams</a:t>
            </a:r>
            <a:endParaRPr lang="en-US" dirty="0"/>
          </a:p>
        </p:txBody>
      </p:sp>
      <p:sp>
        <p:nvSpPr>
          <p:cNvPr id="3" name="Content Placeholder 2"/>
          <p:cNvSpPr>
            <a:spLocks noGrp="1"/>
          </p:cNvSpPr>
          <p:nvPr>
            <p:ph idx="1"/>
          </p:nvPr>
        </p:nvSpPr>
        <p:spPr/>
        <p:txBody>
          <a:bodyPr>
            <a:normAutofit fontScale="92500" lnSpcReduction="10000"/>
          </a:bodyPr>
          <a:lstStyle/>
          <a:p>
            <a:r>
              <a:rPr lang="en-GB" dirty="0"/>
              <a:t>Products developed using object-oriented methods don’t demand unique requirements development approaches. </a:t>
            </a:r>
            <a:endParaRPr lang="en-GB" dirty="0" smtClean="0"/>
          </a:p>
          <a:p>
            <a:r>
              <a:rPr lang="en-GB" dirty="0" smtClean="0"/>
              <a:t>Requirements </a:t>
            </a:r>
            <a:r>
              <a:rPr lang="en-GB" dirty="0"/>
              <a:t>development focuses on what the users need to do with the system and the functionality it must contain, not with how it will be constructed. </a:t>
            </a:r>
            <a:endParaRPr lang="en-GB" dirty="0" smtClean="0"/>
          </a:p>
          <a:p>
            <a:r>
              <a:rPr lang="en-GB" dirty="0" smtClean="0"/>
              <a:t>However</a:t>
            </a:r>
            <a:r>
              <a:rPr lang="en-GB" dirty="0"/>
              <a:t>, if you know that you’re going to build the system using object-oriented techniques, it can be helpful to begin identifying classes and their attributes and </a:t>
            </a:r>
            <a:r>
              <a:rPr lang="en-GB" dirty="0" err="1"/>
              <a:t>behaviors</a:t>
            </a:r>
            <a:r>
              <a:rPr lang="en-GB" dirty="0"/>
              <a:t> during requirements analysis. </a:t>
            </a:r>
            <a:endParaRPr lang="en-GB" dirty="0" smtClean="0"/>
          </a:p>
          <a:p>
            <a:r>
              <a:rPr lang="en-GB" dirty="0" smtClean="0"/>
              <a:t>This </a:t>
            </a:r>
            <a:r>
              <a:rPr lang="en-GB" dirty="0"/>
              <a:t>facilitates the transition from analysis to design, because the designer maps the problem-domain objects to the system’s objects and further details each class’s attributes and operations.</a:t>
            </a:r>
            <a:endParaRPr lang="en-US" dirty="0"/>
          </a:p>
        </p:txBody>
      </p:sp>
    </p:spTree>
    <p:extLst>
      <p:ext uri="{BB962C8B-B14F-4D97-AF65-F5344CB8AC3E}">
        <p14:creationId xmlns:p14="http://schemas.microsoft.com/office/powerpoint/2010/main" val="417008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2150</Words>
  <Application>Microsoft Office PowerPoint</Application>
  <PresentationFormat>Widescreen</PresentationFormat>
  <Paragraphs>144</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Segoe</vt:lpstr>
      <vt:lpstr>Office Theme</vt:lpstr>
      <vt:lpstr>Software Requirements Engineering</vt:lpstr>
      <vt:lpstr> Event-response tables</vt:lpstr>
      <vt:lpstr>Event-response tables</vt:lpstr>
      <vt:lpstr>Classes of Events</vt:lpstr>
      <vt:lpstr>PowerPoint Presentation</vt:lpstr>
      <vt:lpstr>PowerPoint Presentation</vt:lpstr>
      <vt:lpstr>Event-response tables</vt:lpstr>
      <vt:lpstr>UML diagrams</vt:lpstr>
      <vt:lpstr>UML diagrams</vt:lpstr>
      <vt:lpstr>UML diagrams</vt:lpstr>
      <vt:lpstr>Modeling on agile projects</vt:lpstr>
      <vt:lpstr>Selecting the right models</vt:lpstr>
      <vt:lpstr>Selecting the right models</vt:lpstr>
      <vt:lpstr>Data Requirements</vt:lpstr>
      <vt:lpstr>Data Flow Diagram, Data Model, Data Dictionary</vt:lpstr>
      <vt:lpstr>Entity Relationship Diagram</vt:lpstr>
      <vt:lpstr>Entities and Relationships</vt:lpstr>
      <vt:lpstr>PowerPoint Presentation</vt:lpstr>
      <vt:lpstr>Cardinality in ERD</vt:lpstr>
      <vt:lpstr>PowerPoint Presentation</vt:lpstr>
      <vt:lpstr>Class Diagram as a Data Model</vt:lpstr>
      <vt:lpstr>PowerPoint Presentation</vt:lpstr>
      <vt:lpstr>Data Dictionary</vt:lpstr>
      <vt:lpstr>PowerPoint Presentation</vt:lpstr>
      <vt:lpstr>Data Dictionary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Qasim</dc:creator>
  <cp:lastModifiedBy>Sara Qasim</cp:lastModifiedBy>
  <cp:revision>17</cp:revision>
  <dcterms:created xsi:type="dcterms:W3CDTF">2020-12-01T13:23:59Z</dcterms:created>
  <dcterms:modified xsi:type="dcterms:W3CDTF">2020-12-18T08:34:40Z</dcterms:modified>
</cp:coreProperties>
</file>