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23DF6-D9CC-4E9B-8F80-691C7C407B4F}"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CFF5-9A71-410F-A736-0B090F4A9B75}" type="slidenum">
              <a:rPr lang="en-US" smtClean="0"/>
              <a:t>‹#›</a:t>
            </a:fld>
            <a:endParaRPr lang="en-US"/>
          </a:p>
        </p:txBody>
      </p:sp>
    </p:spTree>
    <p:extLst>
      <p:ext uri="{BB962C8B-B14F-4D97-AF65-F5344CB8AC3E}">
        <p14:creationId xmlns:p14="http://schemas.microsoft.com/office/powerpoint/2010/main" val="201547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a:t>
            </a:fld>
            <a:endParaRPr lang="en-US"/>
          </a:p>
        </p:txBody>
      </p:sp>
    </p:spTree>
    <p:extLst>
      <p:ext uri="{BB962C8B-B14F-4D97-AF65-F5344CB8AC3E}">
        <p14:creationId xmlns:p14="http://schemas.microsoft.com/office/powerpoint/2010/main" val="425537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ECCA9A-1747-44B8-9F49-AFB5EEE5A90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385995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CCA9A-1747-44B8-9F49-AFB5EEE5A90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175231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CCA9A-1747-44B8-9F49-AFB5EEE5A90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211350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CCA9A-1747-44B8-9F49-AFB5EEE5A90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226681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ECCA9A-1747-44B8-9F49-AFB5EEE5A90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25996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ECCA9A-1747-44B8-9F49-AFB5EEE5A90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28823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ECCA9A-1747-44B8-9F49-AFB5EEE5A901}"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36285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ECCA9A-1747-44B8-9F49-AFB5EEE5A901}"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245313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CCA9A-1747-44B8-9F49-AFB5EEE5A901}"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222305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CCA9A-1747-44B8-9F49-AFB5EEE5A90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191372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CCA9A-1747-44B8-9F49-AFB5EEE5A90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EAD4A-FED0-4DF6-A63A-8A6D097A4A2A}" type="slidenum">
              <a:rPr lang="en-US" smtClean="0"/>
              <a:t>‹#›</a:t>
            </a:fld>
            <a:endParaRPr lang="en-US"/>
          </a:p>
        </p:txBody>
      </p:sp>
    </p:spTree>
    <p:extLst>
      <p:ext uri="{BB962C8B-B14F-4D97-AF65-F5344CB8AC3E}">
        <p14:creationId xmlns:p14="http://schemas.microsoft.com/office/powerpoint/2010/main" val="15712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CCA9A-1747-44B8-9F49-AFB5EEE5A901}"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EAD4A-FED0-4DF6-A63A-8A6D097A4A2A}" type="slidenum">
              <a:rPr lang="en-US" smtClean="0"/>
              <a:t>‹#›</a:t>
            </a:fld>
            <a:endParaRPr lang="en-US"/>
          </a:p>
        </p:txBody>
      </p:sp>
    </p:spTree>
    <p:extLst>
      <p:ext uri="{BB962C8B-B14F-4D97-AF65-F5344CB8AC3E}">
        <p14:creationId xmlns:p14="http://schemas.microsoft.com/office/powerpoint/2010/main" val="641176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Requirements Engineering</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26</a:t>
            </a:r>
            <a:endParaRPr lang="en-US" dirty="0" smtClean="0"/>
          </a:p>
          <a:p>
            <a:r>
              <a:rPr lang="en-US" dirty="0" smtClean="0"/>
              <a:t>Data Analysis and </a:t>
            </a:r>
            <a:r>
              <a:rPr lang="en-US" smtClean="0"/>
              <a:t>Quality Attributes</a:t>
            </a:r>
            <a:endParaRPr lang="en-US" dirty="0"/>
          </a:p>
        </p:txBody>
      </p:sp>
    </p:spTree>
    <p:extLst>
      <p:ext uri="{BB962C8B-B14F-4D97-AF65-F5344CB8AC3E}">
        <p14:creationId xmlns:p14="http://schemas.microsoft.com/office/powerpoint/2010/main" val="1137063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report specification template</a:t>
            </a:r>
            <a:endParaRPr lang="en-US" dirty="0"/>
          </a:p>
        </p:txBody>
      </p:sp>
      <p:pic>
        <p:nvPicPr>
          <p:cNvPr id="4" name="Content Placeholder 3"/>
          <p:cNvPicPr>
            <a:picLocks noGrp="1" noChangeAspect="1"/>
          </p:cNvPicPr>
          <p:nvPr>
            <p:ph idx="1"/>
          </p:nvPr>
        </p:nvPicPr>
        <p:blipFill>
          <a:blip r:embed="rId2"/>
          <a:stretch>
            <a:fillRect/>
          </a:stretch>
        </p:blipFill>
        <p:spPr>
          <a:xfrm>
            <a:off x="2338387" y="1848644"/>
            <a:ext cx="7515225" cy="4305300"/>
          </a:xfrm>
          <a:prstGeom prst="rect">
            <a:avLst/>
          </a:prstGeom>
        </p:spPr>
      </p:pic>
    </p:spTree>
    <p:extLst>
      <p:ext uri="{BB962C8B-B14F-4D97-AF65-F5344CB8AC3E}">
        <p14:creationId xmlns:p14="http://schemas.microsoft.com/office/powerpoint/2010/main" val="2156252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report specification template</a:t>
            </a:r>
            <a:endParaRPr lang="en-US" dirty="0"/>
          </a:p>
        </p:txBody>
      </p:sp>
      <p:pic>
        <p:nvPicPr>
          <p:cNvPr id="4" name="Content Placeholder 3"/>
          <p:cNvPicPr>
            <a:picLocks noGrp="1" noChangeAspect="1"/>
          </p:cNvPicPr>
          <p:nvPr>
            <p:ph idx="1"/>
          </p:nvPr>
        </p:nvPicPr>
        <p:blipFill>
          <a:blip r:embed="rId2"/>
          <a:stretch>
            <a:fillRect/>
          </a:stretch>
        </p:blipFill>
        <p:spPr>
          <a:xfrm>
            <a:off x="2657318" y="1825625"/>
            <a:ext cx="6877363" cy="4351338"/>
          </a:xfrm>
          <a:prstGeom prst="rect">
            <a:avLst/>
          </a:prstGeom>
        </p:spPr>
      </p:pic>
    </p:spTree>
    <p:extLst>
      <p:ext uri="{BB962C8B-B14F-4D97-AF65-F5344CB8AC3E}">
        <p14:creationId xmlns:p14="http://schemas.microsoft.com/office/powerpoint/2010/main" val="1725335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Attributes</a:t>
            </a:r>
            <a:endParaRPr lang="en-US" dirty="0"/>
          </a:p>
        </p:txBody>
      </p:sp>
      <p:sp>
        <p:nvSpPr>
          <p:cNvPr id="3" name="Content Placeholder 2"/>
          <p:cNvSpPr>
            <a:spLocks noGrp="1"/>
          </p:cNvSpPr>
          <p:nvPr>
            <p:ph idx="1"/>
          </p:nvPr>
        </p:nvSpPr>
        <p:spPr/>
        <p:txBody>
          <a:bodyPr>
            <a:normAutofit/>
          </a:bodyPr>
          <a:lstStyle/>
          <a:p>
            <a:r>
              <a:rPr lang="en-GB" dirty="0"/>
              <a:t>There’s more to software success than just delivering the right functionality. </a:t>
            </a:r>
            <a:endParaRPr lang="en-GB" dirty="0" smtClean="0"/>
          </a:p>
          <a:p>
            <a:r>
              <a:rPr lang="en-GB" dirty="0" smtClean="0"/>
              <a:t>Users also </a:t>
            </a:r>
            <a:r>
              <a:rPr lang="en-GB" dirty="0"/>
              <a:t>have expectations, often unstated, about </a:t>
            </a:r>
            <a:r>
              <a:rPr lang="en-GB" i="1" dirty="0"/>
              <a:t>how well </a:t>
            </a:r>
            <a:r>
              <a:rPr lang="en-GB" dirty="0"/>
              <a:t>the product will work. </a:t>
            </a:r>
            <a:endParaRPr lang="en-GB" dirty="0" smtClean="0"/>
          </a:p>
          <a:p>
            <a:r>
              <a:rPr lang="en-GB" dirty="0" smtClean="0"/>
              <a:t>Such </a:t>
            </a:r>
            <a:r>
              <a:rPr lang="en-GB" dirty="0"/>
              <a:t>expectations include </a:t>
            </a:r>
            <a:endParaRPr lang="en-GB" dirty="0" smtClean="0"/>
          </a:p>
          <a:p>
            <a:pPr lvl="1"/>
            <a:r>
              <a:rPr lang="en-GB" dirty="0" smtClean="0"/>
              <a:t>how </a:t>
            </a:r>
            <a:r>
              <a:rPr lang="en-GB" dirty="0"/>
              <a:t>easy it is to use, </a:t>
            </a:r>
            <a:endParaRPr lang="en-GB" dirty="0" smtClean="0"/>
          </a:p>
          <a:p>
            <a:pPr lvl="1"/>
            <a:r>
              <a:rPr lang="en-GB" dirty="0" smtClean="0"/>
              <a:t>how </a:t>
            </a:r>
            <a:r>
              <a:rPr lang="en-GB" dirty="0"/>
              <a:t>quickly it executes</a:t>
            </a:r>
            <a:r>
              <a:rPr lang="en-GB" dirty="0" smtClean="0"/>
              <a:t>,</a:t>
            </a:r>
          </a:p>
          <a:p>
            <a:pPr lvl="1"/>
            <a:r>
              <a:rPr lang="en-GB" dirty="0" smtClean="0"/>
              <a:t> </a:t>
            </a:r>
            <a:r>
              <a:rPr lang="en-GB" dirty="0"/>
              <a:t>how rarely it fails, </a:t>
            </a:r>
            <a:endParaRPr lang="en-GB" dirty="0" smtClean="0"/>
          </a:p>
          <a:p>
            <a:pPr lvl="1"/>
            <a:r>
              <a:rPr lang="en-GB" dirty="0" smtClean="0"/>
              <a:t>how </a:t>
            </a:r>
            <a:r>
              <a:rPr lang="en-GB" dirty="0"/>
              <a:t>it handles unexpected </a:t>
            </a:r>
            <a:r>
              <a:rPr lang="en-GB" dirty="0" smtClean="0"/>
              <a:t>conditions</a:t>
            </a:r>
          </a:p>
        </p:txBody>
      </p:sp>
    </p:spTree>
    <p:extLst>
      <p:ext uri="{BB962C8B-B14F-4D97-AF65-F5344CB8AC3E}">
        <p14:creationId xmlns:p14="http://schemas.microsoft.com/office/powerpoint/2010/main" val="170727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lstStyle/>
          <a:p>
            <a:r>
              <a:rPr lang="en-GB" dirty="0" smtClean="0"/>
              <a:t>Such characteristics, collectively known as </a:t>
            </a:r>
            <a:r>
              <a:rPr lang="en-GB" i="1" dirty="0" smtClean="0"/>
              <a:t>quality attributes, quality factors</a:t>
            </a:r>
            <a:r>
              <a:rPr lang="en-GB" dirty="0" smtClean="0"/>
              <a:t>, </a:t>
            </a:r>
            <a:r>
              <a:rPr lang="en-GB" i="1" dirty="0" smtClean="0"/>
              <a:t>quality requirements</a:t>
            </a:r>
            <a:r>
              <a:rPr lang="en-GB" dirty="0" smtClean="0"/>
              <a:t>, </a:t>
            </a:r>
            <a:r>
              <a:rPr lang="en-GB" i="1" dirty="0" smtClean="0"/>
              <a:t>quality of service requirements</a:t>
            </a:r>
            <a:r>
              <a:rPr lang="en-GB" dirty="0" smtClean="0"/>
              <a:t>, or the “–</a:t>
            </a:r>
            <a:r>
              <a:rPr lang="en-GB" i="1" dirty="0" err="1" smtClean="0"/>
              <a:t>ilities</a:t>
            </a:r>
            <a:r>
              <a:rPr lang="en-GB" dirty="0" smtClean="0"/>
              <a:t>,” constitute a major portion of the system’s </a:t>
            </a:r>
            <a:r>
              <a:rPr lang="en-GB" dirty="0" err="1" smtClean="0"/>
              <a:t>nonfunctional</a:t>
            </a:r>
            <a:r>
              <a:rPr lang="en-GB" dirty="0" smtClean="0"/>
              <a:t> requirements.</a:t>
            </a:r>
          </a:p>
          <a:p>
            <a:r>
              <a:rPr lang="en-GB" dirty="0" smtClean="0"/>
              <a:t>Two other classes of </a:t>
            </a:r>
            <a:r>
              <a:rPr lang="en-GB" dirty="0" err="1" smtClean="0"/>
              <a:t>nonfunctional</a:t>
            </a:r>
            <a:r>
              <a:rPr lang="en-GB" dirty="0" smtClean="0"/>
              <a:t> requirements are </a:t>
            </a:r>
          </a:p>
          <a:p>
            <a:pPr lvl="1"/>
            <a:r>
              <a:rPr lang="en-GB" dirty="0" smtClean="0"/>
              <a:t>Constraints </a:t>
            </a:r>
          </a:p>
          <a:p>
            <a:pPr lvl="1"/>
            <a:r>
              <a:rPr lang="en-GB" dirty="0" smtClean="0"/>
              <a:t>External interface requirements</a:t>
            </a:r>
            <a:endParaRPr lang="en-US" dirty="0"/>
          </a:p>
        </p:txBody>
      </p:sp>
    </p:spTree>
    <p:extLst>
      <p:ext uri="{BB962C8B-B14F-4D97-AF65-F5344CB8AC3E}">
        <p14:creationId xmlns:p14="http://schemas.microsoft.com/office/powerpoint/2010/main" val="137505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Quality Attributes</a:t>
            </a:r>
            <a:endParaRPr lang="en-US" dirty="0"/>
          </a:p>
        </p:txBody>
      </p:sp>
      <p:sp>
        <p:nvSpPr>
          <p:cNvPr id="3" name="Content Placeholder 2"/>
          <p:cNvSpPr>
            <a:spLocks noGrp="1"/>
          </p:cNvSpPr>
          <p:nvPr>
            <p:ph idx="1"/>
          </p:nvPr>
        </p:nvSpPr>
        <p:spPr/>
        <p:txBody>
          <a:bodyPr/>
          <a:lstStyle/>
          <a:p>
            <a:r>
              <a:rPr lang="en-GB" dirty="0" smtClean="0"/>
              <a:t>External Quality Attributes </a:t>
            </a:r>
          </a:p>
          <a:p>
            <a:pPr lvl="1"/>
            <a:r>
              <a:rPr lang="en-GB" dirty="0" smtClean="0"/>
              <a:t>Those </a:t>
            </a:r>
            <a:r>
              <a:rPr lang="en-GB" dirty="0"/>
              <a:t>characteristics that are discernible through execution of the software </a:t>
            </a:r>
            <a:endParaRPr lang="en-GB" dirty="0" smtClean="0"/>
          </a:p>
          <a:p>
            <a:pPr lvl="1"/>
            <a:r>
              <a:rPr lang="en-GB" dirty="0"/>
              <a:t>P</a:t>
            </a:r>
            <a:r>
              <a:rPr lang="en-GB" dirty="0" smtClean="0"/>
              <a:t>rimarily important to users</a:t>
            </a:r>
          </a:p>
          <a:p>
            <a:r>
              <a:rPr lang="en-GB" dirty="0" smtClean="0"/>
              <a:t>Internal qualities</a:t>
            </a:r>
          </a:p>
          <a:p>
            <a:pPr lvl="1"/>
            <a:r>
              <a:rPr lang="en-GB" dirty="0" smtClean="0"/>
              <a:t> </a:t>
            </a:r>
            <a:r>
              <a:rPr lang="en-GB" dirty="0"/>
              <a:t>are more significant to development and maintenance staff. </a:t>
            </a:r>
            <a:endParaRPr lang="en-GB" dirty="0" smtClean="0"/>
          </a:p>
          <a:p>
            <a:pPr lvl="1"/>
            <a:r>
              <a:rPr lang="en-GB" dirty="0" smtClean="0"/>
              <a:t>Internal </a:t>
            </a:r>
            <a:r>
              <a:rPr lang="en-GB" dirty="0"/>
              <a:t>quality attributes indirectly contribute to customer satisfaction by making the product easier to enhance, correct, test, and migrate to new platforms.</a:t>
            </a:r>
            <a:endParaRPr lang="en-US" dirty="0"/>
          </a:p>
        </p:txBody>
      </p:sp>
    </p:spTree>
    <p:extLst>
      <p:ext uri="{BB962C8B-B14F-4D97-AF65-F5344CB8AC3E}">
        <p14:creationId xmlns:p14="http://schemas.microsoft.com/office/powerpoint/2010/main" val="44438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Quality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Availability</a:t>
            </a:r>
          </a:p>
          <a:p>
            <a:pPr lvl="1"/>
            <a:r>
              <a:rPr lang="en-GB" dirty="0"/>
              <a:t>The extent to which the system’s services are available when and where they are needed	</a:t>
            </a:r>
            <a:endParaRPr lang="en-US" dirty="0"/>
          </a:p>
          <a:p>
            <a:r>
              <a:rPr lang="en-US" dirty="0" err="1" smtClean="0"/>
              <a:t>Installability</a:t>
            </a:r>
            <a:endParaRPr lang="en-US" dirty="0" smtClean="0"/>
          </a:p>
          <a:p>
            <a:pPr lvl="1"/>
            <a:r>
              <a:rPr lang="en-GB" dirty="0"/>
              <a:t>How easy it is to correctly install, uninstall, and reinstall the application	</a:t>
            </a:r>
            <a:endParaRPr lang="en-US" dirty="0"/>
          </a:p>
          <a:p>
            <a:r>
              <a:rPr lang="en-US" dirty="0" smtClean="0"/>
              <a:t>Integrity</a:t>
            </a:r>
          </a:p>
          <a:p>
            <a:pPr lvl="1"/>
            <a:r>
              <a:rPr lang="en-GB" dirty="0"/>
              <a:t>The extent to which the system protects against data inaccuracy and loss	</a:t>
            </a:r>
            <a:endParaRPr lang="en-US" dirty="0"/>
          </a:p>
          <a:p>
            <a:r>
              <a:rPr lang="en-US" dirty="0" smtClean="0"/>
              <a:t>Interoperability</a:t>
            </a:r>
          </a:p>
          <a:p>
            <a:pPr lvl="1"/>
            <a:r>
              <a:rPr lang="en-GB" dirty="0"/>
              <a:t>How easily the system can interconnect and exchange data with other systems or components	</a:t>
            </a:r>
            <a:endParaRPr lang="en-US" b="1" dirty="0"/>
          </a:p>
          <a:p>
            <a:r>
              <a:rPr lang="en-US" dirty="0" smtClean="0"/>
              <a:t>Performance</a:t>
            </a:r>
          </a:p>
          <a:p>
            <a:pPr lvl="1"/>
            <a:r>
              <a:rPr lang="en-GB" dirty="0"/>
              <a:t>How quickly and predictably the system responds to user inputs or other </a:t>
            </a:r>
            <a:r>
              <a:rPr lang="en-GB" dirty="0" smtClean="0"/>
              <a:t>events</a:t>
            </a:r>
            <a:endParaRPr lang="en-US" dirty="0"/>
          </a:p>
          <a:p>
            <a:r>
              <a:rPr lang="en-US" dirty="0"/>
              <a:t>	</a:t>
            </a:r>
          </a:p>
          <a:p>
            <a:endParaRPr lang="en-US" dirty="0"/>
          </a:p>
        </p:txBody>
      </p:sp>
    </p:spTree>
    <p:extLst>
      <p:ext uri="{BB962C8B-B14F-4D97-AF65-F5344CB8AC3E}">
        <p14:creationId xmlns:p14="http://schemas.microsoft.com/office/powerpoint/2010/main" val="118219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Quality Attributes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Reliability</a:t>
            </a:r>
          </a:p>
          <a:p>
            <a:pPr lvl="1"/>
            <a:r>
              <a:rPr lang="en-GB" dirty="0"/>
              <a:t>How long the system runs before experiencing a failure	</a:t>
            </a:r>
            <a:endParaRPr lang="en-US" dirty="0" smtClean="0"/>
          </a:p>
          <a:p>
            <a:r>
              <a:rPr lang="en-US" dirty="0" smtClean="0"/>
              <a:t>Robustness</a:t>
            </a:r>
          </a:p>
          <a:p>
            <a:pPr lvl="1"/>
            <a:r>
              <a:rPr lang="en-GB" dirty="0"/>
              <a:t>How well the system responds to unexpected operating conditions	</a:t>
            </a:r>
            <a:endParaRPr lang="en-US" dirty="0" smtClean="0"/>
          </a:p>
          <a:p>
            <a:r>
              <a:rPr lang="en-US" dirty="0" smtClean="0"/>
              <a:t>Safety</a:t>
            </a:r>
          </a:p>
          <a:p>
            <a:pPr lvl="1"/>
            <a:r>
              <a:rPr lang="en-GB" dirty="0"/>
              <a:t>How well the system protects against injury or </a:t>
            </a:r>
            <a:r>
              <a:rPr lang="en-GB" dirty="0" smtClean="0"/>
              <a:t>damage</a:t>
            </a:r>
            <a:endParaRPr lang="en-US" dirty="0" smtClean="0"/>
          </a:p>
          <a:p>
            <a:r>
              <a:rPr lang="en-US" dirty="0" smtClean="0"/>
              <a:t>Security</a:t>
            </a:r>
          </a:p>
          <a:p>
            <a:pPr lvl="1"/>
            <a:r>
              <a:rPr lang="en-GB" dirty="0"/>
              <a:t>How well the system protects against unauthorized access to the application and its </a:t>
            </a:r>
            <a:r>
              <a:rPr lang="en-GB" dirty="0" smtClean="0"/>
              <a:t>data</a:t>
            </a:r>
            <a:endParaRPr lang="en-US" dirty="0" smtClean="0"/>
          </a:p>
          <a:p>
            <a:r>
              <a:rPr lang="en-US" dirty="0" smtClean="0"/>
              <a:t>Usability</a:t>
            </a:r>
          </a:p>
          <a:p>
            <a:pPr lvl="1"/>
            <a:r>
              <a:rPr lang="en-GB" dirty="0"/>
              <a:t>How easy it is for people to learn, remember, and use the system	</a:t>
            </a:r>
          </a:p>
          <a:p>
            <a:pPr lvl="1"/>
            <a:endParaRPr lang="en-US" dirty="0"/>
          </a:p>
        </p:txBody>
      </p:sp>
    </p:spTree>
    <p:extLst>
      <p:ext uri="{BB962C8B-B14F-4D97-AF65-F5344CB8AC3E}">
        <p14:creationId xmlns:p14="http://schemas.microsoft.com/office/powerpoint/2010/main" val="455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Quality Attributes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Efficiency</a:t>
            </a:r>
          </a:p>
          <a:p>
            <a:pPr lvl="1"/>
            <a:r>
              <a:rPr lang="en-GB" dirty="0" smtClean="0"/>
              <a:t>How </a:t>
            </a:r>
            <a:r>
              <a:rPr lang="en-GB" dirty="0"/>
              <a:t>efficiently the system uses computer resources</a:t>
            </a:r>
          </a:p>
          <a:p>
            <a:r>
              <a:rPr lang="en-GB" dirty="0" smtClean="0"/>
              <a:t>Modifiability</a:t>
            </a:r>
          </a:p>
          <a:p>
            <a:pPr lvl="1"/>
            <a:r>
              <a:rPr lang="en-GB" dirty="0" smtClean="0"/>
              <a:t>How </a:t>
            </a:r>
            <a:r>
              <a:rPr lang="en-GB" dirty="0"/>
              <a:t>easy it is to maintain, change, enhance, and restructure the system</a:t>
            </a:r>
          </a:p>
          <a:p>
            <a:r>
              <a:rPr lang="en-GB" dirty="0" smtClean="0"/>
              <a:t>Portability</a:t>
            </a:r>
          </a:p>
          <a:p>
            <a:pPr lvl="1"/>
            <a:r>
              <a:rPr lang="en-GB" dirty="0" smtClean="0"/>
              <a:t>How </a:t>
            </a:r>
            <a:r>
              <a:rPr lang="en-GB" dirty="0"/>
              <a:t>easily the system can be made to work in other operating </a:t>
            </a:r>
            <a:r>
              <a:rPr lang="en-GB" dirty="0" smtClean="0"/>
              <a:t>environments</a:t>
            </a:r>
          </a:p>
          <a:p>
            <a:r>
              <a:rPr lang="en-GB" dirty="0" smtClean="0"/>
              <a:t>Reusability</a:t>
            </a:r>
            <a:endParaRPr lang="en-GB" dirty="0"/>
          </a:p>
          <a:p>
            <a:pPr lvl="1"/>
            <a:r>
              <a:rPr lang="en-GB" dirty="0"/>
              <a:t>To what extent components can be used in other </a:t>
            </a:r>
            <a:r>
              <a:rPr lang="en-GB" dirty="0" smtClean="0"/>
              <a:t>systems</a:t>
            </a:r>
          </a:p>
          <a:p>
            <a:r>
              <a:rPr lang="en-GB" dirty="0" err="1" smtClean="0"/>
              <a:t>Scalibility</a:t>
            </a:r>
            <a:endParaRPr lang="en-GB" dirty="0"/>
          </a:p>
          <a:p>
            <a:pPr lvl="1"/>
            <a:r>
              <a:rPr lang="en-GB" dirty="0"/>
              <a:t>How easily the system can grow to handle more users, transactions, servers, or other extensions</a:t>
            </a:r>
          </a:p>
          <a:p>
            <a:r>
              <a:rPr lang="en-GB" dirty="0" smtClean="0"/>
              <a:t>Verifiability</a:t>
            </a:r>
          </a:p>
          <a:p>
            <a:pPr lvl="1"/>
            <a:r>
              <a:rPr lang="en-GB" dirty="0" smtClean="0"/>
              <a:t>How </a:t>
            </a:r>
            <a:r>
              <a:rPr lang="en-GB" dirty="0"/>
              <a:t>readily developers and testers can confirm that the software was implemented correctly	</a:t>
            </a:r>
          </a:p>
          <a:p>
            <a:endParaRPr lang="en-US" dirty="0"/>
          </a:p>
        </p:txBody>
      </p:sp>
    </p:spTree>
    <p:extLst>
      <p:ext uri="{BB962C8B-B14F-4D97-AF65-F5344CB8AC3E}">
        <p14:creationId xmlns:p14="http://schemas.microsoft.com/office/powerpoint/2010/main" val="78411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Specifying Data Requirements</a:t>
            </a:r>
          </a:p>
          <a:p>
            <a:pPr lvl="1"/>
            <a:r>
              <a:rPr lang="en-US" dirty="0" smtClean="0"/>
              <a:t>Data Model</a:t>
            </a:r>
          </a:p>
          <a:p>
            <a:pPr lvl="2"/>
            <a:r>
              <a:rPr lang="en-US" dirty="0" smtClean="0"/>
              <a:t>Entity Relationship Diagram</a:t>
            </a:r>
          </a:p>
          <a:p>
            <a:pPr lvl="2"/>
            <a:r>
              <a:rPr lang="en-US" dirty="0" smtClean="0"/>
              <a:t>Class Diagram</a:t>
            </a:r>
          </a:p>
          <a:p>
            <a:pPr lvl="1"/>
            <a:r>
              <a:rPr lang="en-US" dirty="0" smtClean="0"/>
              <a:t>Data Dictionary</a:t>
            </a:r>
          </a:p>
          <a:p>
            <a:pPr lvl="1"/>
            <a:r>
              <a:rPr lang="en-US" dirty="0" smtClean="0"/>
              <a:t>Data Analysis</a:t>
            </a:r>
          </a:p>
          <a:p>
            <a:pPr lvl="1"/>
            <a:r>
              <a:rPr lang="en-US" dirty="0" smtClean="0"/>
              <a:t>Reporting Requirements</a:t>
            </a:r>
          </a:p>
          <a:p>
            <a:r>
              <a:rPr lang="en-US" dirty="0" smtClean="0"/>
              <a:t>Software Quality Attributes</a:t>
            </a:r>
            <a:endParaRPr lang="en-US" dirty="0"/>
          </a:p>
        </p:txBody>
      </p:sp>
    </p:spTree>
    <p:extLst>
      <p:ext uri="{BB962C8B-B14F-4D97-AF65-F5344CB8AC3E}">
        <p14:creationId xmlns:p14="http://schemas.microsoft.com/office/powerpoint/2010/main" val="157795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normAutofit/>
          </a:bodyPr>
          <a:lstStyle/>
          <a:p>
            <a:r>
              <a:rPr lang="en-GB" dirty="0"/>
              <a:t>When performing data analysis, you can map various information representations against one another to find gaps, errors, and inconsistencies. </a:t>
            </a:r>
            <a:endParaRPr lang="en-GB" dirty="0" smtClean="0"/>
          </a:p>
          <a:p>
            <a:r>
              <a:rPr lang="en-GB" dirty="0"/>
              <a:t>A CRUD matrix is a rigorous data analysis technique for detecting missing requirements</a:t>
            </a:r>
            <a:r>
              <a:rPr lang="en-GB" dirty="0" smtClean="0"/>
              <a:t>.</a:t>
            </a:r>
          </a:p>
          <a:p>
            <a:r>
              <a:rPr lang="en-GB" dirty="0" smtClean="0"/>
              <a:t> </a:t>
            </a:r>
            <a:r>
              <a:rPr lang="en-GB" i="1" dirty="0"/>
              <a:t>CRUD </a:t>
            </a:r>
            <a:r>
              <a:rPr lang="en-GB" dirty="0"/>
              <a:t>stands for </a:t>
            </a:r>
            <a:r>
              <a:rPr lang="en-GB" i="1" dirty="0"/>
              <a:t>Create</a:t>
            </a:r>
            <a:r>
              <a:rPr lang="en-GB" dirty="0"/>
              <a:t>, </a:t>
            </a:r>
            <a:r>
              <a:rPr lang="en-GB" i="1" dirty="0"/>
              <a:t>Read</a:t>
            </a:r>
            <a:r>
              <a:rPr lang="en-GB" dirty="0"/>
              <a:t>, </a:t>
            </a:r>
            <a:r>
              <a:rPr lang="en-GB" i="1" dirty="0"/>
              <a:t>Update</a:t>
            </a:r>
            <a:r>
              <a:rPr lang="en-GB" dirty="0"/>
              <a:t>, and </a:t>
            </a:r>
            <a:r>
              <a:rPr lang="en-GB" i="1" dirty="0"/>
              <a:t>Delete</a:t>
            </a:r>
            <a:r>
              <a:rPr lang="en-GB" dirty="0"/>
              <a:t>. </a:t>
            </a:r>
            <a:endParaRPr lang="en-GB" dirty="0" smtClean="0"/>
          </a:p>
          <a:p>
            <a:r>
              <a:rPr lang="en-GB" dirty="0" smtClean="0"/>
              <a:t>A </a:t>
            </a:r>
            <a:r>
              <a:rPr lang="en-GB" dirty="0"/>
              <a:t>CRUD matrix correlates system actions with data entities to show where and how each significant data entity is created, read, updated, and deleted. </a:t>
            </a:r>
            <a:endParaRPr lang="en-US" dirty="0"/>
          </a:p>
        </p:txBody>
      </p:sp>
    </p:spTree>
    <p:extLst>
      <p:ext uri="{BB962C8B-B14F-4D97-AF65-F5344CB8AC3E}">
        <p14:creationId xmlns:p14="http://schemas.microsoft.com/office/powerpoint/2010/main" val="127406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Using CRUD Matrix</a:t>
            </a:r>
            <a:endParaRPr lang="en-US" dirty="0"/>
          </a:p>
        </p:txBody>
      </p:sp>
      <p:pic>
        <p:nvPicPr>
          <p:cNvPr id="4" name="Picture 3"/>
          <p:cNvPicPr>
            <a:picLocks noChangeAspect="1"/>
          </p:cNvPicPr>
          <p:nvPr/>
        </p:nvPicPr>
        <p:blipFill>
          <a:blip r:embed="rId2"/>
          <a:stretch>
            <a:fillRect/>
          </a:stretch>
        </p:blipFill>
        <p:spPr>
          <a:xfrm>
            <a:off x="386367" y="1928891"/>
            <a:ext cx="12192000" cy="4133557"/>
          </a:xfrm>
          <a:prstGeom prst="rect">
            <a:avLst/>
          </a:prstGeom>
        </p:spPr>
      </p:pic>
    </p:spTree>
    <p:extLst>
      <p:ext uri="{BB962C8B-B14F-4D97-AF65-F5344CB8AC3E}">
        <p14:creationId xmlns:p14="http://schemas.microsoft.com/office/powerpoint/2010/main" val="148096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Requirements</a:t>
            </a:r>
            <a:endParaRPr lang="en-US" dirty="0"/>
          </a:p>
        </p:txBody>
      </p:sp>
      <p:sp>
        <p:nvSpPr>
          <p:cNvPr id="3" name="Content Placeholder 2"/>
          <p:cNvSpPr>
            <a:spLocks noGrp="1"/>
          </p:cNvSpPr>
          <p:nvPr>
            <p:ph idx="1"/>
          </p:nvPr>
        </p:nvSpPr>
        <p:spPr/>
        <p:txBody>
          <a:bodyPr/>
          <a:lstStyle/>
          <a:p>
            <a:r>
              <a:rPr lang="en-GB" dirty="0"/>
              <a:t>Many applications generate reports from one or more databases, files, or other information sources. </a:t>
            </a:r>
            <a:endParaRPr lang="en-GB" dirty="0" smtClean="0"/>
          </a:p>
          <a:p>
            <a:r>
              <a:rPr lang="en-GB" dirty="0"/>
              <a:t>Exploring the content and format of the reports needed is an important aspect of requirements development. </a:t>
            </a:r>
            <a:endParaRPr lang="en-US" dirty="0"/>
          </a:p>
        </p:txBody>
      </p:sp>
    </p:spTree>
    <p:extLst>
      <p:ext uri="{BB962C8B-B14F-4D97-AF65-F5344CB8AC3E}">
        <p14:creationId xmlns:p14="http://schemas.microsoft.com/office/powerpoint/2010/main" val="394132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Eliciting reporting requirements</a:t>
            </a:r>
            <a:endParaRPr lang="en-US" dirty="0"/>
          </a:p>
        </p:txBody>
      </p:sp>
      <p:sp>
        <p:nvSpPr>
          <p:cNvPr id="3" name="Content Placeholder 2"/>
          <p:cNvSpPr>
            <a:spLocks noGrp="1"/>
          </p:cNvSpPr>
          <p:nvPr>
            <p:ph idx="1"/>
          </p:nvPr>
        </p:nvSpPr>
        <p:spPr/>
        <p:txBody>
          <a:bodyPr>
            <a:normAutofit/>
          </a:bodyPr>
          <a:lstStyle/>
          <a:p>
            <a:r>
              <a:rPr lang="en-US" dirty="0" smtClean="0"/>
              <a:t>A BA might ask following question to identify the reports needed.</a:t>
            </a:r>
          </a:p>
          <a:p>
            <a:pPr marL="0" indent="0">
              <a:buNone/>
            </a:pPr>
            <a:endParaRPr lang="en-US" dirty="0"/>
          </a:p>
          <a:p>
            <a:pPr lvl="1"/>
            <a:r>
              <a:rPr lang="en-GB" dirty="0"/>
              <a:t>What reports do you currently use? </a:t>
            </a:r>
            <a:endParaRPr lang="en-US" dirty="0"/>
          </a:p>
          <a:p>
            <a:pPr lvl="1"/>
            <a:r>
              <a:rPr lang="en-GB" dirty="0"/>
              <a:t>Which existing reports need to be modified? </a:t>
            </a:r>
            <a:endParaRPr lang="en-US" dirty="0"/>
          </a:p>
          <a:p>
            <a:pPr lvl="1"/>
            <a:r>
              <a:rPr lang="en-GB" dirty="0"/>
              <a:t>Which reports are currently generated but are not used? </a:t>
            </a:r>
            <a:endParaRPr lang="en-GB" dirty="0" smtClean="0"/>
          </a:p>
          <a:p>
            <a:pPr lvl="1"/>
            <a:r>
              <a:rPr lang="en-GB" dirty="0" smtClean="0"/>
              <a:t>Can </a:t>
            </a:r>
            <a:r>
              <a:rPr lang="en-GB" dirty="0"/>
              <a:t>you describe any departmental, organizational, or government standards to which reports must conform, such as to provide a consistent look and feel or to comply with a regulation</a:t>
            </a:r>
            <a:r>
              <a:rPr lang="en-GB" dirty="0" smtClean="0"/>
              <a:t>?</a:t>
            </a:r>
          </a:p>
          <a:p>
            <a:pPr marL="457200" lvl="1" indent="0">
              <a:buNone/>
            </a:pPr>
            <a:endParaRPr lang="en-GB" dirty="0"/>
          </a:p>
          <a:p>
            <a:pPr lvl="1"/>
            <a:endParaRPr lang="en-GB" dirty="0"/>
          </a:p>
          <a:p>
            <a:pPr lvl="1"/>
            <a:endParaRPr lang="en-GB" dirty="0"/>
          </a:p>
          <a:p>
            <a:endParaRPr lang="en-US" dirty="0"/>
          </a:p>
        </p:txBody>
      </p:sp>
    </p:spTree>
    <p:extLst>
      <p:ext uri="{BB962C8B-B14F-4D97-AF65-F5344CB8AC3E}">
        <p14:creationId xmlns:p14="http://schemas.microsoft.com/office/powerpoint/2010/main" val="291684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Eliciting reporting requirements</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Questions about the context and usage of the report</a:t>
            </a:r>
          </a:p>
          <a:p>
            <a:endParaRPr lang="en-US" dirty="0" smtClean="0"/>
          </a:p>
          <a:p>
            <a:pPr lvl="1"/>
            <a:r>
              <a:rPr lang="en-GB" dirty="0" smtClean="0"/>
              <a:t>What is the name of the report?</a:t>
            </a:r>
          </a:p>
          <a:p>
            <a:pPr lvl="1"/>
            <a:r>
              <a:rPr lang="en-GB" dirty="0" smtClean="0"/>
              <a:t>What is the purpose or business intent of the report? How do the recipients of the report use the information? What decisions will be made from the report, and by whom?</a:t>
            </a:r>
          </a:p>
          <a:p>
            <a:pPr lvl="1"/>
            <a:r>
              <a:rPr lang="en-GB" dirty="0" smtClean="0"/>
              <a:t>Is the report generated manually? If so, how frequently and by which user classes?</a:t>
            </a:r>
          </a:p>
          <a:p>
            <a:pPr lvl="1"/>
            <a:r>
              <a:rPr lang="en-GB" dirty="0" smtClean="0"/>
              <a:t>Is the report generated automatically? If so, how frequently and what are the triggering conditions or events?</a:t>
            </a:r>
          </a:p>
          <a:p>
            <a:pPr lvl="1"/>
            <a:r>
              <a:rPr lang="en-GB" dirty="0" smtClean="0"/>
              <a:t>What are the typical and maximum sizes of the report?</a:t>
            </a:r>
          </a:p>
          <a:p>
            <a:pPr lvl="1"/>
            <a:r>
              <a:rPr lang="en-GB" dirty="0" smtClean="0"/>
              <a:t>Is there a need for a dashboard that would display several reports and/or graphs? If so, must the user be able to drill down or roll up any of the dashboard elements?</a:t>
            </a:r>
          </a:p>
          <a:p>
            <a:pPr lvl="1"/>
            <a:r>
              <a:rPr lang="en-GB" dirty="0" smtClean="0"/>
              <a:t>What is the disposition of the report after it is generated? Is it displayed on the screen, sent to a recipient, exported to a spreadsheet, or printed automatically? Is it stored or archived somewhere for future retrieval?</a:t>
            </a:r>
          </a:p>
          <a:p>
            <a:pPr lvl="1"/>
            <a:r>
              <a:rPr lang="en-GB" dirty="0" smtClean="0"/>
              <a:t>Are there security, privacy, or management restrictions that limit the access of the report to specific individuals or user classes, or which restrict the data that can be included in the report depending on who is generating it? Identify any relevant business rules concerning security.</a:t>
            </a:r>
          </a:p>
          <a:p>
            <a:pPr lvl="1"/>
            <a:endParaRPr lang="en-GB" dirty="0" smtClean="0"/>
          </a:p>
          <a:p>
            <a:pPr marL="457200" lvl="1" indent="0">
              <a:buNone/>
            </a:pPr>
            <a:r>
              <a:rPr lang="en-GB" dirty="0" smtClean="0"/>
              <a:t> </a:t>
            </a:r>
          </a:p>
          <a:p>
            <a:endParaRPr lang="en-US" dirty="0"/>
          </a:p>
        </p:txBody>
      </p:sp>
    </p:spTree>
    <p:extLst>
      <p:ext uri="{BB962C8B-B14F-4D97-AF65-F5344CB8AC3E}">
        <p14:creationId xmlns:p14="http://schemas.microsoft.com/office/powerpoint/2010/main" val="123588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Eliciting reporting requirements</a:t>
            </a:r>
            <a:endParaRPr lang="en-US" dirty="0"/>
          </a:p>
        </p:txBody>
      </p:sp>
      <p:sp>
        <p:nvSpPr>
          <p:cNvPr id="3" name="Content Placeholder 2"/>
          <p:cNvSpPr>
            <a:spLocks noGrp="1"/>
          </p:cNvSpPr>
          <p:nvPr>
            <p:ph idx="1"/>
          </p:nvPr>
        </p:nvSpPr>
        <p:spPr/>
        <p:txBody>
          <a:bodyPr>
            <a:normAutofit/>
          </a:bodyPr>
          <a:lstStyle/>
          <a:p>
            <a:r>
              <a:rPr lang="en-US" dirty="0" smtClean="0"/>
              <a:t>Questions about the report itself:</a:t>
            </a:r>
            <a:endParaRPr lang="en-US" dirty="0"/>
          </a:p>
          <a:p>
            <a:pPr lvl="1"/>
            <a:r>
              <a:rPr lang="en-GB" dirty="0"/>
              <a:t>What are the sources of the data and the selection criteria for pulling data from the repository</a:t>
            </a:r>
            <a:r>
              <a:rPr lang="en-GB" dirty="0" smtClean="0"/>
              <a:t>?</a:t>
            </a:r>
            <a:endParaRPr lang="en-US" dirty="0"/>
          </a:p>
          <a:p>
            <a:pPr lvl="1"/>
            <a:r>
              <a:rPr lang="en-GB" dirty="0"/>
              <a:t>What parameters are selectable by the user?</a:t>
            </a:r>
          </a:p>
          <a:p>
            <a:pPr lvl="1"/>
            <a:r>
              <a:rPr lang="en-GB" dirty="0" smtClean="0"/>
              <a:t>What </a:t>
            </a:r>
            <a:r>
              <a:rPr lang="en-GB" dirty="0"/>
              <a:t>calculations or other data transformations are required?</a:t>
            </a:r>
          </a:p>
          <a:p>
            <a:pPr lvl="1"/>
            <a:r>
              <a:rPr lang="en-GB" dirty="0" smtClean="0"/>
              <a:t>What </a:t>
            </a:r>
            <a:r>
              <a:rPr lang="en-GB" dirty="0"/>
              <a:t>are the criteria for sorting, page breaks, and totals?</a:t>
            </a:r>
          </a:p>
          <a:p>
            <a:pPr lvl="1"/>
            <a:r>
              <a:rPr lang="en-GB" dirty="0" smtClean="0"/>
              <a:t>How </a:t>
            </a:r>
            <a:r>
              <a:rPr lang="en-GB" dirty="0"/>
              <a:t>should the system respond if no data is returned in response to a query when attempting to generate this report?</a:t>
            </a:r>
          </a:p>
          <a:p>
            <a:pPr lvl="1"/>
            <a:r>
              <a:rPr lang="en-GB" dirty="0" smtClean="0"/>
              <a:t>Can </a:t>
            </a:r>
            <a:r>
              <a:rPr lang="en-GB" dirty="0"/>
              <a:t>this report be used as a template for a set of similar reports?</a:t>
            </a:r>
          </a:p>
          <a:p>
            <a:endParaRPr lang="en-US" dirty="0"/>
          </a:p>
        </p:txBody>
      </p:sp>
    </p:spTree>
    <p:extLst>
      <p:ext uri="{BB962C8B-B14F-4D97-AF65-F5344CB8AC3E}">
        <p14:creationId xmlns:p14="http://schemas.microsoft.com/office/powerpoint/2010/main" val="251115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report specification template</a:t>
            </a:r>
            <a:endParaRPr lang="en-US" dirty="0"/>
          </a:p>
        </p:txBody>
      </p:sp>
      <p:pic>
        <p:nvPicPr>
          <p:cNvPr id="4" name="Picture 3"/>
          <p:cNvPicPr>
            <a:picLocks noChangeAspect="1"/>
          </p:cNvPicPr>
          <p:nvPr/>
        </p:nvPicPr>
        <p:blipFill>
          <a:blip r:embed="rId2"/>
          <a:stretch>
            <a:fillRect/>
          </a:stretch>
        </p:blipFill>
        <p:spPr>
          <a:xfrm>
            <a:off x="1734489" y="1434451"/>
            <a:ext cx="7486650" cy="4581525"/>
          </a:xfrm>
          <a:prstGeom prst="rect">
            <a:avLst/>
          </a:prstGeom>
        </p:spPr>
      </p:pic>
    </p:spTree>
    <p:extLst>
      <p:ext uri="{BB962C8B-B14F-4D97-AF65-F5344CB8AC3E}">
        <p14:creationId xmlns:p14="http://schemas.microsoft.com/office/powerpoint/2010/main" val="1566511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847</Words>
  <Application>Microsoft Office PowerPoint</Application>
  <PresentationFormat>Widescreen</PresentationFormat>
  <Paragraphs>111</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Software Requirements Engineering</vt:lpstr>
      <vt:lpstr>Where are we?</vt:lpstr>
      <vt:lpstr>Data Analysis</vt:lpstr>
      <vt:lpstr>Data Analysis Using CRUD Matrix</vt:lpstr>
      <vt:lpstr>Report Requirements</vt:lpstr>
      <vt:lpstr>Eliciting reporting requirements</vt:lpstr>
      <vt:lpstr>Eliciting reporting requirements</vt:lpstr>
      <vt:lpstr>Eliciting reporting requirements</vt:lpstr>
      <vt:lpstr>A report specification template</vt:lpstr>
      <vt:lpstr>A report specification template</vt:lpstr>
      <vt:lpstr>A report specification template</vt:lpstr>
      <vt:lpstr>Software Quality Attributes</vt:lpstr>
      <vt:lpstr>Non-functional Requirements</vt:lpstr>
      <vt:lpstr>Classification of Quality Attributes</vt:lpstr>
      <vt:lpstr>External Quality Attributes</vt:lpstr>
      <vt:lpstr>External Quality Attributes</vt:lpstr>
      <vt:lpstr>Internal Quality Attributes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12</cp:revision>
  <dcterms:created xsi:type="dcterms:W3CDTF">2020-12-08T05:17:51Z</dcterms:created>
  <dcterms:modified xsi:type="dcterms:W3CDTF">2020-12-18T08:32:59Z</dcterms:modified>
</cp:coreProperties>
</file>